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3" r:id="rId2"/>
    <p:sldId id="275" r:id="rId3"/>
    <p:sldId id="354" r:id="rId4"/>
    <p:sldId id="355" r:id="rId5"/>
    <p:sldId id="356" r:id="rId6"/>
    <p:sldId id="274" r:id="rId7"/>
    <p:sldId id="263" r:id="rId8"/>
    <p:sldId id="264" r:id="rId9"/>
    <p:sldId id="357" r:id="rId10"/>
    <p:sldId id="267" r:id="rId11"/>
    <p:sldId id="358" r:id="rId12"/>
    <p:sldId id="359" r:id="rId13"/>
    <p:sldId id="360" r:id="rId14"/>
    <p:sldId id="361" r:id="rId15"/>
    <p:sldId id="362" r:id="rId16"/>
    <p:sldId id="363" r:id="rId17"/>
    <p:sldId id="352" r:id="rId18"/>
    <p:sldId id="364" r:id="rId19"/>
    <p:sldId id="365" r:id="rId20"/>
    <p:sldId id="265" r:id="rId21"/>
    <p:sldId id="366" r:id="rId22"/>
    <p:sldId id="367" r:id="rId23"/>
    <p:sldId id="368" r:id="rId24"/>
    <p:sldId id="266" r:id="rId25"/>
    <p:sldId id="369" r:id="rId26"/>
    <p:sldId id="370" r:id="rId27"/>
    <p:sldId id="371" r:id="rId28"/>
    <p:sldId id="372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1" d="100"/>
          <a:sy n="51" d="100"/>
        </p:scale>
        <p:origin x="-108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8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8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image" Target="../media/image1.png"/><Relationship Id="rId4" Type="http://schemas.openxmlformats.org/officeDocument/2006/relationships/slide" Target="../slides/slide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20.xml"/><Relationship Id="rId4" Type="http://schemas.openxmlformats.org/officeDocument/2006/relationships/slide" Target="../slides/slide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4991546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33915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4993774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学习与借鉴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32074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4993774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351652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拓展与运用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" action="ppaction://noaction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7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7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7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7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7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7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7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7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第</a:t>
            </a:r>
            <a:r>
              <a:rPr lang="zh-CN" altLang="en-US" b="1" dirty="0"/>
              <a:t>三</a:t>
            </a:r>
            <a:r>
              <a:rPr lang="zh-CN" altLang="en-US" b="1" dirty="0" smtClean="0"/>
              <a:t>单元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47537295"/>
              </p:ext>
            </p:extLst>
          </p:nvPr>
        </p:nvGraphicFramePr>
        <p:xfrm>
          <a:off x="509089" y="1628800"/>
          <a:ext cx="8128000" cy="4064001"/>
        </p:xfrm>
        <a:graphic>
          <a:graphicData uri="http://schemas.openxmlformats.org/presentationml/2006/ole">
            <p:oleObj spid="_x0000_s2057" name="文档" r:id="rId6" imgW="3998108" imgH="24549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3306855"/>
              </p:ext>
            </p:extLst>
          </p:nvPr>
        </p:nvGraphicFramePr>
        <p:xfrm>
          <a:off x="476230" y="2708920"/>
          <a:ext cx="8112125" cy="2122487"/>
        </p:xfrm>
        <a:graphic>
          <a:graphicData uri="http://schemas.openxmlformats.org/presentationml/2006/ole">
            <p:oleObj spid="_x0000_s3081" name="文档" r:id="rId6" imgW="3998108" imgH="10485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950258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1303749"/>
              </p:ext>
            </p:extLst>
          </p:nvPr>
        </p:nvGraphicFramePr>
        <p:xfrm>
          <a:off x="476230" y="1484784"/>
          <a:ext cx="7783512" cy="5721350"/>
        </p:xfrm>
        <a:graphic>
          <a:graphicData uri="http://schemas.openxmlformats.org/presentationml/2006/ole">
            <p:oleObj spid="_x0000_s4105" name="文档" r:id="rId6" imgW="4532461" imgH="33125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6772162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70319108"/>
              </p:ext>
            </p:extLst>
          </p:nvPr>
        </p:nvGraphicFramePr>
        <p:xfrm>
          <a:off x="476230" y="2420888"/>
          <a:ext cx="8112125" cy="3178175"/>
        </p:xfrm>
        <a:graphic>
          <a:graphicData uri="http://schemas.openxmlformats.org/presentationml/2006/ole">
            <p:oleObj spid="_x0000_s5130" name="文档" r:id="rId6" imgW="3998108" imgH="15667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7317049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7892410"/>
              </p:ext>
            </p:extLst>
          </p:nvPr>
        </p:nvGraphicFramePr>
        <p:xfrm>
          <a:off x="476230" y="1412776"/>
          <a:ext cx="8112125" cy="5638800"/>
        </p:xfrm>
        <a:graphic>
          <a:graphicData uri="http://schemas.openxmlformats.org/presentationml/2006/ole">
            <p:oleObj spid="_x0000_s6153" name="文档" r:id="rId6" imgW="3998108" imgH="277607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7649205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5331200"/>
              </p:ext>
            </p:extLst>
          </p:nvPr>
        </p:nvGraphicFramePr>
        <p:xfrm>
          <a:off x="481233" y="2636912"/>
          <a:ext cx="8128000" cy="2517808"/>
        </p:xfrm>
        <a:graphic>
          <a:graphicData uri="http://schemas.openxmlformats.org/presentationml/2006/ole">
            <p:oleObj spid="_x0000_s7177" name="文档" r:id="rId6" imgW="3998108" imgH="15667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4482999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1745623"/>
              </p:ext>
            </p:extLst>
          </p:nvPr>
        </p:nvGraphicFramePr>
        <p:xfrm>
          <a:off x="476230" y="1700808"/>
          <a:ext cx="8128000" cy="4625664"/>
        </p:xfrm>
        <a:graphic>
          <a:graphicData uri="http://schemas.openxmlformats.org/presentationml/2006/ole">
            <p:oleObj spid="_x0000_s8201" name="文档" r:id="rId6" imgW="3998108" imgH="22744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0441396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3030"/>
            <a:ext cx="8128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条理清晰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语言生动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陶行知曾经说过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好的演说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即言之有物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即言之有序。《学做一个人》针对中学生的心理特点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在简短的千字讲演中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把应该做一个怎样的人和怎样的人才算是一个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的抽象道理具体化、形象化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而不是概念化的图解或高深莫测的玄谈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真正做到了既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要做一个整个的人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别做一个不完全、命分式的人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演讲者开门见山表明态度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接着通过设问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有意识地缩短与听众的心理距离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让听众的思想跟随演讲者的逻辑思维步步深入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166457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66454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究竟哪些人不能算是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又要具备哪些要素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演讲者紧紧抓住中学生极为关心、希望得到完美解答的问题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反复申述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逐层展开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残废的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依靠他人的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为他人当做工具用的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被他人买卖的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一身兼管数事的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只有具备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健康的身体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独立的职业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。陶行知这一番对人的认识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即使在今天仍有深刻的现实意义。谁都不会否认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也不能否认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健康的体魄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是学习、工作、成才的前提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成熟的世界观、独立的人格、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则是立足社会的根本。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0869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1363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的内在含义后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演讲者的思路再回到题目的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对二者的关系和它们的重要性进行了深入浅出的剖析。最后两个问句给人启示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引人思索。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陶行知的挚友、儿童教育家陈鹤琴曾这样评价他的演讲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喜欢背上几首诗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使他的演讲更加有声有色。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可谓知人之论。那首《自立歌》恰到好处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语言优美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韵律优美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朗朗上口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好听易记。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要做一个八十岁的青年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别做一个十八岁的老翁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构句精警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耐人寻味。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96188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单元风向标h.eps" descr="id:2147494009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99792" y="908720"/>
            <a:ext cx="2592288" cy="538701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目标预览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了解本单元的演讲词采用了怎样的表现手法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具有怎样的表达效果。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感受名家演讲词激动人心的力量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学会使演讲生动的技巧与方法。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准确领会演讲词中所蕴含的深刻思想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在较高的立足点上去领略作品的思想精髓。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574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0258565"/>
              </p:ext>
            </p:extLst>
          </p:nvPr>
        </p:nvGraphicFramePr>
        <p:xfrm>
          <a:off x="467544" y="1412776"/>
          <a:ext cx="7983538" cy="5708650"/>
        </p:xfrm>
        <a:graphic>
          <a:graphicData uri="http://schemas.openxmlformats.org/presentationml/2006/ole">
            <p:oleObj spid="_x0000_s9225" name="文档" r:id="rId5" imgW="4683591" imgH="34632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6316239"/>
              </p:ext>
            </p:extLst>
          </p:nvPr>
        </p:nvGraphicFramePr>
        <p:xfrm>
          <a:off x="433388" y="1336675"/>
          <a:ext cx="8089900" cy="5638800"/>
        </p:xfrm>
        <a:graphic>
          <a:graphicData uri="http://schemas.openxmlformats.org/presentationml/2006/ole">
            <p:oleObj spid="_x0000_s10249" name="文档" r:id="rId5" imgW="5571300" imgH="38832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60722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30859105"/>
              </p:ext>
            </p:extLst>
          </p:nvPr>
        </p:nvGraphicFramePr>
        <p:xfrm>
          <a:off x="323528" y="1340768"/>
          <a:ext cx="8128000" cy="5829693"/>
        </p:xfrm>
        <a:graphic>
          <a:graphicData uri="http://schemas.openxmlformats.org/presentationml/2006/ole">
            <p:oleObj spid="_x0000_s11272" name="文档" r:id="rId5" imgW="3998108" imgH="28666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50209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434915"/>
              </p:ext>
            </p:extLst>
          </p:nvPr>
        </p:nvGraphicFramePr>
        <p:xfrm>
          <a:off x="251520" y="1340768"/>
          <a:ext cx="8264525" cy="6424613"/>
        </p:xfrm>
        <a:graphic>
          <a:graphicData uri="http://schemas.openxmlformats.org/presentationml/2006/ole">
            <p:oleObj spid="_x0000_s12296" name="文档" r:id="rId5" imgW="4086987" imgH="31597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12834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1381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【语言训练】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仿照下面的示例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按要求写一段文字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力求语言生动形象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有文采。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如果是在古代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我可能是一个赶考的学子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我可能会遇见一个轻衣罗衫的女孩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她家就在驿馆的旁边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曾倚门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回首嗅一枝青梅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我会把诗题上墙壁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或者写在宣纸上。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如果是在古代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你可能是一个怎样的角色呢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漂泊江湖的游子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还是被贬流放的官员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是寄情山林的隐士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还是执手相看的离人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请你从中选择一种角色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恰当化用古诗文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不必完全仿照例句的句式。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如果是在古代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我可能是一个游子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我可能在仰看那枯藤老树上的昏鸦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也可能正投宿在小桥流水边的人家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76872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如果在古代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我可能是一个离人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寒蝉凄切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长亭正晚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我可能正与有情人执手话别于江畔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想明晨醒来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我该在另一段晓风之中残月之下的杨柳岸。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某校举行由学生把所学课文改编成独幕话剧的演出晚会。下面是这次演出的节目单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晚会节目单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《孔雀东南飞》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原作汉乐府民歌《孔雀东南飞》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《雷雨》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原作曹禺《雷雨》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我也可能正牵着瘦马行走在西风古道上。我有充足的时间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为每一段路程填一首诗。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375962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33153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节目主持人在主持节目时常常需要在节目之间加上一些衔接的话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以增强晚会的整体感。请你在《孔雀东南飞》与《雷雨》之间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为主持人设计一段这样的话。要求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所写内容与串联的节目密切相关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衔接自然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串联词的主要作用是承上启下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要能够突出节目特点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传达节目内容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激发观众兴趣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创造艺术氛围。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写串联词要注意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要把握整体材料或节目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揣摩材料之间的内在联系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寻找材料的写作切入点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所写串联词要注意承上启下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过渡要自然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语言不突兀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语言要简明得体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要起到推动节目、活动高潮的作用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还应根据题目具体要求突出亮点、突出文采等。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9927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5731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合葬化鸟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夜夜相鸣。高一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班同学的演绎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给一个催人泪下的爱情悲剧点染上浪漫的色彩。但面对封建礼教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刘兰芝们的结局只能如此。东汉末年是这样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年代还是这样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悲剧在延续。不信的话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请看高二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班的同学为我们表演的《雷雨》。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【演讲尝试】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植物学家考察阿尔卑斯山脉的植被后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发现了一个奇怪的现象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许多山底牧场上开放的花已经开到了海拔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米的雪带上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而原先雪带上的植物则超过雪带向更高处攀登。植物学家研究了有关科学文献发现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造成这种情况的主要原因是阿尔卑斯山地区的气温逐渐升高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这些适宜在低气温环境里生长的植物为了寻找适宜的温度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不得不向更高的山上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攀登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。植物学家还发现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它们的生命力要比以前强盛得多。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8818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3285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这是一个十分有趣的现象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许多植物自身都有对自然界灵敏的反应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并且不断调整自身的生存状态。如干旱可让植物的根深扎于泥土中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风力大的地区的植物长势更牢固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生长快的植物材质松软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生长慢的植物材质坚硬。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植物的生命如此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人也一样。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读了这段文字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你有怎样的感想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请联系现实生活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紧扣这段文字的中心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分钟的即兴演讲。要求语言流畅、生动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力求具有一定的思想深度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475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12066"/>
            <a:ext cx="8128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单元综述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本单元学习的重点是演讲的生动性。一次成功的演讲既要有深刻的思想性还要有语言的生动性。演讲的生动性体现了演讲者运用语言的技巧。演讲的语言是介乎口语与文学语言之间的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它既要求遣词造句简练明确、通俗易懂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又要求表情达意生动形象、富于美感。演讲语言运用得好能使演讲内容插上翅膀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否则词不达意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淡而无味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便寸步难行。演讲语言要生动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需要注意以下几点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一要根据听众的文化层次选择语言形式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做到语意明白晓畅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不故弄玄虚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不使用晦涩生僻的语词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二要体现出演讲者语言的个性化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个性化的语言自然真诚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能给人留下深刻的印象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使听众能从演讲者或沉郁、或激昂、或诙谐、或充满哲理的语言中洞察演讲者的个性与人格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而人格的魅力往往比语言的吸引力更强大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三要有激情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演讲者内心的激情主要是通过充满感情的语言表露出来。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68118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演讲语言切忌平淡乏味、有理无情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因此演讲要多用气势磅礴的排比句、情绪饱满的设问句、直抒胸臆的感叹句等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使语言铿锵有力、气势逼人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把听众拉入语言所营造的氛围中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跟随演讲者亦悲亦喜亦痛亦怒。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《学做一个人》是陶行知的著名演讲之一。作为平民教育家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他全力践行学与做的统一、行与知的统一。本篇演讲词围绕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要做一个整个的人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别做一个不完全、命分式的人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中心突出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语言简洁鲜明、通俗易懂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针对听众心理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适应听众特点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我们可以将本文看作陶行知对教育理想与人格理想的具体诠释。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254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650280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知识的大厦》是当代学者、著名演讲家景克宁的一篇演讲词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作者一生与书结伴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生活中不能一日无书。读书、爱书、藏书是他终生的爱好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也使他终身受益。作为演讲家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演讲是他传播知识、教育青年的主要途径。这篇演讲词就是称颂书籍的价值和意义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号召大家多读书的。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《在巴尔扎克葬礼上的演说》是一篇文艺性很强的散文体演说稿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也是一篇优美的抒情散文。面对巴尔扎克的死亡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演讲者没有用哀伤的言辞述说巴尔扎克的生平和病逝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而是用高亢的语调、诗化和哲理性的语言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讲述了巴尔扎克的伟大贡献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表达了对死者的无尽悼念之情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言辞切切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令人感动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822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学做一个人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 dirty="0"/>
              <a:t>课前</a:t>
            </a:r>
            <a:r>
              <a:rPr lang="en-US" altLang="zh-CN" sz="2400" dirty="0"/>
              <a:t>3</a:t>
            </a:r>
            <a:r>
              <a:rPr lang="zh-CN" altLang="zh-CN" sz="2400" b="1" dirty="0"/>
              <a:t>分钟演讲小题目</a:t>
            </a:r>
            <a:r>
              <a:rPr lang="en-US" altLang="zh-CN" sz="2400" dirty="0"/>
              <a:t>:</a:t>
            </a:r>
            <a:endParaRPr lang="zh-CN" altLang="zh-CN" sz="2400" dirty="0"/>
          </a:p>
          <a:p>
            <a:r>
              <a:rPr lang="zh-CN" altLang="zh-CN" sz="2400" dirty="0"/>
              <a:t>请以</a:t>
            </a:r>
            <a:r>
              <a:rPr lang="en-US" altLang="zh-CN" sz="2400" dirty="0"/>
              <a:t>“</a:t>
            </a:r>
            <a:r>
              <a:rPr lang="zh-CN" altLang="zh-CN" sz="2400" dirty="0"/>
              <a:t>我是这样一个人</a:t>
            </a:r>
            <a:r>
              <a:rPr lang="en-US" altLang="zh-CN" sz="2400" dirty="0"/>
              <a:t>”</a:t>
            </a:r>
            <a:r>
              <a:rPr lang="zh-CN" altLang="zh-CN" sz="2400" dirty="0"/>
              <a:t>为题</a:t>
            </a:r>
            <a:r>
              <a:rPr lang="en-US" altLang="zh-CN" sz="2400" dirty="0"/>
              <a:t>,</a:t>
            </a:r>
            <a:r>
              <a:rPr lang="zh-CN" altLang="zh-CN" sz="2400" dirty="0"/>
              <a:t>准备演讲稿</a:t>
            </a:r>
            <a:r>
              <a:rPr lang="en-US" altLang="zh-CN" sz="2400" dirty="0"/>
              <a:t>,</a:t>
            </a:r>
            <a:r>
              <a:rPr lang="zh-CN" altLang="zh-CN" sz="2400" dirty="0"/>
              <a:t>并在学习本课前向全班同学做</a:t>
            </a:r>
            <a:r>
              <a:rPr lang="en-US" altLang="zh-CN" sz="2400" dirty="0"/>
              <a:t>3</a:t>
            </a:r>
            <a:r>
              <a:rPr lang="zh-CN" altLang="zh-CN" sz="2400" dirty="0"/>
              <a:t>分钟左右的演讲。</a:t>
            </a: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4681430"/>
              </p:ext>
            </p:extLst>
          </p:nvPr>
        </p:nvGraphicFramePr>
        <p:xfrm>
          <a:off x="1528927" y="1633053"/>
          <a:ext cx="6106686" cy="2011971"/>
        </p:xfrm>
        <a:graphic>
          <a:graphicData uri="http://schemas.openxmlformats.org/presentationml/2006/ole">
            <p:oleObj spid="_x0000_s1033" name="文档" r:id="rId6" imgW="3836183" imgH="1263259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74624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陶行知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(1891—1946),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原名文濬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后改名知行、行知。生于安徽歙县。我国著名的教育家、演说家。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年毕业于金陵大学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后赴美国留学。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年回国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历任南京高等师范学校教授、教务主任等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极力推行平民教育。陶行知有很高的道德修养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有远大的教育理想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他批判地吸收了西方先进的教育理论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并根据中国的国情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一整套教育理论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并且以最大的魄力付诸实践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取得了很大的成绩。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47588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《学做一个人》是陶行知先生的教育名篇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是陶行知于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年底应邀到南开中学演讲的演讲词。文章开门见山提出了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要做一个整个的人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别做一个不完全、命分式的人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然后引用《抱朴子》的说法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列举了五种人不能算是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做一个整个的人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必须具有的三要素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要有健康的身体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要有独立的思想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要有独立的职业。最后演讲者集中讲了中学生择业的问题。这篇演讲短小精悍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给人以无限的启示。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2620605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285</TotalTime>
  <Words>2125</Words>
  <Application>Microsoft Office PowerPoint</Application>
  <PresentationFormat>全屏显示(4:3)</PresentationFormat>
  <Paragraphs>97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测控设计模板14新</vt:lpstr>
      <vt:lpstr>文档</vt:lpstr>
      <vt:lpstr>第三单元</vt:lpstr>
      <vt:lpstr>幻灯片 2</vt:lpstr>
      <vt:lpstr>幻灯片 3</vt:lpstr>
      <vt:lpstr>幻灯片 4</vt:lpstr>
      <vt:lpstr>幻灯片 5</vt:lpstr>
      <vt:lpstr>学做一个人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dcterms:created xsi:type="dcterms:W3CDTF">2015-04-23T00:36:31Z</dcterms:created>
  <dcterms:modified xsi:type="dcterms:W3CDTF">2017-02-21T07:02:35Z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