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3" r:id="rId3"/>
    <p:sldId id="264" r:id="rId4"/>
    <p:sldId id="267" r:id="rId5"/>
    <p:sldId id="353" r:id="rId6"/>
    <p:sldId id="354" r:id="rId7"/>
    <p:sldId id="355" r:id="rId8"/>
    <p:sldId id="356" r:id="rId9"/>
    <p:sldId id="357" r:id="rId10"/>
    <p:sldId id="358" r:id="rId11"/>
    <p:sldId id="359" r:id="rId12"/>
    <p:sldId id="361" r:id="rId13"/>
    <p:sldId id="360" r:id="rId14"/>
    <p:sldId id="352" r:id="rId15"/>
    <p:sldId id="362" r:id="rId16"/>
    <p:sldId id="265" r:id="rId17"/>
    <p:sldId id="363" r:id="rId18"/>
    <p:sldId id="364" r:id="rId19"/>
    <p:sldId id="365" r:id="rId20"/>
    <p:sldId id="266" r:id="rId21"/>
    <p:sldId id="366" r:id="rId22"/>
    <p:sldId id="367" r:id="rId23"/>
    <p:sldId id="368" r:id="rId24"/>
    <p:sldId id="369"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4.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4.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4.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14.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package" Target="../embeddings/Microsoft_Office_Word___14.docx"/><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4.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4.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4.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4.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4.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4.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走向社会</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6377735"/>
              </p:ext>
            </p:extLst>
          </p:nvPr>
        </p:nvGraphicFramePr>
        <p:xfrm>
          <a:off x="452194" y="1340768"/>
          <a:ext cx="7859011" cy="5715000"/>
        </p:xfrm>
        <a:graphic>
          <a:graphicData uri="http://schemas.openxmlformats.org/presentationml/2006/ole">
            <p:oleObj spid="_x0000_s7174" name="文档" r:id="rId6" imgW="5272095" imgH="4428203" progId="Word.Document.12">
              <p:embed/>
            </p:oleObj>
          </a:graphicData>
        </a:graphic>
      </p:graphicFrame>
    </p:spTree>
    <p:extLst>
      <p:ext uri="{BB962C8B-B14F-4D97-AF65-F5344CB8AC3E}">
        <p14:creationId xmlns:p14="http://schemas.microsoft.com/office/powerpoint/2010/main" xmlns="" val="1083691582"/>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89306200"/>
              </p:ext>
            </p:extLst>
          </p:nvPr>
        </p:nvGraphicFramePr>
        <p:xfrm>
          <a:off x="539552" y="1340768"/>
          <a:ext cx="7121768" cy="5715000"/>
        </p:xfrm>
        <a:graphic>
          <a:graphicData uri="http://schemas.openxmlformats.org/presentationml/2006/ole">
            <p:oleObj spid="_x0000_s8198" name="文档" r:id="rId6" imgW="5272095" imgH="5022542" progId="Word.Document.12">
              <p:embed/>
            </p:oleObj>
          </a:graphicData>
        </a:graphic>
      </p:graphicFrame>
    </p:spTree>
    <p:extLst>
      <p:ext uri="{BB962C8B-B14F-4D97-AF65-F5344CB8AC3E}">
        <p14:creationId xmlns:p14="http://schemas.microsoft.com/office/powerpoint/2010/main" xmlns="" val="1172879370"/>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68777840"/>
              </p:ext>
            </p:extLst>
          </p:nvPr>
        </p:nvGraphicFramePr>
        <p:xfrm>
          <a:off x="395536" y="2204864"/>
          <a:ext cx="8128000" cy="2856182"/>
        </p:xfrm>
        <a:graphic>
          <a:graphicData uri="http://schemas.openxmlformats.org/presentationml/2006/ole">
            <p:oleObj spid="_x0000_s9222" name="文档" r:id="rId6" imgW="5272095" imgH="2447193" progId="Word.Document.12">
              <p:embed/>
            </p:oleObj>
          </a:graphicData>
        </a:graphic>
      </p:graphicFrame>
    </p:spTree>
    <p:extLst>
      <p:ext uri="{BB962C8B-B14F-4D97-AF65-F5344CB8AC3E}">
        <p14:creationId xmlns:p14="http://schemas.microsoft.com/office/powerpoint/2010/main" xmlns="" val="3391816976"/>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5285244"/>
              </p:ext>
            </p:extLst>
          </p:nvPr>
        </p:nvGraphicFramePr>
        <p:xfrm>
          <a:off x="508000" y="1821978"/>
          <a:ext cx="8128000" cy="3468044"/>
        </p:xfrm>
        <a:graphic>
          <a:graphicData uri="http://schemas.openxmlformats.org/presentationml/2006/ole">
            <p:oleObj spid="_x0000_s10246" name="文档" r:id="rId6" imgW="5272095" imgH="2843539" progId="Word.Document.12">
              <p:embed/>
            </p:oleObj>
          </a:graphicData>
        </a:graphic>
      </p:graphicFrame>
    </p:spTree>
    <p:extLst>
      <p:ext uri="{BB962C8B-B14F-4D97-AF65-F5344CB8AC3E}">
        <p14:creationId xmlns:p14="http://schemas.microsoft.com/office/powerpoint/2010/main" xmlns="" val="3305042095"/>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巧设情景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亲切感人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本文是作者在美国康涅狄格大学某次毕业典礼上的演讲词。这篇演讲的最大特点是设置互动情境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调动听众的体验。具体来说包括以下几点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演讲者以父亲给女儿的临别赠言的方式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对大学毕业生走向社会后要解决的主要问题提出告诫和期望。设置的情境便于演讲者用亲切的口吻和生活细节来调动听众的情感体验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进而认同和接受演讲者的告诫。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395536" y="1700808"/>
            <a:ext cx="8128000" cy="45223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为线索展开演讲。演讲者设置了惜别的场景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分别时的门。开篇时点出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直到停留在门口的那一刻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才说出几句出自肺腑的真心话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我们正手握着门柄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依依惜别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需要深入一步时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演讲者又点出场景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门已渐渐移近门闩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把演讲的内容由走向社会的忠告深入到面对人生的建议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演讲结束时又点出门正在轻轻关上。这一分别时的情境设置充满了生活气息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有助于很好地调动起听众的体验和想象。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在演讲内容中穿插了许多具体的生活情景。如第七段中写道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前天你还只是个婴孩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我害怕抱你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因为你是那么娇嫩。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又如第九段中写道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你笑的时候总是咯咯地笑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这些生活情景的穿插引起听众的回忆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使得毕业赠言充满生活气息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听起来亲切感人。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4526584"/>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09189498"/>
              </p:ext>
            </p:extLst>
          </p:nvPr>
        </p:nvGraphicFramePr>
        <p:xfrm>
          <a:off x="879034" y="1340768"/>
          <a:ext cx="5975350" cy="5711825"/>
        </p:xfrm>
        <a:graphic>
          <a:graphicData uri="http://schemas.openxmlformats.org/presentationml/2006/ole">
            <p:oleObj spid="_x0000_s11270" name="文档" r:id="rId5" imgW="6147863" imgH="6013586"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3377946"/>
              </p:ext>
            </p:extLst>
          </p:nvPr>
        </p:nvGraphicFramePr>
        <p:xfrm>
          <a:off x="472108" y="1340768"/>
          <a:ext cx="7859011" cy="5715000"/>
        </p:xfrm>
        <a:graphic>
          <a:graphicData uri="http://schemas.openxmlformats.org/presentationml/2006/ole">
            <p:oleObj spid="_x0000_s12294" name="文档" r:id="rId5" imgW="5272095" imgH="4626556" progId="Word.Document.12">
              <p:embed/>
            </p:oleObj>
          </a:graphicData>
        </a:graphic>
      </p:graphicFrame>
    </p:spTree>
    <p:extLst>
      <p:ext uri="{BB962C8B-B14F-4D97-AF65-F5344CB8AC3E}">
        <p14:creationId xmlns:p14="http://schemas.microsoft.com/office/powerpoint/2010/main" xmlns="" val="253818167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4586733"/>
              </p:ext>
            </p:extLst>
          </p:nvPr>
        </p:nvGraphicFramePr>
        <p:xfrm>
          <a:off x="268630" y="1340768"/>
          <a:ext cx="8335818" cy="5853545"/>
        </p:xfrm>
        <a:graphic>
          <a:graphicData uri="http://schemas.openxmlformats.org/presentationml/2006/ole">
            <p:oleObj spid="_x0000_s13318" name="文档" r:id="rId5" imgW="6503530" imgH="4799636" progId="Word.Document.12">
              <p:embed/>
            </p:oleObj>
          </a:graphicData>
        </a:graphic>
      </p:graphicFrame>
    </p:spTree>
    <p:extLst>
      <p:ext uri="{BB962C8B-B14F-4D97-AF65-F5344CB8AC3E}">
        <p14:creationId xmlns:p14="http://schemas.microsoft.com/office/powerpoint/2010/main" xmlns="" val="90668601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01234771"/>
              </p:ext>
            </p:extLst>
          </p:nvPr>
        </p:nvGraphicFramePr>
        <p:xfrm>
          <a:off x="539552" y="1628800"/>
          <a:ext cx="7791450" cy="6577013"/>
        </p:xfrm>
        <a:graphic>
          <a:graphicData uri="http://schemas.openxmlformats.org/presentationml/2006/ole">
            <p:oleObj spid="_x0000_s14342" name="文档" r:id="rId5" imgW="6937675" imgH="5882902" progId="Word.Document.12">
              <p:embed/>
            </p:oleObj>
          </a:graphicData>
        </a:graphic>
      </p:graphicFrame>
    </p:spTree>
    <p:extLst>
      <p:ext uri="{BB962C8B-B14F-4D97-AF65-F5344CB8AC3E}">
        <p14:creationId xmlns:p14="http://schemas.microsoft.com/office/powerpoint/2010/main" xmlns="" val="282364563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b="1" dirty="0"/>
              <a:t>课前</a:t>
            </a:r>
            <a:r>
              <a:rPr lang="en-US" altLang="zh-CN" sz="2200" dirty="0"/>
              <a:t>3</a:t>
            </a:r>
            <a:r>
              <a:rPr lang="zh-CN" altLang="zh-CN" sz="2200" b="1" dirty="0"/>
              <a:t>分钟演讲小题目</a:t>
            </a:r>
            <a:r>
              <a:rPr lang="en-US" altLang="zh-CN" sz="2200" dirty="0"/>
              <a:t>:</a:t>
            </a:r>
            <a:endParaRPr lang="zh-CN" altLang="zh-CN" sz="2200" dirty="0"/>
          </a:p>
          <a:p>
            <a:pPr>
              <a:lnSpc>
                <a:spcPct val="120000"/>
              </a:lnSpc>
            </a:pPr>
            <a:r>
              <a:rPr lang="zh-CN" altLang="zh-CN" sz="2200" dirty="0"/>
              <a:t>请以</a:t>
            </a:r>
            <a:r>
              <a:rPr lang="en-US" altLang="zh-CN" sz="2200" dirty="0"/>
              <a:t>“</a:t>
            </a:r>
            <a:r>
              <a:rPr lang="zh-CN" altLang="zh-CN" sz="2200" dirty="0"/>
              <a:t>我将这样走向社会</a:t>
            </a:r>
            <a:r>
              <a:rPr lang="en-US" altLang="zh-CN" sz="2200" dirty="0"/>
              <a:t>”</a:t>
            </a:r>
            <a:r>
              <a:rPr lang="zh-CN" altLang="zh-CN" sz="2200" dirty="0"/>
              <a:t>为题</a:t>
            </a:r>
            <a:r>
              <a:rPr lang="en-US" altLang="zh-CN" sz="2200" dirty="0"/>
              <a:t>,</a:t>
            </a:r>
            <a:r>
              <a:rPr lang="zh-CN" altLang="zh-CN" sz="2200" dirty="0"/>
              <a:t>准备演讲稿</a:t>
            </a:r>
            <a:r>
              <a:rPr lang="en-US" altLang="zh-CN" sz="2200" dirty="0"/>
              <a:t>,</a:t>
            </a:r>
            <a:r>
              <a:rPr lang="zh-CN" altLang="zh-CN" sz="2200" dirty="0"/>
              <a:t>并在学习本课前向全班同学做</a:t>
            </a:r>
            <a:r>
              <a:rPr lang="en-US" altLang="zh-CN" sz="2200" dirty="0"/>
              <a:t>3</a:t>
            </a:r>
            <a:r>
              <a:rPr lang="zh-CN" altLang="zh-CN" sz="22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23528" y="1340768"/>
            <a:ext cx="8128000" cy="534127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补写出应聘会计的女孩的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一个刚毕业的大学生到一家公司应聘会计岗位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初试时即遭到拒绝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她没有气馁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请求参加完笔试。结果她的笔试成绩最好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女孩进入了第二关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接受人事经理的面试。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她没有工作经验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更没有相关资格证书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人事经理并没打算录用她。出于礼貌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人事经理说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如果有消息我会打电话通知你。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女孩从座位上站起来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向人事经理道谢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并从口袋里掏出一元钱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双手呈给他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不管是否录取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请都给我打个电话。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人事经理从未遇到过这种情况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脸上写满问号。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我在什么地方不能达到你们的要求。我在哪方面不够好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因为我还要走进考场。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人事经理说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你不必给我一元钱。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女孩微笑着解释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人事经理马上微笑着说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请你把一元钱收回。我现在就正式通知你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你被录用了。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要重点解读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突出女孩公私分明的态度与所具有的会计职业素养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合乎口语交际特点。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给没有被录用的人打电话不属于公司的正常开支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所以由我付电话费。请您一定打。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578206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0364" y="1366756"/>
            <a:ext cx="8128000" cy="330359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下面是美国著名演说家、人际关系学家卡耐基的一句名言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很有教育意义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但句子太长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读起来有些拗口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请按照要求把它改写为两个句子。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一个真心对别人感兴趣的人在两个月内所交到的朋友比一个一心只想让别人对自己感兴趣的人在三年内所交到的朋友还要多。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可以增删一些词语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但不得改变原意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改后的第一个句子必须是复句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第二个句子必须是单句。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30364" y="4658903"/>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一个人如果真心对别人感兴趣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那么在两个月内就能交到许多朋友。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朋友数量比一个一心只想让别人对自己感兴趣的人在三年内所交到的朋友还要多。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488566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84784"/>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下面是一篇竞聘演说的开头与结尾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请按给出的演讲思路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补全演讲稿的省略部分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然后在班级内举行模拟竞聘演说。可以邀请老师或同学做评委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根据演说的情况打分。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67544" y="3284984"/>
            <a:ext cx="8128000" cy="288226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我的竞职演讲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尊敬的各位评委、各位领导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非常感谢评委会给了我一个展示自己的机会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我为能参加今天的竞聘活动并能发表自己的竞聘演说而感到自豪。我今天演讲的内容分为三个部分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一是我的个人情况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二是我的任职优势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三是我的工作设想。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945182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无论这次竞聘的结果如何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我都会正确对待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并做到胜不骄、败不馁。我相信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有各位评委的公正打分和各位领导的严格把关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一定会有一个客观公正的结果在等待着我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我对自己充满信心。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谢谢大家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4503210"/>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6230" y="1628800"/>
            <a:ext cx="8128000" cy="45223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这篇演讲词是美国当代电视剧明星亚伦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亚达在美国康涅狄格大学某次毕业典礼上的演说词。演说者以父亲对女儿临别赠言的口吻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设身处地地给即将走向社会的年轻人种种忠告和建议。演讲者先从拉家常似的口吻开题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点明肺腑之言是在送别的最后一刻才说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暗示在座的听众自己今天所讲全是肺腑之言。之后演讲者把镜头拉到现场来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点明本次演讲设置的特殊角度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父亲对女儿。文章的中间部分是演说者对年轻人的忠告和建议。忠告主要有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不要害怕面对社会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热爱你的工作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乐观地对待生活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学会明辨人和事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做个有智慧的人。建议主要是围绕如何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如何战胜人生的无聊和空虚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如何去做事等展开。演讲结尾点明忠告和建议都是出于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似乎不经意间道出的三个字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包含的感情却胜过万语千言。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30403432"/>
              </p:ext>
            </p:extLst>
          </p:nvPr>
        </p:nvGraphicFramePr>
        <p:xfrm>
          <a:off x="476230" y="1844824"/>
          <a:ext cx="8053388" cy="3732213"/>
        </p:xfrm>
        <a:graphic>
          <a:graphicData uri="http://schemas.openxmlformats.org/presentationml/2006/ole">
            <p:oleObj spid="_x0000_s1030" name="文档" r:id="rId6" imgW="5272095" imgH="2447193"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18579041"/>
              </p:ext>
            </p:extLst>
          </p:nvPr>
        </p:nvGraphicFramePr>
        <p:xfrm>
          <a:off x="323528" y="1988840"/>
          <a:ext cx="8128000" cy="2856182"/>
        </p:xfrm>
        <a:graphic>
          <a:graphicData uri="http://schemas.openxmlformats.org/presentationml/2006/ole">
            <p:oleObj spid="_x0000_s2054" name="文档" r:id="rId6" imgW="5272095" imgH="2249200" progId="Word.Document.12">
              <p:embed/>
            </p:oleObj>
          </a:graphicData>
        </a:graphic>
      </p:graphicFrame>
    </p:spTree>
    <p:extLst>
      <p:ext uri="{BB962C8B-B14F-4D97-AF65-F5344CB8AC3E}">
        <p14:creationId xmlns:p14="http://schemas.microsoft.com/office/powerpoint/2010/main" xmlns="" val="31998264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93826082"/>
              </p:ext>
            </p:extLst>
          </p:nvPr>
        </p:nvGraphicFramePr>
        <p:xfrm>
          <a:off x="323528" y="1844824"/>
          <a:ext cx="8128000" cy="3773977"/>
        </p:xfrm>
        <a:graphic>
          <a:graphicData uri="http://schemas.openxmlformats.org/presentationml/2006/ole">
            <p:oleObj spid="_x0000_s3078" name="文档" r:id="rId6" imgW="5272095" imgH="3041532" progId="Word.Document.12">
              <p:embed/>
            </p:oleObj>
          </a:graphicData>
        </a:graphic>
      </p:graphicFrame>
    </p:spTree>
    <p:extLst>
      <p:ext uri="{BB962C8B-B14F-4D97-AF65-F5344CB8AC3E}">
        <p14:creationId xmlns:p14="http://schemas.microsoft.com/office/powerpoint/2010/main" xmlns="" val="407917350"/>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44129153"/>
              </p:ext>
            </p:extLst>
          </p:nvPr>
        </p:nvGraphicFramePr>
        <p:xfrm>
          <a:off x="508000" y="1669011"/>
          <a:ext cx="8128000" cy="3773977"/>
        </p:xfrm>
        <a:graphic>
          <a:graphicData uri="http://schemas.openxmlformats.org/presentationml/2006/ole">
            <p:oleObj spid="_x0000_s4102" name="文档" r:id="rId6" imgW="5272095" imgH="3041532" progId="Word.Document.12">
              <p:embed/>
            </p:oleObj>
          </a:graphicData>
        </a:graphic>
      </p:graphicFrame>
    </p:spTree>
    <p:extLst>
      <p:ext uri="{BB962C8B-B14F-4D97-AF65-F5344CB8AC3E}">
        <p14:creationId xmlns:p14="http://schemas.microsoft.com/office/powerpoint/2010/main" xmlns="" val="1283857830"/>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921268572"/>
              </p:ext>
            </p:extLst>
          </p:nvPr>
        </p:nvGraphicFramePr>
        <p:xfrm>
          <a:off x="508000" y="1669011"/>
          <a:ext cx="8128000" cy="3773977"/>
        </p:xfrm>
        <a:graphic>
          <a:graphicData uri="http://schemas.openxmlformats.org/presentationml/2006/ole">
            <p:oleObj spid="_x0000_s5126" name="文档" r:id="rId6" imgW="5272095" imgH="2973135" progId="Word.Document.12">
              <p:embed/>
            </p:oleObj>
          </a:graphicData>
        </a:graphic>
      </p:graphicFrame>
    </p:spTree>
    <p:extLst>
      <p:ext uri="{BB962C8B-B14F-4D97-AF65-F5344CB8AC3E}">
        <p14:creationId xmlns:p14="http://schemas.microsoft.com/office/powerpoint/2010/main" xmlns="" val="103319469"/>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85541376"/>
              </p:ext>
            </p:extLst>
          </p:nvPr>
        </p:nvGraphicFramePr>
        <p:xfrm>
          <a:off x="460226" y="1916832"/>
          <a:ext cx="8128000" cy="4077461"/>
        </p:xfrm>
        <a:graphic>
          <a:graphicData uri="http://schemas.openxmlformats.org/presentationml/2006/ole">
            <p:oleObj spid="_x0000_s6150" name="文档" r:id="rId6" imgW="5272095" imgH="3437878" progId="Word.Document.12">
              <p:embed/>
            </p:oleObj>
          </a:graphicData>
        </a:graphic>
      </p:graphicFrame>
    </p:spTree>
    <p:extLst>
      <p:ext uri="{BB962C8B-B14F-4D97-AF65-F5344CB8AC3E}">
        <p14:creationId xmlns:p14="http://schemas.microsoft.com/office/powerpoint/2010/main" xmlns="" val="2628354081"/>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292</TotalTime>
  <Words>1294</Words>
  <Application>Microsoft Office PowerPoint</Application>
  <PresentationFormat>全屏显示(4:3)</PresentationFormat>
  <Paragraphs>85</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测控设计模板14新</vt:lpstr>
      <vt:lpstr>文档</vt:lpstr>
      <vt:lpstr>走向社会</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2017-02-21T07:04:44Z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