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4" r:id="rId2"/>
    <p:sldId id="263" r:id="rId3"/>
    <p:sldId id="304" r:id="rId4"/>
    <p:sldId id="305" r:id="rId5"/>
    <p:sldId id="264" r:id="rId6"/>
    <p:sldId id="306" r:id="rId7"/>
    <p:sldId id="307" r:id="rId8"/>
    <p:sldId id="265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316" r:id="rId18"/>
    <p:sldId id="317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3266" y="1704228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一起读文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30514" y="2377205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第一单元</a:t>
            </a:r>
            <a:r>
              <a:rPr lang="en-US" altLang="zh-CN" sz="1600" dirty="0" smtClean="0"/>
              <a:t>  </a:t>
            </a:r>
            <a:r>
              <a:rPr lang="zh-CN" altLang="zh-CN" sz="1600" dirty="0" smtClean="0"/>
              <a:t>入门四问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9775" y="14892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走进新课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一起读文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49900" y="1459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阅读鉴赏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14" name="TextBox 22">
              <a:hlinkClick r:id="rId10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第一</a:t>
            </a:r>
            <a:r>
              <a:rPr lang="zh-CN" altLang="zh-CN" dirty="0" smtClean="0"/>
              <a:t>单元</a:t>
            </a:r>
            <a:r>
              <a:rPr lang="en-US" altLang="zh-CN" dirty="0" smtClean="0"/>
              <a:t>  </a:t>
            </a:r>
            <a:r>
              <a:rPr lang="zh-CN" altLang="zh-CN" dirty="0" smtClean="0"/>
              <a:t>入门</a:t>
            </a:r>
            <a:r>
              <a:rPr lang="zh-CN" altLang="zh-CN" dirty="0"/>
              <a:t>四问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3670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二、自学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中国文化经典在各个历史阶段的产生与传播有什么特点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按历史发展的顺序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纵向梳理我国古代文化经典的发展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完成下面的表格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把握全书的基本框架和内容。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6371183"/>
              </p:ext>
            </p:extLst>
          </p:nvPr>
        </p:nvGraphicFramePr>
        <p:xfrm>
          <a:off x="508000" y="2232846"/>
          <a:ext cx="8128000" cy="4241272"/>
        </p:xfrm>
        <a:graphic>
          <a:graphicData uri="http://schemas.openxmlformats.org/presentationml/2006/ole">
            <p:oleObj spid="_x0000_s3076" name="文档" r:id="rId3" imgW="3893528" imgH="203140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80772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8681567"/>
              </p:ext>
            </p:extLst>
          </p:nvPr>
        </p:nvGraphicFramePr>
        <p:xfrm>
          <a:off x="508000" y="1178496"/>
          <a:ext cx="8128000" cy="4986808"/>
        </p:xfrm>
        <a:graphic>
          <a:graphicData uri="http://schemas.openxmlformats.org/presentationml/2006/ole">
            <p:oleObj spid="_x0000_s4100" name="文档" r:id="rId3" imgW="3893528" imgH="23899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02446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925641"/>
              </p:ext>
            </p:extLst>
          </p:nvPr>
        </p:nvGraphicFramePr>
        <p:xfrm>
          <a:off x="508000" y="1032217"/>
          <a:ext cx="8128000" cy="5709151"/>
        </p:xfrm>
        <a:graphic>
          <a:graphicData uri="http://schemas.openxmlformats.org/presentationml/2006/ole">
            <p:oleObj spid="_x0000_s5124" name="文档" r:id="rId3" imgW="3893528" imgH="27359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35091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53138616"/>
              </p:ext>
            </p:extLst>
          </p:nvPr>
        </p:nvGraphicFramePr>
        <p:xfrm>
          <a:off x="508000" y="817869"/>
          <a:ext cx="8128000" cy="6457999"/>
        </p:xfrm>
        <a:graphic>
          <a:graphicData uri="http://schemas.openxmlformats.org/presentationml/2006/ole">
            <p:oleObj spid="_x0000_s6148" name="文档" r:id="rId3" imgW="3893528" imgH="30944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65916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13328574"/>
              </p:ext>
            </p:extLst>
          </p:nvPr>
        </p:nvGraphicFramePr>
        <p:xfrm>
          <a:off x="508000" y="1274830"/>
          <a:ext cx="8128000" cy="4602442"/>
        </p:xfrm>
        <a:graphic>
          <a:graphicData uri="http://schemas.openxmlformats.org/presentationml/2006/ole">
            <p:oleObj spid="_x0000_s7172" name="文档" r:id="rId3" imgW="3893528" imgH="220456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5398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97297826"/>
              </p:ext>
            </p:extLst>
          </p:nvPr>
        </p:nvGraphicFramePr>
        <p:xfrm>
          <a:off x="508000" y="897462"/>
          <a:ext cx="8128000" cy="6070321"/>
        </p:xfrm>
        <a:graphic>
          <a:graphicData uri="http://schemas.openxmlformats.org/presentationml/2006/ole">
            <p:oleObj spid="_x0000_s8196" name="文档" r:id="rId3" imgW="3893887" imgH="290869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06793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三、中国文化经典在现代文化建设中有什么意义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36047743"/>
              </p:ext>
            </p:extLst>
          </p:nvPr>
        </p:nvGraphicFramePr>
        <p:xfrm>
          <a:off x="508000" y="1678361"/>
          <a:ext cx="8128000" cy="4569342"/>
        </p:xfrm>
        <a:graphic>
          <a:graphicData uri="http://schemas.openxmlformats.org/presentationml/2006/ole">
            <p:oleObj spid="_x0000_s9220" name="文档" r:id="rId3" imgW="3945705" imgH="221716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52682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02152752"/>
              </p:ext>
            </p:extLst>
          </p:nvPr>
        </p:nvGraphicFramePr>
        <p:xfrm>
          <a:off x="508000" y="1640931"/>
          <a:ext cx="8128000" cy="3830138"/>
        </p:xfrm>
        <a:graphic>
          <a:graphicData uri="http://schemas.openxmlformats.org/presentationml/2006/ole">
            <p:oleObj spid="_x0000_s10244" name="文档" r:id="rId3" imgW="3945705" imgH="18586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58104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25890316"/>
              </p:ext>
            </p:extLst>
          </p:nvPr>
        </p:nvGraphicFramePr>
        <p:xfrm>
          <a:off x="508000" y="1522128"/>
          <a:ext cx="8128000" cy="4211128"/>
        </p:xfrm>
        <a:graphic>
          <a:graphicData uri="http://schemas.openxmlformats.org/presentationml/2006/ole">
            <p:oleObj spid="_x0000_s11268" name="文档" r:id="rId3" imgW="3946425" imgH="204400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58160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本单元是全书的绪论部分。首先介绍了我国古代典籍的发展情况以及各部的代表作品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其次以时间为序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纵向展开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介绍了我国从先秦到晚清文化经典不同的时代特点和思想风貌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再次阐述了中国文化典籍的现代意义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指出我们只有了解中国文化的基本内涵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才可能担负起历史赋予我们的重任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最后介绍本书的结构、编排思路以及学习本书的方法。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30885157"/>
              </p:ext>
            </p:extLst>
          </p:nvPr>
        </p:nvGraphicFramePr>
        <p:xfrm>
          <a:off x="508000" y="1556792"/>
          <a:ext cx="8128000" cy="4184972"/>
        </p:xfrm>
        <a:graphic>
          <a:graphicData uri="http://schemas.openxmlformats.org/presentationml/2006/ole">
            <p:oleObj spid="_x0000_s1028" name="文档" r:id="rId6" imgW="3946425" imgH="203140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76183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自主阅读文本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了解中国古代文化典籍的分类方法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了解中国文化经典在各个历史阶段的产生与传播特点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列举自己学过的中国古代文化著作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试着对其进行分类。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回顾自己印象最为深刻的文化经典作品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探究其思想价值和艺术价值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写出探究心得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同学之间互相交流。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511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58993814"/>
              </p:ext>
            </p:extLst>
          </p:nvPr>
        </p:nvGraphicFramePr>
        <p:xfrm>
          <a:off x="508000" y="1546401"/>
          <a:ext cx="8128000" cy="3376298"/>
        </p:xfrm>
        <a:graphic>
          <a:graphicData uri="http://schemas.openxmlformats.org/presentationml/2006/ole">
            <p:oleObj spid="_x0000_s2052" name="文档" r:id="rId3" imgW="3837032" imgH="1594024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1736193" y="1916832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0217" y="1927223"/>
            <a:ext cx="3414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3359" y="2436040"/>
            <a:ext cx="73191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5522" y="2423467"/>
            <a:ext cx="2821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8335" y="2914032"/>
            <a:ext cx="3414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8335" y="3356992"/>
            <a:ext cx="3414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03468" y="2879285"/>
            <a:ext cx="3414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80667" y="3356992"/>
            <a:ext cx="37558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98890" y="414908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92489" y="458579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01053" y="414591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01053" y="455437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87349" y="414994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187349" y="458579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27849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卷帙浩繁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形容书籍或篇章多而纷繁。卷帙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书籍或篇章。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升堂入室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比喻学问或技能由浅入深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循序渐进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达到更高的水平。也作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登堂入室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时过境迁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随着时间的推移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境况发生变化。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脱颖而出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比喻人的才能全部显示出来或比喻优秀人才超出他人拔尖而出。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著书立说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撰写著作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创立学说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泛指从事学术研究和著述工作。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雨后春笋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春天下雨后竹笋长得很多很快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比喻新事物大量出现。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和衷共济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比喻同心协力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共同克服困难。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殊途同归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通过不同的道路走到同一个目的地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比喻采取不同的方法而得到相同的结果。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9930975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责无旁贷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不能推卸给别人。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汗牛充栋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形容书籍极多。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提纲挈领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提住网的总绳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提住衣服的领子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比喻把问题简明扼要地提示出来。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以一当十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一个人抵挡十个人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形容勇敢善战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以少胜多。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终南捷径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比喻求取官职或名利的最佳门路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也比喻达到目的的便捷途径。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741585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26876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经、史、子、集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各是指什么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主要是儒家的经典。儒家经书开始有五部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即《诗》《书》《礼》《易》《春秋》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从唐代到宋代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十三经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即《周易》《尚书》《诗经》《周礼》《仪礼》《礼记》《左传》《公羊传》《谷梁传》《论语》《孝经》《孟子》《尔雅》。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记载历史兴衰治乱和各种人物以及制度沿革等的历史书。远在四千多年前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中国即有历史的记录。各种体裁的历史著作都属于这一类。司马迁的《史记》为中国正史的开始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以后几乎每朝一史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共有二十四史。此外古史、野史、法典、地志、职官、政书、时令等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凡记事的书籍均归入史部。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记录先秦诸子百家及其学说的书籍。春秋战国之际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学者辈出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百家争鸣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哲学、名学、法学、医学、算学、兵学、天文学、农学十分发达。每家著书一种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后人因为次于经书而成一家之言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所以称为子书。道教、宋明理学、清朝的考据学也都归入子部。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泛指诗词文赋专集等著作。凡历代作家的散文、诗、词、曲等集子和文学评论著作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均归入此类。属于一人专有的称为别集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汇选若干人的作品称为总集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有关诗的集子称为诗集。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4834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202</TotalTime>
  <Words>791</Words>
  <Application>Microsoft Office PowerPoint</Application>
  <PresentationFormat>全屏显示(4:3)</PresentationFormat>
  <Paragraphs>34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测控设计模板14新</vt:lpstr>
      <vt:lpstr>文档</vt:lpstr>
      <vt:lpstr>第一单元  入门四问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2017-11-07T09:44:46Z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