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74" r:id="rId2"/>
    <p:sldId id="263" r:id="rId3"/>
    <p:sldId id="304" r:id="rId4"/>
    <p:sldId id="305" r:id="rId5"/>
    <p:sldId id="306" r:id="rId6"/>
    <p:sldId id="264" r:id="rId7"/>
    <p:sldId id="313" r:id="rId8"/>
    <p:sldId id="308" r:id="rId9"/>
    <p:sldId id="314" r:id="rId10"/>
    <p:sldId id="309" r:id="rId11"/>
    <p:sldId id="315" r:id="rId12"/>
    <p:sldId id="316" r:id="rId13"/>
    <p:sldId id="317" r:id="rId14"/>
    <p:sldId id="318" r:id="rId15"/>
    <p:sldId id="319" r:id="rId16"/>
    <p:sldId id="310" r:id="rId17"/>
    <p:sldId id="320" r:id="rId18"/>
    <p:sldId id="265" r:id="rId19"/>
    <p:sldId id="321" r:id="rId20"/>
    <p:sldId id="322" r:id="rId21"/>
    <p:sldId id="311" r:id="rId22"/>
    <p:sldId id="323" r:id="rId23"/>
    <p:sldId id="312" r:id="rId24"/>
    <p:sldId id="324" r:id="rId25"/>
    <p:sldId id="325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46" d="100"/>
          <a:sy n="46" d="100"/>
        </p:scale>
        <p:origin x="-90" y="-6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2017-11-7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slide" Target="../slides/slide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8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41634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1643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33266" y="1704228"/>
              <a:ext cx="902811" cy="4360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走进新课</a:t>
              </a:r>
              <a:endPara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一起读文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5191400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31725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230514" y="2377205"/>
              <a:ext cx="902811" cy="4360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阅读鉴赏</a:t>
              </a:r>
              <a:endPara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一起思考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6.xm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600" b="1" dirty="0" smtClean="0"/>
              <a:t>9</a:t>
            </a:r>
            <a:r>
              <a:rPr lang="zh-CN" altLang="zh-CN" sz="1600" dirty="0" smtClean="0"/>
              <a:t>　</a:t>
            </a:r>
            <a:r>
              <a:rPr lang="zh-CN" altLang="zh-CN" sz="1600" b="1" dirty="0" smtClean="0"/>
              <a:t>《日知录》三则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  <p:sp>
        <p:nvSpPr>
          <p:cNvPr id="11" name="TextBox 24">
            <a:hlinkClick r:id="rId8" action="ppaction://hlinksldjump"/>
          </p:cNvPr>
          <p:cNvSpPr txBox="1"/>
          <p:nvPr userDrawn="1"/>
        </p:nvSpPr>
        <p:spPr>
          <a:xfrm>
            <a:off x="6419775" y="148928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走进新课</a:t>
            </a:r>
            <a:endParaRPr lang="en-US" altLang="zh-CN" sz="1400" dirty="0" smtClean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一起读文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TextBox 27">
            <a:hlinkClick r:id="rId9" action="ppaction://hlinksldjump"/>
          </p:cNvPr>
          <p:cNvSpPr txBox="1"/>
          <p:nvPr userDrawn="1"/>
        </p:nvSpPr>
        <p:spPr>
          <a:xfrm>
            <a:off x="7749900" y="14596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阅读鉴赏</a:t>
            </a:r>
            <a:endParaRPr lang="en-US" altLang="zh-CN" sz="1400" dirty="0" smtClean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一起思考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5191400" y="112561"/>
            <a:ext cx="633507" cy="480597"/>
            <a:chOff x="366968" y="1037555"/>
            <a:chExt cx="633507" cy="400497"/>
          </a:xfrm>
        </p:grpSpPr>
        <p:sp>
          <p:nvSpPr>
            <p:cNvPr id="14" name="TextBox 22">
              <a:hlinkClick r:id="rId10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 userDrawn="1"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slide" Target="slide16.xml"/><Relationship Id="rId5" Type="http://schemas.openxmlformats.org/officeDocument/2006/relationships/slide" Target="slide10.xml"/><Relationship Id="rId4" Type="http://schemas.openxmlformats.org/officeDocument/2006/relationships/slide" Target="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slide" Target="slide16.xml"/><Relationship Id="rId5" Type="http://schemas.openxmlformats.org/officeDocument/2006/relationships/slide" Target="slide10.xml"/><Relationship Id="rId4" Type="http://schemas.openxmlformats.org/officeDocument/2006/relationships/slide" Target="slide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slide" Target="slide16.xml"/><Relationship Id="rId5" Type="http://schemas.openxmlformats.org/officeDocument/2006/relationships/slide" Target="slide10.xml"/><Relationship Id="rId4" Type="http://schemas.openxmlformats.org/officeDocument/2006/relationships/slide" Target="slide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slide" Target="slide16.xml"/><Relationship Id="rId5" Type="http://schemas.openxmlformats.org/officeDocument/2006/relationships/slide" Target="slide10.xml"/><Relationship Id="rId4" Type="http://schemas.openxmlformats.org/officeDocument/2006/relationships/slide" Target="slide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slide" Target="slide16.xml"/><Relationship Id="rId5" Type="http://schemas.openxmlformats.org/officeDocument/2006/relationships/slide" Target="slide10.xml"/><Relationship Id="rId4" Type="http://schemas.openxmlformats.org/officeDocument/2006/relationships/slide" Target="slide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Relationship Id="rId5" Type="http://schemas.openxmlformats.org/officeDocument/2006/relationships/slide" Target="slide16.xml"/><Relationship Id="rId4" Type="http://schemas.openxmlformats.org/officeDocument/2006/relationships/slide" Target="slide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Relationship Id="rId5" Type="http://schemas.openxmlformats.org/officeDocument/2006/relationships/slide" Target="slide16.xml"/><Relationship Id="rId4" Type="http://schemas.openxmlformats.org/officeDocument/2006/relationships/slide" Target="slide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Relationship Id="rId5" Type="http://schemas.openxmlformats.org/officeDocument/2006/relationships/slide" Target="slide16.xml"/><Relationship Id="rId4" Type="http://schemas.openxmlformats.org/officeDocument/2006/relationships/slide" Target="slide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Office_Word___7.docx"/><Relationship Id="rId5" Type="http://schemas.openxmlformats.org/officeDocument/2006/relationships/slide" Target="slide23.xml"/><Relationship Id="rId4" Type="http://schemas.openxmlformats.org/officeDocument/2006/relationships/slide" Target="slide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4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jpeg"/><Relationship Id="rId5" Type="http://schemas.openxmlformats.org/officeDocument/2006/relationships/slide" Target="slide16.xml"/><Relationship Id="rId4" Type="http://schemas.openxmlformats.org/officeDocument/2006/relationships/slide" Target="slide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Relationship Id="rId5" Type="http://schemas.openxmlformats.org/officeDocument/2006/relationships/slide" Target="slide16.xml"/><Relationship Id="rId4" Type="http://schemas.openxmlformats.org/officeDocument/2006/relationships/slide" Target="slide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Relationship Id="rId5" Type="http://schemas.openxmlformats.org/officeDocument/2006/relationships/slide" Target="slide16.xml"/><Relationship Id="rId4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Relationship Id="rId5" Type="http://schemas.openxmlformats.org/officeDocument/2006/relationships/slide" Target="slide16.xml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第九</a:t>
            </a:r>
            <a:r>
              <a:rPr lang="zh-CN" altLang="zh-CN" dirty="0" smtClean="0"/>
              <a:t>单元</a:t>
            </a:r>
            <a:r>
              <a:rPr lang="en-US" altLang="zh-CN" dirty="0" smtClean="0"/>
              <a:t>  </a:t>
            </a:r>
            <a:r>
              <a:rPr lang="zh-CN" altLang="zh-CN" dirty="0" smtClean="0"/>
              <a:t>经世致用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96049581"/>
              </p:ext>
            </p:extLst>
          </p:nvPr>
        </p:nvGraphicFramePr>
        <p:xfrm>
          <a:off x="508000" y="2915378"/>
          <a:ext cx="8128000" cy="1281244"/>
        </p:xfrm>
        <a:graphic>
          <a:graphicData uri="http://schemas.openxmlformats.org/presentationml/2006/ole">
            <p:oleObj spid="_x0000_s2052" name="文档" r:id="rId7" imgW="3837032" imgH="605139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1738666" y="3346601"/>
            <a:ext cx="7380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34519" y="3302319"/>
            <a:ext cx="7380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53753" y="3777824"/>
            <a:ext cx="7380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55032" y="3755880"/>
            <a:ext cx="37871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72340042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16163813"/>
              </p:ext>
            </p:extLst>
          </p:nvPr>
        </p:nvGraphicFramePr>
        <p:xfrm>
          <a:off x="508000" y="1138280"/>
          <a:ext cx="8128000" cy="5747104"/>
        </p:xfrm>
        <a:graphic>
          <a:graphicData uri="http://schemas.openxmlformats.org/presentationml/2006/ole">
            <p:oleObj spid="_x0000_s3076" name="文档" r:id="rId7" imgW="3837032" imgH="2712504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3113390" y="1556792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59015" y="2050457"/>
            <a:ext cx="143959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148624" y="2492896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052380" y="2956117"/>
            <a:ext cx="1455723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3652896" y="3419338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521999" y="3830764"/>
            <a:ext cx="117652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572000" y="4283594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670426" y="4757186"/>
            <a:ext cx="117652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110260" y="5189414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582391" y="5621442"/>
            <a:ext cx="88393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948626" y="6106020"/>
            <a:ext cx="117652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934288" y="6535549"/>
            <a:ext cx="142359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82027547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411429"/>
              </p:ext>
            </p:extLst>
          </p:nvPr>
        </p:nvGraphicFramePr>
        <p:xfrm>
          <a:off x="508000" y="2007410"/>
          <a:ext cx="8128000" cy="3097181"/>
        </p:xfrm>
        <a:graphic>
          <a:graphicData uri="http://schemas.openxmlformats.org/presentationml/2006/ole">
            <p:oleObj spid="_x0000_s4100" name="文档" r:id="rId7" imgW="3837032" imgH="1462268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3676731" y="2092890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06052" y="2555382"/>
            <a:ext cx="137273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57771" y="3008212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93799" y="3448787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227656" y="3861917"/>
            <a:ext cx="88561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29632" y="4334477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923567" y="4740729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9844571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72892811"/>
              </p:ext>
            </p:extLst>
          </p:nvPr>
        </p:nvGraphicFramePr>
        <p:xfrm>
          <a:off x="508000" y="1410022"/>
          <a:ext cx="8128000" cy="4395242"/>
        </p:xfrm>
        <a:graphic>
          <a:graphicData uri="http://schemas.openxmlformats.org/presentationml/2006/ole">
            <p:oleObj spid="_x0000_s5124" name="文档" r:id="rId7" imgW="3837032" imgH="2075327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1722124" y="2236177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21275" y="2239090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22124" y="3062332"/>
            <a:ext cx="45780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19356" y="3429000"/>
            <a:ext cx="335669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724212" y="4253130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724212" y="4617132"/>
            <a:ext cx="486401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724212" y="5443287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786994" y="5442218"/>
            <a:ext cx="308926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70152058"/>
      </p:ext>
    </p:extLst>
  </p:cSld>
  <p:clrMapOvr>
    <a:masterClrMapping/>
  </p:clrMapOvr>
  <p:transition spd="slow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6" grpId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92495273"/>
              </p:ext>
            </p:extLst>
          </p:nvPr>
        </p:nvGraphicFramePr>
        <p:xfrm>
          <a:off x="508000" y="1587053"/>
          <a:ext cx="8128000" cy="3937895"/>
        </p:xfrm>
        <a:graphic>
          <a:graphicData uri="http://schemas.openxmlformats.org/presentationml/2006/ole">
            <p:oleObj spid="_x0000_s6148" name="文档" r:id="rId7" imgW="3837032" imgH="1858974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1187624" y="2416402"/>
            <a:ext cx="518457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915816" y="2812241"/>
            <a:ext cx="230425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925478" y="3281333"/>
            <a:ext cx="230425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759130" y="3731655"/>
            <a:ext cx="20340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627784" y="4178985"/>
            <a:ext cx="230425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3748739" y="4636706"/>
            <a:ext cx="20340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3483204" y="5087028"/>
            <a:ext cx="2600963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13361331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明句式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文之不可绝于天地间者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有益于天下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有益于将来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有损于己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无益于人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此子书之一变也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然则以文人名于世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99117" y="2812241"/>
            <a:ext cx="16465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161675" y="3211590"/>
            <a:ext cx="16465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615068" y="3612058"/>
            <a:ext cx="16465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256330" y="4022917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535093" y="4431049"/>
            <a:ext cx="16465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215774463"/>
      </p:ext>
    </p:extLst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230933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文脉图解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《日知录》三则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保天下者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匹夫之贱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与有责焉耳矣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《日知录》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文须有益于天下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有益之文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正面立论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主张作文要经世致用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无益之文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反面申述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著书之难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成书太易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著书贵在独创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著书原则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042501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文人之多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思想观念出问题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要端正创作态度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忧虑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唐、宋以下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文人泛滥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世风浮华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主旨归纳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本课所选的《日知录》三则分别从文史的功用、著书的难易、文人的名与义等方面进行论述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阐明了学以致用的务实思想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表明了作者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以实为宗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的学术主张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体现了作者以天下为己任、关心国家、关心民族兴亡的精神品质。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9721980"/>
      </p:ext>
    </p:extLst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文之不可绝于天地间者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曰明道也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纪政事也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察民隐也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乐道人之善也。若此者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有益于天下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有益于将来。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文章不能在天地之间断绝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是因为它可以阐明道理、记述政事、体察百姓困苦、乐于称道别人的善行啊。像这样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有益于天下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有益于将来。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作者先从正面立论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一口气说出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文之不可绝于天地间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的四个理由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即明治乱之理、纪政治得失、察民间隐情、彰美德善行。这四个方面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可谓层次分明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明治乱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是阐明为政理论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纪政事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是记录为政事迹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察民隐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是体察民心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乐道人之善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是体悟人情。执笔为文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若能有以上功用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才称得上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有益于天下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这样的文章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才可以多多益善。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236647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宋人书如司马温公《资治通鉴》、马贵与《文献通考》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皆以一生精力成之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遂为后世不可无之书。而其中小有舛漏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尚亦不免。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宋朝人的著作如司马光的《资治通鉴》、马端临的《文献通考》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都是用一生精力完成的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才成为后世不可或缺的书。然而这些书中小的差错和遗漏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还是不能避免。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在此作者举出了两个事例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一为司马光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的《资治通鉴》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一为马端临撰写的《文献通考》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赞赏它们都是毕作者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一生精力成之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遂为后世不可无之书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。作者举这两部书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看似随意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实有深意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潜隐着他自己的价值尺度。这两部书都是经世致用著作的典范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是史学巨著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在作者眼里显然高于一般的文人作品。因为有情感的倾向寓注其中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作者对两位作者的著书态度大加称扬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对其书的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小有舛漏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宽宏大量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可谓爱之也深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责之也轻。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06152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了解知识领域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明确课节重点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掌握学习方法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本单元课文涉及的是清代学术文章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主要介绍古代学者的治学态度。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经典课文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为顾炎武的《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日知录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三则》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相关读物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则是章学诚的《浙东学术》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从不同角度反映了经世致用的思想。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《日知录》是一部大型学术札记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节选的三则见于该书卷十九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阐述了作者关于作文、著述及立身处世的观点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体现了顾炎武一以贯之的经世致用精神。《文史通义》是章学诚积一生之学著成的史学论著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凝聚了作者大半生的心血。《浙东学术》是《文史通义》中很有分量的一篇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作者立论鲜明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引证丰富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反对空言、提倡切实致用的思想贯串始终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字里行间洋溢着堂堂正气和烈烈激情。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ll dir="rd"/>
      </p:transition>
    </mc:Choice>
    <mc:Fallback>
      <p:transition spd="slow">
        <p:pull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128805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唐、宋以下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何文人之多也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固有不识经术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不通古今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而自命为文人者矣。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唐、宋以后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文人何其多啊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本来就有不懂经学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不通晓古今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而自认为是文人的啊。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《文人之多》是顾炎武议论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的著名篇章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作者起笔以感叹开端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直揭主题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融入了强烈的情感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唐、宋以下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何文人之多也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这一开头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多少会让人觉得有些莫明其妙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文人之多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有什么不好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为什么单说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唐、宋以下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再往下读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就会明白作者的本意。他说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文人之多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是因为有些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不识经术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不通古今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滥竽充数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自命为文人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。显然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在作者心目中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这一称呼是有其特定意义的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不可或缺的条件就是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识经术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通古今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。作者用苛刻的眼光审视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唐、宋以下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的元明清时代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即对于他来讲的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近现代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表明了他关心社会现实的精神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也表现出他尊古复古的思想。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6421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36647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结合文章内容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简要分析所选的三篇文章体现的经世致用精神。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课文节选的三则札记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在《日知录》中编次相近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是顾炎武论文章及文人的经典段落。《文须有益于天下》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强调文以载道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文以纪事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文以揭示民间疾苦、称扬善行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从正面立论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从反面申述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旗帜鲜明地主张写文章要经世致用。《著书之难》析古剖今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必古人之所未及就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后世之所不可无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的著述标准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主张独创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反对急功近利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实际上还是在提倡治学不为空言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要切合实际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期于有用。《文人之多》主张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识经术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通古今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去华就实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器识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的角度强调修身的重要性。作者认为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唐宋以后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著作泛滥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文人之多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文风浮华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都是作者的思想观念出了问题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所以首先要端正创作态度。虽然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比起顾炎武那些论述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治道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的札记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他的文论可能只是冰山的一角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但从中我们也能感受到他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一以贯之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的经世致用思想。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5294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56792"/>
            <a:ext cx="8128000" cy="12707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《著书之难》与《文人之多》两则在立论上有什么相同与不同之处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75115135"/>
              </p:ext>
            </p:extLst>
          </p:nvPr>
        </p:nvGraphicFramePr>
        <p:xfrm>
          <a:off x="508000" y="2852936"/>
          <a:ext cx="8128000" cy="2812777"/>
        </p:xfrm>
        <a:graphic>
          <a:graphicData uri="http://schemas.openxmlformats.org/presentationml/2006/ole">
            <p:oleObj spid="_x0000_s7172" name="文档" r:id="rId6" imgW="3908281" imgH="135247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014078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113024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小议《文人之多》中的引用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《文人之多》篇幅不长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却大量引用古人论述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对唐、宋以下文人泛滥、世风浮华表示了极大的忧虑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作者的话虽不多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却融入了他对于立身处世的深沉思考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总归于为学要通古今之变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要经世致用。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开篇阐发感慨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唐、宋以下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何文人之多也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字里行间流露出对滥竽充数、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自命为文人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者的厌弃之情。显然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在作者心目中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不论过去还是现在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不识经术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不通古今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便不可以以文人自居。议论过后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作者便接连引用古人诗文话语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反复申述上面的意思。首先引用的是韩愈的《符读书城南》诗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借韩文公之口强调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是学问之根本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博古通今为治学之基石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舍此则如秋水池塘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朝满夕涸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不但学问做不成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而且还可能在安身立命上陷于困境。可以说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韩愈这样的论调是颇合顾炎武思想的。文章是浮华空虚的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经术是切实有用的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这是顾炎武引诗借以传达的主要意思。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5422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引完韩诗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作者未即作评论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又引宋人刘挚训示子孙的话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作进一步申述。刘挚为北宋中后期人物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历仕仁宗、神宗、哲宗诸朝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曾任御史中丞、尚书右丞等职。他为官清廉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颇有政绩。顾炎武引用其训诫子孙的话语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用意正在强调作为有志之士便当有器量、有见识。行文至此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作者又跳出文面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慷慨激昂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以文人名于世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的无足轻重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把议论推向高潮。刘、顾二人如此崇尚经术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重视器量见识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轻蔑文采华章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和他们经世致用的思想是分不开的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虽然不免偏激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但也切中流弊。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61362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54880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作者又引述西汉扬雄和宋代黄庭坚的话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继续说明务实与尚华的关系。扬雄以草木为喻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对别人赏其文辞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辞赋作品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不赏其义理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学术著作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痛心疾首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黄庭坚直截了当地指出以文才的高低作为提拔奖掖后生的标准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是鼓励助长了华而不实的社会风气。这种风气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到了明朝乃至顾炎武的时代仍有延续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无助于国计民生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只增加浮饰虚华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是很可悲的。为了说明这一点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再引用本朝掌故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不无痛心地指出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嘉靖以来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亦有此风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最后一段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引用《宋史》欧阳修本传中的话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再次表明崇尚实用的思想。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大量诗文训词材料的引用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不仅使论据确凿充分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增强说服力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富有启发性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而且语言精练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含蓄典雅。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42923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了解知识领域</a:t>
            </a: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明确课节重点</a:t>
            </a: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掌握学习方法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1724926"/>
              </p:ext>
            </p:extLst>
          </p:nvPr>
        </p:nvGraphicFramePr>
        <p:xfrm>
          <a:off x="508000" y="1316702"/>
          <a:ext cx="8128000" cy="4920610"/>
        </p:xfrm>
        <a:graphic>
          <a:graphicData uri="http://schemas.openxmlformats.org/presentationml/2006/ole">
            <p:oleObj spid="_x0000_s1028" name="文档" r:id="rId6" imgW="3946425" imgH="238995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76183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wipe dir="d"/>
      </p:transition>
    </mc:Choice>
    <mc:Fallback>
      <p:transition spd="slow">
        <p:wipe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了解知识领域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明确课节重点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掌握学习方法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自主借助工具书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对照注释通读课文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理解课文的基本内容。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单元介绍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阅读指南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知识链接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等提供的说明或资料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了解顾炎武的生平事迹和浙东学术的演变过程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联系时代背景、学术背景等理解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经世致用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切于人事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的思想。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悉心体会文章的观点和思想方法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联系当前的社会现实思考问题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做到古为今用。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35117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702710"/>
            <a:ext cx="6203032" cy="1020533"/>
          </a:xfrm>
        </p:spPr>
        <p:txBody>
          <a:bodyPr/>
          <a:lstStyle/>
          <a:p>
            <a:r>
              <a:rPr lang="zh-CN" altLang="zh-CN" dirty="0"/>
              <a:t>经典原文</a:t>
            </a:r>
            <a:br>
              <a:rPr lang="zh-CN" altLang="zh-CN" dirty="0"/>
            </a:br>
            <a:r>
              <a:rPr lang="en-US" altLang="zh-CN" b="1" dirty="0"/>
              <a:t>9</a:t>
            </a:r>
            <a:r>
              <a:rPr lang="zh-CN" altLang="zh-CN" dirty="0"/>
              <a:t>　</a:t>
            </a:r>
            <a:r>
              <a:rPr lang="zh-CN" altLang="zh-CN" b="1" dirty="0"/>
              <a:t>《日知录》三则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230481554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V25.eps" descr="id:2147485722;FounderCES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902980" y="1175970"/>
            <a:ext cx="2533116" cy="340721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4615003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顾炎武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(1613—1682),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江苏昆山人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初名绛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字忠清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清兵南下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改名炎武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字宁人。因家乡有一亭林湖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故学者尊他为亭林先生。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曾参加抗清斗争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后来致力于学术研究。晚年侧重经学的考证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考订古音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分古韵为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部。他是清代古韵学的开山鼻祖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成果累累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他对切韵学也有贡献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但不如他对古韵学贡献多。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作为明末清初思想家、文学家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他著作繁多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有《日知录》《天下郡国利病书》《音学五书》《亭林诗文集》等。用毕生心力所著的《日知录》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是顾炎武的读书札记的合集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以考据性文字居多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内容丰富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考证翔实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集中反映了顾炎武的学术思想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对后世影响极大。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8556971"/>
      </p:ext>
    </p:extLst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9196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《日知录》是顾炎武花了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多年心血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稽古有得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随时札记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久而类次成书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的笔记形式的著作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涉及的内容包罗万象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贯通古今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博大精深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在政事、世风、礼制和科举等方面具有独到见解。书中的经世思想是非常丰富的。顾氏提出了社会风气的好坏决定社会兴衰的观点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风俗衰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是乱之源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并列举大量事例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说明奢靡浮华的社会风气是导致国家衰亡的重要因素。他说评价君主的功绩首先要看社会风气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论世而不考其风俗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无以明人主之功。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他不但从政治上提出了整顿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人心风俗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的具体措施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如重流品、崇厚抑浮、贵廉、提倡耿介和俭约等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还从经济上分析了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人心风俗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败坏的原因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认为要使风俗变好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必须有让百姓安居乐业的物质条件。除正面倡导培养人心风俗、加强礼治外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他还强调法制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主张严惩败坏世风的贪官奸臣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法不立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诛不必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而欲为吏者之勿贪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不可得也。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9425154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顾炎武看到了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在事物发展过程中的作用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主张进行社会变革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提出要顺势而行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物来而顺应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的变革思想。对于君主的地位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君主与臣下的关系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顾炎武也作了新的解释。在《周室班爵禄》条中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他说天子、公、侯、伯、子、男并不是天生的尊贵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他们管理国家事务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与老百姓一样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也是靠劳动吃饭。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是他们为老百姓工作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取之于百姓的报酬。所以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君主不应该肆虐于上以自尊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不应该厚取于民以自奉。他列举出大量的历史上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称臣下为父母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人臣称人君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人臣称万岁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的例子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以淡化至高无上的君权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为建立新型的君臣关系提供历史根据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表现出初步的民主思想。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7707448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210</TotalTime>
  <Words>2670</Words>
  <Application>Microsoft Office PowerPoint</Application>
  <PresentationFormat>全屏显示(4:3)</PresentationFormat>
  <Paragraphs>137</Paragraphs>
  <Slides>25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测控设计模板14新</vt:lpstr>
      <vt:lpstr>文档</vt:lpstr>
      <vt:lpstr>第九单元  经世致用</vt:lpstr>
      <vt:lpstr>幻灯片 2</vt:lpstr>
      <vt:lpstr>幻灯片 3</vt:lpstr>
      <vt:lpstr>幻灯片 4</vt:lpstr>
      <vt:lpstr>经典原文 9　《日知录》三则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description>语文备课大师【全免费】</dc:description>
  <cp:lastModifiedBy>Administrator</cp:lastModifiedBy>
  <cp:revision>语文备课大师【全免费】</cp:revision>
  <dcterms:created xsi:type="dcterms:W3CDTF">2016-04-22T00:11:50Z</dcterms:created>
  <dcterms:modified xsi:type="dcterms:W3CDTF">2017-11-07T09:59:47Z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