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3" r:id="rId3"/>
    <p:sldId id="264" r:id="rId4"/>
    <p:sldId id="275" r:id="rId5"/>
    <p:sldId id="267" r:id="rId6"/>
    <p:sldId id="276" r:id="rId7"/>
    <p:sldId id="277" r:id="rId8"/>
    <p:sldId id="278" r:id="rId9"/>
    <p:sldId id="279" r:id="rId10"/>
    <p:sldId id="280" r:id="rId11"/>
    <p:sldId id="281" r:id="rId12"/>
    <p:sldId id="265" r:id="rId13"/>
    <p:sldId id="282" r:id="rId14"/>
    <p:sldId id="283" r:id="rId15"/>
    <p:sldId id="284" r:id="rId16"/>
    <p:sldId id="266" r:id="rId17"/>
    <p:sldId id="285" r:id="rId18"/>
    <p:sldId id="286" r:id="rId19"/>
    <p:sldId id="287" r:id="rId20"/>
    <p:sldId id="288" r:id="rId21"/>
    <p:sldId id="289" r:id="rId22"/>
    <p:sldId id="269" r:id="rId23"/>
    <p:sldId id="290" r:id="rId24"/>
    <p:sldId id="291" r:id="rId25"/>
    <p:sldId id="292" r:id="rId26"/>
    <p:sldId id="300" r:id="rId27"/>
    <p:sldId id="293" r:id="rId28"/>
    <p:sldId id="294" r:id="rId29"/>
    <p:sldId id="295" r:id="rId30"/>
    <p:sldId id="296" r:id="rId31"/>
    <p:sldId id="297" r:id="rId32"/>
    <p:sldId id="298" r:id="rId33"/>
    <p:sldId id="299" r:id="rId34"/>
    <p:sldId id="30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5.xml"/><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D8C45E9-7CD0-4FFE-8F8D-78F2041A2E5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511F8B-2BFD-4377-BB75-52BF252DF716}"/>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8DEE4C-CFB3-4491-80CA-77C32E66196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763C9B-0350-4658-A7D2-E95715F8617E}"/>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3E6645D-1DCF-494D-8977-7C1E42F80072}"/>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50868-C603-4514-AB9E-3334DFE8799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11446931" y="6453338"/>
            <a:ext cx="672075"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a:solidFill>
                  <a:srgbClr val="5F5F5F"/>
                </a:solidFill>
              </a:rPr>
              <a:t>-</a:t>
            </a:r>
            <a:endParaRPr lang="zh-CN" altLang="en-US" sz="1400" b="0" dirty="0">
              <a:solidFill>
                <a:srgbClr val="5F5F5F"/>
              </a:solidFill>
            </a:endParaRPr>
          </a:p>
        </p:txBody>
      </p:sp>
      <p:sp>
        <p:nvSpPr>
          <p:cNvPr id="2" name="矩形 1"/>
          <p:cNvSpPr/>
          <p:nvPr userDrawn="1"/>
        </p:nvSpPr>
        <p:spPr>
          <a:xfrm>
            <a:off x="0" y="2420888"/>
            <a:ext cx="12192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标题 1"/>
          <p:cNvSpPr>
            <a:spLocks noGrp="1"/>
          </p:cNvSpPr>
          <p:nvPr>
            <p:ph type="title"/>
          </p:nvPr>
        </p:nvSpPr>
        <p:spPr>
          <a:xfrm>
            <a:off x="1960646" y="2924944"/>
            <a:ext cx="8270709" cy="576064"/>
          </a:xfrm>
          <a:prstGeom prst="rect">
            <a:avLst/>
          </a:prstGeom>
        </p:spPr>
        <p:txBody>
          <a:bodyPr/>
          <a:lstStyle>
            <a:lvl1pPr>
              <a:defRPr sz="2800">
                <a:solidFill>
                  <a:schemeClr val="bg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8629172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55842" y="-27384"/>
            <a:ext cx="1924049"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首 页</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13"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11" name="TextBox 34">
            <a:hlinkClick r:id="rId7"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spTree>
    <p:extLst>
      <p:ext uri="{BB962C8B-B14F-4D97-AF65-F5344CB8AC3E}">
        <p14:creationId xmlns:p14="http://schemas.microsoft.com/office/powerpoint/2010/main" val="4801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5135895" y="112562"/>
            <a:ext cx="633507" cy="480597"/>
            <a:chOff x="366968" y="1037555"/>
            <a:chExt cx="475130" cy="400497"/>
          </a:xfrm>
        </p:grpSpPr>
        <p:sp>
          <p:nvSpPr>
            <p:cNvPr id="23" name="TextBox 22">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6469553" y="-27379"/>
            <a:ext cx="1924049"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预习导引</a:t>
              </a:r>
            </a:p>
          </p:txBody>
        </p:sp>
      </p:grpSp>
      <p:sp>
        <p:nvSpPr>
          <p:cNvPr id="31" name="TextBox 34">
            <a:hlinkClick r:id="rId6"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Tree>
    <p:extLst>
      <p:ext uri="{BB962C8B-B14F-4D97-AF65-F5344CB8AC3E}">
        <p14:creationId xmlns:p14="http://schemas.microsoft.com/office/powerpoint/2010/main" val="302774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5135895" y="98611"/>
            <a:ext cx="633507" cy="480597"/>
            <a:chOff x="366968" y="1037555"/>
            <a:chExt cx="475130" cy="400497"/>
          </a:xfrm>
        </p:grpSpPr>
        <p:sp>
          <p:nvSpPr>
            <p:cNvPr id="22" name="TextBox 21">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grpSp>
        <p:nvGrpSpPr>
          <p:cNvPr id="29" name="组合 28"/>
          <p:cNvGrpSpPr/>
          <p:nvPr userDrawn="1"/>
        </p:nvGrpSpPr>
        <p:grpSpPr>
          <a:xfrm>
            <a:off x="8263869" y="-27384"/>
            <a:ext cx="1924049"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核心归纳</a:t>
              </a:r>
            </a:p>
          </p:txBody>
        </p:sp>
      </p:grpSp>
    </p:spTree>
    <p:extLst>
      <p:ext uri="{BB962C8B-B14F-4D97-AF65-F5344CB8AC3E}">
        <p14:creationId xmlns:p14="http://schemas.microsoft.com/office/powerpoint/2010/main" val="2725172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5135895" y="102211"/>
            <a:ext cx="633507" cy="480597"/>
            <a:chOff x="366968" y="1037555"/>
            <a:chExt cx="475130" cy="400497"/>
          </a:xfrm>
        </p:grpSpPr>
        <p:sp>
          <p:nvSpPr>
            <p:cNvPr id="17" name="TextBox 16">
              <a:hlinkClick r:id="rId2" action="ppaction://hlinksldjump"/>
            </p:cNvPr>
            <p:cNvSpPr txBox="1"/>
            <p:nvPr userDrawn="1"/>
          </p:nvSpPr>
          <p:spPr>
            <a:xfrm>
              <a:off x="366968" y="1181571"/>
              <a:ext cx="475130" cy="256481"/>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首 页</a:t>
              </a: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6716455" y="213253"/>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预习导引</a:t>
            </a:r>
          </a:p>
        </p:txBody>
      </p:sp>
      <p:sp>
        <p:nvSpPr>
          <p:cNvPr id="27" name="TextBox 34">
            <a:hlinkClick r:id="rId5" action="ppaction://hlinksldjump"/>
          </p:cNvPr>
          <p:cNvSpPr txBox="1"/>
          <p:nvPr userDrawn="1"/>
        </p:nvSpPr>
        <p:spPr>
          <a:xfrm>
            <a:off x="8540658"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核心归纳</a:t>
            </a:r>
          </a:p>
        </p:txBody>
      </p:sp>
      <p:sp>
        <p:nvSpPr>
          <p:cNvPr id="7" name="TextBox 34">
            <a:hlinkClick r:id="rId6" action="ppaction://hlinksldjump"/>
          </p:cNvPr>
          <p:cNvSpPr txBox="1"/>
          <p:nvPr userDrawn="1"/>
        </p:nvSpPr>
        <p:spPr>
          <a:xfrm>
            <a:off x="10464901" y="210300"/>
            <a:ext cx="902811" cy="307777"/>
          </a:xfrm>
          <a:prstGeom prst="rect">
            <a:avLst/>
          </a:prstGeom>
          <a:noFill/>
        </p:spPr>
        <p:txBody>
          <a:bodyPr wrap="none" rtlCol="0">
            <a:spAutoFit/>
          </a:bodyPr>
          <a:lstStyle/>
          <a:p>
            <a:r>
              <a:rPr lang="zh-CN" altLang="en-US" sz="1400" dirty="0">
                <a:solidFill>
                  <a:srgbClr val="333333"/>
                </a:solidFill>
                <a:latin typeface="黑体" panose="02010600030101010101" pitchFamily="2" charset="-122"/>
                <a:ea typeface="黑体" panose="02010600030101010101" pitchFamily="2" charset="-122"/>
              </a:rPr>
              <a:t>佳作赏析</a:t>
            </a:r>
          </a:p>
        </p:txBody>
      </p:sp>
      <p:grpSp>
        <p:nvGrpSpPr>
          <p:cNvPr id="8" name="组合 7"/>
          <p:cNvGrpSpPr/>
          <p:nvPr userDrawn="1"/>
        </p:nvGrpSpPr>
        <p:grpSpPr>
          <a:xfrm>
            <a:off x="10104749" y="-27384"/>
            <a:ext cx="1924049" cy="880109"/>
            <a:chOff x="6197901" y="-27384"/>
            <a:chExt cx="1443037" cy="880109"/>
          </a:xfrm>
        </p:grpSpPr>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10" name="TextBox 34">
              <a:hlinkClick r:id="rId8" action="ppaction://hlinksldjump"/>
            </p:cNvPr>
            <p:cNvSpPr txBox="1"/>
            <p:nvPr userDrawn="1"/>
          </p:nvSpPr>
          <p:spPr>
            <a:xfrm>
              <a:off x="6405493" y="210299"/>
              <a:ext cx="677108" cy="307777"/>
            </a:xfrm>
            <a:prstGeom prst="rect">
              <a:avLst/>
            </a:prstGeom>
            <a:noFill/>
          </p:spPr>
          <p:txBody>
            <a:bodyPr wrap="none" rtlCol="0">
              <a:spAutoFit/>
            </a:bodyPr>
            <a:lstStyle/>
            <a:p>
              <a:r>
                <a:rPr lang="zh-CN" altLang="en-US" sz="1400" dirty="0">
                  <a:solidFill>
                    <a:schemeClr val="bg1"/>
                  </a:solidFill>
                  <a:latin typeface="黑体" panose="02010600030101010101" pitchFamily="2" charset="-122"/>
                  <a:ea typeface="黑体" panose="02010600030101010101" pitchFamily="2" charset="-122"/>
                </a:rPr>
                <a:t>佳作赏析</a:t>
              </a:r>
            </a:p>
          </p:txBody>
        </p:sp>
      </p:grpSp>
    </p:spTree>
    <p:extLst>
      <p:ext uri="{BB962C8B-B14F-4D97-AF65-F5344CB8AC3E}">
        <p14:creationId xmlns:p14="http://schemas.microsoft.com/office/powerpoint/2010/main" val="405737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33DFED-F91B-42B3-83AF-745C6A16ECEF}"/>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B63EE3-4A2C-498C-BFF4-ED430A508D4A}"/>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12889B-C365-4A3A-9004-05B6EDD73A23}"/>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B20639-F9FB-49F7-B07C-645235CC7DB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1E17FE7-F55B-4F1F-8E9F-DB2C10C3A9F6}"/>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C3A076-29B3-49ED-9377-0BE4EB5E0411}"/>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9B03FF6-76CD-4F7A-A905-B252446E1999}"/>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8" name="页脚占位符 7">
            <a:extLst>
              <a:ext uri="{FF2B5EF4-FFF2-40B4-BE49-F238E27FC236}">
                <a16:creationId xmlns:a16="http://schemas.microsoft.com/office/drawing/2014/main"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02B546-EC9E-4CB3-B1C2-5FA4E76539E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DD810E-A959-495A-A84E-5B9D99AB8F05}"/>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4" name="页脚占位符 3">
            <a:extLst>
              <a:ext uri="{FF2B5EF4-FFF2-40B4-BE49-F238E27FC236}">
                <a16:creationId xmlns:a16="http://schemas.microsoft.com/office/drawing/2014/main"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28761C7-8E64-4FF2-B719-BA3C5A9F8F4C}"/>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8E5B87-7045-4A92-8DFF-729F7BBCEEC7}"/>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3" name="页脚占位符 2">
            <a:extLst>
              <a:ext uri="{FF2B5EF4-FFF2-40B4-BE49-F238E27FC236}">
                <a16:creationId xmlns:a16="http://schemas.microsoft.com/office/drawing/2014/main"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C2ACCE-D742-4A39-8891-BEA96E047AD7}"/>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B41B7C-F975-43D6-AFA7-FFFE1F4EF251}"/>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B5D189-02AC-44CD-BFCD-94CA29EF5DA5}"/>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4990D6-2F93-4FA6-A6CF-D6023613BE7D}"/>
              </a:ext>
            </a:extLst>
          </p:cNvPr>
          <p:cNvSpPr>
            <a:spLocks noGrp="1"/>
          </p:cNvSpPr>
          <p:nvPr>
            <p:ph type="dt" sz="half" idx="10"/>
          </p:nvPr>
        </p:nvSpPr>
        <p:spPr/>
        <p:txBody>
          <a:bodyPr/>
          <a:lstStyle/>
          <a:p>
            <a:fld id="{AACB72D8-C221-4806-8D8F-7ED7F969E5BC}" type="datetimeFigureOut">
              <a:rPr lang="zh-CN" altLang="en-US" smtClean="0"/>
              <a:t>2019/5/23</a:t>
            </a:fld>
            <a:endParaRPr lang="zh-CN" altLang="en-US"/>
          </a:p>
        </p:txBody>
      </p:sp>
      <p:sp>
        <p:nvSpPr>
          <p:cNvPr id="6" name="页脚占位符 5">
            <a:extLst>
              <a:ext uri="{FF2B5EF4-FFF2-40B4-BE49-F238E27FC236}">
                <a16:creationId xmlns:a16="http://schemas.microsoft.com/office/drawing/2014/main"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9DD12-F4F0-466E-84C8-BFB1DBC5A142}"/>
              </a:ext>
            </a:extLst>
          </p:cNvPr>
          <p:cNvSpPr>
            <a:spLocks noGrp="1"/>
          </p:cNvSpPr>
          <p:nvPr>
            <p:ph type="sldNum" sz="quarter" idx="12"/>
          </p:nvPr>
        </p:nvSpPr>
        <p:spPr/>
        <p:txBody>
          <a:body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t>2019/5/23</a:t>
            </a:fld>
            <a:endParaRPr lang="zh-CN" altLang="en-US"/>
          </a:p>
        </p:txBody>
      </p:sp>
      <p:sp>
        <p:nvSpPr>
          <p:cNvPr id="5" name="页脚占位符 4">
            <a:extLst>
              <a:ext uri="{FF2B5EF4-FFF2-40B4-BE49-F238E27FC236}">
                <a16:creationId xmlns:a16="http://schemas.microsoft.com/office/drawing/2014/main"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t>‹#›</a:t>
            </a:fld>
            <a:endParaRPr lang="zh-CN" altLang="en-US"/>
          </a:p>
        </p:txBody>
      </p:sp>
    </p:spTree>
    <p:extLst>
      <p:ext uri="{BB962C8B-B14F-4D97-AF65-F5344CB8AC3E}">
        <p14:creationId xmlns:p14="http://schemas.microsoft.com/office/powerpoint/2010/main"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a:t>
            </a:r>
            <a:r>
              <a:rPr lang="zh-CN" altLang="zh-CN" dirty="0"/>
              <a:t>炼金术士</a:t>
            </a:r>
          </a:p>
        </p:txBody>
      </p:sp>
    </p:spTree>
    <p:extLst>
      <p:ext uri="{BB962C8B-B14F-4D97-AF65-F5344CB8AC3E}">
        <p14:creationId xmlns:p14="http://schemas.microsoft.com/office/powerpoint/2010/main" val="65160505"/>
      </p:ext>
    </p:extLst>
  </p:cSld>
  <p:clrMapOvr>
    <a:masterClrMapping/>
  </p:clrMapOvr>
  <p:transition spd="slow">
    <p:pull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咨询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垂询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有关法律问题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可向律师事务所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咨询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本公司专业生产铝绞线、钢芯铝绞线、特种电缆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垂询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384033" y="3384256"/>
            <a:ext cx="549853" cy="2929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92345" y="3784158"/>
            <a:ext cx="549853" cy="2929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300234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询问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征求意见。多指行政当局向顾问之类的人员或特设的机关征求意见。垂询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多指长辈或上级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对自己询问。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83471968"/>
      </p:ext>
    </p:extLst>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513022"/>
            <a:ext cx="8128000" cy="2085956"/>
          </a:xfrm>
          <a:prstGeom prst="rect">
            <a:avLst/>
          </a:prstGeom>
        </p:spPr>
        <p:txBody>
          <a:bodyPr>
            <a:spAutoFit/>
          </a:bodyPr>
          <a:lstStyle/>
          <a:p>
            <a:pPr indent="334645">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在广场的一角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一个卖爆米花的小贩正站在自己的红色小车旁。老人指着他说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当他还是个孩子的时候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他也想外出旅行。但他决定先买下这辆爆米花车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然后慢慢攒钱。当他老了的时候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他会去非洲玩上一个月。他永远也不会明白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无论在什么时候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人们都有能力去实现自己的梦想。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39825777"/>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022240"/>
            <a:ext cx="8128000" cy="371101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在每个人的一生中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年轻时期是一个敢于梦想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也最清楚地知道自己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的时期。在这一时期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只有坚决果敢地向自己的梦想出发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实现自己的梦想。正如广场一角这个卖爆米花的小贩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当他还是孩子的时候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如果追随着自己的梦想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勇敢地走出去旅行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也许他早已不再仅仅是一个小贩了。只是由于当时他放弃了自己的梦想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满足于先买下爆米花车慢慢攒钱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攒足必要的钱后再去实现自己的梦想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结果他失去了实现梦想的机会与可能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至今依然还只是个小贩。作者举此例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意在鼓励男孩圣地亚哥向梦想出发。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2323872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1497361"/>
            <a:ext cx="8128000" cy="411728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一个礼拜前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他曾把自己变成一块石头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出现在一位矿工面前。那位矿工为了寻找绿宝石而抛弃了一切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他在一条河边整整干了五年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敲碎了九十九万九千九百九十九块石头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但一无所获。矿工准备不干了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只要他再多看一块矿石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仅仅是再多检查一块石头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他就会发现他找了五年的宝石。因为矿工已经为他的天命牺牲了一切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所以老人决定帮他一把。老人变成了一块石头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滚到了矿工脚下。由于五年来一无所获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矿工非常愤怒和沮丧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他捡起那块石头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把它扔到了一边。因为矿工很用力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石头落地时便破碎了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就在那块破碎的石头里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藏着一块世界上最美丽的绿宝石。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4986738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991544" y="90872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4" name="矩形 3">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2032000" y="2919287"/>
            <a:ext cx="8128000" cy="127342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梦想是一切幸福的基础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而实现梦想则要经历艰难的过程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需要勇气、智慧和执着。麦基洗德老人讲的寻找绿宝石的矿工的故事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形象地告诉了男孩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只有永不放弃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梦想才会实现。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582437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826806"/>
            <a:ext cx="8128000" cy="4122475"/>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小说是如何一步步揭示主题的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牧羊少年圣地亚哥迷惑于自己寻宝的梦境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为了寻求答案他曾求助于吉卜赛老妇人的巫术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但他似乎并不愿听从老妇人的劝告真的踏上去往埃及的未知旅程。人们总是不愿意为他们看不到的前途耗费精力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因而错过了无数的人生梦想与机遇。圣地亚哥也是如此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但就在他即将与梦想擦肩而过的时候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撒冷之王麦基洗德却现身点醒了他的混沌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让他发现了梦想的可贵与易逝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并指引他努力去将梦想变为现实。他克服了种种困难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终于到达了梦境所在的地方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以为自己已经找到了财宝的位置的时候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却在徒劳的挖掘后遭到一伙劫财难民的殴打。</a:t>
            </a:r>
            <a:endParaRPr lang="zh-CN" altLang="en-US" sz="2200" dirty="0"/>
          </a:p>
        </p:txBody>
      </p:sp>
    </p:spTree>
    <p:extLst>
      <p:ext uri="{BB962C8B-B14F-4D97-AF65-F5344CB8AC3E}">
        <p14:creationId xmlns:p14="http://schemas.microsoft.com/office/powerpoint/2010/main" val="2778041622"/>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01029"/>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然而事情又一次出现转机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当他为保全性命被迫说出梦境的秘密时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却意外地从一个不肯相信自己梦中圣谕的难民口中得知了财宝的真正埋藏地。原来财富不在远方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就在圣地亚哥出生的国度里。结尾圣地亚哥的微笑是一个真正领会了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的微笑。他知道如果自己不听从年少时梦想的召唤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不相信梦想的力量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不愿离开自己原来的地方去寻宝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或者在寻宝的途中向困难低头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或者停留于途中可以给他安逸生活的地方而放弃梦想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他就永远不会知道宝藏的秘密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年少时的梦想也只能永远是一个不安的幻影。</a:t>
            </a:r>
            <a:endParaRPr lang="zh-CN" altLang="en-US" sz="2200" dirty="0"/>
          </a:p>
        </p:txBody>
      </p:sp>
    </p:spTree>
    <p:extLst>
      <p:ext uri="{BB962C8B-B14F-4D97-AF65-F5344CB8AC3E}">
        <p14:creationId xmlns:p14="http://schemas.microsoft.com/office/powerpoint/2010/main" val="3700019901"/>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919287"/>
            <a:ext cx="8128000" cy="127342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小说试图告诉我们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不但要正视自己的梦想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而且要敢于追求和实现它。即使最终没有实现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那个过程也是一生享用不尽的财富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它使你远离平庸和无为。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6535739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945038"/>
            <a:ext cx="8128000" cy="3716210"/>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吉卜赛老妇人和撒冷之王麦基洗德对表现小说的主题有何作用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吉卜赛老妇人以暗线为圣地亚哥</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将真正要实现的主题做得不露痕迹。她开始时不耐烦地催促男孩快点讲自己的梦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因为她还得去厨房做饭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所谓释梦的神圣感不由得荡然无存。随后她又命令男孩郑重其事地对着圣心像发誓将自己找到的财宝的十分之一送给她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圣地亚哥和读者都以为这下财宝的秘密要解开了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谁知她只是重复了男孩已知的梦境而已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让人觉得这个老妇人对所问之事一无所知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简直是故弄玄虚。</a:t>
            </a:r>
            <a:endParaRPr lang="zh-CN" altLang="en-US" sz="2200" dirty="0"/>
          </a:p>
        </p:txBody>
      </p:sp>
    </p:spTree>
    <p:extLst>
      <p:ext uri="{BB962C8B-B14F-4D97-AF65-F5344CB8AC3E}">
        <p14:creationId xmlns:p14="http://schemas.microsoft.com/office/powerpoint/2010/main" val="1143577188"/>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因为梦想是一切幸福的基础。没有梦想的天空是黯淡的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但实现梦想并不是一件容易的事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了解圣地亚哥的形象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领会文中表现的实现梦想就要经历艰辛的过程的道理。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54895164"/>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2309891"/>
            <a:ext cx="8128000" cy="249222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吉卜赛老妇人虽不知道埃及的金字塔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但她却读懂了一个男孩的天命。在鼓励圣地亚哥去梦中的地方寻宝之前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她要求男孩将找到的财宝的十分之一送给她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为的是要他知道想从生活中得到任何东西都是要付出代价的。这就如同告诉圣地亚哥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如果他不愿浪费自己的时间去追寻梦想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那么他将停留在现有生活中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永远与宝藏无缘。这可以说是男孩踏上成长之路的第一课。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583319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2032000" y="1681642"/>
            <a:ext cx="8128000" cy="374871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撒冷之王麦基洗德则亮出明线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以剥茧</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丝的方法一层层揭开主题的秘密。圣地亚哥执迷不悟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决心不再把梦当回事了。就在这时他遇见了麦基洗德。老人从圣地亚哥手上的书讲起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让他相信生活就像他现在这样永远掌握在自己手中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但要实现天命必须战胜否定梦想的力量。他举出卖爆米花小贩的例子意在鼓励男孩向着梦想出发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寻找绿宝石的矿工的故事则告诉男孩只有永不放弃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梦想才会实现。老人要圣地亚哥用自己的羊群的十分之一而不是将来财宝的十分之一来换取定期的秘密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是告诫他不要预支还没到手的东西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要他领悟追寻梦想必付出代价的道理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从而增强他寻梦的信念。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8319087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238149"/>
            <a:ext cx="8128000" cy="5373779"/>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戈埃罗作品浅析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孙成敖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没有跌宕起伏的情节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没有曲折复杂的故事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没有华丽深奥的语言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然而正是这样一部似乎缺乏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畅销书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要素且篇幅并不很长的小说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竟被译成</a:t>
            </a:r>
            <a:r>
              <a:rPr lang="en-US" altLang="zh-CN" sz="2200" dirty="0">
                <a:solidFill>
                  <a:srgbClr val="000000"/>
                </a:solidFill>
                <a:latin typeface="Times New Roman" panose="02020603050405020304" pitchFamily="18" charset="0"/>
                <a:cs typeface="Times New Roman" panose="02020603050405020304" pitchFamily="18" charset="0"/>
              </a:rPr>
              <a:t>54</a:t>
            </a:r>
            <a:r>
              <a:rPr lang="zh-CN" altLang="zh-CN" sz="2200" dirty="0">
                <a:solidFill>
                  <a:srgbClr val="000000"/>
                </a:solidFill>
                <a:latin typeface="Times New Roman" panose="02020603050405020304" pitchFamily="18" charset="0"/>
                <a:cs typeface="Times New Roman" panose="02020603050405020304" pitchFamily="18" charset="0"/>
              </a:rPr>
              <a:t>种文字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140</a:t>
            </a:r>
            <a:r>
              <a:rPr lang="zh-CN" altLang="zh-CN" sz="2200" dirty="0">
                <a:solidFill>
                  <a:srgbClr val="000000"/>
                </a:solidFill>
                <a:latin typeface="Times New Roman" panose="02020603050405020304" pitchFamily="18" charset="0"/>
                <a:cs typeface="Times New Roman" panose="02020603050405020304" pitchFamily="18" charset="0"/>
              </a:rPr>
              <a:t>多个国家和地区出版发行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销售量高达</a:t>
            </a:r>
            <a:r>
              <a:rPr lang="en-US" altLang="zh-CN" sz="2200" dirty="0">
                <a:solidFill>
                  <a:srgbClr val="000000"/>
                </a:solidFill>
                <a:latin typeface="Times New Roman" panose="02020603050405020304" pitchFamily="18" charset="0"/>
                <a:cs typeface="Times New Roman" panose="02020603050405020304" pitchFamily="18" charset="0"/>
              </a:rPr>
              <a:t>4 000</a:t>
            </a:r>
            <a:r>
              <a:rPr lang="zh-CN" altLang="zh-CN" sz="2200" dirty="0">
                <a:solidFill>
                  <a:srgbClr val="000000"/>
                </a:solidFill>
                <a:latin typeface="Times New Roman" panose="02020603050405020304" pitchFamily="18" charset="0"/>
                <a:cs typeface="Times New Roman" panose="02020603050405020304" pitchFamily="18" charset="0"/>
              </a:rPr>
              <a:t>万册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跻身许多国家的畅销书排行榜。这不能不算是一个奇迹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而创作这一奇迹的人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便是以葡萄牙语从事写作的巴西作家保罗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戈埃罗。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戈埃罗已有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部文学作品由上海译文出版社由葡萄牙原文直接翻译出版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即《牧羊少年奇幻之旅》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原著书名为《炼金术士》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、《我坐在彼德拉河畔哭泣》、《韦罗妮卡决定去死》和《魔鬼与普里姆小姐》。本文拟通过《牧羊少年奇幻之旅》这部小说对戈埃罗的作品</a:t>
            </a:r>
            <a:r>
              <a:rPr lang="zh-CN" altLang="en-US" sz="2200" dirty="0">
                <a:solidFill>
                  <a:srgbClr val="000000"/>
                </a:solidFill>
                <a:latin typeface="Times New Roman" panose="02020603050405020304" pitchFamily="18" charset="0"/>
                <a:cs typeface="Times New Roman" panose="02020603050405020304" pitchFamily="18" charset="0"/>
              </a:rPr>
              <a:t>做</a:t>
            </a:r>
            <a:r>
              <a:rPr lang="zh-CN" altLang="zh-CN" sz="2200" dirty="0">
                <a:solidFill>
                  <a:srgbClr val="000000"/>
                </a:solidFill>
                <a:latin typeface="Times New Roman" panose="02020603050405020304" pitchFamily="18" charset="0"/>
                <a:cs typeface="Times New Roman" panose="02020603050405020304" pitchFamily="18" charset="0"/>
              </a:rPr>
              <a:t>一浅析。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450676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262430"/>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《牧羊少年奇幻之旅》是一个宗教神秘主义色彩浓郁的追求梦想、完善人生的寓言故事。主人公圣地亚哥是位西班牙牧羊少年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两次梦见他可以在埃及的金字塔旁找到一批埋藏的珍宝。在撒冷之王的启示下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他卖掉羊群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跨海来到非洲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经历了各种各样的磨难和考验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穿越了撒哈拉大沙漠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终于看到了肃穆而壮丽的金字塔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并领悟到了埋藏珍宝的地方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实现了自己的梦想。正如作家在该书序言中提示的那样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《牧羊少年奇幻之旅》是一部象征性作品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旨在启示人们实现梦想要经历一个艰难的过程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需要勇气、智慧、执着并经受考验。小说通过圣地亚哥在寻梦旅途中学到的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展示了精神追求与现实冲突的一种融合。不仅书中的许多细节和每个小故事都经过作家的精心设计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带有强烈的象征色彩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而且整个故事的结局也有其深刻的象征意义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你的财宝其实就在你的身边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但只有经历过一番艰难险阻之后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你才会发现它。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2903345"/>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1991544" y="90872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2904677" y="90872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3774675" y="90872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2032000" y="1334610"/>
            <a:ext cx="8128000" cy="491358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这个充满想象力的寓言故事中蕴含着无尽的人生智慧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几乎每一句话、每一个细节都令人回味不已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给人以多方面的人生启示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教你如何领悟人生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如何炼得人生真金。它们不仅可以作为青少年的人生向导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也是所有追求理想的成年人的人生向导。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畏惧忍受痛苦比忍受痛苦本身更加糟糕。没有一个心灵在追寻它的梦想时会忍受痛苦。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假如你关注现时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你就能够改善它。假如你改善了现时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那么将要发生的事情就会变得更好。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具有启示意义的格言警句在《牧羊少年奇幻之旅》一书中可谓俯拾皆是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作家的才思学力由此也可见一斑。值得指出的是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《牧羊少年奇幻之旅》的语言异常率直、简洁、清新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在自然流畅的浅显语言的背后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却蕴含着深刻的人生哲理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使这部精妙的寓言成为一部难得的佳作。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48068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860348"/>
            <a:ext cx="8128000" cy="572611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开阔你的视野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朝圣日记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戈埃罗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我无法相信他的话。他拿出地图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给我指示路程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千米。即使考虑到上山下山会使速度放慢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个小时也完全能够走完这段路了。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你过分关心如何找到你的宝剑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以至忘记了最重要的事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必须到达那里。你只关心圣地亚哥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你从这里看不到它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以至看不出我们曾四五次经过同一个地方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只不过是从不同的角度而已。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皮特斯说到这一点后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我开始想起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在旅行中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伊特查什盖峰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这一地区的最高峰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有时出现在我左边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有时又在我右边。尽管我曾注意到了这一点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但我却没能得出那个唯一可能的结论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我们曾前进后退过好几次。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701930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我只不过选择了不同的路线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利用了走私犯使用的林间小路。你的责任就是要看出这一切。这一切之所以发生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是因为你不关心前进的过程。你心中只有你的欲望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到达目的地的欲望。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435169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32046"/>
            <a:ext cx="8128000" cy="614745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他最后一段话所表现出的善意让我平静了一点。既然一切取决于我自己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那么我最好还是认真利用一下眼下的情境。我做着深呼吸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努力不去胡思乱想。我让自己进入了一种奇特的状态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在这种状态中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时间成了一种很遥远的东西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不再引起我的兴趣。我使自己越来越沉静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开始以一种崭新的眼光去观察周围的事物。我的想象力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当我紧张的时候便无影无踪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开始活跃起来。我看着前面的小村庄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开始为它想象故事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它是如何建起来的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路过这里的朝圣者重新见到他人时是多么高兴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他们在饱尝了山里的寒风后能住宿下来又是多么欣喜。在某一点上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我感觉到村子里存在着一个强大、神秘、众所周知的精灵。我的想象力给眼前的平原布满了骑士和战斗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我可以看到他们的剑在阳光下闪耀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可以听见他们搏斗时的呼号。那个村子不再是一个用酒温暖我的灵魂、用毯子温暖我的身体的地方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而是一个历史的纪念碑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一部英雄人民的伟大作品。这些人把所有的一切都抛在了身后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把自己化作这个边鄙之地的一部分。世界就在我身边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但我认识到自己很少关注它。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932394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21133"/>
            <a:ext cx="8128000" cy="209115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当我恢复了日常的意识状态时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我们已经到了那个小旅馆的门前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皮特斯正在请我进去。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本文用朴素的语言、象征的手法讲述深刻的哲理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坚信每个人都能够掌握自己的命运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能够使自己和世界向着完美的境界迈进。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638007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91673"/>
            <a:ext cx="8128000" cy="4928657"/>
          </a:xfrm>
          <a:prstGeom prst="rect">
            <a:avLst/>
          </a:prstGeom>
        </p:spPr>
        <p:txBody>
          <a:bodyPr>
            <a:spAutoFit/>
          </a:bodyPr>
          <a:lstStyle/>
          <a:p>
            <a:pPr indent="4572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素材积累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贮满你的背囊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西班牙牧羊少年圣地亚哥经过艰辛寻找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找到了财宝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实现了自己的梦想。小说启示我们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梦想是一切幸福的基础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而实现梦想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需要勇气、智慧和执着。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储备写作素材。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我宁可做人类中有梦想、有愿望的最渺小的人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而不愿意做一个无梦想、无愿望的最伟大的人。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黎巴嫩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纪伯伦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不要放弃你的梦想。当梦想没有的时候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你还可以生存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但是你虽生犹死。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梦想就是创造、希望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制造幻想就是向现实挑战。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没有伟大的愿望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就没有伟大的天才。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巴尔扎克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382631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78327664"/>
              </p:ext>
            </p:extLst>
          </p:nvPr>
        </p:nvGraphicFramePr>
        <p:xfrm>
          <a:off x="6003382" y="1732540"/>
          <a:ext cx="6717355" cy="1912485"/>
        </p:xfrm>
        <a:graphic>
          <a:graphicData uri="http://schemas.openxmlformats.org/presentationml/2006/ole">
            <mc:AlternateContent xmlns:mc="http://schemas.openxmlformats.org/markup-compatibility/2006">
              <mc:Choice xmlns:v="urn:schemas-microsoft-com:vml" Requires="v">
                <p:oleObj spid="_x0000_s1026" name="文档" r:id="rId5" imgW="3829999" imgH="1090406" progId="Word.Document.12">
                  <p:embed/>
                </p:oleObj>
              </mc:Choice>
              <mc:Fallback>
                <p:oleObj name="文档" r:id="rId5" imgW="3829999" imgH="1090406" progId="Word.Document.12">
                  <p:embed/>
                  <p:pic>
                    <p:nvPicPr>
                      <p:cNvPr id="2" name="对象 1"/>
                      <p:cNvPicPr/>
                      <p:nvPr/>
                    </p:nvPicPr>
                    <p:blipFill>
                      <a:blip r:embed="rId6"/>
                      <a:stretch>
                        <a:fillRect/>
                      </a:stretch>
                    </p:blipFill>
                    <p:spPr>
                      <a:xfrm>
                        <a:off x="6003382" y="1732540"/>
                        <a:ext cx="6717355" cy="1912485"/>
                      </a:xfrm>
                      <a:prstGeom prst="rect">
                        <a:avLst/>
                      </a:prstGeom>
                    </p:spPr>
                  </p:pic>
                </p:oleObj>
              </mc:Fallback>
            </mc:AlternateContent>
          </a:graphicData>
        </a:graphic>
      </p:graphicFrame>
      <p:sp>
        <p:nvSpPr>
          <p:cNvPr id="3" name="矩形 2"/>
          <p:cNvSpPr>
            <a:spLocks noChangeAspect="1"/>
          </p:cNvSpPr>
          <p:nvPr/>
        </p:nvSpPr>
        <p:spPr>
          <a:xfrm>
            <a:off x="2032000" y="1557830"/>
            <a:ext cx="6224240" cy="4967514"/>
          </a:xfrm>
          <a:prstGeom prst="rect">
            <a:avLst/>
          </a:prstGeom>
        </p:spPr>
        <p:txBody>
          <a:bodyPr wrap="square">
            <a:spAutoFit/>
          </a:bodyPr>
          <a:lstStyle/>
          <a:p>
            <a:pPr indent="333375">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戈埃罗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也译为保罗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科埃略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生于</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en-US"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巴西作家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被认为是继《百年孤独》的作者马尔克斯之后最受欢迎的拉美作家。他少年时期就立志写作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但母亲告诉他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在巴西想靠写作谋生是不可能的。为此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家人甚至几次把他送进疯人院。由于未能选择自己喜欢的专业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郁郁寡欢的戈埃罗从大学退学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一度像嬉皮士一样四处流浪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热衷于炼金术、魔法、吸血鬼等神秘事物。回到巴西后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他为摇滚乐歌</a:t>
            </a:r>
            <a:r>
              <a:rPr lang="zh-CN" altLang="en-US" sz="2200" dirty="0">
                <a:solidFill>
                  <a:srgbClr val="000000"/>
                </a:solidFill>
                <a:latin typeface="Times New Roman" panose="02020603050405020304" pitchFamily="18" charset="0"/>
                <a:cs typeface="Times New Roman" panose="02020603050405020304" pitchFamily="18" charset="0"/>
              </a:rPr>
              <a:t>手</a:t>
            </a:r>
            <a:r>
              <a:rPr lang="zh-CN" altLang="zh-CN" sz="2200" dirty="0">
                <a:solidFill>
                  <a:srgbClr val="000000"/>
                </a:solidFill>
                <a:latin typeface="Times New Roman" panose="02020603050405020304" pitchFamily="18" charset="0"/>
                <a:cs typeface="Times New Roman" panose="02020603050405020304" pitchFamily="18" charset="0"/>
              </a:rPr>
              <a:t>写过歌词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做过记者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办过杂志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甚至被当时统治着巴西的右派军人逮捕过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岁才开始写书。戈埃罗的创作以理解自己为出发点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擅长</a:t>
            </a:r>
            <a:r>
              <a:rPr lang="zh-CN" altLang="zh-CN" sz="2200" dirty="0">
                <a:solidFill>
                  <a:srgbClr val="000000"/>
                </a:solidFill>
                <a:latin typeface="Times New Roman" panose="02020603050405020304" pitchFamily="18" charset="0"/>
                <a:cs typeface="Times New Roman" panose="02020603050405020304" pitchFamily="18" charset="0"/>
              </a:rPr>
              <a:t>用朴素的语言、象征的手法来讲述富于意味的哲理。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44955671"/>
      </p:ext>
    </p:extLst>
  </p:cSld>
  <p:clrMapOvr>
    <a:masterClrMapping/>
  </p:clrMapOvr>
  <p:transition spd="slow">
    <p:cover dir="l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5284"/>
            <a:ext cx="8128000" cy="533492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美文片段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就拥有了成功的一半。梦想是前进的动力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山因为有了梦想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而拥有了生机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拥有了植物和动物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水因为有了梦想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而拥有了活力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拥有了鱼儿和波浪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人因为有了梦想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而拥有了生活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拥有了亲人和朋友。在通往成功的路上充满艰辛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是梦想在我们摔倒时告诉我们赶快爬起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是梦想在我们遇到风雨时告诉我们勇往直前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是梦想在我们失败时告诉我们永不言弃。梦想让我们在黑暗中看到了光明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看到了明天的希望。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梦想是位绝代佳人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她拥有幽深的眼眸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让我们看到了未来的希望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她拥有甜美的声音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告诉我们如何走好自己的路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她拥有纤巧的双手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给予我们无私的帮助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她拥有博爱的心灵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永远含笑相伴你身旁。请你也寻到一位属于你的佳人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将她拥在怀中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在月色下回忆她的美妙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承诺对她的付出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在她的指引下走向成功。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841693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505472"/>
            <a:ext cx="8128000" cy="410105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曾宪梓是香港著名企业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金利来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公司的创始人。这位生长在广东梅县山区的、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岁时父亲就去世的农村人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当初仅仅靠着叔父给他的</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在香港一个</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平方米的作坊里开始了自己的创业。从单一领带发展到多种领带、多种产品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他的事业从无到有、从小到大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终于发展成了规模巨大的金利来集团。他曾在对青年学生的演讲中说道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我在创业时就下决心要创造一个中文名字的世界名牌。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边做边学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决心要把领带做得像外国人那样好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坚信事在人为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没有办不到的事情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事业成功首先得要有梦想、有自信。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32895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37932"/>
            <a:ext cx="8128000" cy="614745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斯科特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到太空上追逐不朽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美国国家航空航天局首批宇航员之一的斯科特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卡彭特在科罗拉多州丹佛市去世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卡彭特是美国第一个载人航天计划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水星计划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的宇航员。</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他搭乘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水星</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飞船进入地球轨道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围绕地球飞行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成为第二个绕地球飞行的美国人。此外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卡彭特也是首位在太空吃固体食物的美国宇航员。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卡彭特成功进入太空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但在返回地面时出现一些问题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偏离降落目标约</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英里。当时很多人都在看直播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不确定他是否活着。海军随后在加勒比海找到了他。美国总统肯尼迪亲自打电话向卡彭特表示祝贺和慰问。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卡彭特创造了又一奇迹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天时间潜入加利福尼亚州沿岸海底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进行深海研究。一人身兼宇航员和深海潜水员两种角色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在美国航天界中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迄今为止只有卡彭特一人。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卡彭特始终追逐着不朽的梦想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从未止步。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514020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著名童话大师安徒生年少时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曾梦想成为剧作家。为了实现这个梦想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年轻的他只身离家去了哥本哈根。无依无靠的他颠沛流离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但他并未因此而退缩放弃。</a:t>
            </a:r>
            <a:r>
              <a:rPr lang="en-US" altLang="zh-CN" sz="2200" dirty="0">
                <a:solidFill>
                  <a:srgbClr val="000000"/>
                </a:solidFill>
                <a:latin typeface="Times New Roman" panose="02020603050405020304" pitchFamily="18" charset="0"/>
                <a:cs typeface="Times New Roman" panose="02020603050405020304" pitchFamily="18" charset="0"/>
              </a:rPr>
              <a:t>1835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他试写了几篇童话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很受儿童喜欢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此后他改变了自己最初的梦想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童话大师成了他的新梦想。后来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他写出了《海的女儿》《丑小鸭》等许多著名童话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成为人们公认的世界童话大师。梦想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有时需要转弯。一直坚持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或许是死胡同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可转个弯坚持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说不定会峰回路转。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790525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岁的意大利男孩在那波里的一家工厂做工。他一直想当一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名歌</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他的第一位老师却说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五音不全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你的歌简直就像是风在吹百叶窗一样。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一位贫穷的农妇哭诉这一切。母亲用手搂着他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其实你很有音乐才能。听一听吧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你今天的歌声比起昨天的乐感好多了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妈妈相信你会成为一个出色的歌唱家的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听了这些话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孩子的心情好多了。后来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这个孩子成了那个时代著名的歌剧演唱家。他的名字叫恩瑞哥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卡罗素。对于孩子的梦想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父母应给予肯定和鼓励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让梦想在孩子心里生根。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8497078"/>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2000230"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3052927"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903626"/>
            <a:ext cx="8128000" cy="330475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《炼金术士》是戈埃罗最负盛名的小说。作者写这本书的时候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花了</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年的时间专门研究炼金术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做了很多的文学准备。这部象征色彩极强的寓言故事被誉为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影响读者心灵一辈子的现代经典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曾在美、法、意、德等</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个国家名列畅销书榜首。美国出版的英文版封面介绍文字称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能够彻底改变一个人一生的书籍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或许几十年才出现一本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您所面对的正是这样的一本书。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美国图书馆协会将该书推荐为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青少年最佳读物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。法国文化部部长将保罗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戈埃罗称为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数百万读者心中的炼金术士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2858842"/>
      </p:ext>
    </p:extLst>
  </p:cSld>
  <p:clrMapOvr>
    <a:masterClrMapping/>
  </p:clrMapOvr>
  <p:transition spd="slow">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976514577"/>
              </p:ext>
            </p:extLst>
          </p:nvPr>
        </p:nvGraphicFramePr>
        <p:xfrm>
          <a:off x="2401456" y="1327946"/>
          <a:ext cx="7389091" cy="5485431"/>
        </p:xfrm>
        <a:graphic>
          <a:graphicData uri="http://schemas.openxmlformats.org/presentationml/2006/ole">
            <mc:AlternateContent xmlns:mc="http://schemas.openxmlformats.org/markup-compatibility/2006">
              <mc:Choice xmlns:v="urn:schemas-microsoft-com:vml" Requires="v">
                <p:oleObj spid="_x0000_s2050" name="文档" r:id="rId5" imgW="3900759" imgH="2895402" progId="Word.Document.12">
                  <p:embed/>
                </p:oleObj>
              </mc:Choice>
              <mc:Fallback>
                <p:oleObj name="文档" r:id="rId5" imgW="3900759" imgH="2895402" progId="Word.Document.12">
                  <p:embed/>
                  <p:pic>
                    <p:nvPicPr>
                      <p:cNvPr id="3" name="对象 2"/>
                      <p:cNvPicPr/>
                      <p:nvPr/>
                    </p:nvPicPr>
                    <p:blipFill>
                      <a:blip r:embed="rId6"/>
                      <a:stretch>
                        <a:fillRect/>
                      </a:stretch>
                    </p:blipFill>
                    <p:spPr>
                      <a:xfrm>
                        <a:off x="2401456" y="1327946"/>
                        <a:ext cx="7389091" cy="5485431"/>
                      </a:xfrm>
                      <a:prstGeom prst="rect">
                        <a:avLst/>
                      </a:prstGeom>
                    </p:spPr>
                  </p:pic>
                </p:oleObj>
              </mc:Fallback>
            </mc:AlternateContent>
          </a:graphicData>
        </a:graphic>
      </p:graphicFrame>
    </p:spTree>
    <p:extLst>
      <p:ext uri="{BB962C8B-B14F-4D97-AF65-F5344CB8AC3E}">
        <p14:creationId xmlns:p14="http://schemas.microsoft.com/office/powerpoint/2010/main" val="246215776"/>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4"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152013384"/>
              </p:ext>
            </p:extLst>
          </p:nvPr>
        </p:nvGraphicFramePr>
        <p:xfrm>
          <a:off x="2032000" y="1301950"/>
          <a:ext cx="8128000" cy="5727450"/>
        </p:xfrm>
        <a:graphic>
          <a:graphicData uri="http://schemas.openxmlformats.org/presentationml/2006/ole">
            <mc:AlternateContent xmlns:mc="http://schemas.openxmlformats.org/markup-compatibility/2006">
              <mc:Choice xmlns:v="urn:schemas-microsoft-com:vml" Requires="v">
                <p:oleObj spid="_x0000_s3074" name="文档" r:id="rId5" imgW="3886750" imgH="2737883" progId="Word.Document.12">
                  <p:embed/>
                </p:oleObj>
              </mc:Choice>
              <mc:Fallback>
                <p:oleObj name="文档" r:id="rId5" imgW="3886750" imgH="2737883" progId="Word.Document.12">
                  <p:embed/>
                  <p:pic>
                    <p:nvPicPr>
                      <p:cNvPr id="2" name="对象 1"/>
                      <p:cNvPicPr/>
                      <p:nvPr/>
                    </p:nvPicPr>
                    <p:blipFill>
                      <a:blip r:embed="rId6"/>
                      <a:stretch>
                        <a:fillRect/>
                      </a:stretch>
                    </p:blipFill>
                    <p:spPr>
                      <a:xfrm>
                        <a:off x="2032000" y="1301950"/>
                        <a:ext cx="8128000" cy="5727450"/>
                      </a:xfrm>
                      <a:prstGeom prst="rect">
                        <a:avLst/>
                      </a:prstGeom>
                    </p:spPr>
                  </p:pic>
                </p:oleObj>
              </mc:Fallback>
            </mc:AlternateContent>
          </a:graphicData>
        </a:graphic>
      </p:graphicFrame>
    </p:spTree>
    <p:extLst>
      <p:ext uri="{BB962C8B-B14F-4D97-AF65-F5344CB8AC3E}">
        <p14:creationId xmlns:p14="http://schemas.microsoft.com/office/powerpoint/2010/main" val="1922471598"/>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102078"/>
            <a:ext cx="8128000" cy="290784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高高地直立。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神清气爽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形容人神志清爽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心情舒畅。</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形容人长得神态清明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气质爽朗。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先见之明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事先看清问题的眼力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时过境迁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境况发生变化。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工作或学习勤奋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不知疲倦。孜孜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6124467"/>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1759992"/>
            <a:ext cx="8128000" cy="411728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弥天大谎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极大的谎话。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名副其实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名称或名声与实际相符合。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莫名其妙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没有人能说明它的奥妙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表示事情很奇怪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使人不明白。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辨别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panose="03000509000000000000" pitchFamily="65" charset="-122"/>
                <a:cs typeface="Times New Roman" panose="02020603050405020304" pitchFamily="18" charset="0"/>
              </a:rPr>
              <a:t>鉴别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如果指南针丢失或者损坏了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不要恐慌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你可以根据太阳和星星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辨别</a:t>
            </a:r>
            <a:r>
              <a:rPr lang="zh-CN" altLang="zh-CN" sz="2200" dirty="0">
                <a:solidFill>
                  <a:srgbClr val="000000"/>
                </a:solidFill>
                <a:latin typeface="Times New Roman" panose="02020603050405020304" pitchFamily="18" charset="0"/>
                <a:cs typeface="Times New Roman" panose="02020603050405020304" pitchFamily="18" charset="0"/>
              </a:rPr>
              <a:t>方向。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针对市场上出现假芝麻油的情况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市食品协会有关人士日前介绍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普通消费者可运用一些简单的方法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鉴别</a:t>
            </a:r>
            <a:r>
              <a:rPr lang="zh-CN" altLang="zh-CN" sz="2200" dirty="0">
                <a:solidFill>
                  <a:srgbClr val="000000"/>
                </a:solidFill>
                <a:latin typeface="Times New Roman" panose="02020603050405020304" pitchFamily="18" charset="0"/>
                <a:cs typeface="Times New Roman" panose="02020603050405020304" pitchFamily="18" charset="0"/>
              </a:rPr>
              <a:t>芝麻油的真假。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423593" y="4593726"/>
            <a:ext cx="549853" cy="347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32105" y="5378759"/>
            <a:ext cx="549853" cy="361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0603473"/>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000230" y="90872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6" name="矩形 5">
            <a:hlinkClick r:id="rId3" action="ppaction://hlinksldjump"/>
          </p:cNvPr>
          <p:cNvSpPr/>
          <p:nvPr/>
        </p:nvSpPr>
        <p:spPr>
          <a:xfrm>
            <a:off x="3052927" y="90872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2032000" y="2919287"/>
            <a:ext cx="8128000" cy="127342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指根据不同事物的特点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在认识上加以区别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重在分辨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真假好坏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有时可以换用为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一般不能换用为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15969269"/>
      </p:ext>
    </p:extLst>
  </p:cSld>
  <p:clrMapOvr>
    <a:masterClrMapping/>
  </p:clrMapOvr>
  <p:transition spd="slow">
    <p:strips dir="rd"/>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3896</Words>
  <Application>Microsoft Office PowerPoint</Application>
  <PresentationFormat>宽屏</PresentationFormat>
  <Paragraphs>128</Paragraphs>
  <Slides>34</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4" baseType="lpstr">
      <vt:lpstr>NEU-BZ-S92</vt:lpstr>
      <vt:lpstr>等线</vt:lpstr>
      <vt:lpstr>等线 Light</vt:lpstr>
      <vt:lpstr>黑体</vt:lpstr>
      <vt:lpstr>楷体</vt:lpstr>
      <vt:lpstr>微软雅黑</vt:lpstr>
      <vt:lpstr>Arial</vt:lpstr>
      <vt:lpstr>Times New Roman</vt:lpstr>
      <vt:lpstr>Office 主题​​</vt:lpstr>
      <vt:lpstr>文档</vt:lpstr>
      <vt:lpstr>*炼金术士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 </cp:lastModifiedBy>
  <cp:revision>2</cp:revision>
  <dcterms:created xsi:type="dcterms:W3CDTF">2018-12-18T11:00:13Z</dcterms:created>
  <dcterms:modified xsi:type="dcterms:W3CDTF">2019-05-23T02:27:07Z</dcterms:modified>
</cp:coreProperties>
</file>