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6" r:id="rId2"/>
    <p:sldId id="264" r:id="rId3"/>
    <p:sldId id="308" r:id="rId4"/>
    <p:sldId id="309" r:id="rId5"/>
    <p:sldId id="313" r:id="rId6"/>
    <p:sldId id="314" r:id="rId7"/>
    <p:sldId id="315" r:id="rId8"/>
    <p:sldId id="316" r:id="rId9"/>
    <p:sldId id="317" r:id="rId10"/>
    <p:sldId id="318" r:id="rId11"/>
    <p:sldId id="310" r:id="rId12"/>
    <p:sldId id="319" r:id="rId13"/>
    <p:sldId id="320" r:id="rId14"/>
    <p:sldId id="265" r:id="rId15"/>
    <p:sldId id="321" r:id="rId16"/>
    <p:sldId id="322" r:id="rId17"/>
    <p:sldId id="311" r:id="rId18"/>
    <p:sldId id="323" r:id="rId19"/>
    <p:sldId id="312" r:id="rId20"/>
    <p:sldId id="32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19794"/>
            <a:ext cx="2722361" cy="575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《红楼梦》评论</a:t>
            </a:r>
            <a:r>
              <a:rPr lang="en-US" altLang="zh-CN" sz="1600" dirty="0" smtClean="0"/>
              <a:t>(</a:t>
            </a:r>
            <a:r>
              <a:rPr lang="zh-CN" altLang="zh-CN" sz="1600" b="1" dirty="0" smtClean="0"/>
              <a:t>节选</a:t>
            </a:r>
            <a:r>
              <a:rPr lang="en-US" altLang="zh-CN" sz="1600" dirty="0" smtClean="0"/>
              <a:t>)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《人境庐诗草》自序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8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slide" Target="slide11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19166" y="2702710"/>
            <a:ext cx="7505669" cy="1020533"/>
          </a:xfrm>
        </p:spPr>
        <p:txBody>
          <a:bodyPr/>
          <a:lstStyle/>
          <a:p>
            <a:r>
              <a:rPr lang="zh-CN" altLang="zh-CN" dirty="0"/>
              <a:t>相关读物</a:t>
            </a:r>
            <a:br>
              <a:rPr lang="zh-CN" altLang="zh-CN" dirty="0"/>
            </a:br>
            <a:r>
              <a:rPr lang="zh-CN" altLang="zh-CN" b="1" dirty="0"/>
              <a:t>《红楼梦》评论</a:t>
            </a:r>
            <a:r>
              <a:rPr lang="en-US" altLang="zh-CN" dirty="0"/>
              <a:t>(</a:t>
            </a:r>
            <a:r>
              <a:rPr lang="zh-CN" altLang="zh-CN" b="1" dirty="0"/>
              <a:t>节选</a:t>
            </a:r>
            <a:r>
              <a:rPr lang="en-US" altLang="zh-CN" dirty="0"/>
              <a:t>)</a:t>
            </a:r>
            <a:r>
              <a:rPr lang="zh-CN" altLang="zh-CN" dirty="0"/>
              <a:t>　</a:t>
            </a:r>
            <a:r>
              <a:rPr lang="zh-CN" altLang="zh-CN" b="1" dirty="0"/>
              <a:t>《人境庐诗草》自序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吾国人之精神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世间的也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乐天的也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始于悲者终于欢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投缧绁之中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其感人贤于前二者远甚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行于其间哉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而不为古人所束缚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今之世异于古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3697" y="220486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54299" y="261699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87723" y="299782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99290" y="3391686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87723" y="3809822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439984" y="419743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30089" y="459494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75287" y="500299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623997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96752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图解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4448337"/>
              </p:ext>
            </p:extLst>
          </p:nvPr>
        </p:nvGraphicFramePr>
        <p:xfrm>
          <a:off x="508000" y="1708945"/>
          <a:ext cx="8128000" cy="4600375"/>
        </p:xfrm>
        <a:graphic>
          <a:graphicData uri="http://schemas.openxmlformats.org/presentationml/2006/ole">
            <p:oleObj spid="_x0000_s7171" name="文档" r:id="rId7" imgW="3837032" imgH="21718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《红楼梦》评论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人境庐诗草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自序》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红楼梦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评论》是一篇叔本华悲剧哲学贯串其中的红学研究之作。在节选的部分中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中国人有一种普遍的喜欢喜剧的心理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故大部分戏剧小说都是以喜剧结尾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而《红楼梦》一书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与一切喜剧相反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彻头彻尾之悲剧也。故人生之归途在于解脱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解脱之道又在于出世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突出表现了作者的红学研究思想。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206374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44824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人境庐诗草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自序》是诗人自己为自己的诗集作的序。在序言中谈到了自己潜心诗歌创作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不避流俗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不为古人所束缚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开始诗歌创作的新探索。主张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我手写吾口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举古人未有之物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未辟之境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熔炼出自己的风格。提出了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诗之外有事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诗之中有人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具有诗歌革新意识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可谓领风气之先。序中也透露出他进行的创造性的实践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突破古诗的传统天地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形成了足以自立、独具特色的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新派诗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人境庐诗草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自序》还是中国诗歌白话革命的先声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预示了诗歌意象更新与创造发展的时代方向。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46679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《红楼梦》一书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与一切喜剧相反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彻头彻尾之悲剧也。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根据叔本华的观点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悲剧主要有三种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第一种是极恶之人相互构陷而成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第二种是由于不可知的命运造成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第三种是由于普通人物、普通境遇逼迫而成。以宝黛爱情为例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《红楼梦》中没有一人是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蛇蝎之人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非常之变故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却因为种种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通常之道德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通常之人情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通常之境遇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而导致宝黛的爱情悲剧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因而可说是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彻头彻尾之悲剧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悲剧中之悲剧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总的说来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《红楼梦》从三个层面揭示了从表层到深层的悲剧意蕴。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贾宝玉连同一群身份、地位、性格不同的少女的下场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展示了他们的青春生命和美的被毁灭。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贾、史、王、薛四大家族荣损与共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封建政治的腐败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穷奢极欲的生活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儿孙一代不如一代的规律。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道德文化悲剧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更多的悲剧是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通常之道德、通常之人情、通常之境遇为之而己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是几千年积淀而凝固下来的正统文化的深层结构造成的性格悲剧。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64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75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诗之外有事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诗之中有人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今之世异于古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今之人亦何必与古人同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诗之外有事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诗之中有人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今天的世界与古代不同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今天的人又何必与古人相同呢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作者开篇首先交代了自己的经历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表明了自己对诗歌的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笃好深嗜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介绍了成书之由。随后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在承认诗歌创作难有新意的前提下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提出自己的中心观点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诗之外有事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诗之中有人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今之世异于古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今之人亦何必与古人同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认为时代变迁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作者所经历的事、所遇见的人与古代有很大的不同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诗歌创作也不必与古人相同而应有全新的内容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从而表现了自己在诗歌创作上力求革新的主张。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61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91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我们应怎样看待王国维在《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红楼梦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评论》中表现出来的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悲剧观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对悲剧的美学价值的探索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王国维是第一人。王国维深受叔本华的理论影响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他根据叔本华的悲剧理论提出了自己对《红楼梦》的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美学价值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有着自己独特的创建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研究开辟了崭新的天地。关于王国维在《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红楼梦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评论》中表达出来的观点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有其消极的成分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也未必完全符合小说的本意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但重要的是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他从《红楼梦》一书中找到了这种解释世界的中国式方式。在他看来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代表中国传统精神的戏曲小说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无往而不著此乐天之色彩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始于悲者终于欢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始于离者终于合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始于困者终于亨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而《红楼梦》正相反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彻头彻尾之悲剧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。他显然是想通过对《红楼梦》的评论来反对传统的乐天精神和趣味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建设一种新的美学精神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一种悲观主义的、悲剧的美学精神。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NEU-FZ-S92"/>
                <a:cs typeface="Times New Roman" panose="02020603050405020304" pitchFamily="18" charset="0"/>
              </a:rPr>
              <a:t>&lt;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境庐诗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草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NEU-FZ-S92"/>
                <a:cs typeface="Times New Roman" panose="02020603050405020304" pitchFamily="18" charset="0"/>
              </a:rPr>
              <a:t>&gt;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自序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》中你可以看出黄遵宪在诗歌创作上有哪些主张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0191286"/>
              </p:ext>
            </p:extLst>
          </p:nvPr>
        </p:nvGraphicFramePr>
        <p:xfrm>
          <a:off x="508000" y="2559601"/>
          <a:ext cx="8128000" cy="4305001"/>
        </p:xfrm>
        <a:graphic>
          <a:graphicData uri="http://schemas.openxmlformats.org/presentationml/2006/ole">
            <p:oleObj spid="_x0000_s8195" name="文档" r:id="rId6" imgW="3908281" imgH="20695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3649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547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对比举例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说理透彻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红楼梦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》主要阐明了《红楼梦》的精神实质是悲剧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论述了悲剧之中悲剧的惨痛。在论证过程中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作者主要运用了对比论证和举例论证的方法。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譬如第一段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作者先从国人的精神入手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指出传统的戏曲、小说多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多大团圆结局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如《牡丹亭》《长生殿》。进而对比指出具有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厌世解脱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只有《桃花扇》《红楼梦》。随后对比分析《桃花扇》《红楼梦》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指出《桃花扇》的解脱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非真解脱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《红楼梦》的解脱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。《桃花扇》重在写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故国之戚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《红楼梦》则是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哲学的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便得出结论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《红楼梦》的价值就在于其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大背于吾国人之精神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的悲剧性。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28.eps" descr="id:2147486071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59832" y="1168819"/>
            <a:ext cx="1778680" cy="254821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757867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黄遵宪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(1848—1905),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清末诗人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字公度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别号人境庐主人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广东嘉应州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今广东梅州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杰出的外交家、政治家、教育家。参加戊戌变法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奉命出使日本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未行而政变起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罢归。论诗主张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我手写我口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古人未有之物、未辟之境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诗界革命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其诗长于古体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形式变化较多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语言也较通俗。对帝国主义侵略和清统治集团的腐朽颇多暴露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体现出改良政治的要求。所著有《人境庐诗草》《日本国志》《日本杂事诗》等。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391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再如第二段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文章在第一段结论的基础上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进一步阐明《红楼梦》的悲剧性质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指出《红楼梦》是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彻头彻尾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的悲剧。作者援引了叔本华的观点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把悲剧分为三类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第一类是极恶之人相互构陷而成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第二类是由于不可知的命运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第三类是由于普通人物、普通境遇逼迫而成。随后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对三种悲剧进行了比较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指出前两种悲剧因为罕见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对于我们而言或可避免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而第三种悲剧却非偶然之事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时时会出现于眼前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也许是发生在自己身上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也许是加之于别人。亲身遭遇却无处鸣不平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天下之至惨也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作者又对《红楼梦》的悲剧缘由做了具体阐释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宝黛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爱情悲剧为例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阐明在这场悲剧里无一人是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蛇蝎之人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非常之变故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却因为种种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通常之道德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通常之人情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通常之境遇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金玉以之合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木石以之离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悲剧中之悲剧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举例得当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使得文章说理透彻。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313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红楼梦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评论》是一篇以叔本华悲剧哲学贯串其中的红学研究之作。在节选的部分中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中国人有一种普遍的喜欢喜剧的心理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故大部分作品都是以喜剧结尾。而《红楼梦》一书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与一切喜剧相反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彻头彻尾之悲剧也。故人生之归途在于解脱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解脱之道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在于出世。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人境庐诗草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自序》是诗人为自己的诗集作的序。在序言中诗人谈到了自己潜心诗歌创作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不避流俗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欲弃去古人之糟粕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而不为古人所束缚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开始诗歌创作的新探索。主张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我手写我口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举古人未有之物、未辟之境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所作形式要多变化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熔铸新鲜词汇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描写亲历和耳闻的事件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熔炼出自己的风格。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1592830"/>
              </p:ext>
            </p:extLst>
          </p:nvPr>
        </p:nvGraphicFramePr>
        <p:xfrm>
          <a:off x="508000" y="2456349"/>
          <a:ext cx="8128000" cy="2199302"/>
        </p:xfrm>
        <a:graphic>
          <a:graphicData uri="http://schemas.openxmlformats.org/presentationml/2006/ole">
            <p:oleObj spid="_x0000_s1027" name="文档" r:id="rId7" imgW="3837032" imgH="103748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38991" y="2852936"/>
            <a:ext cx="676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7659" y="286604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0069" y="3347470"/>
            <a:ext cx="1087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84938" y="3258446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2562" y="3754293"/>
            <a:ext cx="21201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95329" y="3764684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17297" y="4248827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4938" y="4243649"/>
            <a:ext cx="1087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1232561"/>
              </p:ext>
            </p:extLst>
          </p:nvPr>
        </p:nvGraphicFramePr>
        <p:xfrm>
          <a:off x="508000" y="1260886"/>
          <a:ext cx="8128000" cy="4832410"/>
        </p:xfrm>
        <a:graphic>
          <a:graphicData uri="http://schemas.openxmlformats.org/presentationml/2006/ole">
            <p:oleObj spid="_x0000_s2051" name="文档" r:id="rId7" imgW="3837032" imgH="228159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950693" y="1721590"/>
            <a:ext cx="118697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75744" y="21799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4293" y="263824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15469" y="300599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88699" y="350187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13750" y="393305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85043" y="43651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22837" y="487002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97832" y="5301208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94687" y="576589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471928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7954379"/>
              </p:ext>
            </p:extLst>
          </p:nvPr>
        </p:nvGraphicFramePr>
        <p:xfrm>
          <a:off x="508000" y="1410503"/>
          <a:ext cx="8128000" cy="4290993"/>
        </p:xfrm>
        <a:graphic>
          <a:graphicData uri="http://schemas.openxmlformats.org/presentationml/2006/ole">
            <p:oleObj spid="_x0000_s3075" name="文档" r:id="rId7" imgW="3837032" imgH="202600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359082" y="15168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4359" y="1941485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2366" y="2420888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89548" y="2862345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59082" y="325446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68910" y="3717808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09185" y="417428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79301" y="4631114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96649" y="5022633"/>
            <a:ext cx="147444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32707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1571895"/>
              </p:ext>
            </p:extLst>
          </p:nvPr>
        </p:nvGraphicFramePr>
        <p:xfrm>
          <a:off x="508000" y="1193363"/>
          <a:ext cx="8128000" cy="5219138"/>
        </p:xfrm>
        <a:graphic>
          <a:graphicData uri="http://schemas.openxmlformats.org/presentationml/2006/ole">
            <p:oleObj spid="_x0000_s4099" name="文档" r:id="rId7" imgW="3837032" imgH="246411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32515" y="203054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4650" y="2396338"/>
            <a:ext cx="507959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9889" y="321273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78863" y="3212737"/>
            <a:ext cx="375743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2071" y="4043189"/>
            <a:ext cx="123709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821755" y="4040163"/>
            <a:ext cx="21904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732515" y="485958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21275" y="486457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28720" y="5690040"/>
            <a:ext cx="22976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88860" y="6048016"/>
            <a:ext cx="59587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390278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654022"/>
              </p:ext>
            </p:extLst>
          </p:nvPr>
        </p:nvGraphicFramePr>
        <p:xfrm>
          <a:off x="508000" y="2960776"/>
          <a:ext cx="8128000" cy="1190448"/>
        </p:xfrm>
        <a:graphic>
          <a:graphicData uri="http://schemas.openxmlformats.org/presentationml/2006/ole">
            <p:oleObj spid="_x0000_s5123" name="文档" r:id="rId7" imgW="3837032" imgH="56194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48948" y="3428005"/>
            <a:ext cx="39031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7383" y="3789614"/>
            <a:ext cx="292623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456395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8306303"/>
              </p:ext>
            </p:extLst>
          </p:nvPr>
        </p:nvGraphicFramePr>
        <p:xfrm>
          <a:off x="508000" y="2456349"/>
          <a:ext cx="8128000" cy="2199302"/>
        </p:xfrm>
        <a:graphic>
          <a:graphicData uri="http://schemas.openxmlformats.org/presentationml/2006/ole">
            <p:oleObj spid="_x0000_s6147" name="文档" r:id="rId7" imgW="3837032" imgH="103748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491880" y="2848450"/>
            <a:ext cx="26642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38175" y="3307324"/>
            <a:ext cx="200583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36771" y="3752050"/>
            <a:ext cx="261307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915816" y="4196776"/>
            <a:ext cx="201622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0549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210</TotalTime>
  <Words>1991</Words>
  <Application>Microsoft Office PowerPoint</Application>
  <PresentationFormat>全屏显示(4:3)</PresentationFormat>
  <Paragraphs>106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测控设计模板14新</vt:lpstr>
      <vt:lpstr>文档</vt:lpstr>
      <vt:lpstr>相关读物 《红楼梦》评论(节选)　《人境庐诗草》自序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2017-11-07T10:01:00Z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