
<file path=[Content_Types].xml><?xml version="1.0" encoding="utf-8"?>
<Types xmlns="http://schemas.openxmlformats.org/package/2006/content-types">
  <Override PartName="/customXml/itemProps35.xml" ContentType="application/vnd.openxmlformats-officedocument.customXmlProperties+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customXml/itemProps13.xml" ContentType="application/vnd.openxmlformats-officedocument.customXmlProperties+xml"/>
  <Override PartName="/customXml/itemProps24.xml" ContentType="application/vnd.openxmlformats-officedocument.customXmlProperties+xml"/>
  <Override PartName="/customXml/itemProps60.xml" ContentType="application/vnd.openxmlformats-officedocument.customXmlProperties+xml"/>
  <Override PartName="/ppt/slides/slide36.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30.xml" ContentType="application/vnd.openxmlformats-officedocument.presentationml.notesSlide+xml"/>
  <Override PartName="/customXml/itemProps29.xml" ContentType="application/vnd.openxmlformats-officedocument.customXmlProperties+xml"/>
  <Override PartName="/ppt/notesSlides/notesSlide7.xml" ContentType="application/vnd.openxmlformats-officedocument.presentationml.notesSlide+xml"/>
  <Override PartName="/customXml/itemProps18.xml" ContentType="application/vnd.openxmlformats-officedocument.customXmlProperties+xml"/>
  <Override PartName="/customXml/itemProps65.xml" ContentType="application/vnd.openxmlformats-officedocument.customXmlProperties+xml"/>
  <Override PartName="/customXml/itemProps2.xml" ContentType="application/vnd.openxmlformats-officedocument.customXmlProperties+xml"/>
  <Override PartName="/customXml/itemProps25.xml" ContentType="application/vnd.openxmlformats-officedocument.customXmlProperties+xml"/>
  <Override PartName="/customXml/itemProps54.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notesSlides/notesSlide68.xml" ContentType="application/vnd.openxmlformats-officedocument.presentationml.notesSlide+xml"/>
  <Override PartName="/customXml/itemProps14.xml" ContentType="application/vnd.openxmlformats-officedocument.customXmlProperties+xml"/>
  <Override PartName="/customXml/itemProps32.xml" ContentType="application/vnd.openxmlformats-officedocument.customXmlProperties+xml"/>
  <Override PartName="/customXml/itemProps43.xml" ContentType="application/vnd.openxmlformats-officedocument.customXmlProperties+xml"/>
  <Override PartName="/customXml/itemProps61.xml" ContentType="application/vnd.openxmlformats-officedocument.customXmlProperties+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customXml/itemProps21.xml" ContentType="application/vnd.openxmlformats-officedocument.customXmlProperties+xml"/>
  <Override PartName="/customXml/itemProps50.xml" ContentType="application/vnd.openxmlformats-officedocument.customXmlProperties+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presentation.xml" ContentType="application/vnd.openxmlformats-officedocument.presentationml.presentation.main+xml"/>
  <Override PartName="/customXml/itemProps10.xml" ContentType="application/vnd.openxmlformats-officedocument.customXmlProperties+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customXml/itemProps59.xml" ContentType="application/vnd.openxmlformats-officedocument.customXml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customXml/itemProps7.xml" ContentType="application/vnd.openxmlformats-officedocument.customXmlProperties+xml"/>
  <Override PartName="/customXml/itemProps48.xml" ContentType="application/vnd.openxmlformats-officedocument.customXmlProperties+xml"/>
  <Override PartName="/customXml/itemProps19.xml" ContentType="application/vnd.openxmlformats-officedocument.customXmlProperties+xml"/>
  <Override PartName="/customXml/itemProps37.xml" ContentType="application/vnd.openxmlformats-officedocument.customXmlProperties+xml"/>
  <Override PartName="/customXml/itemProps55.xml" ContentType="application/vnd.openxmlformats-officedocument.customXmlProperties+xml"/>
  <Override PartName="/customXml/itemProps66.xml" ContentType="application/vnd.openxmlformats-officedocument.customXmlProperties+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customXml/itemProps3.xml" ContentType="application/vnd.openxmlformats-officedocument.customXmlProperties+xml"/>
  <Override PartName="/customXml/itemProps15.xml" ContentType="application/vnd.openxmlformats-officedocument.customXmlProperties+xml"/>
  <Override PartName="/customXml/itemProps26.xml" ContentType="application/vnd.openxmlformats-officedocument.customXmlProperties+xml"/>
  <Override PartName="/customXml/itemProps44.xml" ContentType="application/vnd.openxmlformats-officedocument.customXmlProperties+xml"/>
  <Override PartName="/customXml/itemProps62.xml" ContentType="application/vnd.openxmlformats-officedocument.customXml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notesSlides/notesSlide69.xml" ContentType="application/vnd.openxmlformats-officedocument.presentationml.notesSlide+xml"/>
  <Override PartName="/customXml/itemProps33.xml" ContentType="application/vnd.openxmlformats-officedocument.customXmlProperties+xml"/>
  <Override PartName="/customXml/itemProps51.xml" ContentType="application/vnd.openxmlformats-officedocument.customXmlPropertie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customXml/itemProps11.xml" ContentType="application/vnd.openxmlformats-officedocument.customXmlProperties+xml"/>
  <Override PartName="/customXml/itemProps22.xml" ContentType="application/vnd.openxmlformats-officedocument.customXmlProperties+xml"/>
  <Override PartName="/customXml/itemProps40.xml" ContentType="application/vnd.openxmlformats-officedocument.customXmlProperties+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customXml/itemProps8.xml" ContentType="application/vnd.openxmlformats-officedocument.customXmlPropertie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customXml/itemProps38.xml" ContentType="application/vnd.openxmlformats-officedocument.customXmlProperties+xml"/>
  <Override PartName="/customXml/itemProps49.xml" ContentType="application/vnd.openxmlformats-officedocument.customXmlProperties+xml"/>
  <Override PartName="/customXml/itemProps67.xml" ContentType="application/vnd.openxmlformats-officedocument.customXmlProperties+xml"/>
  <Override PartName="/ppt/notesSlides/notesSlide10.xml" ContentType="application/vnd.openxmlformats-officedocument.presentationml.notesSlide+xml"/>
  <Override PartName="/customXml/itemProps4.xml" ContentType="application/vnd.openxmlformats-officedocument.customXmlProperties+xml"/>
  <Override PartName="/customXml/itemProps27.xml" ContentType="application/vnd.openxmlformats-officedocument.customXmlProperties+xml"/>
  <Override PartName="/customXml/itemProps56.xml" ContentType="application/vnd.openxmlformats-officedocument.customXmlProperties+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customXml/itemProps16.xml" ContentType="application/vnd.openxmlformats-officedocument.customXmlProperties+xml"/>
  <Override PartName="/customXml/itemProps34.xml" ContentType="application/vnd.openxmlformats-officedocument.customXmlProperties+xml"/>
  <Override PartName="/customXml/itemProps45.xml" ContentType="application/vnd.openxmlformats-officedocument.customXmlProperties+xml"/>
  <Override PartName="/customXml/itemProps63.xml" ContentType="application/vnd.openxmlformats-officedocument.customXmlProperties+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customXml/itemProps23.xml" ContentType="application/vnd.openxmlformats-officedocument.customXmlProperties+xml"/>
  <Override PartName="/customXml/itemProps41.xml" ContentType="application/vnd.openxmlformats-officedocument.customXmlProperties+xml"/>
  <Override PartName="/customXml/itemProps52.xml" ContentType="application/vnd.openxmlformats-officedocument.customXmlProperties+xml"/>
  <Override PartName="/customXml/itemProps70.xml" ContentType="application/vnd.openxmlformats-officedocument.customXmlProperties+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customXml/itemProps12.xml" ContentType="application/vnd.openxmlformats-officedocument.customXmlProperties+xml"/>
  <Override PartName="/customXml/itemProps30.xml" ContentType="application/vnd.openxmlformats-officedocument.customXmlProperties+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customXml/itemProps9.xml" ContentType="application/vnd.openxmlformats-officedocument.customXmlProperties+xml"/>
  <Override PartName="/ppt/notesSlides/notesSlide11.xml" ContentType="application/vnd.openxmlformats-officedocument.presentationml.notesSlide+xml"/>
  <Override PartName="/ppt/notesSlides/notesSlide40.xml" ContentType="application/vnd.openxmlformats-officedocument.presentationml.notesSlide+xml"/>
  <Override PartName="/customXml/itemProps39.xml" ContentType="application/vnd.openxmlformats-officedocument.customXmlProperties+xml"/>
  <Override PartName="/customXml/itemProps57.xml" ContentType="application/vnd.openxmlformats-officedocument.customXmlProperties+xml"/>
  <Override PartName="/customXml/itemProps68.xml" ContentType="application/vnd.openxmlformats-officedocument.customXmlProperties+xml"/>
  <Override PartName="/ppt/notesSlides/notesSlide6.xml" ContentType="application/vnd.openxmlformats-officedocument.presentationml.notesSlide+xml"/>
  <Override PartName="/customXml/itemProps5.xml" ContentType="application/vnd.openxmlformats-officedocument.customXmlProperties+xml"/>
  <Override PartName="/customXml/itemProps17.xml" ContentType="application/vnd.openxmlformats-officedocument.customXmlProperties+xml"/>
  <Override PartName="/customXml/itemProps28.xml" ContentType="application/vnd.openxmlformats-officedocument.customXmlProperties+xml"/>
  <Override PartName="/customXml/itemProps46.xml" ContentType="application/vnd.openxmlformats-officedocument.customXmlProperties+xml"/>
  <Override PartName="/customXml/itemProps64.xml" ContentType="application/vnd.openxmlformats-officedocument.customXmlProperties+xml"/>
  <Override PartName="/ppt/slides/slide8.xml" ContentType="application/vnd.openxmlformats-officedocument.presentationml.slide+xml"/>
  <Override PartName="/ppt/slides/slide69.xml" ContentType="application/vnd.openxmlformats-officedocument.presentationml.slide+xml"/>
  <Override PartName="/customXml/itemProps53.xml" ContentType="application/vnd.openxmlformats-officedocument.customXmlProperties+xml"/>
  <Override PartName="/ppt/slides/slide29.xml" ContentType="application/vnd.openxmlformats-officedocument.presentationml.slide+xml"/>
  <Override PartName="/customXml/itemProps1.xml" ContentType="application/vnd.openxmlformats-officedocument.customXmlProperties+xml"/>
  <Override PartName="/customXml/itemProps42.xml" ContentType="application/vnd.openxmlformats-officedocument.customXmlProperties+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notesSlides/notesSlide67.xml" ContentType="application/vnd.openxmlformats-officedocument.presentationml.notesSlide+xml"/>
  <Override PartName="/customXml/itemProps31.xml" ContentType="application/vnd.openxmlformats-officedocument.customXmlProperties+xml"/>
  <Override PartName="/ppt/slides/slide43.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customXml/itemProps20.xml" ContentType="application/vnd.openxmlformats-officedocument.customXmlProperties+xml"/>
  <Override PartName="/ppt/slides/slide32.xml" ContentType="application/vnd.openxmlformats-officedocument.presentationml.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Override PartName="/customXml/itemProps69.xml" ContentType="application/vnd.openxmlformats-officedocument.customXmlProperties+xml"/>
  <Override PartName="/ppt/notesSlides/notesSlide12.xml" ContentType="application/vnd.openxmlformats-officedocument.presentationml.notesSlide+xml"/>
  <Override PartName="/customXml/itemProps6.xml" ContentType="application/vnd.openxmlformats-officedocument.customXmlProperties+xml"/>
  <Override PartName="/customXml/itemProps58.xml" ContentType="application/vnd.openxmlformats-officedocument.customXmlProperties+xml"/>
  <Override PartName="/customXml/itemProps36.xml" ContentType="application/vnd.openxmlformats-officedocument.customXmlProperties+xml"/>
  <Override PartName="/customXml/itemProps47.xml" ContentType="application/vnd.openxmlformats-officedocument.customXmlProperties+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71"/>
  </p:sldMasterIdLst>
  <p:notesMasterIdLst>
    <p:notesMasterId r:id="rId143"/>
  </p:notesMasterIdLst>
  <p:sldIdLst>
    <p:sldId id="346" r:id="rId72"/>
    <p:sldId id="347" r:id="rId73"/>
    <p:sldId id="258" r:id="rId74"/>
    <p:sldId id="259" r:id="rId75"/>
    <p:sldId id="348" r:id="rId76"/>
    <p:sldId id="260" r:id="rId77"/>
    <p:sldId id="261" r:id="rId78"/>
    <p:sldId id="263" r:id="rId79"/>
    <p:sldId id="264" r:id="rId80"/>
    <p:sldId id="265" r:id="rId81"/>
    <p:sldId id="266" r:id="rId82"/>
    <p:sldId id="267" r:id="rId83"/>
    <p:sldId id="268" r:id="rId84"/>
    <p:sldId id="269" r:id="rId85"/>
    <p:sldId id="270" r:id="rId86"/>
    <p:sldId id="271" r:id="rId87"/>
    <p:sldId id="272" r:id="rId88"/>
    <p:sldId id="273" r:id="rId89"/>
    <p:sldId id="276" r:id="rId90"/>
    <p:sldId id="278" r:id="rId91"/>
    <p:sldId id="279" r:id="rId92"/>
    <p:sldId id="280" r:id="rId93"/>
    <p:sldId id="281" r:id="rId94"/>
    <p:sldId id="282" r:id="rId95"/>
    <p:sldId id="285" r:id="rId96"/>
    <p:sldId id="287" r:id="rId97"/>
    <p:sldId id="288" r:id="rId98"/>
    <p:sldId id="289" r:id="rId99"/>
    <p:sldId id="290" r:id="rId100"/>
    <p:sldId id="349" r:id="rId101"/>
    <p:sldId id="292" r:id="rId102"/>
    <p:sldId id="293" r:id="rId103"/>
    <p:sldId id="298" r:id="rId104"/>
    <p:sldId id="300" r:id="rId105"/>
    <p:sldId id="301" r:id="rId106"/>
    <p:sldId id="302" r:id="rId107"/>
    <p:sldId id="303" r:id="rId108"/>
    <p:sldId id="305" r:id="rId109"/>
    <p:sldId id="306" r:id="rId110"/>
    <p:sldId id="307" r:id="rId111"/>
    <p:sldId id="308" r:id="rId112"/>
    <p:sldId id="310" r:id="rId113"/>
    <p:sldId id="313" r:id="rId114"/>
    <p:sldId id="314" r:id="rId115"/>
    <p:sldId id="315" r:id="rId116"/>
    <p:sldId id="316" r:id="rId117"/>
    <p:sldId id="318" r:id="rId118"/>
    <p:sldId id="319" r:id="rId119"/>
    <p:sldId id="320" r:id="rId120"/>
    <p:sldId id="321" r:id="rId121"/>
    <p:sldId id="322" r:id="rId122"/>
    <p:sldId id="323" r:id="rId123"/>
    <p:sldId id="324" r:id="rId124"/>
    <p:sldId id="325" r:id="rId125"/>
    <p:sldId id="326" r:id="rId126"/>
    <p:sldId id="327" r:id="rId127"/>
    <p:sldId id="328" r:id="rId128"/>
    <p:sldId id="332" r:id="rId129"/>
    <p:sldId id="334" r:id="rId130"/>
    <p:sldId id="350" r:id="rId131"/>
    <p:sldId id="335" r:id="rId132"/>
    <p:sldId id="336" r:id="rId133"/>
    <p:sldId id="351" r:id="rId134"/>
    <p:sldId id="337" r:id="rId135"/>
    <p:sldId id="338" r:id="rId136"/>
    <p:sldId id="339" r:id="rId137"/>
    <p:sldId id="340" r:id="rId138"/>
    <p:sldId id="341" r:id="rId139"/>
    <p:sldId id="342" r:id="rId140"/>
    <p:sldId id="343" r:id="rId141"/>
    <p:sldId id="344" r:id="rId142"/>
  </p:sldIdLst>
  <p:sldSz cx="12131675" cy="684053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78142" autoAdjust="0"/>
  </p:normalViewPr>
  <p:slideViewPr>
    <p:cSldViewPr>
      <p:cViewPr>
        <p:scale>
          <a:sx n="100" d="100"/>
          <a:sy n="100" d="100"/>
        </p:scale>
        <p:origin x="-336" y="-34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customXml" Target="../customXml/item26.xml"/><Relationship Id="rId117" Type="http://schemas.openxmlformats.org/officeDocument/2006/relationships/slide" Target="slides/slide46.xml"/><Relationship Id="rId21" Type="http://schemas.openxmlformats.org/officeDocument/2006/relationships/customXml" Target="../customXml/item21.xml"/><Relationship Id="rId42" Type="http://schemas.openxmlformats.org/officeDocument/2006/relationships/customXml" Target="../customXml/item42.xml"/><Relationship Id="rId47" Type="http://schemas.openxmlformats.org/officeDocument/2006/relationships/customXml" Target="../customXml/item47.xml"/><Relationship Id="rId63" Type="http://schemas.openxmlformats.org/officeDocument/2006/relationships/customXml" Target="../customXml/item63.xml"/><Relationship Id="rId68" Type="http://schemas.openxmlformats.org/officeDocument/2006/relationships/customXml" Target="../customXml/item68.xml"/><Relationship Id="rId84" Type="http://schemas.openxmlformats.org/officeDocument/2006/relationships/slide" Target="slides/slide13.xml"/><Relationship Id="rId89" Type="http://schemas.openxmlformats.org/officeDocument/2006/relationships/slide" Target="slides/slide18.xml"/><Relationship Id="rId112" Type="http://schemas.openxmlformats.org/officeDocument/2006/relationships/slide" Target="slides/slide41.xml"/><Relationship Id="rId133" Type="http://schemas.openxmlformats.org/officeDocument/2006/relationships/slide" Target="slides/slide62.xml"/><Relationship Id="rId138" Type="http://schemas.openxmlformats.org/officeDocument/2006/relationships/slide" Target="slides/slide67.xml"/><Relationship Id="rId16" Type="http://schemas.openxmlformats.org/officeDocument/2006/relationships/customXml" Target="../customXml/item16.xml"/><Relationship Id="rId107" Type="http://schemas.openxmlformats.org/officeDocument/2006/relationships/slide" Target="slides/slide36.xml"/><Relationship Id="rId11" Type="http://schemas.openxmlformats.org/officeDocument/2006/relationships/customXml" Target="../customXml/item11.xml"/><Relationship Id="rId32" Type="http://schemas.openxmlformats.org/officeDocument/2006/relationships/customXml" Target="../customXml/item32.xml"/><Relationship Id="rId37" Type="http://schemas.openxmlformats.org/officeDocument/2006/relationships/customXml" Target="../customXml/item37.xml"/><Relationship Id="rId53" Type="http://schemas.openxmlformats.org/officeDocument/2006/relationships/customXml" Target="../customXml/item53.xml"/><Relationship Id="rId58" Type="http://schemas.openxmlformats.org/officeDocument/2006/relationships/customXml" Target="../customXml/item58.xml"/><Relationship Id="rId74" Type="http://schemas.openxmlformats.org/officeDocument/2006/relationships/slide" Target="slides/slide3.xml"/><Relationship Id="rId79" Type="http://schemas.openxmlformats.org/officeDocument/2006/relationships/slide" Target="slides/slide8.xml"/><Relationship Id="rId102" Type="http://schemas.openxmlformats.org/officeDocument/2006/relationships/slide" Target="slides/slide31.xml"/><Relationship Id="rId123" Type="http://schemas.openxmlformats.org/officeDocument/2006/relationships/slide" Target="slides/slide52.xml"/><Relationship Id="rId128" Type="http://schemas.openxmlformats.org/officeDocument/2006/relationships/slide" Target="slides/slide57.xml"/><Relationship Id="rId144" Type="http://schemas.openxmlformats.org/officeDocument/2006/relationships/presProps" Target="presProps.xml"/><Relationship Id="rId5" Type="http://schemas.openxmlformats.org/officeDocument/2006/relationships/customXml" Target="../customXml/item5.xml"/><Relationship Id="rId90" Type="http://schemas.openxmlformats.org/officeDocument/2006/relationships/slide" Target="slides/slide19.xml"/><Relationship Id="rId95" Type="http://schemas.openxmlformats.org/officeDocument/2006/relationships/slide" Target="slides/slide24.xml"/><Relationship Id="rId22" Type="http://schemas.openxmlformats.org/officeDocument/2006/relationships/customXml" Target="../customXml/item22.xml"/><Relationship Id="rId27" Type="http://schemas.openxmlformats.org/officeDocument/2006/relationships/customXml" Target="../customXml/item27.xml"/><Relationship Id="rId43" Type="http://schemas.openxmlformats.org/officeDocument/2006/relationships/customXml" Target="../customXml/item43.xml"/><Relationship Id="rId48" Type="http://schemas.openxmlformats.org/officeDocument/2006/relationships/customXml" Target="../customXml/item48.xml"/><Relationship Id="rId64" Type="http://schemas.openxmlformats.org/officeDocument/2006/relationships/customXml" Target="../customXml/item64.xml"/><Relationship Id="rId69" Type="http://schemas.openxmlformats.org/officeDocument/2006/relationships/customXml" Target="../customXml/item69.xml"/><Relationship Id="rId113" Type="http://schemas.openxmlformats.org/officeDocument/2006/relationships/slide" Target="slides/slide42.xml"/><Relationship Id="rId118" Type="http://schemas.openxmlformats.org/officeDocument/2006/relationships/slide" Target="slides/slide47.xml"/><Relationship Id="rId134" Type="http://schemas.openxmlformats.org/officeDocument/2006/relationships/slide" Target="slides/slide63.xml"/><Relationship Id="rId139" Type="http://schemas.openxmlformats.org/officeDocument/2006/relationships/slide" Target="slides/slide68.xml"/><Relationship Id="rId80" Type="http://schemas.openxmlformats.org/officeDocument/2006/relationships/slide" Target="slides/slide9.xml"/><Relationship Id="rId85" Type="http://schemas.openxmlformats.org/officeDocument/2006/relationships/slide" Target="slides/slide14.xml"/><Relationship Id="rId3" Type="http://schemas.openxmlformats.org/officeDocument/2006/relationships/customXml" Target="../customXml/item3.xml"/><Relationship Id="rId12" Type="http://schemas.openxmlformats.org/officeDocument/2006/relationships/customXml" Target="../customXml/item12.xml"/><Relationship Id="rId17" Type="http://schemas.openxmlformats.org/officeDocument/2006/relationships/customXml" Target="../customXml/item17.xml"/><Relationship Id="rId25" Type="http://schemas.openxmlformats.org/officeDocument/2006/relationships/customXml" Target="../customXml/item25.xml"/><Relationship Id="rId33" Type="http://schemas.openxmlformats.org/officeDocument/2006/relationships/customXml" Target="../customXml/item33.xml"/><Relationship Id="rId38" Type="http://schemas.openxmlformats.org/officeDocument/2006/relationships/customXml" Target="../customXml/item38.xml"/><Relationship Id="rId46" Type="http://schemas.openxmlformats.org/officeDocument/2006/relationships/customXml" Target="../customXml/item46.xml"/><Relationship Id="rId59" Type="http://schemas.openxmlformats.org/officeDocument/2006/relationships/customXml" Target="../customXml/item59.xml"/><Relationship Id="rId67" Type="http://schemas.openxmlformats.org/officeDocument/2006/relationships/customXml" Target="../customXml/item67.xml"/><Relationship Id="rId103" Type="http://schemas.openxmlformats.org/officeDocument/2006/relationships/slide" Target="slides/slide32.xml"/><Relationship Id="rId108" Type="http://schemas.openxmlformats.org/officeDocument/2006/relationships/slide" Target="slides/slide37.xml"/><Relationship Id="rId116" Type="http://schemas.openxmlformats.org/officeDocument/2006/relationships/slide" Target="slides/slide45.xml"/><Relationship Id="rId124" Type="http://schemas.openxmlformats.org/officeDocument/2006/relationships/slide" Target="slides/slide53.xml"/><Relationship Id="rId129" Type="http://schemas.openxmlformats.org/officeDocument/2006/relationships/slide" Target="slides/slide58.xml"/><Relationship Id="rId137" Type="http://schemas.openxmlformats.org/officeDocument/2006/relationships/slide" Target="slides/slide66.xml"/><Relationship Id="rId20" Type="http://schemas.openxmlformats.org/officeDocument/2006/relationships/customXml" Target="../customXml/item20.xml"/><Relationship Id="rId41" Type="http://schemas.openxmlformats.org/officeDocument/2006/relationships/customXml" Target="../customXml/item41.xml"/><Relationship Id="rId54" Type="http://schemas.openxmlformats.org/officeDocument/2006/relationships/customXml" Target="../customXml/item54.xml"/><Relationship Id="rId62" Type="http://schemas.openxmlformats.org/officeDocument/2006/relationships/customXml" Target="../customXml/item62.xml"/><Relationship Id="rId70" Type="http://schemas.openxmlformats.org/officeDocument/2006/relationships/customXml" Target="../customXml/item70.xml"/><Relationship Id="rId75" Type="http://schemas.openxmlformats.org/officeDocument/2006/relationships/slide" Target="slides/slide4.xml"/><Relationship Id="rId83" Type="http://schemas.openxmlformats.org/officeDocument/2006/relationships/slide" Target="slides/slide12.xml"/><Relationship Id="rId88" Type="http://schemas.openxmlformats.org/officeDocument/2006/relationships/slide" Target="slides/slide17.xml"/><Relationship Id="rId91" Type="http://schemas.openxmlformats.org/officeDocument/2006/relationships/slide" Target="slides/slide20.xml"/><Relationship Id="rId96" Type="http://schemas.openxmlformats.org/officeDocument/2006/relationships/slide" Target="slides/slide25.xml"/><Relationship Id="rId111" Type="http://schemas.openxmlformats.org/officeDocument/2006/relationships/slide" Target="slides/slide40.xml"/><Relationship Id="rId132" Type="http://schemas.openxmlformats.org/officeDocument/2006/relationships/slide" Target="slides/slide61.xml"/><Relationship Id="rId140" Type="http://schemas.openxmlformats.org/officeDocument/2006/relationships/slide" Target="slides/slide69.xml"/><Relationship Id="rId145"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customXml" Target="../customXml/item6.xml"/><Relationship Id="rId15" Type="http://schemas.openxmlformats.org/officeDocument/2006/relationships/customXml" Target="../customXml/item15.xml"/><Relationship Id="rId23" Type="http://schemas.openxmlformats.org/officeDocument/2006/relationships/customXml" Target="../customXml/item23.xml"/><Relationship Id="rId28" Type="http://schemas.openxmlformats.org/officeDocument/2006/relationships/customXml" Target="../customXml/item28.xml"/><Relationship Id="rId36" Type="http://schemas.openxmlformats.org/officeDocument/2006/relationships/customXml" Target="../customXml/item36.xml"/><Relationship Id="rId49" Type="http://schemas.openxmlformats.org/officeDocument/2006/relationships/customXml" Target="../customXml/item49.xml"/><Relationship Id="rId57" Type="http://schemas.openxmlformats.org/officeDocument/2006/relationships/customXml" Target="../customXml/item57.xml"/><Relationship Id="rId106" Type="http://schemas.openxmlformats.org/officeDocument/2006/relationships/slide" Target="slides/slide35.xml"/><Relationship Id="rId114" Type="http://schemas.openxmlformats.org/officeDocument/2006/relationships/slide" Target="slides/slide43.xml"/><Relationship Id="rId119" Type="http://schemas.openxmlformats.org/officeDocument/2006/relationships/slide" Target="slides/slide48.xml"/><Relationship Id="rId127" Type="http://schemas.openxmlformats.org/officeDocument/2006/relationships/slide" Target="slides/slide56.xml"/><Relationship Id="rId10" Type="http://schemas.openxmlformats.org/officeDocument/2006/relationships/customXml" Target="../customXml/item10.xml"/><Relationship Id="rId31" Type="http://schemas.openxmlformats.org/officeDocument/2006/relationships/customXml" Target="../customXml/item31.xml"/><Relationship Id="rId44" Type="http://schemas.openxmlformats.org/officeDocument/2006/relationships/customXml" Target="../customXml/item44.xml"/><Relationship Id="rId52" Type="http://schemas.openxmlformats.org/officeDocument/2006/relationships/customXml" Target="../customXml/item52.xml"/><Relationship Id="rId60" Type="http://schemas.openxmlformats.org/officeDocument/2006/relationships/customXml" Target="../customXml/item60.xml"/><Relationship Id="rId65" Type="http://schemas.openxmlformats.org/officeDocument/2006/relationships/customXml" Target="../customXml/item65.xml"/><Relationship Id="rId73" Type="http://schemas.openxmlformats.org/officeDocument/2006/relationships/slide" Target="slides/slide2.xml"/><Relationship Id="rId78" Type="http://schemas.openxmlformats.org/officeDocument/2006/relationships/slide" Target="slides/slide7.xml"/><Relationship Id="rId81" Type="http://schemas.openxmlformats.org/officeDocument/2006/relationships/slide" Target="slides/slide10.xml"/><Relationship Id="rId86" Type="http://schemas.openxmlformats.org/officeDocument/2006/relationships/slide" Target="slides/slide15.xml"/><Relationship Id="rId94" Type="http://schemas.openxmlformats.org/officeDocument/2006/relationships/slide" Target="slides/slide23.xml"/><Relationship Id="rId99" Type="http://schemas.openxmlformats.org/officeDocument/2006/relationships/slide" Target="slides/slide28.xml"/><Relationship Id="rId101" Type="http://schemas.openxmlformats.org/officeDocument/2006/relationships/slide" Target="slides/slide30.xml"/><Relationship Id="rId122" Type="http://schemas.openxmlformats.org/officeDocument/2006/relationships/slide" Target="slides/slide51.xml"/><Relationship Id="rId130" Type="http://schemas.openxmlformats.org/officeDocument/2006/relationships/slide" Target="slides/slide59.xml"/><Relationship Id="rId135" Type="http://schemas.openxmlformats.org/officeDocument/2006/relationships/slide" Target="slides/slide64.xml"/><Relationship Id="rId143" Type="http://schemas.openxmlformats.org/officeDocument/2006/relationships/notesMaster" Target="notesMasters/notesMaster1.xml"/><Relationship Id="rId4" Type="http://schemas.openxmlformats.org/officeDocument/2006/relationships/customXml" Target="../customXml/item4.xml"/><Relationship Id="rId9" Type="http://schemas.openxmlformats.org/officeDocument/2006/relationships/customXml" Target="../customXml/item9.xml"/><Relationship Id="rId13" Type="http://schemas.openxmlformats.org/officeDocument/2006/relationships/customXml" Target="../customXml/item13.xml"/><Relationship Id="rId18" Type="http://schemas.openxmlformats.org/officeDocument/2006/relationships/customXml" Target="../customXml/item18.xml"/><Relationship Id="rId39" Type="http://schemas.openxmlformats.org/officeDocument/2006/relationships/customXml" Target="../customXml/item39.xml"/><Relationship Id="rId109" Type="http://schemas.openxmlformats.org/officeDocument/2006/relationships/slide" Target="slides/slide38.xml"/><Relationship Id="rId34" Type="http://schemas.openxmlformats.org/officeDocument/2006/relationships/customXml" Target="../customXml/item34.xml"/><Relationship Id="rId50" Type="http://schemas.openxmlformats.org/officeDocument/2006/relationships/customXml" Target="../customXml/item50.xml"/><Relationship Id="rId55" Type="http://schemas.openxmlformats.org/officeDocument/2006/relationships/customXml" Target="../customXml/item55.xml"/><Relationship Id="rId76" Type="http://schemas.openxmlformats.org/officeDocument/2006/relationships/slide" Target="slides/slide5.xml"/><Relationship Id="rId97" Type="http://schemas.openxmlformats.org/officeDocument/2006/relationships/slide" Target="slides/slide26.xml"/><Relationship Id="rId104" Type="http://schemas.openxmlformats.org/officeDocument/2006/relationships/slide" Target="slides/slide33.xml"/><Relationship Id="rId120" Type="http://schemas.openxmlformats.org/officeDocument/2006/relationships/slide" Target="slides/slide49.xml"/><Relationship Id="rId125" Type="http://schemas.openxmlformats.org/officeDocument/2006/relationships/slide" Target="slides/slide54.xml"/><Relationship Id="rId141" Type="http://schemas.openxmlformats.org/officeDocument/2006/relationships/slide" Target="slides/slide70.xml"/><Relationship Id="rId146" Type="http://schemas.openxmlformats.org/officeDocument/2006/relationships/theme" Target="theme/theme1.xml"/><Relationship Id="rId7" Type="http://schemas.openxmlformats.org/officeDocument/2006/relationships/customXml" Target="../customXml/item7.xml"/><Relationship Id="rId71" Type="http://schemas.openxmlformats.org/officeDocument/2006/relationships/slideMaster" Target="slideMasters/slideMaster1.xml"/><Relationship Id="rId92" Type="http://schemas.openxmlformats.org/officeDocument/2006/relationships/slide" Target="slides/slide21.xml"/><Relationship Id="rId2" Type="http://schemas.openxmlformats.org/officeDocument/2006/relationships/customXml" Target="../customXml/item2.xml"/><Relationship Id="rId29" Type="http://schemas.openxmlformats.org/officeDocument/2006/relationships/customXml" Target="../customXml/item29.xml"/><Relationship Id="rId24" Type="http://schemas.openxmlformats.org/officeDocument/2006/relationships/customXml" Target="../customXml/item24.xml"/><Relationship Id="rId40" Type="http://schemas.openxmlformats.org/officeDocument/2006/relationships/customXml" Target="../customXml/item40.xml"/><Relationship Id="rId45" Type="http://schemas.openxmlformats.org/officeDocument/2006/relationships/customXml" Target="../customXml/item45.xml"/><Relationship Id="rId66" Type="http://schemas.openxmlformats.org/officeDocument/2006/relationships/customXml" Target="../customXml/item66.xml"/><Relationship Id="rId87" Type="http://schemas.openxmlformats.org/officeDocument/2006/relationships/slide" Target="slides/slide16.xml"/><Relationship Id="rId110" Type="http://schemas.openxmlformats.org/officeDocument/2006/relationships/slide" Target="slides/slide39.xml"/><Relationship Id="rId115" Type="http://schemas.openxmlformats.org/officeDocument/2006/relationships/slide" Target="slides/slide44.xml"/><Relationship Id="rId131" Type="http://schemas.openxmlformats.org/officeDocument/2006/relationships/slide" Target="slides/slide60.xml"/><Relationship Id="rId136" Type="http://schemas.openxmlformats.org/officeDocument/2006/relationships/slide" Target="slides/slide65.xml"/><Relationship Id="rId61" Type="http://schemas.openxmlformats.org/officeDocument/2006/relationships/customXml" Target="../customXml/item61.xml"/><Relationship Id="rId82" Type="http://schemas.openxmlformats.org/officeDocument/2006/relationships/slide" Target="slides/slide11.xml"/><Relationship Id="rId19" Type="http://schemas.openxmlformats.org/officeDocument/2006/relationships/customXml" Target="../customXml/item19.xml"/><Relationship Id="rId14" Type="http://schemas.openxmlformats.org/officeDocument/2006/relationships/customXml" Target="../customXml/item14.xml"/><Relationship Id="rId30" Type="http://schemas.openxmlformats.org/officeDocument/2006/relationships/customXml" Target="../customXml/item30.xml"/><Relationship Id="rId35" Type="http://schemas.openxmlformats.org/officeDocument/2006/relationships/customXml" Target="../customXml/item35.xml"/><Relationship Id="rId56" Type="http://schemas.openxmlformats.org/officeDocument/2006/relationships/customXml" Target="../customXml/item56.xml"/><Relationship Id="rId77" Type="http://schemas.openxmlformats.org/officeDocument/2006/relationships/slide" Target="slides/slide6.xml"/><Relationship Id="rId100" Type="http://schemas.openxmlformats.org/officeDocument/2006/relationships/slide" Target="slides/slide29.xml"/><Relationship Id="rId105" Type="http://schemas.openxmlformats.org/officeDocument/2006/relationships/slide" Target="slides/slide34.xml"/><Relationship Id="rId126" Type="http://schemas.openxmlformats.org/officeDocument/2006/relationships/slide" Target="slides/slide55.xml"/><Relationship Id="rId147" Type="http://schemas.openxmlformats.org/officeDocument/2006/relationships/tableStyles" Target="tableStyles.xml"/><Relationship Id="rId8" Type="http://schemas.openxmlformats.org/officeDocument/2006/relationships/customXml" Target="../customXml/item8.xml"/><Relationship Id="rId51" Type="http://schemas.openxmlformats.org/officeDocument/2006/relationships/customXml" Target="../customXml/item51.xml"/><Relationship Id="rId72" Type="http://schemas.openxmlformats.org/officeDocument/2006/relationships/slide" Target="slides/slide1.xml"/><Relationship Id="rId93" Type="http://schemas.openxmlformats.org/officeDocument/2006/relationships/slide" Target="slides/slide22.xml"/><Relationship Id="rId98" Type="http://schemas.openxmlformats.org/officeDocument/2006/relationships/slide" Target="slides/slide27.xml"/><Relationship Id="rId121" Type="http://schemas.openxmlformats.org/officeDocument/2006/relationships/slide" Target="slides/slide50.xml"/><Relationship Id="rId142" Type="http://schemas.openxmlformats.org/officeDocument/2006/relationships/slide" Target="slides/slide7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2E16A1-CD54-44AD-AAEF-7C0100267705}" type="datetimeFigureOut">
              <a:rPr lang="zh-CN" altLang="en-US" smtClean="0"/>
              <a:pPr/>
              <a:t>2018-11-6</a:t>
            </a:fld>
            <a:endParaRPr lang="zh-CN" altLang="en-US"/>
          </a:p>
        </p:txBody>
      </p:sp>
      <p:sp>
        <p:nvSpPr>
          <p:cNvPr id="4" name="幻灯片图像占位符 3"/>
          <p:cNvSpPr>
            <a:spLocks noGrp="1" noRot="1" noChangeAspect="1"/>
          </p:cNvSpPr>
          <p:nvPr>
            <p:ph type="sldImg" idx="2"/>
          </p:nvPr>
        </p:nvSpPr>
        <p:spPr>
          <a:xfrm>
            <a:off x="388938" y="685800"/>
            <a:ext cx="60801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FC518D-AE7E-41F4-BDAF-13DD522B5C6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8938" y="685800"/>
            <a:ext cx="6080125"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F3FFF0F4-71BF-44A4-B6A8-7EFA42F69089}" type="slidenum">
              <a:rPr lang="zh-CN" altLang="en-US" smtClean="0"/>
              <a:pPr/>
              <a:t>2</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pic>
        <p:nvPicPr>
          <p:cNvPr id="7" name="Picture 2"/>
          <p:cNvPicPr>
            <a:picLocks noChangeAspect="1" noChangeArrowheads="1"/>
          </p:cNvPicPr>
          <p:nvPr/>
        </p:nvPicPr>
        <p:blipFill>
          <a:blip r:embed="rId2" cstate="print"/>
          <a:srcRect/>
          <a:stretch>
            <a:fillRect/>
          </a:stretch>
        </p:blipFill>
        <p:spPr bwMode="auto">
          <a:xfrm>
            <a:off x="2" y="7"/>
            <a:ext cx="12131675" cy="133960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考点二">
    <p:spTree>
      <p:nvGrpSpPr>
        <p:cNvPr id="1" name=""/>
        <p:cNvGrpSpPr/>
        <p:nvPr/>
      </p:nvGrpSpPr>
      <p:grpSpPr>
        <a:xfrm>
          <a:off x="0" y="0"/>
          <a:ext cx="0" cy="0"/>
          <a:chOff x="0" y="0"/>
          <a:chExt cx="0" cy="0"/>
        </a:xfrm>
      </p:grpSpPr>
      <p:sp>
        <p:nvSpPr>
          <p:cNvPr id="7" name="TextBox 6"/>
          <p:cNvSpPr txBox="1"/>
          <p:nvPr/>
        </p:nvSpPr>
        <p:spPr>
          <a:xfrm>
            <a:off x="8580191" y="179909"/>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考点二</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考点三">
    <p:spTree>
      <p:nvGrpSpPr>
        <p:cNvPr id="1" name=""/>
        <p:cNvGrpSpPr/>
        <p:nvPr/>
      </p:nvGrpSpPr>
      <p:grpSpPr>
        <a:xfrm>
          <a:off x="0" y="0"/>
          <a:ext cx="0" cy="0"/>
          <a:chOff x="0" y="0"/>
          <a:chExt cx="0" cy="0"/>
        </a:xfrm>
      </p:grpSpPr>
      <p:sp>
        <p:nvSpPr>
          <p:cNvPr id="6" name="TextBox 5"/>
          <p:cNvSpPr txBox="1"/>
          <p:nvPr/>
        </p:nvSpPr>
        <p:spPr>
          <a:xfrm>
            <a:off x="8580191" y="179909"/>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考点三</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考点四">
    <p:spTree>
      <p:nvGrpSpPr>
        <p:cNvPr id="1" name=""/>
        <p:cNvGrpSpPr/>
        <p:nvPr/>
      </p:nvGrpSpPr>
      <p:grpSpPr>
        <a:xfrm>
          <a:off x="0" y="0"/>
          <a:ext cx="0" cy="0"/>
          <a:chOff x="0" y="0"/>
          <a:chExt cx="0" cy="0"/>
        </a:xfrm>
      </p:grpSpPr>
      <p:sp>
        <p:nvSpPr>
          <p:cNvPr id="6" name="TextBox 5"/>
          <p:cNvSpPr txBox="1"/>
          <p:nvPr/>
        </p:nvSpPr>
        <p:spPr>
          <a:xfrm>
            <a:off x="8508355" y="179909"/>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考点四</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热点题型">
    <p:spTree>
      <p:nvGrpSpPr>
        <p:cNvPr id="1" name=""/>
        <p:cNvGrpSpPr/>
        <p:nvPr/>
      </p:nvGrpSpPr>
      <p:grpSpPr>
        <a:xfrm>
          <a:off x="0" y="0"/>
          <a:ext cx="0" cy="0"/>
          <a:chOff x="0" y="0"/>
          <a:chExt cx="0" cy="0"/>
        </a:xfrm>
      </p:grpSpPr>
      <p:sp>
        <p:nvSpPr>
          <p:cNvPr id="6" name="TextBox 5"/>
          <p:cNvSpPr txBox="1"/>
          <p:nvPr/>
        </p:nvSpPr>
        <p:spPr>
          <a:xfrm>
            <a:off x="8508355" y="179909"/>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热点题型</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1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4"/>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819A9AE-DFF2-479B-AF37-FAA367F55B3D}" type="datetimeFigureOut">
              <a:rPr lang="zh-CN" altLang="en-US" smtClean="0"/>
              <a:pPr/>
              <a:t>2018-11-6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总纲目录">
    <p:spTree>
      <p:nvGrpSpPr>
        <p:cNvPr id="1" name=""/>
        <p:cNvGrpSpPr/>
        <p:nvPr/>
      </p:nvGrpSpPr>
      <p:grpSpPr>
        <a:xfrm>
          <a:off x="0" y="0"/>
          <a:ext cx="0" cy="0"/>
          <a:chOff x="0" y="0"/>
          <a:chExt cx="0" cy="0"/>
        </a:xfrm>
      </p:grpSpPr>
      <p:sp>
        <p:nvSpPr>
          <p:cNvPr id="6" name="TextBox 5"/>
          <p:cNvSpPr txBox="1"/>
          <p:nvPr/>
        </p:nvSpPr>
        <p:spPr>
          <a:xfrm>
            <a:off x="8530101" y="179909"/>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总纲目录</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一">
    <p:spTree>
      <p:nvGrpSpPr>
        <p:cNvPr id="1" name=""/>
        <p:cNvGrpSpPr/>
        <p:nvPr/>
      </p:nvGrpSpPr>
      <p:grpSpPr>
        <a:xfrm>
          <a:off x="0" y="0"/>
          <a:ext cx="0" cy="0"/>
          <a:chOff x="0" y="0"/>
          <a:chExt cx="0" cy="0"/>
        </a:xfrm>
      </p:grpSpPr>
      <p:sp>
        <p:nvSpPr>
          <p:cNvPr id="6" name="TextBox 5"/>
          <p:cNvSpPr txBox="1"/>
          <p:nvPr/>
        </p:nvSpPr>
        <p:spPr>
          <a:xfrm>
            <a:off x="8364679" y="179909"/>
            <a:ext cx="1436776"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提分攻略一</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二">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
        <p:nvSpPr>
          <p:cNvPr id="8" name="TextBox 7"/>
          <p:cNvSpPr txBox="1"/>
          <p:nvPr/>
        </p:nvSpPr>
        <p:spPr>
          <a:xfrm>
            <a:off x="8364679" y="179909"/>
            <a:ext cx="1397554"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提分攻略二</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三">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
        <p:nvSpPr>
          <p:cNvPr id="8" name="TextBox 7"/>
          <p:cNvSpPr txBox="1"/>
          <p:nvPr/>
        </p:nvSpPr>
        <p:spPr>
          <a:xfrm>
            <a:off x="8364679" y="179909"/>
            <a:ext cx="1397554"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提分攻略三</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四">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
        <p:nvSpPr>
          <p:cNvPr id="8" name="TextBox 7"/>
          <p:cNvSpPr txBox="1"/>
          <p:nvPr/>
        </p:nvSpPr>
        <p:spPr>
          <a:xfrm>
            <a:off x="8364679" y="179909"/>
            <a:ext cx="1397554"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提分攻略四</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五">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
        <p:nvSpPr>
          <p:cNvPr id="8" name="TextBox 7"/>
          <p:cNvSpPr txBox="1"/>
          <p:nvPr/>
        </p:nvSpPr>
        <p:spPr>
          <a:xfrm>
            <a:off x="8364679" y="179909"/>
            <a:ext cx="1397554"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提分攻略五</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六">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
        <p:nvSpPr>
          <p:cNvPr id="8" name="TextBox 7"/>
          <p:cNvSpPr txBox="1"/>
          <p:nvPr/>
        </p:nvSpPr>
        <p:spPr>
          <a:xfrm>
            <a:off x="8364679" y="179909"/>
            <a:ext cx="1397554"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提分攻略六</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七">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
        <p:nvSpPr>
          <p:cNvPr id="8" name="TextBox 7"/>
          <p:cNvSpPr txBox="1"/>
          <p:nvPr/>
        </p:nvSpPr>
        <p:spPr>
          <a:xfrm>
            <a:off x="8364679" y="179909"/>
            <a:ext cx="1397554"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提分攻略七</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 Target="../slides/slide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 Target="../slides/slide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日期占位符 3"/>
          <p:cNvSpPr>
            <a:spLocks noGrp="1"/>
          </p:cNvSpPr>
          <p:nvPr>
            <p:ph type="dt" sz="half" idx="2"/>
          </p:nvPr>
        </p:nvSpPr>
        <p:spPr>
          <a:xfrm>
            <a:off x="606584" y="6340172"/>
            <a:ext cx="2830724" cy="364195"/>
          </a:xfrm>
          <a:prstGeom prst="rect">
            <a:avLst/>
          </a:prstGeom>
        </p:spPr>
        <p:txBody>
          <a:bodyPr vert="horz" lIns="91440" tIns="45720" rIns="91440" bIns="45720" rtlCol="0" anchor="ctr"/>
          <a:lstStyle>
            <a:lvl1pPr algn="l">
              <a:defRPr sz="1596">
                <a:solidFill>
                  <a:schemeClr val="tx1">
                    <a:tint val="75000"/>
                  </a:schemeClr>
                </a:solidFill>
              </a:defRPr>
            </a:lvl1pPr>
          </a:lstStyle>
          <a:p>
            <a:fld id="{D819A9AE-DFF2-479B-AF37-FAA367F55B3D}" type="datetimeFigureOut">
              <a:rPr lang="zh-CN" altLang="en-US" smtClean="0"/>
              <a:pPr/>
              <a:t>2018-11-6</a:t>
            </a:fld>
            <a:endParaRPr lang="zh-CN" altLang="en-US"/>
          </a:p>
        </p:txBody>
      </p:sp>
      <p:sp>
        <p:nvSpPr>
          <p:cNvPr id="5" name="页脚占位符 4"/>
          <p:cNvSpPr>
            <a:spLocks noGrp="1"/>
          </p:cNvSpPr>
          <p:nvPr>
            <p:ph type="ftr" sz="quarter" idx="3"/>
          </p:nvPr>
        </p:nvSpPr>
        <p:spPr>
          <a:xfrm>
            <a:off x="4144991" y="6340172"/>
            <a:ext cx="3841697" cy="364195"/>
          </a:xfrm>
          <a:prstGeom prst="rect">
            <a:avLst/>
          </a:prstGeom>
        </p:spPr>
        <p:txBody>
          <a:bodyPr vert="horz" lIns="91440" tIns="45720" rIns="91440" bIns="45720" rtlCol="0" anchor="ctr"/>
          <a:lstStyle>
            <a:lvl1pPr algn="ctr">
              <a:defRPr sz="1596">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94367" y="6340172"/>
            <a:ext cx="2830724" cy="364195"/>
          </a:xfrm>
          <a:prstGeom prst="rect">
            <a:avLst/>
          </a:prstGeom>
        </p:spPr>
        <p:txBody>
          <a:bodyPr vert="horz" lIns="91440" tIns="45720" rIns="91440" bIns="45720" rtlCol="0" anchor="ctr"/>
          <a:lstStyle>
            <a:lvl1pPr algn="r">
              <a:defRPr sz="1596">
                <a:solidFill>
                  <a:schemeClr val="tx1">
                    <a:tint val="75000"/>
                  </a:schemeClr>
                </a:solidFill>
              </a:defRPr>
            </a:lvl1pPr>
          </a:lstStyle>
          <a:p>
            <a:fld id="{3F8935AA-09F9-4C1A-89F2-CB34E0111C49}" type="slidenum">
              <a:rPr lang="zh-CN" altLang="en-US" smtClean="0"/>
              <a:pPr/>
              <a:t>‹#›</a:t>
            </a:fld>
            <a:endParaRPr lang="zh-CN" altLang="en-US"/>
          </a:p>
        </p:txBody>
      </p:sp>
      <p:pic>
        <p:nvPicPr>
          <p:cNvPr id="1028" name="Picture 4" descr="E:\2017年工作文件\2017图书制作文件\3·2项目\2018版32二轮制作文件\二轮版式与PPT\2018版32二轮PPT模板-02.png"/>
          <p:cNvPicPr>
            <a:picLocks noChangeAspect="1" noChangeArrowheads="1"/>
          </p:cNvPicPr>
          <p:nvPr/>
        </p:nvPicPr>
        <p:blipFill>
          <a:blip r:embed="rId17" cstate="print"/>
          <a:srcRect/>
          <a:stretch>
            <a:fillRect/>
          </a:stretch>
        </p:blipFill>
        <p:spPr bwMode="auto">
          <a:xfrm>
            <a:off x="7923337" y="35898"/>
            <a:ext cx="3970175" cy="556509"/>
          </a:xfrm>
          <a:prstGeom prst="rect">
            <a:avLst/>
          </a:prstGeom>
          <a:noFill/>
        </p:spPr>
      </p:pic>
      <p:sp>
        <p:nvSpPr>
          <p:cNvPr id="11" name="TextBox 10"/>
          <p:cNvSpPr txBox="1"/>
          <p:nvPr/>
        </p:nvSpPr>
        <p:spPr>
          <a:xfrm>
            <a:off x="9857015" y="179909"/>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栏目索引</a:t>
            </a:r>
            <a:endParaRPr lang="zh-CN" altLang="en-US" sz="1862" dirty="0">
              <a:solidFill>
                <a:schemeClr val="bg1"/>
              </a:solidFill>
              <a:latin typeface="黑体" pitchFamily="49" charset="-122"/>
              <a:ea typeface="黑体" pitchFamily="49" charset="-122"/>
            </a:endParaRPr>
          </a:p>
        </p:txBody>
      </p:sp>
      <p:sp>
        <p:nvSpPr>
          <p:cNvPr id="13" name="TextBox 12"/>
          <p:cNvSpPr txBox="1"/>
          <p:nvPr/>
        </p:nvSpPr>
        <p:spPr>
          <a:xfrm>
            <a:off x="8245763" y="1923893"/>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高考导航</a:t>
            </a:r>
            <a:endParaRPr lang="zh-CN" altLang="en-US" sz="1862" dirty="0">
              <a:solidFill>
                <a:schemeClr val="bg1"/>
              </a:solidFill>
              <a:latin typeface="黑体" pitchFamily="49" charset="-122"/>
              <a:ea typeface="黑体" pitchFamily="49" charset="-122"/>
            </a:endParaRPr>
          </a:p>
        </p:txBody>
      </p:sp>
      <p:grpSp>
        <p:nvGrpSpPr>
          <p:cNvPr id="2" name="组合 38"/>
          <p:cNvGrpSpPr/>
          <p:nvPr/>
        </p:nvGrpSpPr>
        <p:grpSpPr>
          <a:xfrm>
            <a:off x="10519843" y="-1366077"/>
            <a:ext cx="1475730" cy="826724"/>
            <a:chOff x="7827873" y="-476556"/>
            <a:chExt cx="1004010" cy="871110"/>
          </a:xfrm>
        </p:grpSpPr>
        <p:sp>
          <p:nvSpPr>
            <p:cNvPr id="8" name="圆角矩形 7"/>
            <p:cNvSpPr/>
            <p:nvPr userDrawn="1"/>
          </p:nvSpPr>
          <p:spPr>
            <a:xfrm>
              <a:off x="7908925" y="-476556"/>
              <a:ext cx="833140" cy="871110"/>
            </a:xfrm>
            <a:prstGeom prst="roundRect">
              <a:avLst/>
            </a:prstGeom>
            <a:solidFill>
              <a:srgbClr val="FFC00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216061" rtl="0" eaLnBrk="1" latinLnBrk="0" hangingPunct="1"/>
              <a:endParaRPr lang="zh-CN" altLang="en-US" sz="2394" kern="1200" dirty="0">
                <a:ln>
                  <a:solidFill>
                    <a:srgbClr val="00B0F0"/>
                  </a:solidFill>
                </a:ln>
                <a:solidFill>
                  <a:schemeClr val="lt1"/>
                </a:solidFill>
                <a:latin typeface="Times New Roman" pitchFamily="18" charset="0"/>
                <a:ea typeface="+mn-ea"/>
                <a:cs typeface="+mn-cs"/>
              </a:endParaRPr>
            </a:p>
          </p:txBody>
        </p:sp>
        <p:sp>
          <p:nvSpPr>
            <p:cNvPr id="9" name="TextBox 8"/>
            <p:cNvSpPr txBox="1"/>
            <p:nvPr userDrawn="1"/>
          </p:nvSpPr>
          <p:spPr>
            <a:xfrm>
              <a:off x="7827873" y="-400682"/>
              <a:ext cx="1004010" cy="681032"/>
            </a:xfrm>
            <a:prstGeom prst="rect">
              <a:avLst/>
            </a:prstGeom>
            <a:noFill/>
          </p:spPr>
          <p:txBody>
            <a:bodyPr wrap="square" rtlCol="0">
              <a:spAutoFit/>
            </a:bodyPr>
            <a:lstStyle/>
            <a:p>
              <a:pPr marL="0" marR="0" indent="0" algn="ctr" defTabSz="1216061" rtl="0" eaLnBrk="1" fontAlgn="auto" latinLnBrk="0" hangingPunct="1">
                <a:lnSpc>
                  <a:spcPct val="120000"/>
                </a:lnSpc>
                <a:spcBef>
                  <a:spcPts val="0"/>
                </a:spcBef>
                <a:spcAft>
                  <a:spcPts val="0"/>
                </a:spcAft>
                <a:buClrTx/>
                <a:buSzTx/>
                <a:buFontTx/>
                <a:buNone/>
                <a:tabLst/>
                <a:defRPr/>
              </a:pPr>
              <a:r>
                <a:rPr lang="zh-CN" altLang="en-US" sz="1500" dirty="0" smtClean="0">
                  <a:latin typeface="黑体" pitchFamily="49" charset="-122"/>
                  <a:ea typeface="黑体" pitchFamily="49" charset="-122"/>
                  <a:hlinkClick r:id="rId18" action="ppaction://hlinksldjump"/>
                </a:rPr>
                <a:t>总纲目录</a:t>
              </a:r>
              <a:endParaRPr lang="en-US" altLang="zh-CN" sz="1500" dirty="0" smtClean="0">
                <a:latin typeface="黑体" pitchFamily="49" charset="-122"/>
                <a:ea typeface="黑体" pitchFamily="49" charset="-122"/>
              </a:endParaRPr>
            </a:p>
            <a:p>
              <a:pPr marL="0" marR="0" indent="0" algn="ctr" defTabSz="1216061" rtl="0" eaLnBrk="1" fontAlgn="auto" latinLnBrk="0" hangingPunct="1">
                <a:lnSpc>
                  <a:spcPct val="120000"/>
                </a:lnSpc>
                <a:spcBef>
                  <a:spcPts val="0"/>
                </a:spcBef>
                <a:spcAft>
                  <a:spcPts val="0"/>
                </a:spcAft>
                <a:buClrTx/>
                <a:buSzTx/>
                <a:buFontTx/>
                <a:buNone/>
                <a:tabLst/>
                <a:defRPr/>
              </a:pPr>
              <a:r>
                <a:rPr lang="zh-CN" altLang="en-US" sz="1500" dirty="0" smtClean="0">
                  <a:latin typeface="黑体" pitchFamily="49" charset="-122"/>
                  <a:ea typeface="黑体" pitchFamily="49" charset="-122"/>
                  <a:hlinkClick r:id="rId19" action="ppaction://hlinksldjump"/>
                </a:rPr>
                <a:t>攻略详解</a:t>
              </a:r>
              <a:endParaRPr lang="zh-CN" altLang="en-US" sz="1862" dirty="0" smtClean="0">
                <a:latin typeface="黑体" pitchFamily="49" charset="-122"/>
                <a:ea typeface="黑体" pitchFamily="49" charset="-122"/>
              </a:endParaRPr>
            </a:p>
          </p:txBody>
        </p:sp>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Lst>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42" presetClass="path" presetSubtype="0" accel="50000" decel="50000" fill="hold" nodeType="withEffect">
                                  <p:stCondLst>
                                    <p:cond delay="0"/>
                                  </p:stCondLst>
                                  <p:childTnLst>
                                    <p:animMotion origin="layout" path="M 0.00404 -0.09863 L 0.00404 0.31098 " pathEditMode="relative" rAng="0" ptsTypes="AA">
                                      <p:cBhvr>
                                        <p:cTn id="6" dur="500" fill="hold"/>
                                        <p:tgtEl>
                                          <p:spTgt spid="2"/>
                                        </p:tgtEl>
                                        <p:attrNameLst>
                                          <p:attrName>ppt_x</p:attrName>
                                          <p:attrName>ppt_y</p:attrName>
                                        </p:attrNameLst>
                                      </p:cBhvr>
                                      <p:rCtr x="0" y="20469"/>
                                    </p:animMotion>
                                  </p:childTnLst>
                                </p:cTn>
                              </p:par>
                            </p:childTnLst>
                          </p:cTn>
                        </p:par>
                      </p:childTnLst>
                    </p:cTn>
                  </p:par>
                  <p:par>
                    <p:cTn id="7" fill="hold">
                      <p:stCondLst>
                        <p:cond delay="indefinite"/>
                      </p:stCondLst>
                      <p:childTnLst>
                        <p:par>
                          <p:cTn id="8" fill="hold">
                            <p:stCondLst>
                              <p:cond delay="0"/>
                            </p:stCondLst>
                            <p:childTnLst>
                              <p:par>
                                <p:cTn id="9" presetID="64" presetClass="path" presetSubtype="0" accel="50000" decel="50000" fill="hold" nodeType="clickEffect">
                                  <p:stCondLst>
                                    <p:cond delay="0"/>
                                  </p:stCondLst>
                                  <p:childTnLst>
                                    <p:animMotion origin="layout" path="M 0.00404 -0.1035 L 0.00404 -0.41842 " pathEditMode="relative" rAng="0" ptsTypes="AA">
                                      <p:cBhvr>
                                        <p:cTn id="10" dur="500" fill="hold"/>
                                        <p:tgtEl>
                                          <p:spTgt spid="2"/>
                                        </p:tgtEl>
                                        <p:attrNameLst>
                                          <p:attrName>ppt_x</p:attrName>
                                          <p:attrName>ppt_y</p:attrName>
                                        </p:attrNameLst>
                                      </p:cBhvr>
                                      <p:rCtr x="0" y="-15735"/>
                                    </p:animMotion>
                                  </p:childTnLst>
                                </p:cTn>
                              </p:par>
                            </p:childTnLst>
                          </p:cTn>
                        </p:par>
                      </p:childTnLst>
                    </p:cTn>
                  </p:par>
                </p:childTnLst>
              </p:cTn>
              <p:nextCondLst>
                <p:cond evt="onClick" delay="0">
                  <p:tgtEl>
                    <p:spTgt spid="11"/>
                  </p:tgtEl>
                </p:cond>
              </p:nextCondLst>
            </p:seq>
          </p:childTnLst>
        </p:cTn>
      </p:par>
    </p:tnLst>
  </p:timing>
  <p:txStyles>
    <p:titleStyle>
      <a:lvl1pPr algn="ctr" defTabSz="1216061" rtl="0" eaLnBrk="1" latinLnBrk="0" hangingPunct="1">
        <a:spcBef>
          <a:spcPct val="0"/>
        </a:spcBef>
        <a:buNone/>
        <a:defRPr sz="5852" kern="1200">
          <a:solidFill>
            <a:schemeClr val="tx1"/>
          </a:solidFill>
          <a:latin typeface="+mj-lt"/>
          <a:ea typeface="+mj-ea"/>
          <a:cs typeface="+mj-cs"/>
        </a:defRPr>
      </a:lvl1pPr>
    </p:titleStyle>
    <p:bodyStyle>
      <a:lvl1pPr marL="456023" indent="-456023" algn="l" defTabSz="1216061" rtl="0" eaLnBrk="1" latinLnBrk="0" hangingPunct="1">
        <a:spcBef>
          <a:spcPct val="20000"/>
        </a:spcBef>
        <a:buFont typeface="Arial" pitchFamily="34" charset="0"/>
        <a:buChar char="•"/>
        <a:defRPr sz="4256" kern="1200">
          <a:solidFill>
            <a:schemeClr val="tx1"/>
          </a:solidFill>
          <a:latin typeface="+mn-lt"/>
          <a:ea typeface="+mn-ea"/>
          <a:cs typeface="+mn-cs"/>
        </a:defRPr>
      </a:lvl1pPr>
      <a:lvl2pPr marL="988049" indent="-380019" algn="l" defTabSz="1216061" rtl="0" eaLnBrk="1" latinLnBrk="0" hangingPunct="1">
        <a:spcBef>
          <a:spcPct val="20000"/>
        </a:spcBef>
        <a:buFont typeface="Arial" pitchFamily="34" charset="0"/>
        <a:buChar char="–"/>
        <a:defRPr sz="3724" kern="1200">
          <a:solidFill>
            <a:schemeClr val="tx1"/>
          </a:solidFill>
          <a:latin typeface="+mn-lt"/>
          <a:ea typeface="+mn-ea"/>
          <a:cs typeface="+mn-cs"/>
        </a:defRPr>
      </a:lvl2pPr>
      <a:lvl3pPr marL="1520076" indent="-304015" algn="l" defTabSz="1216061" rtl="0" eaLnBrk="1" latinLnBrk="0" hangingPunct="1">
        <a:spcBef>
          <a:spcPct val="20000"/>
        </a:spcBef>
        <a:buFont typeface="Arial" pitchFamily="34" charset="0"/>
        <a:buChar char="•"/>
        <a:defRPr sz="3192" kern="1200">
          <a:solidFill>
            <a:schemeClr val="tx1"/>
          </a:solidFill>
          <a:latin typeface="+mn-lt"/>
          <a:ea typeface="+mn-ea"/>
          <a:cs typeface="+mn-cs"/>
        </a:defRPr>
      </a:lvl3pPr>
      <a:lvl4pPr marL="2128106" indent="-304015" algn="l" defTabSz="1216061" rtl="0" eaLnBrk="1" latinLnBrk="0" hangingPunct="1">
        <a:spcBef>
          <a:spcPct val="20000"/>
        </a:spcBef>
        <a:buFont typeface="Arial" pitchFamily="34" charset="0"/>
        <a:buChar char="–"/>
        <a:defRPr sz="2660" kern="1200">
          <a:solidFill>
            <a:schemeClr val="tx1"/>
          </a:solidFill>
          <a:latin typeface="+mn-lt"/>
          <a:ea typeface="+mn-ea"/>
          <a:cs typeface="+mn-cs"/>
        </a:defRPr>
      </a:lvl4pPr>
      <a:lvl5pPr marL="2736136" indent="-304015" algn="l" defTabSz="1216061" rtl="0" eaLnBrk="1" latinLnBrk="0" hangingPunct="1">
        <a:spcBef>
          <a:spcPct val="20000"/>
        </a:spcBef>
        <a:buFont typeface="Arial" pitchFamily="34" charset="0"/>
        <a:buChar char="»"/>
        <a:defRPr sz="2660" kern="1200">
          <a:solidFill>
            <a:schemeClr val="tx1"/>
          </a:solidFill>
          <a:latin typeface="+mn-lt"/>
          <a:ea typeface="+mn-ea"/>
          <a:cs typeface="+mn-cs"/>
        </a:defRPr>
      </a:lvl5pPr>
      <a:lvl6pPr marL="3344167" indent="-304015" algn="l" defTabSz="1216061" rtl="0" eaLnBrk="1" latinLnBrk="0" hangingPunct="1">
        <a:spcBef>
          <a:spcPct val="20000"/>
        </a:spcBef>
        <a:buFont typeface="Arial" pitchFamily="34" charset="0"/>
        <a:buChar char="•"/>
        <a:defRPr sz="2660" kern="1200">
          <a:solidFill>
            <a:schemeClr val="tx1"/>
          </a:solidFill>
          <a:latin typeface="+mn-lt"/>
          <a:ea typeface="+mn-ea"/>
          <a:cs typeface="+mn-cs"/>
        </a:defRPr>
      </a:lvl6pPr>
      <a:lvl7pPr marL="3952197" indent="-304015" algn="l" defTabSz="1216061" rtl="0" eaLnBrk="1" latinLnBrk="0" hangingPunct="1">
        <a:spcBef>
          <a:spcPct val="20000"/>
        </a:spcBef>
        <a:buFont typeface="Arial" pitchFamily="34" charset="0"/>
        <a:buChar char="•"/>
        <a:defRPr sz="2660" kern="1200">
          <a:solidFill>
            <a:schemeClr val="tx1"/>
          </a:solidFill>
          <a:latin typeface="+mn-lt"/>
          <a:ea typeface="+mn-ea"/>
          <a:cs typeface="+mn-cs"/>
        </a:defRPr>
      </a:lvl7pPr>
      <a:lvl8pPr marL="4560227" indent="-304015" algn="l" defTabSz="1216061" rtl="0" eaLnBrk="1" latinLnBrk="0" hangingPunct="1">
        <a:spcBef>
          <a:spcPct val="20000"/>
        </a:spcBef>
        <a:buFont typeface="Arial" pitchFamily="34" charset="0"/>
        <a:buChar char="•"/>
        <a:defRPr sz="2660" kern="1200">
          <a:solidFill>
            <a:schemeClr val="tx1"/>
          </a:solidFill>
          <a:latin typeface="+mn-lt"/>
          <a:ea typeface="+mn-ea"/>
          <a:cs typeface="+mn-cs"/>
        </a:defRPr>
      </a:lvl8pPr>
      <a:lvl9pPr marL="5168257" indent="-304015" algn="l" defTabSz="1216061" rtl="0" eaLnBrk="1" latinLnBrk="0" hangingPunct="1">
        <a:spcBef>
          <a:spcPct val="20000"/>
        </a:spcBef>
        <a:buFont typeface="Arial" pitchFamily="34" charset="0"/>
        <a:buChar char="•"/>
        <a:defRPr sz="2660" kern="1200">
          <a:solidFill>
            <a:schemeClr val="tx1"/>
          </a:solidFill>
          <a:latin typeface="+mn-lt"/>
          <a:ea typeface="+mn-ea"/>
          <a:cs typeface="+mn-cs"/>
        </a:defRPr>
      </a:lvl9pPr>
    </p:bodyStyle>
    <p:otherStyle>
      <a:defPPr>
        <a:defRPr lang="zh-CN"/>
      </a:defPPr>
      <a:lvl1pPr marL="0" algn="l" defTabSz="1216061" rtl="0" eaLnBrk="1" latinLnBrk="0" hangingPunct="1">
        <a:defRPr sz="2394" kern="1200">
          <a:solidFill>
            <a:schemeClr val="tx1"/>
          </a:solidFill>
          <a:latin typeface="+mn-lt"/>
          <a:ea typeface="+mn-ea"/>
          <a:cs typeface="+mn-cs"/>
        </a:defRPr>
      </a:lvl1pPr>
      <a:lvl2pPr marL="608030" algn="l" defTabSz="1216061" rtl="0" eaLnBrk="1" latinLnBrk="0" hangingPunct="1">
        <a:defRPr sz="2394" kern="1200">
          <a:solidFill>
            <a:schemeClr val="tx1"/>
          </a:solidFill>
          <a:latin typeface="+mn-lt"/>
          <a:ea typeface="+mn-ea"/>
          <a:cs typeface="+mn-cs"/>
        </a:defRPr>
      </a:lvl2pPr>
      <a:lvl3pPr marL="1216061" algn="l" defTabSz="1216061" rtl="0" eaLnBrk="1" latinLnBrk="0" hangingPunct="1">
        <a:defRPr sz="2394" kern="1200">
          <a:solidFill>
            <a:schemeClr val="tx1"/>
          </a:solidFill>
          <a:latin typeface="+mn-lt"/>
          <a:ea typeface="+mn-ea"/>
          <a:cs typeface="+mn-cs"/>
        </a:defRPr>
      </a:lvl3pPr>
      <a:lvl4pPr marL="1824091" algn="l" defTabSz="1216061" rtl="0" eaLnBrk="1" latinLnBrk="0" hangingPunct="1">
        <a:defRPr sz="2394" kern="1200">
          <a:solidFill>
            <a:schemeClr val="tx1"/>
          </a:solidFill>
          <a:latin typeface="+mn-lt"/>
          <a:ea typeface="+mn-ea"/>
          <a:cs typeface="+mn-cs"/>
        </a:defRPr>
      </a:lvl4pPr>
      <a:lvl5pPr marL="2432121" algn="l" defTabSz="1216061" rtl="0" eaLnBrk="1" latinLnBrk="0" hangingPunct="1">
        <a:defRPr sz="2394" kern="1200">
          <a:solidFill>
            <a:schemeClr val="tx1"/>
          </a:solidFill>
          <a:latin typeface="+mn-lt"/>
          <a:ea typeface="+mn-ea"/>
          <a:cs typeface="+mn-cs"/>
        </a:defRPr>
      </a:lvl5pPr>
      <a:lvl6pPr marL="3040151" algn="l" defTabSz="1216061" rtl="0" eaLnBrk="1" latinLnBrk="0" hangingPunct="1">
        <a:defRPr sz="2394" kern="1200">
          <a:solidFill>
            <a:schemeClr val="tx1"/>
          </a:solidFill>
          <a:latin typeface="+mn-lt"/>
          <a:ea typeface="+mn-ea"/>
          <a:cs typeface="+mn-cs"/>
        </a:defRPr>
      </a:lvl6pPr>
      <a:lvl7pPr marL="3648182" algn="l" defTabSz="1216061" rtl="0" eaLnBrk="1" latinLnBrk="0" hangingPunct="1">
        <a:defRPr sz="2394" kern="1200">
          <a:solidFill>
            <a:schemeClr val="tx1"/>
          </a:solidFill>
          <a:latin typeface="+mn-lt"/>
          <a:ea typeface="+mn-ea"/>
          <a:cs typeface="+mn-cs"/>
        </a:defRPr>
      </a:lvl7pPr>
      <a:lvl8pPr marL="4256212" algn="l" defTabSz="1216061" rtl="0" eaLnBrk="1" latinLnBrk="0" hangingPunct="1">
        <a:defRPr sz="2394" kern="1200">
          <a:solidFill>
            <a:schemeClr val="tx1"/>
          </a:solidFill>
          <a:latin typeface="+mn-lt"/>
          <a:ea typeface="+mn-ea"/>
          <a:cs typeface="+mn-cs"/>
        </a:defRPr>
      </a:lvl8pPr>
      <a:lvl9pPr marL="4864242" algn="l" defTabSz="1216061" rtl="0" eaLnBrk="1" latinLnBrk="0" hangingPunct="1">
        <a:defRPr sz="2394"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customXml" Target="../../customXml/item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customXml" Target="../../customXml/item3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customXml" Target="../../customXml/item49.xml"/><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customXml" Target="../../customXml/item7.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customXml" Target="../../customXml/item36.xml"/><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customXml" Target="../../customXml/item61.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customXml" Target="../../customXml/item2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customXml" Target="../../customXml/item41.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customXml" Target="../../customXml/item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customXml" Target="../../customXml/item16.xml"/><Relationship Id="rId4" Type="http://schemas.openxmlformats.org/officeDocument/2006/relationships/image" Target="../media/image11.jpeg"/></Relationships>
</file>

<file path=ppt/slides/_rels/slide2.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slide" Target="slide59.xml"/><Relationship Id="rId4" Type="http://schemas.openxmlformats.org/officeDocument/2006/relationships/slide" Target="slide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customXml" Target="../../customXml/item63.xml"/><Relationship Id="rId4" Type="http://schemas.openxmlformats.org/officeDocument/2006/relationships/image" Target="../media/image9.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xml"/><Relationship Id="rId1" Type="http://schemas.openxmlformats.org/officeDocument/2006/relationships/customXml" Target="../../customXml/item25.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3.xml"/><Relationship Id="rId1" Type="http://schemas.openxmlformats.org/officeDocument/2006/relationships/customXml" Target="../../customXml/item50.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3.xml"/><Relationship Id="rId1" Type="http://schemas.openxmlformats.org/officeDocument/2006/relationships/customXml" Target="../../customXml/item8.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3.xml"/><Relationship Id="rId1" Type="http://schemas.openxmlformats.org/officeDocument/2006/relationships/customXml" Target="../../customXml/item32.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3.xml"/><Relationship Id="rId1" Type="http://schemas.openxmlformats.org/officeDocument/2006/relationships/customXml" Target="../../customXml/item42.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3.xml"/><Relationship Id="rId1" Type="http://schemas.openxmlformats.org/officeDocument/2006/relationships/customXml" Target="../../customXml/item26.xml"/><Relationship Id="rId4" Type="http://schemas.openxmlformats.org/officeDocument/2006/relationships/image" Target="../media/image9.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3.xml"/><Relationship Id="rId1" Type="http://schemas.openxmlformats.org/officeDocument/2006/relationships/customXml" Target="../../customXml/item54.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3.xml"/><Relationship Id="rId1" Type="http://schemas.openxmlformats.org/officeDocument/2006/relationships/customXml" Target="../../customXml/item9.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3.xml"/><Relationship Id="rId1" Type="http://schemas.openxmlformats.org/officeDocument/2006/relationships/customXml" Target="../../customXml/item37.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customXml" Target="../../customXml/item21.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3.xml"/><Relationship Id="rId1" Type="http://schemas.openxmlformats.org/officeDocument/2006/relationships/customXml" Target="../../customXml/item68.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3.xml"/><Relationship Id="rId1" Type="http://schemas.openxmlformats.org/officeDocument/2006/relationships/customXml" Target="../../customXml/item18.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3.xml"/><Relationship Id="rId1" Type="http://schemas.openxmlformats.org/officeDocument/2006/relationships/customXml" Target="../../customXml/item46.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3.xml"/><Relationship Id="rId1" Type="http://schemas.openxmlformats.org/officeDocument/2006/relationships/customXml" Target="../../customXml/item39.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3.xml"/><Relationship Id="rId1" Type="http://schemas.openxmlformats.org/officeDocument/2006/relationships/customXml" Target="../../customXml/item27.xml"/><Relationship Id="rId4" Type="http://schemas.openxmlformats.org/officeDocument/2006/relationships/image" Target="../media/image9.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3.xml"/><Relationship Id="rId1" Type="http://schemas.openxmlformats.org/officeDocument/2006/relationships/customXml" Target="../../customXml/item55.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3.xml"/><Relationship Id="rId1" Type="http://schemas.openxmlformats.org/officeDocument/2006/relationships/customXml" Target="../../customXml/item51.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3.xml"/><Relationship Id="rId1" Type="http://schemas.openxmlformats.org/officeDocument/2006/relationships/customXml" Target="../../customXml/item10.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3.xml"/><Relationship Id="rId1" Type="http://schemas.openxmlformats.org/officeDocument/2006/relationships/customXml" Target="../../customXml/item62.xml"/><Relationship Id="rId4" Type="http://schemas.openxmlformats.org/officeDocument/2006/relationships/image" Target="../media/image9.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3.xml"/><Relationship Id="rId1" Type="http://schemas.openxmlformats.org/officeDocument/2006/relationships/customXml" Target="../../customXml/item2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customXml" Target="../../customXml/item48.xml"/><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3.xml"/><Relationship Id="rId1" Type="http://schemas.openxmlformats.org/officeDocument/2006/relationships/customXml" Target="../../customXml/item43.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3.xml"/><Relationship Id="rId1" Type="http://schemas.openxmlformats.org/officeDocument/2006/relationships/customXml" Target="../../customXml/item3.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3.xml"/><Relationship Id="rId1" Type="http://schemas.openxmlformats.org/officeDocument/2006/relationships/customXml" Target="../../customXml/item58.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3.xml"/><Relationship Id="rId1" Type="http://schemas.openxmlformats.org/officeDocument/2006/relationships/customXml" Target="../../customXml/item64.xml"/><Relationship Id="rId4" Type="http://schemas.openxmlformats.org/officeDocument/2006/relationships/image" Target="../media/image9.pn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3.xml"/><Relationship Id="rId1" Type="http://schemas.openxmlformats.org/officeDocument/2006/relationships/customXml" Target="../../customXml/item24.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3.xml"/><Relationship Id="rId1" Type="http://schemas.openxmlformats.org/officeDocument/2006/relationships/customXml" Target="../../customXml/item52.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3.xml"/><Relationship Id="rId1" Type="http://schemas.openxmlformats.org/officeDocument/2006/relationships/customXml" Target="../../customXml/item11.xml"/><Relationship Id="rId4" Type="http://schemas.openxmlformats.org/officeDocument/2006/relationships/image" Target="../media/image9.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3.xml"/><Relationship Id="rId1" Type="http://schemas.openxmlformats.org/officeDocument/2006/relationships/customXml" Target="../../customXml/item59.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3.xml"/><Relationship Id="rId1" Type="http://schemas.openxmlformats.org/officeDocument/2006/relationships/customXml" Target="../../customXml/item17.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3.xml"/><Relationship Id="rId1" Type="http://schemas.openxmlformats.org/officeDocument/2006/relationships/customXml" Target="../../customXml/item4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customXml" Target="../../customXml/item67.xml"/><Relationship Id="rId4" Type="http://schemas.openxmlformats.org/officeDocument/2006/relationships/image" Target="../media/image6.jpeg"/></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3.xml"/><Relationship Id="rId1" Type="http://schemas.openxmlformats.org/officeDocument/2006/relationships/customXml" Target="../../customXml/item4.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3.xml"/><Relationship Id="rId1" Type="http://schemas.openxmlformats.org/officeDocument/2006/relationships/customXml" Target="../../customXml/item28.xml"/><Relationship Id="rId4" Type="http://schemas.openxmlformats.org/officeDocument/2006/relationships/image" Target="../media/image9.pn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3.xml"/><Relationship Id="rId1" Type="http://schemas.openxmlformats.org/officeDocument/2006/relationships/customXml" Target="../../customXml/item56.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3.xml"/><Relationship Id="rId1" Type="http://schemas.openxmlformats.org/officeDocument/2006/relationships/customXml" Target="../../customXml/item12.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3.xml"/><Relationship Id="rId1" Type="http://schemas.openxmlformats.org/officeDocument/2006/relationships/customXml" Target="../../customXml/item38.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3.xml"/><Relationship Id="rId1" Type="http://schemas.openxmlformats.org/officeDocument/2006/relationships/customXml" Target="../../customXml/item65.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3.xml"/><Relationship Id="rId1" Type="http://schemas.openxmlformats.org/officeDocument/2006/relationships/customXml" Target="../../customXml/item19.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3.xml"/><Relationship Id="rId1" Type="http://schemas.openxmlformats.org/officeDocument/2006/relationships/customXml" Target="../../customXml/item47.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3.xml"/><Relationship Id="rId1" Type="http://schemas.openxmlformats.org/officeDocument/2006/relationships/customXml" Target="../../customXml/item13.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4.xml"/><Relationship Id="rId1" Type="http://schemas.openxmlformats.org/officeDocument/2006/relationships/customXml" Target="../../customXml/item66.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customXml" Target="../../customXml/item6.xml"/><Relationship Id="rId4" Type="http://schemas.openxmlformats.org/officeDocument/2006/relationships/image" Target="../media/image7.png"/></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4.xml"/><Relationship Id="rId1" Type="http://schemas.openxmlformats.org/officeDocument/2006/relationships/customXml" Target="../../customXml/item69.xml"/><Relationship Id="rId4" Type="http://schemas.openxmlformats.org/officeDocument/2006/relationships/image" Target="../media/image7.png"/></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4.xml"/><Relationship Id="rId1" Type="http://schemas.openxmlformats.org/officeDocument/2006/relationships/customXml" Target="../../customXml/item29.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4.xml"/><Relationship Id="rId1" Type="http://schemas.openxmlformats.org/officeDocument/2006/relationships/customXml" Target="../../customXml/item53.xml"/><Relationship Id="rId4" Type="http://schemas.openxmlformats.org/officeDocument/2006/relationships/image" Target="../media/image8.png"/></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4.xml"/><Relationship Id="rId1" Type="http://schemas.openxmlformats.org/officeDocument/2006/relationships/customXml" Target="../../customXml/item70.xml"/><Relationship Id="rId4" Type="http://schemas.openxmlformats.org/officeDocument/2006/relationships/image" Target="../media/image9.png"/></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4.xml"/><Relationship Id="rId1" Type="http://schemas.openxmlformats.org/officeDocument/2006/relationships/customXml" Target="../../customXml/item5.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4.xml"/><Relationship Id="rId1" Type="http://schemas.openxmlformats.org/officeDocument/2006/relationships/customXml" Target="../../customXml/item33.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4.xml"/><Relationship Id="rId1" Type="http://schemas.openxmlformats.org/officeDocument/2006/relationships/customXml" Target="../../customXml/item60.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4.xml"/><Relationship Id="rId1" Type="http://schemas.openxmlformats.org/officeDocument/2006/relationships/customXml" Target="../../customXml/item20.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4.xml"/><Relationship Id="rId1" Type="http://schemas.openxmlformats.org/officeDocument/2006/relationships/customXml" Target="../../customXml/item45.xml"/></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4.xml"/><Relationship Id="rId1" Type="http://schemas.openxmlformats.org/officeDocument/2006/relationships/customXml" Target="../../customXml/item34.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customXml" Target="../../customXml/item35.xml"/><Relationship Id="rId4" Type="http://schemas.openxmlformats.org/officeDocument/2006/relationships/image" Target="../media/image8.png"/></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4.xml"/><Relationship Id="rId1" Type="http://schemas.openxmlformats.org/officeDocument/2006/relationships/customXml" Target="../../customXml/item30.xml"/></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4.xml"/><Relationship Id="rId1" Type="http://schemas.openxmlformats.org/officeDocument/2006/relationships/customXml" Target="../../customXml/item57.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customXml" Target="../../customXml/item15.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customXml" Target="../../customXml/item4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E:\2017年工作文件\2017图书制作文件\3·2项目\2018版32二轮制作文件\二轮版式与PPT\2018版32二轮PPT模板-03.png"/>
          <p:cNvPicPr>
            <a:picLocks noChangeAspect="1" noChangeArrowheads="1"/>
          </p:cNvPicPr>
          <p:nvPr/>
        </p:nvPicPr>
        <p:blipFill>
          <a:blip r:embed="rId2" cstate="print"/>
          <a:srcRect/>
          <a:stretch>
            <a:fillRect/>
          </a:stretch>
        </p:blipFill>
        <p:spPr bwMode="auto">
          <a:xfrm>
            <a:off x="-1" y="4284367"/>
            <a:ext cx="12131675" cy="2556173"/>
          </a:xfrm>
          <a:prstGeom prst="rect">
            <a:avLst/>
          </a:prstGeom>
          <a:noFill/>
        </p:spPr>
      </p:pic>
      <p:pic>
        <p:nvPicPr>
          <p:cNvPr id="2051" name="Picture 3" descr="E:\2017年工作文件\2017图书制作文件\3·2项目\2018版32二轮制作文件\二轮版式与PPT\2018版32二轮PPT模板-01.png"/>
          <p:cNvPicPr>
            <a:picLocks noChangeAspect="1" noChangeArrowheads="1"/>
          </p:cNvPicPr>
          <p:nvPr/>
        </p:nvPicPr>
        <p:blipFill>
          <a:blip r:embed="rId3" cstate="print"/>
          <a:srcRect/>
          <a:stretch>
            <a:fillRect/>
          </a:stretch>
        </p:blipFill>
        <p:spPr bwMode="auto">
          <a:xfrm>
            <a:off x="4269868" y="-108123"/>
            <a:ext cx="3507752" cy="4536504"/>
          </a:xfrm>
          <a:prstGeom prst="rect">
            <a:avLst/>
          </a:prstGeom>
          <a:noFill/>
        </p:spPr>
      </p:pic>
      <p:sp>
        <p:nvSpPr>
          <p:cNvPr id="3" name="副标题 2"/>
          <p:cNvSpPr>
            <a:spLocks noGrp="1"/>
          </p:cNvSpPr>
          <p:nvPr>
            <p:ph type="subTitle" idx="4294967295"/>
          </p:nvPr>
        </p:nvSpPr>
        <p:spPr>
          <a:xfrm>
            <a:off x="1819752" y="5220469"/>
            <a:ext cx="8492173" cy="1145544"/>
          </a:xfrm>
          <a:prstGeom prst="rect">
            <a:avLst/>
          </a:prstGeom>
        </p:spPr>
        <p:txBody>
          <a:bodyPr/>
          <a:lstStyle/>
          <a:p>
            <a:pPr algn="ctr">
              <a:buNone/>
            </a:pPr>
            <a:r>
              <a:rPr lang="zh-CN" altLang="en-US" sz="4000" b="1" dirty="0" smtClean="0">
                <a:solidFill>
                  <a:schemeClr val="bg1"/>
                </a:solidFill>
                <a:latin typeface="黑体" pitchFamily="49" charset="-122"/>
                <a:ea typeface="黑体" pitchFamily="49" charset="-122"/>
              </a:rPr>
              <a:t>专题</a:t>
            </a:r>
            <a:r>
              <a:rPr lang="zh-CN" altLang="en-US" sz="4000" b="1" dirty="0" smtClean="0">
                <a:solidFill>
                  <a:schemeClr val="bg1"/>
                </a:solidFill>
                <a:latin typeface="黑体" pitchFamily="49" charset="-122"/>
                <a:ea typeface="黑体" pitchFamily="49" charset="-122"/>
              </a:rPr>
              <a:t>九  语</a:t>
            </a:r>
            <a:r>
              <a:rPr lang="zh-CN" altLang="en-US" sz="4000" b="1" dirty="0" smtClean="0">
                <a:solidFill>
                  <a:schemeClr val="bg1"/>
                </a:solidFill>
                <a:latin typeface="黑体" pitchFamily="49" charset="-122"/>
                <a:ea typeface="黑体" pitchFamily="49" charset="-122"/>
              </a:rPr>
              <a:t>　</a:t>
            </a:r>
            <a:r>
              <a:rPr lang="zh-CN" altLang="en-US" sz="4000" b="1" dirty="0" smtClean="0">
                <a:solidFill>
                  <a:schemeClr val="bg1"/>
                </a:solidFill>
                <a:latin typeface="黑体" pitchFamily="49" charset="-122"/>
                <a:ea typeface="黑体" pitchFamily="49" charset="-122"/>
              </a:rPr>
              <a:t>病</a:t>
            </a:r>
            <a:endParaRPr lang="zh-CN" altLang="en-US" sz="4000" b="1" dirty="0">
              <a:solidFill>
                <a:schemeClr val="bg1"/>
              </a:solidFill>
              <a:latin typeface="黑体" pitchFamily="49" charset="-122"/>
              <a:ea typeface="黑体" pitchFamily="49" charset="-122"/>
            </a:endParaRPr>
          </a:p>
        </p:txBody>
      </p:sp>
    </p:spTree>
    <p:extLst>
      <p:ext uri="{BB962C8B-B14F-4D97-AF65-F5344CB8AC3E}">
        <p14:creationId xmlns="" xmlns:p14="http://schemas.microsoft.com/office/powerpoint/2010/main" val="24845025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blinds(horizontal)">
                                      <p:cBhvr>
                                        <p:cTn id="7" dur="500"/>
                                        <p:tgtEl>
                                          <p:spTgt spid="2051"/>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slide(fromBottom)">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2.(2017课标全国Ⅲ,18)下列各句中,没有语病的一句是</a:t>
            </a:r>
            <a:r>
              <a:rPr lang="zh-CN" altLang="en-US" sz="2040" kern="0" spc="567"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A.今天参观的石窟造像群气势宏伟,内容丰富,堪称当时的石刻艺术之冠,被</a:t>
            </a:r>
            <a:r>
              <a:t/>
            </a:r>
            <a:br/>
            <a:r>
              <a:rPr lang="zh-CN" altLang="en-US" sz="2607" kern="0" dirty="0" smtClean="0">
                <a:solidFill>
                  <a:srgbClr val="000000"/>
                </a:solidFill>
                <a:latin typeface="Times New Roman" pitchFamily="65" charset="-122"/>
                <a:ea typeface="宋体" pitchFamily="65" charset="-122"/>
              </a:rPr>
              <a:t>誉为中国古代雕刻艺术的宝库。</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B.传统文化中的餐桌礼仪是很受重视的,老人常说,看一个人的吃相,往往会</a:t>
            </a:r>
            <a:r>
              <a:t/>
            </a:r>
            <a:br/>
            <a:r>
              <a:rPr lang="zh-CN" altLang="en-US" sz="2607" kern="0" dirty="0" smtClean="0">
                <a:solidFill>
                  <a:srgbClr val="000000"/>
                </a:solidFill>
                <a:latin typeface="Times New Roman" pitchFamily="65" charset="-122"/>
                <a:ea typeface="宋体" pitchFamily="65" charset="-122"/>
              </a:rPr>
              <a:t>暴露他的性格特点和教养情况。</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C.在那些父母性格温和、情绪平和的孩子身上,往往笑容更多,幸福感更强,</a:t>
            </a:r>
            <a:r>
              <a:t/>
            </a:r>
            <a:br/>
            <a:r>
              <a:rPr lang="zh-CN" altLang="en-US" sz="2607" kern="0" dirty="0" smtClean="0">
                <a:solidFill>
                  <a:srgbClr val="000000"/>
                </a:solidFill>
                <a:latin typeface="Times New Roman" pitchFamily="65" charset="-122"/>
                <a:ea typeface="宋体" pitchFamily="65" charset="-122"/>
              </a:rPr>
              <a:t>抗挫折能力更突出,看待世界也更加宽容。</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D.经过几代航天人的艰苦奋斗,中国的航天事业开创了以“两弹一星”、载</a:t>
            </a:r>
            <a:r>
              <a:t/>
            </a:r>
            <a:br/>
            <a:r>
              <a:rPr lang="zh-CN" altLang="en-US" sz="2607" kern="0" dirty="0" smtClean="0">
                <a:solidFill>
                  <a:srgbClr val="000000"/>
                </a:solidFill>
                <a:latin typeface="Times New Roman" pitchFamily="65" charset="-122"/>
                <a:ea typeface="宋体" pitchFamily="65" charset="-122"/>
              </a:rPr>
              <a:t>人航天、月球探测为代表的辉煌成就。</a:t>
            </a:r>
            <a:endParaRPr lang="zh-CN" altLang="en-US"/>
          </a:p>
        </p:txBody>
      </p:sp>
    </p:spTree>
    <p:custDataLst>
      <p:custData r:id="rId1"/>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30091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A　B.“看一个人的吃相,往往会暴露他的性格特点和教养情况”句</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式杂糅,删去动词“看”,或把“暴露”改为“发现”。C.误用介词,致使成</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分残缺,“笑容更多,幸福感更强</a:t>
            </a:r>
            <a:r>
              <a:rPr lang="zh-CN" altLang="en-US" sz="2607" kern="0" dirty="0" smtClean="0">
                <a:solidFill>
                  <a:srgbClr val="FF0000"/>
                </a:solidFill>
                <a:latin typeface="黑体"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”的主语是“孩子”,故删去句中的</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“在”和“身上”。D.搭配不当,“开创”与“成就”不搭配,应是“取得</a:t>
            </a:r>
            <a:r>
              <a:rPr lang="zh-CN" altLang="en-US" sz="2607" kern="0" dirty="0" smtClean="0">
                <a:solidFill>
                  <a:srgbClr val="FF0000"/>
                </a:solidFill>
                <a:latin typeface="黑体" pitchFamily="65" charset="-122"/>
                <a:ea typeface="宋体" pitchFamily="65" charset="-122"/>
              </a:rPr>
              <a:t>…</a:t>
            </a:r>
            <a:r>
              <a:rPr dirty="0">
                <a:solidFill>
                  <a:srgbClr val="FF0000"/>
                </a:solidFill>
              </a:rPr>
              <a:t/>
            </a:r>
            <a:br>
              <a:rPr dirty="0">
                <a:solidFill>
                  <a:srgbClr val="FF0000"/>
                </a:solidFill>
              </a:rPr>
            </a:br>
            <a:r>
              <a:rPr lang="zh-CN" altLang="en-US" sz="2607" kern="0" dirty="0" smtClean="0">
                <a:solidFill>
                  <a:srgbClr val="FF0000"/>
                </a:solidFill>
                <a:latin typeface="黑体"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成就”。</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620069"/>
            <a:ext cx="11340000" cy="474597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因为</a:t>
            </a:r>
            <a:r>
              <a:rPr lang="zh-CN" altLang="en-US" sz="2607" kern="0" dirty="0" smtClean="0">
                <a:solidFill>
                  <a:srgbClr val="000000"/>
                </a:solidFill>
                <a:latin typeface="Times New Roman" pitchFamily="65" charset="-122"/>
                <a:ea typeface="宋体" pitchFamily="65" charset="-122"/>
              </a:rPr>
              <a:t>有些句子本身有一定的标志,其语病往往会出现在那些标志处,所以抓住</a:t>
            </a:r>
            <a:r>
              <a:rPr dirty="0"/>
              <a:t/>
            </a:r>
            <a:br>
              <a:rPr dirty="0"/>
            </a:br>
            <a:r>
              <a:rPr lang="zh-CN" altLang="en-US" sz="2607" kern="0" dirty="0" smtClean="0">
                <a:solidFill>
                  <a:srgbClr val="000000"/>
                </a:solidFill>
                <a:latin typeface="Times New Roman" pitchFamily="65" charset="-122"/>
                <a:ea typeface="宋体" pitchFamily="65" charset="-122"/>
              </a:rPr>
              <a:t>标志进行有针对性的分析,才能较快、较准地辨析语病。</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(一)并列词</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如果句子中出现表并列的词语,那么该句可能会出现不合逻辑、搭配不当、</a:t>
            </a:r>
            <a:r>
              <a:rPr dirty="0"/>
              <a:t/>
            </a:r>
            <a:br>
              <a:rPr dirty="0"/>
            </a:br>
            <a:r>
              <a:rPr lang="zh-CN" altLang="en-US" sz="2607" kern="0" dirty="0" smtClean="0">
                <a:solidFill>
                  <a:srgbClr val="000000"/>
                </a:solidFill>
                <a:latin typeface="Times New Roman" pitchFamily="65" charset="-122"/>
                <a:ea typeface="宋体" pitchFamily="65" charset="-122"/>
              </a:rPr>
              <a:t>语序不当、表意不明等语病。</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①“和”等并列词语连接的词语若存在语意交叉或包含关系,如“贫困市民</a:t>
            </a:r>
            <a:r>
              <a:rPr dirty="0"/>
              <a:t/>
            </a:r>
            <a:br>
              <a:rPr dirty="0"/>
            </a:br>
            <a:r>
              <a:rPr lang="zh-CN" altLang="en-US" sz="2607" kern="0" dirty="0" smtClean="0">
                <a:solidFill>
                  <a:srgbClr val="000000"/>
                </a:solidFill>
                <a:latin typeface="Times New Roman" pitchFamily="65" charset="-122"/>
                <a:ea typeface="宋体" pitchFamily="65" charset="-122"/>
              </a:rPr>
              <a:t>和下岗职工”,就会出现不合逻辑(并列不当)的语病。</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②“和”等并列词语连接的词语共同充当主语、谓语、宾语时,有可能和与</a:t>
            </a:r>
            <a:endParaRPr lang="zh-CN" altLang="en-US" dirty="0"/>
          </a:p>
        </p:txBody>
      </p:sp>
      <p:pic>
        <p:nvPicPr>
          <p:cNvPr id="2050" name="Picture 2"/>
          <p:cNvPicPr>
            <a:picLocks noChangeAspect="1" noChangeArrowheads="1"/>
          </p:cNvPicPr>
          <p:nvPr/>
        </p:nvPicPr>
        <p:blipFill>
          <a:blip r:embed="rId4" cstate="print"/>
          <a:srcRect/>
          <a:stretch>
            <a:fillRect/>
          </a:stretch>
        </p:blipFill>
        <p:spPr bwMode="auto">
          <a:xfrm>
            <a:off x="521221" y="899989"/>
            <a:ext cx="7323138" cy="6667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23386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之相对应的谓语、宾语、主语等不搭配。</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③“和”字连接的词语,有时会有时间上的先后关系,高考题常在此种情况下</a:t>
            </a:r>
            <a:r>
              <a:rPr dirty="0"/>
              <a:t/>
            </a:r>
            <a:br>
              <a:rPr dirty="0"/>
            </a:br>
            <a:r>
              <a:rPr lang="zh-CN" altLang="en-US" sz="2607" kern="0" dirty="0" smtClean="0">
                <a:solidFill>
                  <a:srgbClr val="000000"/>
                </a:solidFill>
                <a:latin typeface="Times New Roman" pitchFamily="65" charset="-122"/>
                <a:ea typeface="宋体" pitchFamily="65" charset="-122"/>
              </a:rPr>
              <a:t>设置语序不当的错误点。</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④“和”字连接的词语容易出现两种及以上不同理解,导致表意不明</a:t>
            </a:r>
            <a:r>
              <a:rPr lang="zh-CN" altLang="en-US" sz="2607" kern="0" dirty="0" smtClean="0">
                <a:solidFill>
                  <a:srgbClr val="000000"/>
                </a:solidFill>
                <a:latin typeface="Times New Roman" pitchFamily="65" charset="-122"/>
                <a:ea typeface="宋体" pitchFamily="65" charset="-122"/>
              </a:rPr>
              <a:t>。</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548061"/>
            <a:ext cx="11340000" cy="113499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3.去年六月以来,成都市锦江区的廖先生和两位朋友多次去灾区送温暖,迄今</a:t>
            </a:r>
            <a:r>
              <a:rPr dirty="0"/>
              <a:t/>
            </a:r>
            <a:br>
              <a:rPr dirty="0"/>
            </a:br>
            <a:r>
              <a:rPr lang="zh-CN" altLang="en-US" sz="2607" kern="0" dirty="0" smtClean="0">
                <a:solidFill>
                  <a:srgbClr val="000000"/>
                </a:solidFill>
                <a:latin typeface="Times New Roman" pitchFamily="65" charset="-122"/>
                <a:ea typeface="宋体" pitchFamily="65" charset="-122"/>
              </a:rPr>
              <a:t>为止,他们共走访了二十多个社区、近四百户家庭和三千多公里路程</a:t>
            </a:r>
            <a:r>
              <a:rPr lang="zh-CN" altLang="en-US" sz="2607" kern="0" dirty="0" smtClean="0">
                <a:solidFill>
                  <a:srgbClr val="000000"/>
                </a:solidFill>
                <a:latin typeface="Times New Roman" pitchFamily="65" charset="-122"/>
                <a:ea typeface="宋体" pitchFamily="65" charset="-122"/>
              </a:rPr>
              <a:t>。</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
        <p:nvSpPr>
          <p:cNvPr id="4" name="TextBox 2"/>
          <p:cNvSpPr txBox="1"/>
          <p:nvPr/>
        </p:nvSpPr>
        <p:spPr>
          <a:xfrm>
            <a:off x="535509" y="2844205"/>
            <a:ext cx="11340000" cy="2954655"/>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p:txBody>
      </p:sp>
    </p:spTree>
    <p:custDataLst>
      <p:custData r:id="rId1"/>
    </p:custData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113499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4.为纪念建党90周年,“唱支山歌给党听”歌咏比赛将于7月1日举行,届时校</a:t>
            </a:r>
            <a:r>
              <a:rPr dirty="0"/>
              <a:t/>
            </a:r>
            <a:br>
              <a:rPr dirty="0"/>
            </a:br>
            <a:r>
              <a:rPr lang="zh-CN" altLang="en-US" sz="2607" kern="0" dirty="0" smtClean="0">
                <a:solidFill>
                  <a:srgbClr val="000000"/>
                </a:solidFill>
                <a:latin typeface="Times New Roman" pitchFamily="65" charset="-122"/>
                <a:ea typeface="宋体" pitchFamily="65" charset="-122"/>
              </a:rPr>
              <a:t>长和其他学校领导也将登台参加比赛</a:t>
            </a:r>
            <a:r>
              <a:rPr lang="zh-CN" altLang="en-US" sz="2607" kern="0" dirty="0" smtClean="0">
                <a:solidFill>
                  <a:srgbClr val="000000"/>
                </a:solidFill>
                <a:latin typeface="Times New Roman" pitchFamily="65" charset="-122"/>
                <a:ea typeface="宋体" pitchFamily="65" charset="-122"/>
              </a:rPr>
              <a:t>。</a:t>
            </a:r>
            <a:endParaRPr lang="zh-CN" altLang="en-US" dirty="0"/>
          </a:p>
        </p:txBody>
      </p:sp>
      <p:sp>
        <p:nvSpPr>
          <p:cNvPr id="3" name="TextBox 2"/>
          <p:cNvSpPr txBox="1"/>
          <p:nvPr/>
        </p:nvSpPr>
        <p:spPr>
          <a:xfrm>
            <a:off x="535509" y="2196133"/>
            <a:ext cx="11340000" cy="2954655"/>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p:txBody>
      </p:sp>
    </p:spTree>
    <p:custDataLst>
      <p:custData r:id="rId1"/>
    </p:custData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3315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5.全厂职工讨论和听取了厂长关于改善经营管理的报告</a:t>
            </a:r>
            <a:r>
              <a:rPr lang="zh-CN" altLang="en-US" sz="2607" kern="0" dirty="0" smtClean="0">
                <a:solidFill>
                  <a:srgbClr val="000000"/>
                </a:solidFill>
                <a:latin typeface="Times New Roman" pitchFamily="65" charset="-122"/>
                <a:ea typeface="宋体" pitchFamily="65" charset="-122"/>
              </a:rPr>
              <a:t>。</a:t>
            </a:r>
            <a:endParaRPr lang="zh-CN" altLang="en-US" dirty="0"/>
          </a:p>
        </p:txBody>
      </p:sp>
      <p:sp>
        <p:nvSpPr>
          <p:cNvPr id="3" name="TextBox 2"/>
          <p:cNvSpPr txBox="1"/>
          <p:nvPr/>
        </p:nvSpPr>
        <p:spPr>
          <a:xfrm>
            <a:off x="535509" y="1548061"/>
            <a:ext cx="11340000" cy="2954655"/>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p:txBody>
      </p:sp>
    </p:spTree>
    <p:custDataLst>
      <p:custData r:id="rId1"/>
    </p:custData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113499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6.树立和落实科学发展观,发展和重视农业产后经济,应当成为解决我国“三</a:t>
            </a:r>
            <a:r>
              <a:rPr dirty="0"/>
              <a:t/>
            </a:r>
            <a:br>
              <a:rPr dirty="0"/>
            </a:br>
            <a:r>
              <a:rPr lang="zh-CN" altLang="en-US" sz="2607" kern="0" dirty="0" smtClean="0">
                <a:solidFill>
                  <a:srgbClr val="000000"/>
                </a:solidFill>
                <a:latin typeface="Times New Roman" pitchFamily="65" charset="-122"/>
                <a:ea typeface="宋体" pitchFamily="65" charset="-122"/>
              </a:rPr>
              <a:t>农”问题的重要组成部分</a:t>
            </a:r>
            <a:r>
              <a:rPr lang="zh-CN" altLang="en-US" sz="2607" kern="0" dirty="0" smtClean="0">
                <a:solidFill>
                  <a:srgbClr val="000000"/>
                </a:solidFill>
                <a:latin typeface="Times New Roman" pitchFamily="65" charset="-122"/>
                <a:ea typeface="宋体" pitchFamily="65" charset="-122"/>
              </a:rPr>
              <a:t>。</a:t>
            </a:r>
            <a:endParaRPr lang="zh-CN" altLang="en-US" dirty="0"/>
          </a:p>
        </p:txBody>
      </p:sp>
      <p:sp>
        <p:nvSpPr>
          <p:cNvPr id="3" name="TextBox 2"/>
          <p:cNvSpPr txBox="1"/>
          <p:nvPr/>
        </p:nvSpPr>
        <p:spPr>
          <a:xfrm>
            <a:off x="535509" y="2124125"/>
            <a:ext cx="11340000" cy="2954655"/>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p:txBody>
      </p:sp>
    </p:spTree>
    <p:custDataLst>
      <p:custData r:id="rId1"/>
    </p:custData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18054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3.</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此句中“社区”“家庭”“路程”共同充当宾语成分,与它们相搭</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配的谓语是“走访”一词,很显然“走访”与“三千多公里路程”不搭配,可</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改为“他们行程三千多公里,共走访了二十多个社区、近四百户家庭”。</a:t>
            </a:r>
            <a:endParaRPr lang="zh-CN" altLang="en-US" dirty="0">
              <a:solidFill>
                <a:srgbClr val="FF0000"/>
              </a:solidFill>
            </a:endParaRPr>
          </a:p>
        </p:txBody>
      </p:sp>
      <p:sp>
        <p:nvSpPr>
          <p:cNvPr id="3" name="TextBox 2"/>
          <p:cNvSpPr txBox="1"/>
          <p:nvPr/>
        </p:nvSpPr>
        <p:spPr>
          <a:xfrm>
            <a:off x="540000" y="2700189"/>
            <a:ext cx="11340000" cy="113499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4.</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这句话有歧义,校长和谁参加比赛?是本校的其他领导还是其他学校</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的领导?可将“其他”放到“学校”之后。</a:t>
            </a:r>
            <a:endParaRPr lang="zh-CN" altLang="en-US" dirty="0">
              <a:solidFill>
                <a:srgbClr val="FF0000"/>
              </a:solidFill>
            </a:endParaRPr>
          </a:p>
        </p:txBody>
      </p:sp>
      <p:sp>
        <p:nvSpPr>
          <p:cNvPr id="4" name="TextBox 2"/>
          <p:cNvSpPr txBox="1"/>
          <p:nvPr/>
        </p:nvSpPr>
        <p:spPr>
          <a:xfrm>
            <a:off x="540000" y="3996333"/>
            <a:ext cx="11340000" cy="53315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5.</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语序不当,应为“听取和讨论”。</a:t>
            </a:r>
            <a:endParaRPr lang="zh-CN" altLang="en-US" dirty="0">
              <a:solidFill>
                <a:srgbClr val="FF0000"/>
              </a:solidFill>
            </a:endParaRPr>
          </a:p>
        </p:txBody>
      </p:sp>
      <p:sp>
        <p:nvSpPr>
          <p:cNvPr id="5" name="TextBox 2"/>
          <p:cNvSpPr txBox="1"/>
          <p:nvPr/>
        </p:nvSpPr>
        <p:spPr>
          <a:xfrm>
            <a:off x="540000" y="4716413"/>
            <a:ext cx="11340000" cy="113499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6.</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“发展和重视农业产后经济”语序不当,“发展”“重视”应调换</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一下</a:t>
            </a:r>
            <a:r>
              <a:rPr lang="zh-CN" altLang="en-US" sz="2607" kern="0" dirty="0" smtClean="0">
                <a:solidFill>
                  <a:srgbClr val="FF0000"/>
                </a:solidFill>
                <a:latin typeface="Times New Roman" pitchFamily="65" charset="-122"/>
                <a:ea typeface="宋体" pitchFamily="65" charset="-122"/>
              </a:rPr>
              <a:t>。</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382431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二)关联词</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一旦发现句子中出现了关联词,便可聚焦关联词的搭配和位置两个方面。</a:t>
            </a:r>
            <a:endParaRPr lang="zh-CN" altLang="en-US" dirty="0"/>
          </a:p>
          <a:p>
            <a:pPr marL="0" indent="0" eaLnBrk="0" latinLnBrk="1" hangingPunct="0">
              <a:lnSpc>
                <a:spcPct val="150000"/>
              </a:lnSpc>
              <a:spcBef>
                <a:spcPts val="0"/>
              </a:spcBef>
              <a:buNone/>
            </a:pPr>
            <a:r>
              <a:rPr lang="zh-CN" altLang="en-US" sz="11353" kern="0" spc="59071" dirty="0" smtClean="0">
                <a:solidFill>
                  <a:srgbClr val="000000"/>
                </a:solidFill>
                <a:latin typeface="Times New Roman" pitchFamily="65" charset="-122"/>
                <a:ea typeface="宋体" pitchFamily="65" charset="-122"/>
              </a:rPr>
              <a:t> </a:t>
            </a:r>
            <a:endParaRPr lang="zh-CN" altLang="en-US" dirty="0"/>
          </a:p>
        </p:txBody>
      </p:sp>
      <p:pic>
        <p:nvPicPr>
          <p:cNvPr id="3" name="图片 3" descr="textimage1.jpeg"/>
          <p:cNvPicPr>
            <a:picLocks noChangeAspect="1"/>
          </p:cNvPicPr>
          <p:nvPr/>
        </p:nvPicPr>
        <p:blipFill>
          <a:blip r:embed="rId4" cstate="print"/>
          <a:stretch>
            <a:fillRect/>
          </a:stretch>
        </p:blipFill>
        <p:spPr>
          <a:xfrm>
            <a:off x="1385317" y="2124125"/>
            <a:ext cx="8943975" cy="3048000"/>
          </a:xfrm>
          <a:prstGeom prst="rect">
            <a:avLst/>
          </a:prstGeom>
        </p:spPr>
      </p:pic>
    </p:spTree>
    <p:custDataLst>
      <p:custData r:id="rId1"/>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663414" y="899989"/>
            <a:ext cx="2464247" cy="852840"/>
          </a:xfrm>
          <a:prstGeom prst="rect">
            <a:avLst/>
          </a:prstGeom>
        </p:spPr>
        <p:txBody>
          <a:bodyPr>
            <a:normAutofit/>
          </a:bodyPr>
          <a:lstStyle/>
          <a:p>
            <a:pPr algn="l"/>
            <a:r>
              <a:rPr lang="zh-CN" altLang="en-US" sz="3990" b="1" dirty="0">
                <a:latin typeface="黑体" pitchFamily="49" charset="-122"/>
                <a:ea typeface="黑体" pitchFamily="49" charset="-122"/>
              </a:rPr>
              <a:t>总纲目录</a:t>
            </a:r>
          </a:p>
        </p:txBody>
      </p:sp>
      <p:grpSp>
        <p:nvGrpSpPr>
          <p:cNvPr id="3" name="组合 59"/>
          <p:cNvGrpSpPr/>
          <p:nvPr/>
        </p:nvGrpSpPr>
        <p:grpSpPr>
          <a:xfrm>
            <a:off x="1180800" y="2015486"/>
            <a:ext cx="10488463" cy="665439"/>
            <a:chOff x="3388584" y="1969884"/>
            <a:chExt cx="3969873" cy="577530"/>
          </a:xfrm>
        </p:grpSpPr>
        <p:sp>
          <p:nvSpPr>
            <p:cNvPr id="25" name="TextBox 24">
              <a:hlinkClick r:id="rId3" action="ppaction://hlinksldjump"/>
            </p:cNvPr>
            <p:cNvSpPr txBox="1"/>
            <p:nvPr/>
          </p:nvSpPr>
          <p:spPr>
            <a:xfrm>
              <a:off x="3470025" y="1969884"/>
              <a:ext cx="3888432" cy="577530"/>
            </a:xfrm>
            <a:prstGeom prst="rect">
              <a:avLst/>
            </a:prstGeom>
            <a:noFill/>
          </p:spPr>
          <p:txBody>
            <a:bodyPr wrap="square" rtlCol="0">
              <a:spAutoFit/>
            </a:bodyPr>
            <a:lstStyle/>
            <a:p>
              <a:r>
                <a:rPr lang="zh-CN" altLang="en-US" sz="3724" dirty="0" smtClean="0">
                  <a:latin typeface="黑体" panose="02010609060101010101" pitchFamily="49" charset="-122"/>
                  <a:ea typeface="黑体" panose="02010609060101010101" pitchFamily="49" charset="-122"/>
                  <a:hlinkClick r:id="rId4" action="ppaction://hlinksldjump"/>
                </a:rPr>
                <a:t>提分攻略</a:t>
              </a:r>
              <a:r>
                <a:rPr lang="zh-CN" altLang="en-US" sz="3724" dirty="0" smtClean="0">
                  <a:latin typeface="黑体" panose="02010609060101010101" pitchFamily="49" charset="-122"/>
                  <a:ea typeface="黑体" panose="02010609060101010101" pitchFamily="49" charset="-122"/>
                  <a:hlinkClick r:id="rId4" action="ppaction://hlinksldjump"/>
                </a:rPr>
                <a:t>一  </a:t>
              </a:r>
              <a:r>
                <a:rPr lang="zh-CN" altLang="en-US" sz="3724" dirty="0" smtClean="0">
                  <a:latin typeface="黑体" panose="02010609060101010101" pitchFamily="49" charset="-122"/>
                  <a:ea typeface="黑体" panose="02010609060101010101" pitchFamily="49" charset="-122"/>
                  <a:hlinkClick r:id="rId4" action="ppaction://hlinksldjump"/>
                </a:rPr>
                <a:t>轻松</a:t>
              </a:r>
              <a:r>
                <a:rPr lang="zh-CN" altLang="en-US" sz="3724" dirty="0" smtClean="0">
                  <a:latin typeface="黑体" panose="02010609060101010101" pitchFamily="49" charset="-122"/>
                  <a:ea typeface="黑体" panose="02010609060101010101" pitchFamily="49" charset="-122"/>
                  <a:hlinkClick r:id="rId4" action="ppaction://hlinksldjump"/>
                </a:rPr>
                <a:t>辨析语病</a:t>
              </a:r>
              <a:r>
                <a:rPr lang="zh-CN" altLang="en-US" sz="3724" dirty="0" smtClean="0">
                  <a:latin typeface="黑体" panose="02010609060101010101" pitchFamily="49" charset="-122"/>
                  <a:ea typeface="黑体" panose="02010609060101010101" pitchFamily="49" charset="-122"/>
                  <a:hlinkClick r:id="rId4" action="ppaction://hlinksldjump"/>
                </a:rPr>
                <a:t>“两方法”</a:t>
              </a:r>
              <a:endParaRPr lang="zh-CN" altLang="en-US" sz="3724" dirty="0">
                <a:latin typeface="黑体" panose="02010609060101010101" pitchFamily="49" charset="-122"/>
                <a:ea typeface="黑体" panose="02010609060101010101" pitchFamily="49" charset="-122"/>
              </a:endParaRPr>
            </a:p>
          </p:txBody>
        </p:sp>
        <p:sp>
          <p:nvSpPr>
            <p:cNvPr id="26" name="五边形 25"/>
            <p:cNvSpPr/>
            <p:nvPr/>
          </p:nvSpPr>
          <p:spPr>
            <a:xfrm>
              <a:off x="3388584" y="2153558"/>
              <a:ext cx="81441" cy="258474"/>
            </a:xfrm>
            <a:prstGeom prst="homePlate">
              <a:avLst/>
            </a:prstGeom>
            <a:solidFill>
              <a:srgbClr val="FF5050"/>
            </a:solidFill>
            <a:ln>
              <a:noFill/>
            </a:ln>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sz="2394"/>
            </a:p>
          </p:txBody>
        </p:sp>
      </p:grpSp>
      <p:grpSp>
        <p:nvGrpSpPr>
          <p:cNvPr id="4" name="组合 59"/>
          <p:cNvGrpSpPr/>
          <p:nvPr/>
        </p:nvGrpSpPr>
        <p:grpSpPr>
          <a:xfrm>
            <a:off x="1180800" y="2963094"/>
            <a:ext cx="9951834" cy="665439"/>
            <a:chOff x="3388584" y="1969884"/>
            <a:chExt cx="3969873" cy="577530"/>
          </a:xfrm>
        </p:grpSpPr>
        <p:sp>
          <p:nvSpPr>
            <p:cNvPr id="28" name="TextBox 27">
              <a:hlinkClick r:id="rId3" action="ppaction://hlinksldjump"/>
            </p:cNvPr>
            <p:cNvSpPr txBox="1"/>
            <p:nvPr/>
          </p:nvSpPr>
          <p:spPr>
            <a:xfrm>
              <a:off x="3470025" y="1969884"/>
              <a:ext cx="3888432" cy="577530"/>
            </a:xfrm>
            <a:prstGeom prst="rect">
              <a:avLst/>
            </a:prstGeom>
            <a:noFill/>
          </p:spPr>
          <p:txBody>
            <a:bodyPr wrap="square" rtlCol="0">
              <a:spAutoFit/>
            </a:bodyPr>
            <a:lstStyle/>
            <a:p>
              <a:r>
                <a:rPr lang="zh-CN" altLang="en-US" sz="3724" dirty="0" smtClean="0">
                  <a:latin typeface="黑体" panose="02010609060101010101" pitchFamily="49" charset="-122"/>
                  <a:ea typeface="黑体" panose="02010609060101010101" pitchFamily="49" charset="-122"/>
                  <a:hlinkClick r:id="rId5" action="ppaction://hlinksldjump"/>
                </a:rPr>
                <a:t>提分攻略</a:t>
              </a:r>
              <a:r>
                <a:rPr lang="zh-CN" altLang="en-US" sz="3724" dirty="0" smtClean="0">
                  <a:latin typeface="黑体" panose="02010609060101010101" pitchFamily="49" charset="-122"/>
                  <a:ea typeface="黑体" panose="02010609060101010101" pitchFamily="49" charset="-122"/>
                  <a:hlinkClick r:id="rId5" action="ppaction://hlinksldjump"/>
                </a:rPr>
                <a:t>二  </a:t>
              </a:r>
              <a:r>
                <a:rPr lang="zh-CN" altLang="en-US" sz="3724" dirty="0" smtClean="0">
                  <a:latin typeface="黑体" panose="02010609060101010101" pitchFamily="49" charset="-122"/>
                  <a:ea typeface="黑体" panose="02010609060101010101" pitchFamily="49" charset="-122"/>
                  <a:hlinkClick r:id="rId5" action="ppaction://hlinksldjump"/>
                </a:rPr>
                <a:t>修改</a:t>
              </a:r>
              <a:r>
                <a:rPr lang="zh-CN" altLang="en-US" sz="3724" dirty="0" smtClean="0">
                  <a:latin typeface="黑体" panose="02010609060101010101" pitchFamily="49" charset="-122"/>
                  <a:ea typeface="黑体" panose="02010609060101010101" pitchFamily="49" charset="-122"/>
                  <a:hlinkClick r:id="rId5" action="ppaction://hlinksldjump"/>
                </a:rPr>
                <a:t>病句</a:t>
              </a:r>
              <a:r>
                <a:rPr lang="zh-CN" altLang="en-US" sz="3724" dirty="0" smtClean="0">
                  <a:latin typeface="黑体" panose="02010609060101010101" pitchFamily="49" charset="-122"/>
                  <a:ea typeface="黑体" panose="02010609060101010101" pitchFamily="49" charset="-122"/>
                  <a:hlinkClick r:id="rId5" action="ppaction://hlinksldjump"/>
                </a:rPr>
                <a:t>“四字诀”</a:t>
              </a:r>
              <a:endParaRPr lang="zh-CN" altLang="en-US" sz="3724" dirty="0">
                <a:latin typeface="黑体" panose="02010609060101010101" pitchFamily="49" charset="-122"/>
                <a:ea typeface="黑体" panose="02010609060101010101" pitchFamily="49" charset="-122"/>
              </a:endParaRPr>
            </a:p>
          </p:txBody>
        </p:sp>
        <p:sp>
          <p:nvSpPr>
            <p:cNvPr id="29" name="五边形 28"/>
            <p:cNvSpPr/>
            <p:nvPr/>
          </p:nvSpPr>
          <p:spPr>
            <a:xfrm>
              <a:off x="3388584" y="2134369"/>
              <a:ext cx="81441" cy="258474"/>
            </a:xfrm>
            <a:prstGeom prst="homePlate">
              <a:avLst/>
            </a:prstGeom>
            <a:solidFill>
              <a:srgbClr val="FF5050"/>
            </a:solidFill>
            <a:ln>
              <a:noFill/>
            </a:ln>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sz="2394"/>
            </a:p>
          </p:txBody>
        </p:sp>
      </p:gr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04045"/>
            <a:ext cx="11340000" cy="113499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7.人们认为,团队有效性的关键因素不只是个体贡献的简单相加,而是能使队</a:t>
            </a:r>
            <a:r>
              <a:rPr dirty="0"/>
              <a:t/>
            </a:r>
            <a:br>
              <a:rPr dirty="0"/>
            </a:br>
            <a:r>
              <a:rPr lang="zh-CN" altLang="en-US" sz="2607" kern="0" dirty="0" smtClean="0">
                <a:solidFill>
                  <a:srgbClr val="000000"/>
                </a:solidFill>
                <a:latin typeface="Times New Roman" pitchFamily="65" charset="-122"/>
                <a:ea typeface="宋体" pitchFamily="65" charset="-122"/>
              </a:rPr>
              <a:t>员行动一致、互相配合的团队协作技能</a:t>
            </a:r>
            <a:r>
              <a:rPr lang="zh-CN" altLang="en-US" sz="2607" kern="0" dirty="0" smtClean="0">
                <a:solidFill>
                  <a:srgbClr val="000000"/>
                </a:solidFill>
                <a:latin typeface="Times New Roman" pitchFamily="65" charset="-122"/>
                <a:ea typeface="宋体" pitchFamily="65" charset="-122"/>
              </a:rPr>
              <a:t>。</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
        <p:nvSpPr>
          <p:cNvPr id="4" name="TextBox 2"/>
          <p:cNvSpPr txBox="1"/>
          <p:nvPr/>
        </p:nvSpPr>
        <p:spPr>
          <a:xfrm>
            <a:off x="535509" y="2700189"/>
            <a:ext cx="11340000" cy="2954655"/>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p:txBody>
      </p:sp>
    </p:spTree>
    <p:custDataLst>
      <p:custData r:id="rId1"/>
    </p:custData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15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8.他虽然是个农民,平常喜爱学习,识不少字,编秧歌也在行</a:t>
            </a:r>
            <a:r>
              <a:rPr lang="zh-CN" altLang="en-US" sz="2607" kern="0" dirty="0" smtClean="0">
                <a:solidFill>
                  <a:srgbClr val="000000"/>
                </a:solidFill>
                <a:latin typeface="Times New Roman" pitchFamily="65" charset="-122"/>
                <a:ea typeface="宋体" pitchFamily="65" charset="-122"/>
              </a:rPr>
              <a:t>。</a:t>
            </a:r>
            <a:endParaRPr lang="zh-CN" altLang="en-US" dirty="0"/>
          </a:p>
        </p:txBody>
      </p:sp>
      <p:sp>
        <p:nvSpPr>
          <p:cNvPr id="3" name="TextBox 2"/>
          <p:cNvSpPr txBox="1"/>
          <p:nvPr/>
        </p:nvSpPr>
        <p:spPr>
          <a:xfrm>
            <a:off x="535509" y="1548061"/>
            <a:ext cx="11340000" cy="2954655"/>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p:txBody>
      </p:sp>
    </p:spTree>
    <p:custDataLst>
      <p:custData r:id="rId1"/>
    </p:custData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113499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9.如果人们盯着电视屏幕连续看上四五个小时的节目,就会感到眼睛模糊,腰</a:t>
            </a:r>
            <a:r>
              <a:rPr dirty="0"/>
              <a:t/>
            </a:r>
            <a:br>
              <a:rPr dirty="0"/>
            </a:br>
            <a:r>
              <a:rPr lang="zh-CN" altLang="en-US" sz="2607" kern="0" dirty="0" smtClean="0">
                <a:solidFill>
                  <a:srgbClr val="000000"/>
                </a:solidFill>
                <a:latin typeface="Times New Roman" pitchFamily="65" charset="-122"/>
                <a:ea typeface="宋体" pitchFamily="65" charset="-122"/>
              </a:rPr>
              <a:t>酸背痛,十分疲劳</a:t>
            </a:r>
            <a:r>
              <a:rPr lang="zh-CN" altLang="en-US" sz="2607" kern="0" dirty="0" smtClean="0">
                <a:solidFill>
                  <a:srgbClr val="000000"/>
                </a:solidFill>
                <a:latin typeface="Times New Roman" pitchFamily="65" charset="-122"/>
                <a:ea typeface="宋体" pitchFamily="65" charset="-122"/>
              </a:rPr>
              <a:t>。</a:t>
            </a:r>
            <a:endParaRPr lang="zh-CN" altLang="en-US" dirty="0"/>
          </a:p>
        </p:txBody>
      </p:sp>
      <p:sp>
        <p:nvSpPr>
          <p:cNvPr id="3" name="TextBox 2"/>
          <p:cNvSpPr txBox="1"/>
          <p:nvPr/>
        </p:nvSpPr>
        <p:spPr>
          <a:xfrm>
            <a:off x="535509" y="2196133"/>
            <a:ext cx="11340000" cy="2954655"/>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p:txBody>
      </p:sp>
    </p:spTree>
    <p:custDataLst>
      <p:custData r:id="rId1"/>
    </p:custData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113499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10.如今“阿Q”一类的“字母词”已遍布汉字文化圈内,不但进入了教科书,</a:t>
            </a:r>
            <a:r>
              <a:rPr dirty="0"/>
              <a:t/>
            </a:r>
            <a:br>
              <a:rPr dirty="0"/>
            </a:br>
            <a:r>
              <a:rPr lang="zh-CN" altLang="en-US" sz="2607" kern="0" dirty="0" smtClean="0">
                <a:solidFill>
                  <a:srgbClr val="000000"/>
                </a:solidFill>
                <a:latin typeface="Times New Roman" pitchFamily="65" charset="-122"/>
                <a:ea typeface="宋体" pitchFamily="65" charset="-122"/>
              </a:rPr>
              <a:t>而且活跃在各媒体上</a:t>
            </a:r>
            <a:r>
              <a:rPr lang="zh-CN" altLang="en-US" sz="2607" kern="0" dirty="0" smtClean="0">
                <a:solidFill>
                  <a:srgbClr val="000000"/>
                </a:solidFill>
                <a:latin typeface="Times New Roman" pitchFamily="65" charset="-122"/>
                <a:ea typeface="宋体" pitchFamily="65" charset="-122"/>
              </a:rPr>
              <a:t>。</a:t>
            </a:r>
            <a:endParaRPr lang="zh-CN" altLang="en-US" dirty="0"/>
          </a:p>
        </p:txBody>
      </p:sp>
      <p:sp>
        <p:nvSpPr>
          <p:cNvPr id="3" name="TextBox 2"/>
          <p:cNvSpPr txBox="1"/>
          <p:nvPr/>
        </p:nvSpPr>
        <p:spPr>
          <a:xfrm>
            <a:off x="535509" y="2124125"/>
            <a:ext cx="11340000" cy="2954655"/>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p:txBody>
      </p:sp>
    </p:spTree>
    <p:custDataLst>
      <p:custData r:id="rId1"/>
    </p:custData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113499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7.</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“不只是”不能与“而是”搭配,应把“不只是”改为“不是”,或</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把“而是”改为“而且是”。</a:t>
            </a:r>
            <a:endParaRPr lang="zh-CN" altLang="en-US" dirty="0">
              <a:solidFill>
                <a:srgbClr val="FF0000"/>
              </a:solidFill>
            </a:endParaRPr>
          </a:p>
        </p:txBody>
      </p:sp>
      <p:sp>
        <p:nvSpPr>
          <p:cNvPr id="3" name="TextBox 2"/>
          <p:cNvSpPr txBox="1"/>
          <p:nvPr/>
        </p:nvSpPr>
        <p:spPr>
          <a:xfrm>
            <a:off x="540000" y="2124125"/>
            <a:ext cx="11340000" cy="53315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8.</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关联词残缺,应在“平常”前加“但是”。</a:t>
            </a:r>
            <a:endParaRPr lang="zh-CN" altLang="en-US" dirty="0">
              <a:solidFill>
                <a:srgbClr val="FF0000"/>
              </a:solidFill>
            </a:endParaRPr>
          </a:p>
        </p:txBody>
      </p:sp>
      <p:sp>
        <p:nvSpPr>
          <p:cNvPr id="4" name="TextBox 2"/>
          <p:cNvSpPr txBox="1"/>
          <p:nvPr/>
        </p:nvSpPr>
        <p:spPr>
          <a:xfrm>
            <a:off x="593229" y="2772197"/>
            <a:ext cx="11340000" cy="113499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9.</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前后分句的主语(陈述对象)一致,均为“人们”,应把“如果”放在</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“人们”的后面。</a:t>
            </a:r>
            <a:endParaRPr lang="zh-CN" altLang="en-US" dirty="0">
              <a:solidFill>
                <a:srgbClr val="FF0000"/>
              </a:solidFill>
            </a:endParaRPr>
          </a:p>
        </p:txBody>
      </p:sp>
      <p:sp>
        <p:nvSpPr>
          <p:cNvPr id="5" name="TextBox 2"/>
          <p:cNvSpPr txBox="1"/>
          <p:nvPr/>
        </p:nvSpPr>
        <p:spPr>
          <a:xfrm>
            <a:off x="540000" y="3924325"/>
            <a:ext cx="11340000" cy="113499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10.</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语序不当,“不但</a:t>
            </a:r>
            <a:r>
              <a:rPr lang="zh-CN" altLang="en-US" sz="2607" kern="0" dirty="0" smtClean="0">
                <a:solidFill>
                  <a:srgbClr val="FF0000"/>
                </a:solidFill>
                <a:latin typeface="黑体"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而且</a:t>
            </a:r>
            <a:r>
              <a:rPr lang="zh-CN" altLang="en-US" sz="2607" kern="0" dirty="0" smtClean="0">
                <a:solidFill>
                  <a:srgbClr val="FF0000"/>
                </a:solidFill>
                <a:latin typeface="黑体"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”表递进关系,程度重的应放在后</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面,应为“不但活跃在各媒体上,而且进入了教科书”</a:t>
            </a:r>
            <a:r>
              <a:rPr lang="zh-CN" altLang="en-US" sz="2607" kern="0" dirty="0" smtClean="0">
                <a:solidFill>
                  <a:srgbClr val="FF0000"/>
                </a:solidFill>
                <a:latin typeface="Times New Roman" pitchFamily="65" charset="-122"/>
                <a:ea typeface="宋体" pitchFamily="65" charset="-122"/>
              </a:rPr>
              <a:t>。</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三)介词</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介词的错误主要是搭配不当(或结构混乱)、主客体颠倒、主语残缺、介词</a:t>
            </a:r>
            <a:r>
              <a:rPr dirty="0"/>
              <a:t/>
            </a:r>
            <a:br>
              <a:rPr dirty="0"/>
            </a:br>
            <a:r>
              <a:rPr lang="zh-CN" altLang="en-US" sz="2607" kern="0" dirty="0" smtClean="0">
                <a:solidFill>
                  <a:srgbClr val="000000"/>
                </a:solidFill>
                <a:latin typeface="Times New Roman" pitchFamily="65" charset="-122"/>
                <a:ea typeface="宋体" pitchFamily="65" charset="-122"/>
              </a:rPr>
              <a:t>残缺或误用等。</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一旦发现句子中出现了介词,便可从以下两方面入手:</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①梳理句子的主干,聚焦语病点,辨析主谓宾是否齐全,尤其是主语是否残缺;</a:t>
            </a:r>
            <a:r>
              <a:rPr dirty="0"/>
              <a:t/>
            </a:r>
            <a:br>
              <a:rPr dirty="0"/>
            </a:br>
            <a:r>
              <a:rPr lang="zh-CN" altLang="en-US" sz="2607" kern="0" dirty="0" smtClean="0">
                <a:solidFill>
                  <a:srgbClr val="000000"/>
                </a:solidFill>
                <a:latin typeface="Times New Roman" pitchFamily="65" charset="-122"/>
                <a:ea typeface="宋体" pitchFamily="65" charset="-122"/>
              </a:rPr>
              <a:t>辨析主客体陈述是否符合逻辑,有没有出现主客体颠倒的现象。</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②介词短语及其引领的分句在整句话中往往充当修饰成分。因此,要学会</a:t>
            </a:r>
            <a:r>
              <a:rPr lang="zh-CN" altLang="en-US" sz="2607" kern="0" dirty="0" smtClean="0">
                <a:solidFill>
                  <a:srgbClr val="000000"/>
                </a:solidFill>
                <a:latin typeface="Times New Roman" pitchFamily="65" charset="-122"/>
                <a:ea typeface="宋体" pitchFamily="65" charset="-122"/>
              </a:rPr>
              <a:t>提</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取句子的修饰成分</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养成跳过或合并阻隔内容默读语句的意识</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辨析有没有介</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词残缺、误用或搭配不当的错误</a:t>
            </a:r>
            <a:r>
              <a:rPr lang="zh-CN" altLang="en-US" sz="2607" kern="0" dirty="0" smtClean="0">
                <a:solidFill>
                  <a:srgbClr val="000000"/>
                </a:solidFill>
                <a:latin typeface="Times New Roman" pitchFamily="65" charset="-122"/>
                <a:ea typeface="宋体" pitchFamily="65" charset="-122"/>
              </a:rPr>
              <a:t>。</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76053"/>
            <a:ext cx="11340000" cy="173682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11.昨天上午,一位老人突然晕倒在购物中心,后经迅速赶到的120急救中心医</a:t>
            </a:r>
            <a:r>
              <a:rPr dirty="0"/>
              <a:t/>
            </a:r>
            <a:br>
              <a:rPr dirty="0"/>
            </a:br>
            <a:r>
              <a:rPr lang="zh-CN" altLang="en-US" sz="2607" kern="0" dirty="0" smtClean="0">
                <a:solidFill>
                  <a:srgbClr val="000000"/>
                </a:solidFill>
                <a:latin typeface="Times New Roman" pitchFamily="65" charset="-122"/>
                <a:ea typeface="宋体" pitchFamily="65" charset="-122"/>
              </a:rPr>
              <a:t>护人员以及商场保安、在场群众的救护下,老人得到及时抢救,最终脱离了危</a:t>
            </a:r>
            <a:r>
              <a:rPr dirty="0"/>
              <a:t/>
            </a:r>
            <a:br>
              <a:rPr dirty="0"/>
            </a:br>
            <a:r>
              <a:rPr lang="zh-CN" altLang="en-US" sz="2607" kern="0" dirty="0" smtClean="0">
                <a:solidFill>
                  <a:srgbClr val="000000"/>
                </a:solidFill>
                <a:latin typeface="Times New Roman" pitchFamily="65" charset="-122"/>
                <a:ea typeface="宋体" pitchFamily="65" charset="-122"/>
              </a:rPr>
              <a:t>险</a:t>
            </a:r>
            <a:r>
              <a:rPr lang="zh-CN" altLang="en-US" sz="2607" kern="0" dirty="0" smtClean="0">
                <a:solidFill>
                  <a:srgbClr val="000000"/>
                </a:solidFill>
                <a:latin typeface="Times New Roman" pitchFamily="65" charset="-122"/>
                <a:ea typeface="宋体" pitchFamily="65" charset="-122"/>
              </a:rPr>
              <a:t>。</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
        <p:nvSpPr>
          <p:cNvPr id="4" name="TextBox 2"/>
          <p:cNvSpPr txBox="1"/>
          <p:nvPr/>
        </p:nvSpPr>
        <p:spPr>
          <a:xfrm>
            <a:off x="535509" y="3284052"/>
            <a:ext cx="11340000" cy="2954655"/>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p:txBody>
      </p:sp>
    </p:spTree>
    <p:custDataLst>
      <p:custData r:id="rId1"/>
    </p:custData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15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12.元宵对中国人很熟悉,外国人却很陌生</a:t>
            </a:r>
            <a:r>
              <a:rPr lang="zh-CN" altLang="en-US" sz="2607" kern="0" dirty="0" smtClean="0">
                <a:solidFill>
                  <a:srgbClr val="000000"/>
                </a:solidFill>
                <a:latin typeface="Times New Roman" pitchFamily="65" charset="-122"/>
                <a:ea typeface="宋体" pitchFamily="65" charset="-122"/>
              </a:rPr>
              <a:t>。</a:t>
            </a:r>
            <a:endParaRPr lang="zh-CN" altLang="en-US" dirty="0"/>
          </a:p>
        </p:txBody>
      </p:sp>
      <p:sp>
        <p:nvSpPr>
          <p:cNvPr id="3" name="TextBox 2"/>
          <p:cNvSpPr txBox="1"/>
          <p:nvPr/>
        </p:nvSpPr>
        <p:spPr>
          <a:xfrm>
            <a:off x="535509" y="1692077"/>
            <a:ext cx="11340000" cy="2954655"/>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p:txBody>
      </p:sp>
    </p:spTree>
    <p:custDataLst>
      <p:custData r:id="rId1"/>
    </p:custData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113499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13.或许连作者都没想到,由于这一篇哀悼家鹤的纪念文章刻在石上,使得文</a:t>
            </a:r>
            <a:r>
              <a:rPr dirty="0"/>
              <a:t/>
            </a:r>
            <a:br>
              <a:rPr dirty="0"/>
            </a:br>
            <a:r>
              <a:rPr lang="zh-CN" altLang="en-US" sz="2607" kern="0" dirty="0" smtClean="0">
                <a:solidFill>
                  <a:srgbClr val="000000"/>
                </a:solidFill>
                <a:latin typeface="Times New Roman" pitchFamily="65" charset="-122"/>
                <a:ea typeface="宋体" pitchFamily="65" charset="-122"/>
              </a:rPr>
              <a:t>本的命运与石头的命运牵连在一起,为后人留下了诸多难解之谜</a:t>
            </a:r>
            <a:r>
              <a:rPr lang="zh-CN" altLang="en-US" sz="2607" kern="0" dirty="0" smtClean="0">
                <a:solidFill>
                  <a:srgbClr val="000000"/>
                </a:solidFill>
                <a:latin typeface="Times New Roman" pitchFamily="65" charset="-122"/>
                <a:ea typeface="宋体" pitchFamily="65" charset="-122"/>
              </a:rPr>
              <a:t>。</a:t>
            </a:r>
            <a:endParaRPr lang="zh-CN" altLang="en-US" dirty="0"/>
          </a:p>
        </p:txBody>
      </p:sp>
      <p:sp>
        <p:nvSpPr>
          <p:cNvPr id="3" name="TextBox 2"/>
          <p:cNvSpPr txBox="1"/>
          <p:nvPr/>
        </p:nvSpPr>
        <p:spPr>
          <a:xfrm>
            <a:off x="535509" y="2196133"/>
            <a:ext cx="11340000" cy="2954655"/>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p:txBody>
      </p:sp>
    </p:spTree>
    <p:custDataLst>
      <p:custData r:id="rId1"/>
    </p:custData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113499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14.市防汛指挥部指出,今年防汛形势依然严峻,有关部门要对人民群众生命</a:t>
            </a:r>
            <a:r>
              <a:rPr dirty="0"/>
              <a:t/>
            </a:r>
            <a:br>
              <a:rPr dirty="0"/>
            </a:br>
            <a:r>
              <a:rPr lang="zh-CN" altLang="en-US" sz="2607" kern="0" dirty="0" smtClean="0">
                <a:solidFill>
                  <a:srgbClr val="000000"/>
                </a:solidFill>
                <a:latin typeface="Times New Roman" pitchFamily="65" charset="-122"/>
                <a:ea typeface="宋体" pitchFamily="65" charset="-122"/>
              </a:rPr>
              <a:t>财产和城市发展高度负责的态度,扎扎实实地把防汛部署落到实处</a:t>
            </a:r>
            <a:r>
              <a:rPr lang="zh-CN" altLang="en-US" sz="2607" kern="0" dirty="0" smtClean="0">
                <a:solidFill>
                  <a:srgbClr val="000000"/>
                </a:solidFill>
                <a:latin typeface="Times New Roman" pitchFamily="65" charset="-122"/>
                <a:ea typeface="宋体" pitchFamily="65" charset="-122"/>
              </a:rPr>
              <a:t>。</a:t>
            </a:r>
            <a:endParaRPr lang="zh-CN" altLang="en-US" dirty="0"/>
          </a:p>
        </p:txBody>
      </p:sp>
      <p:sp>
        <p:nvSpPr>
          <p:cNvPr id="3" name="TextBox 2"/>
          <p:cNvSpPr txBox="1"/>
          <p:nvPr/>
        </p:nvSpPr>
        <p:spPr>
          <a:xfrm>
            <a:off x="535509" y="2196133"/>
            <a:ext cx="11340000" cy="2954655"/>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p:txBody>
      </p:sp>
    </p:spTree>
    <p:custDataLst>
      <p:custData r:id="rId1"/>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265957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3700" kern="0" dirty="0" smtClean="0">
                <a:solidFill>
                  <a:srgbClr val="000000"/>
                </a:solidFill>
                <a:latin typeface="黑体" pitchFamily="2" charset="-122"/>
                <a:ea typeface="黑体" pitchFamily="2" charset="-122"/>
              </a:rPr>
              <a:t>提</a:t>
            </a:r>
            <a:r>
              <a:rPr lang="zh-CN" altLang="en-US" sz="3700" kern="0" dirty="0" smtClean="0">
                <a:solidFill>
                  <a:srgbClr val="000000"/>
                </a:solidFill>
                <a:latin typeface="黑体" pitchFamily="2" charset="-122"/>
                <a:ea typeface="黑体" pitchFamily="2" charset="-122"/>
              </a:rPr>
              <a:t>分攻略一　轻松辨析语病“两方法”</a:t>
            </a:r>
            <a:endParaRPr lang="zh-CN" altLang="en-US" sz="3700" dirty="0">
              <a:latin typeface="黑体" pitchFamily="2" charset="-122"/>
              <a:ea typeface="黑体" pitchFamily="2"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　　“检索加工法”“抓标志词法”能帮助学生抓住句子关键点,去除枝叶,</a:t>
            </a:r>
            <a:r>
              <a:rPr dirty="0"/>
              <a:t/>
            </a:r>
            <a:br>
              <a:rPr dirty="0"/>
            </a:br>
            <a:r>
              <a:rPr lang="zh-CN" altLang="en-US" sz="2607" kern="0" dirty="0" smtClean="0">
                <a:solidFill>
                  <a:srgbClr val="000000"/>
                </a:solidFill>
                <a:latin typeface="Times New Roman" pitchFamily="65" charset="-122"/>
                <a:ea typeface="宋体" pitchFamily="65" charset="-122"/>
              </a:rPr>
              <a:t>迅速做出判断。这两种方法,既可以分开使用,也可以并用。</a:t>
            </a:r>
            <a:endParaRPr lang="zh-CN" altLang="en-US" dirty="0"/>
          </a:p>
          <a:p>
            <a:pPr marL="0" indent="0" eaLnBrk="0" latinLnBrk="1" hangingPunct="0">
              <a:lnSpc>
                <a:spcPct val="150000"/>
              </a:lnSpc>
              <a:spcBef>
                <a:spcPts val="0"/>
              </a:spcBef>
              <a:buNone/>
            </a:pPr>
            <a:endParaRPr lang="en-US" altLang="zh-CN" sz="2607" kern="0" dirty="0" smtClean="0">
              <a:solidFill>
                <a:srgbClr val="000000"/>
              </a:solidFill>
              <a:latin typeface="Times New Roman" pitchFamily="65" charset="-122"/>
              <a:ea typeface="宋体" pitchFamily="65" charset="-122"/>
            </a:endParaRPr>
          </a:p>
        </p:txBody>
      </p:sp>
    </p:spTree>
    <p:custDataLst>
      <p:custData r:id="rId1"/>
    </p:custData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113499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15</a:t>
            </a:r>
            <a:r>
              <a:rPr lang="zh-CN" altLang="en-US" sz="2607" kern="0" dirty="0" smtClean="0">
                <a:solidFill>
                  <a:srgbClr val="000000"/>
                </a:solidFill>
                <a:latin typeface="Times New Roman" pitchFamily="65" charset="-122"/>
                <a:ea typeface="宋体" pitchFamily="65" charset="-122"/>
              </a:rPr>
              <a:t>.3月17日,6名委员因受贿丑闻被驱逐出国际奥委会。第二天,世界各国报</a:t>
            </a:r>
            <a:r>
              <a:rPr dirty="0"/>
              <a:t/>
            </a:r>
            <a:br>
              <a:rPr dirty="0"/>
            </a:br>
            <a:r>
              <a:rPr lang="zh-CN" altLang="en-US" sz="2607" kern="0" dirty="0" smtClean="0">
                <a:solidFill>
                  <a:srgbClr val="000000"/>
                </a:solidFill>
                <a:latin typeface="Times New Roman" pitchFamily="65" charset="-122"/>
                <a:ea typeface="宋体" pitchFamily="65" charset="-122"/>
              </a:rPr>
              <a:t>纸关于这起震惊国际体坛的事件都做了详细报道</a:t>
            </a:r>
            <a:r>
              <a:rPr lang="zh-CN" altLang="en-US" sz="2607" kern="0" dirty="0" smtClean="0">
                <a:solidFill>
                  <a:srgbClr val="000000"/>
                </a:solidFill>
                <a:latin typeface="Times New Roman" pitchFamily="65" charset="-122"/>
                <a:ea typeface="宋体" pitchFamily="65" charset="-122"/>
              </a:rPr>
              <a:t>。</a:t>
            </a:r>
            <a:endParaRPr lang="zh-CN" altLang="en-US" dirty="0"/>
          </a:p>
        </p:txBody>
      </p:sp>
      <p:sp>
        <p:nvSpPr>
          <p:cNvPr id="3" name="TextBox 2"/>
          <p:cNvSpPr txBox="1"/>
          <p:nvPr/>
        </p:nvSpPr>
        <p:spPr>
          <a:xfrm>
            <a:off x="535509" y="2268141"/>
            <a:ext cx="11340000" cy="2954655"/>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p:txBody>
      </p:sp>
    </p:spTree>
    <p:custDataLst>
      <p:custData r:id="rId1"/>
    </p:custData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113499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16.由于青少年心智尚未成熟,好奇心又强,对事物缺乏分辨力,容易被大众媒</a:t>
            </a:r>
            <a:r>
              <a:rPr dirty="0"/>
              <a:t/>
            </a:r>
            <a:br>
              <a:rPr dirty="0"/>
            </a:br>
            <a:r>
              <a:rPr lang="zh-CN" altLang="en-US" sz="2607" kern="0" dirty="0" smtClean="0">
                <a:solidFill>
                  <a:srgbClr val="000000"/>
                </a:solidFill>
                <a:latin typeface="Times New Roman" pitchFamily="65" charset="-122"/>
                <a:ea typeface="宋体" pitchFamily="65" charset="-122"/>
              </a:rPr>
              <a:t>介中的不良信息诱导,从而产生思想上、行为上的偏差</a:t>
            </a:r>
            <a:r>
              <a:rPr lang="zh-CN" altLang="en-US" sz="2607" kern="0" dirty="0" smtClean="0">
                <a:solidFill>
                  <a:srgbClr val="000000"/>
                </a:solidFill>
                <a:latin typeface="Times New Roman" pitchFamily="65" charset="-122"/>
                <a:ea typeface="宋体" pitchFamily="65" charset="-122"/>
              </a:rPr>
              <a:t>。</a:t>
            </a:r>
            <a:endParaRPr lang="zh-CN" altLang="en-US" dirty="0"/>
          </a:p>
        </p:txBody>
      </p:sp>
      <p:sp>
        <p:nvSpPr>
          <p:cNvPr id="3" name="TextBox 2"/>
          <p:cNvSpPr txBox="1"/>
          <p:nvPr/>
        </p:nvSpPr>
        <p:spPr>
          <a:xfrm>
            <a:off x="535509" y="2196133"/>
            <a:ext cx="11340000" cy="2954655"/>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p:txBody>
      </p:sp>
    </p:spTree>
    <p:custDataLst>
      <p:custData r:id="rId1"/>
    </p:custData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3315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11.</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结构混乱,可改为“经</a:t>
            </a:r>
            <a:r>
              <a:rPr lang="zh-CN" altLang="en-US" sz="2607" kern="0" dirty="0" smtClean="0">
                <a:solidFill>
                  <a:srgbClr val="FF0000"/>
                </a:solidFill>
                <a:latin typeface="黑体"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的救护”或“在</a:t>
            </a:r>
            <a:r>
              <a:rPr lang="zh-CN" altLang="en-US" sz="2607" kern="0" dirty="0" smtClean="0">
                <a:solidFill>
                  <a:srgbClr val="FF0000"/>
                </a:solidFill>
                <a:latin typeface="黑体"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救护下”。</a:t>
            </a:r>
            <a:endParaRPr lang="zh-CN" altLang="en-US" dirty="0">
              <a:solidFill>
                <a:srgbClr val="FF0000"/>
              </a:solidFill>
            </a:endParaRPr>
          </a:p>
        </p:txBody>
      </p:sp>
      <p:sp>
        <p:nvSpPr>
          <p:cNvPr id="3" name="TextBox 2"/>
          <p:cNvSpPr txBox="1"/>
          <p:nvPr/>
        </p:nvSpPr>
        <p:spPr>
          <a:xfrm>
            <a:off x="593229" y="1620069"/>
            <a:ext cx="11340000" cy="53315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12.</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主客颠倒,应为“中国人对元宵很熟悉”。</a:t>
            </a:r>
            <a:endParaRPr lang="zh-CN" altLang="en-US" dirty="0">
              <a:solidFill>
                <a:srgbClr val="FF0000"/>
              </a:solidFill>
            </a:endParaRPr>
          </a:p>
        </p:txBody>
      </p:sp>
      <p:sp>
        <p:nvSpPr>
          <p:cNvPr id="4" name="TextBox 2"/>
          <p:cNvSpPr txBox="1"/>
          <p:nvPr/>
        </p:nvSpPr>
        <p:spPr>
          <a:xfrm>
            <a:off x="593229" y="2268141"/>
            <a:ext cx="11340000" cy="53315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13.</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成分残缺,应删去“由于”或“使得”。</a:t>
            </a:r>
            <a:endParaRPr lang="zh-CN" altLang="en-US" dirty="0">
              <a:solidFill>
                <a:srgbClr val="FF0000"/>
              </a:solidFill>
            </a:endParaRPr>
          </a:p>
        </p:txBody>
      </p:sp>
      <p:sp>
        <p:nvSpPr>
          <p:cNvPr id="5" name="TextBox 2"/>
          <p:cNvSpPr txBox="1"/>
          <p:nvPr/>
        </p:nvSpPr>
        <p:spPr>
          <a:xfrm>
            <a:off x="540000" y="2916213"/>
            <a:ext cx="11340000" cy="113499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14.</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成分残缺,“态度”缺少介词“以”,须在“有关部门要”后加上</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“以”。</a:t>
            </a:r>
            <a:endParaRPr lang="zh-CN" altLang="en-US" dirty="0">
              <a:solidFill>
                <a:srgbClr val="FF0000"/>
              </a:solidFill>
            </a:endParaRPr>
          </a:p>
        </p:txBody>
      </p:sp>
      <p:sp>
        <p:nvSpPr>
          <p:cNvPr id="6" name="TextBox 2"/>
          <p:cNvSpPr txBox="1"/>
          <p:nvPr/>
        </p:nvSpPr>
        <p:spPr>
          <a:xfrm>
            <a:off x="521221" y="4068341"/>
            <a:ext cx="11340000" cy="53315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15.</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介词使用不当,应改“关于”为“对”。</a:t>
            </a:r>
            <a:endParaRPr lang="zh-CN" altLang="en-US" dirty="0">
              <a:solidFill>
                <a:srgbClr val="FF0000"/>
              </a:solidFill>
            </a:endParaRPr>
          </a:p>
        </p:txBody>
      </p:sp>
      <p:sp>
        <p:nvSpPr>
          <p:cNvPr id="7" name="TextBox 2"/>
          <p:cNvSpPr txBox="1"/>
          <p:nvPr/>
        </p:nvSpPr>
        <p:spPr>
          <a:xfrm>
            <a:off x="540000" y="4860429"/>
            <a:ext cx="11340000" cy="53315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16.</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“由于”当头导致主语残缺,应删去“由于”</a:t>
            </a:r>
            <a:r>
              <a:rPr lang="zh-CN" altLang="en-US" sz="2607" kern="0" dirty="0" smtClean="0">
                <a:solidFill>
                  <a:srgbClr val="FF0000"/>
                </a:solidFill>
                <a:latin typeface="Times New Roman" pitchFamily="65" charset="-122"/>
                <a:ea typeface="宋体" pitchFamily="65" charset="-122"/>
              </a:rPr>
              <a:t>。</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四)两面词</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一个句子中,前面包含正反两方面,后面只包含一个方面,句子前后不照应,就</a:t>
            </a:r>
            <a:r>
              <a:rPr dirty="0"/>
              <a:t/>
            </a:r>
            <a:br>
              <a:rPr dirty="0"/>
            </a:br>
            <a:r>
              <a:rPr lang="zh-CN" altLang="en-US" sz="2607" kern="0" dirty="0" smtClean="0">
                <a:solidFill>
                  <a:srgbClr val="000000"/>
                </a:solidFill>
                <a:latin typeface="Times New Roman" pitchFamily="65" charset="-122"/>
                <a:ea typeface="宋体" pitchFamily="65" charset="-122"/>
              </a:rPr>
              <a:t>出现了两面对一面的错误。这类错误往往是由于句子中出现了“能否”</a:t>
            </a:r>
            <a:r>
              <a:rPr dirty="0"/>
              <a:t/>
            </a:r>
            <a:br>
              <a:rPr dirty="0"/>
            </a:br>
            <a:r>
              <a:rPr lang="zh-CN" altLang="en-US" sz="2607" kern="0" dirty="0" smtClean="0">
                <a:solidFill>
                  <a:srgbClr val="000000"/>
                </a:solidFill>
                <a:latin typeface="Times New Roman" pitchFamily="65" charset="-122"/>
                <a:ea typeface="宋体" pitchFamily="65" charset="-122"/>
              </a:rPr>
              <a:t>“高低”“多少”“穷富”等两面词。因此,做这类题目时,一定要聚焦两面</a:t>
            </a:r>
            <a:r>
              <a:rPr dirty="0"/>
              <a:t/>
            </a:r>
            <a:br>
              <a:rPr dirty="0"/>
            </a:br>
            <a:r>
              <a:rPr lang="zh-CN" altLang="en-US" sz="2607" kern="0" dirty="0" smtClean="0">
                <a:solidFill>
                  <a:srgbClr val="000000"/>
                </a:solidFill>
                <a:latin typeface="Times New Roman" pitchFamily="65" charset="-122"/>
                <a:ea typeface="宋体" pitchFamily="65" charset="-122"/>
              </a:rPr>
              <a:t>词和与之对应的内容,慎重判断。</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但并非句子中出现了两面词就一定会有两面对一面的错误,有些词如“作</a:t>
            </a:r>
            <a:r>
              <a:rPr dirty="0"/>
              <a:t/>
            </a:r>
            <a:br>
              <a:rPr dirty="0"/>
            </a:br>
            <a:r>
              <a:rPr lang="zh-CN" altLang="en-US" sz="2607" kern="0" dirty="0" smtClean="0">
                <a:solidFill>
                  <a:srgbClr val="000000"/>
                </a:solidFill>
                <a:latin typeface="Times New Roman" pitchFamily="65" charset="-122"/>
                <a:ea typeface="宋体" pitchFamily="65" charset="-122"/>
              </a:rPr>
              <a:t>用”“影响”“行动”等既可指好的方面,也可指坏的方面,词义本身就具有</a:t>
            </a:r>
            <a:r>
              <a:rPr dirty="0"/>
              <a:t/>
            </a:r>
            <a:br>
              <a:rPr dirty="0"/>
            </a:br>
            <a:r>
              <a:rPr lang="zh-CN" altLang="en-US" sz="2607" kern="0" dirty="0" smtClean="0">
                <a:solidFill>
                  <a:srgbClr val="000000"/>
                </a:solidFill>
                <a:latin typeface="Times New Roman" pitchFamily="65" charset="-122"/>
                <a:ea typeface="宋体" pitchFamily="65" charset="-122"/>
              </a:rPr>
              <a:t>两面性,能与“是否”等两面词形成照应。</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548061"/>
            <a:ext cx="11340000" cy="113499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17.在此次重庆市青少年科技创新大赛中,同学们常围在一起相互鼓劲并认真</a:t>
            </a:r>
            <a:r>
              <a:rPr dirty="0"/>
              <a:t/>
            </a:r>
            <a:br>
              <a:rPr dirty="0"/>
            </a:br>
            <a:r>
              <a:rPr lang="zh-CN" altLang="en-US" sz="2607" kern="0" dirty="0" smtClean="0">
                <a:solidFill>
                  <a:srgbClr val="000000"/>
                </a:solidFill>
                <a:latin typeface="Times New Roman" pitchFamily="65" charset="-122"/>
                <a:ea typeface="宋体" pitchFamily="65" charset="-122"/>
              </a:rPr>
              <a:t>总结得失,赢得的远远不只是比赛的胜负</a:t>
            </a:r>
            <a:r>
              <a:rPr lang="zh-CN" altLang="en-US" sz="2607" kern="0" dirty="0" smtClean="0">
                <a:solidFill>
                  <a:srgbClr val="000000"/>
                </a:solidFill>
                <a:latin typeface="Times New Roman" pitchFamily="65" charset="-122"/>
                <a:ea typeface="宋体" pitchFamily="65" charset="-122"/>
              </a:rPr>
              <a:t>。</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
        <p:nvSpPr>
          <p:cNvPr id="4" name="TextBox 2"/>
          <p:cNvSpPr txBox="1"/>
          <p:nvPr/>
        </p:nvSpPr>
        <p:spPr>
          <a:xfrm>
            <a:off x="535509" y="2844205"/>
            <a:ext cx="11340000" cy="2954655"/>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p:txBody>
      </p:sp>
    </p:spTree>
    <p:custDataLst>
      <p:custData r:id="rId1"/>
    </p:custData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113499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18.学校能否形成良好的、有促进功能的校园文化,学习者能否真正适应并融</a:t>
            </a:r>
            <a:r>
              <a:rPr dirty="0"/>
              <a:t/>
            </a:r>
            <a:br>
              <a:rPr dirty="0"/>
            </a:br>
            <a:r>
              <a:rPr lang="zh-CN" altLang="en-US" sz="2607" kern="0" dirty="0" smtClean="0">
                <a:solidFill>
                  <a:srgbClr val="000000"/>
                </a:solidFill>
                <a:latin typeface="Times New Roman" pitchFamily="65" charset="-122"/>
                <a:ea typeface="宋体" pitchFamily="65" charset="-122"/>
              </a:rPr>
              <a:t>入它,这对教学活动的有效开展起着重要作用</a:t>
            </a:r>
            <a:r>
              <a:rPr lang="zh-CN" altLang="en-US" sz="2607" kern="0" dirty="0" smtClean="0">
                <a:solidFill>
                  <a:srgbClr val="000000"/>
                </a:solidFill>
                <a:latin typeface="Times New Roman" pitchFamily="65" charset="-122"/>
                <a:ea typeface="宋体" pitchFamily="65" charset="-122"/>
              </a:rPr>
              <a:t>。</a:t>
            </a:r>
            <a:endParaRPr lang="zh-CN" altLang="en-US" dirty="0"/>
          </a:p>
        </p:txBody>
      </p:sp>
      <p:sp>
        <p:nvSpPr>
          <p:cNvPr id="3" name="TextBox 2"/>
          <p:cNvSpPr txBox="1"/>
          <p:nvPr/>
        </p:nvSpPr>
        <p:spPr>
          <a:xfrm>
            <a:off x="535509" y="2268141"/>
            <a:ext cx="11340000" cy="2954655"/>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p:txBody>
      </p:sp>
    </p:spTree>
    <p:custDataLst>
      <p:custData r:id="rId1"/>
    </p:custData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240732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17.</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这句话一面对两面,“赢得”的只能是“胜利”,而不能是“胜</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负”</a:t>
            </a:r>
            <a:r>
              <a:rPr lang="zh-CN" altLang="en-US" sz="2607" kern="0" dirty="0" smtClean="0">
                <a:solidFill>
                  <a:srgbClr val="FF0000"/>
                </a:solidFill>
                <a:latin typeface="Times New Roman" pitchFamily="65" charset="-122"/>
                <a:ea typeface="宋体" pitchFamily="65" charset="-122"/>
              </a:rPr>
              <a:t>。</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en-US" altLang="zh-CN" sz="2607" kern="0" dirty="0" smtClean="0">
                <a:solidFill>
                  <a:srgbClr val="FF0000"/>
                </a:solidFill>
                <a:latin typeface="Times New Roman" pitchFamily="65" charset="-122"/>
                <a:ea typeface="宋体" pitchFamily="65" charset="-122"/>
              </a:rPr>
              <a:t>18.</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“能否”表示事物的两个方面</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而“有效开展”只表示了积极的方</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面</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前后明显不对应</a:t>
            </a:r>
            <a:r>
              <a:rPr lang="zh-CN" altLang="en-US" sz="2607" kern="0" dirty="0" smtClean="0">
                <a:solidFill>
                  <a:srgbClr val="FF0000"/>
                </a:solidFill>
                <a:latin typeface="Times New Roman" pitchFamily="65" charset="-122"/>
                <a:ea typeface="宋体" pitchFamily="65" charset="-122"/>
              </a:rPr>
              <a:t>。</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五)否定词、反问句</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否定失当主要是指因为否定句或反问句中出现了带有否定意义的词语,而产</a:t>
            </a:r>
            <a:r>
              <a:rPr dirty="0"/>
              <a:t/>
            </a:r>
            <a:br>
              <a:rPr dirty="0"/>
            </a:br>
            <a:r>
              <a:rPr lang="zh-CN" altLang="en-US" sz="2607" kern="0" dirty="0" smtClean="0">
                <a:solidFill>
                  <a:srgbClr val="000000"/>
                </a:solidFill>
                <a:latin typeface="Times New Roman" pitchFamily="65" charset="-122"/>
                <a:ea typeface="宋体" pitchFamily="65" charset="-122"/>
              </a:rPr>
              <a:t>生的不合逻辑的语病。解答此类试题时,可从以下两方面入手:</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①抓住句子中带有否定意义的词语,如“禁止”“否认”“否定”“推翻”</a:t>
            </a:r>
            <a:r>
              <a:rPr dirty="0"/>
              <a:t/>
            </a:r>
            <a:br>
              <a:rPr dirty="0"/>
            </a:br>
            <a:r>
              <a:rPr lang="zh-CN" altLang="en-US" sz="2607" kern="0" dirty="0" smtClean="0">
                <a:solidFill>
                  <a:srgbClr val="000000"/>
                </a:solidFill>
                <a:latin typeface="Times New Roman" pitchFamily="65" charset="-122"/>
                <a:ea typeface="宋体" pitchFamily="65" charset="-122"/>
              </a:rPr>
              <a:t>“排除”“免去”“取消”“忽视”“忌”“忌讳”“放弃”“难以”</a:t>
            </a:r>
            <a:r>
              <a:rPr dirty="0"/>
              <a:t/>
            </a:r>
            <a:br>
              <a:rPr dirty="0"/>
            </a:br>
            <a:r>
              <a:rPr lang="zh-CN" altLang="en-US" sz="2607" kern="0" dirty="0" smtClean="0">
                <a:solidFill>
                  <a:srgbClr val="000000"/>
                </a:solidFill>
                <a:latin typeface="Times New Roman" pitchFamily="65" charset="-122"/>
                <a:ea typeface="宋体" pitchFamily="65" charset="-122"/>
              </a:rPr>
              <a:t>“拒绝”“避免”“以防”“防止”“劝阻”“阻止”等。</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②看句子是不是否定句或反问句。一般句子中有了带否定意义的词语之后</a:t>
            </a:r>
            <a:r>
              <a:rPr lang="zh-CN" altLang="en-US" sz="2607" kern="0" dirty="0" smtClean="0">
                <a:solidFill>
                  <a:srgbClr val="000000"/>
                </a:solidFill>
                <a:latin typeface="Times New Roman" pitchFamily="65" charset="-122"/>
                <a:ea typeface="宋体" pitchFamily="65" charset="-122"/>
              </a:rPr>
              <a:t>,</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如果句子中再出现“不”“没”“没有”“非”等否定词</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或句子有反问语</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气</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就可能造成句子否定失当</a:t>
            </a:r>
            <a:r>
              <a:rPr lang="zh-CN" altLang="en-US" sz="2607" kern="0" dirty="0" smtClean="0">
                <a:solidFill>
                  <a:srgbClr val="000000"/>
                </a:solidFill>
                <a:latin typeface="Times New Roman" pitchFamily="65" charset="-122"/>
                <a:ea typeface="宋体" pitchFamily="65" charset="-122"/>
              </a:rPr>
              <a:t>。</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76053"/>
            <a:ext cx="11340000" cy="113499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19.教育部要求各地充分利用媒体、会议等形式,加强对考生诚信考试的教育</a:t>
            </a:r>
            <a:r>
              <a:rPr dirty="0"/>
              <a:t/>
            </a:r>
            <a:br>
              <a:rPr dirty="0"/>
            </a:br>
            <a:r>
              <a:rPr lang="zh-CN" altLang="en-US" sz="2607" kern="0" dirty="0" smtClean="0">
                <a:solidFill>
                  <a:srgbClr val="000000"/>
                </a:solidFill>
                <a:latin typeface="Times New Roman" pitchFamily="65" charset="-122"/>
                <a:ea typeface="宋体" pitchFamily="65" charset="-122"/>
              </a:rPr>
              <a:t>和宣传,切实防范和制止各种形式的违规情况不再发生</a:t>
            </a:r>
            <a:r>
              <a:rPr lang="zh-CN" altLang="en-US" sz="2607" kern="0" dirty="0" smtClean="0">
                <a:solidFill>
                  <a:srgbClr val="000000"/>
                </a:solidFill>
                <a:latin typeface="Times New Roman" pitchFamily="65" charset="-122"/>
                <a:ea typeface="宋体" pitchFamily="65" charset="-122"/>
              </a:rPr>
              <a:t>。</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
        <p:nvSpPr>
          <p:cNvPr id="4" name="TextBox 2"/>
          <p:cNvSpPr txBox="1"/>
          <p:nvPr/>
        </p:nvSpPr>
        <p:spPr>
          <a:xfrm>
            <a:off x="535509" y="2772197"/>
            <a:ext cx="11340000" cy="2954655"/>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p:txBody>
      </p:sp>
    </p:spTree>
    <p:custDataLst>
      <p:custData r:id="rId1"/>
    </p:custData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113499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20.今年,警民冲突事件时有发生,为了防止此类事件不再发生,我们加强了对</a:t>
            </a:r>
            <a:r>
              <a:rPr dirty="0"/>
              <a:t/>
            </a:r>
            <a:br>
              <a:rPr dirty="0"/>
            </a:br>
            <a:r>
              <a:rPr lang="zh-CN" altLang="en-US" sz="2607" kern="0" dirty="0" smtClean="0">
                <a:solidFill>
                  <a:srgbClr val="000000"/>
                </a:solidFill>
                <a:latin typeface="Times New Roman" pitchFamily="65" charset="-122"/>
                <a:ea typeface="宋体" pitchFamily="65" charset="-122"/>
              </a:rPr>
              <a:t>民警的教育</a:t>
            </a:r>
            <a:r>
              <a:rPr lang="zh-CN" altLang="en-US" sz="2607" kern="0" dirty="0" smtClean="0">
                <a:solidFill>
                  <a:srgbClr val="000000"/>
                </a:solidFill>
                <a:latin typeface="Times New Roman" pitchFamily="65" charset="-122"/>
                <a:ea typeface="宋体" pitchFamily="65" charset="-122"/>
              </a:rPr>
              <a:t>。</a:t>
            </a:r>
            <a:endParaRPr lang="zh-CN" altLang="en-US" dirty="0"/>
          </a:p>
        </p:txBody>
      </p:sp>
      <p:sp>
        <p:nvSpPr>
          <p:cNvPr id="3" name="TextBox 2"/>
          <p:cNvSpPr txBox="1"/>
          <p:nvPr/>
        </p:nvSpPr>
        <p:spPr>
          <a:xfrm>
            <a:off x="535509" y="2124125"/>
            <a:ext cx="11340000" cy="2954655"/>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p:txBody>
      </p:sp>
    </p:spTree>
    <p:custDataLst>
      <p:custData r:id="rId1"/>
    </p:custData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692077"/>
            <a:ext cx="11340000" cy="3009157"/>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辨析病句</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重在语言感知</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并非病句类型。“所有的病句问题</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归根结底是用</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词不当的问题。”多一个词是“成分赘余”</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少一个词是“成分残缺”</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一个</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词位置不对是“语序不当”或“结构混乱”</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一个词用得不准确是“表意不</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明”或“不合逻辑”。简言之</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辨析病句可从“聚焦词语辨不当”入手</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采用</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“检索加工”</a:t>
            </a:r>
            <a:r>
              <a:rPr lang="zh-CN" altLang="en-US" sz="2607" kern="0" dirty="0" smtClean="0">
                <a:solidFill>
                  <a:srgbClr val="000000"/>
                </a:solidFill>
                <a:latin typeface="Times New Roman" pitchFamily="65" charset="-122"/>
                <a:ea typeface="宋体" pitchFamily="65" charset="-122"/>
              </a:rPr>
              <a:t>技法来做题</a:t>
            </a:r>
            <a:r>
              <a:rPr lang="zh-CN" altLang="en-US" sz="2607" kern="0" dirty="0" smtClean="0">
                <a:solidFill>
                  <a:srgbClr val="000000"/>
                </a:solidFill>
                <a:latin typeface="Times New Roman" pitchFamily="65" charset="-122"/>
                <a:ea typeface="宋体" pitchFamily="65" charset="-122"/>
              </a:rPr>
              <a:t>。</a:t>
            </a:r>
            <a:endParaRPr lang="zh-CN" altLang="en-US" dirty="0"/>
          </a:p>
        </p:txBody>
      </p:sp>
      <p:pic>
        <p:nvPicPr>
          <p:cNvPr id="4" name="Picture 2"/>
          <p:cNvPicPr>
            <a:picLocks noChangeAspect="1" noChangeArrowheads="1"/>
          </p:cNvPicPr>
          <p:nvPr/>
        </p:nvPicPr>
        <p:blipFill>
          <a:blip r:embed="rId4" cstate="print"/>
          <a:srcRect/>
          <a:stretch>
            <a:fillRect/>
          </a:stretch>
        </p:blipFill>
        <p:spPr bwMode="auto">
          <a:xfrm>
            <a:off x="593229" y="971997"/>
            <a:ext cx="7246938" cy="676275"/>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15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21.“禽流感”得到有效控制,可是谁敢担保它会不会卷土重来</a:t>
            </a:r>
            <a:r>
              <a:rPr lang="zh-CN" altLang="en-US" sz="2607" kern="0" dirty="0" smtClean="0">
                <a:solidFill>
                  <a:srgbClr val="000000"/>
                </a:solidFill>
                <a:latin typeface="Times New Roman" pitchFamily="65" charset="-122"/>
                <a:ea typeface="宋体" pitchFamily="65" charset="-122"/>
              </a:rPr>
              <a:t>?</a:t>
            </a:r>
            <a:endParaRPr lang="zh-CN" altLang="en-US" dirty="0"/>
          </a:p>
        </p:txBody>
      </p:sp>
      <p:sp>
        <p:nvSpPr>
          <p:cNvPr id="3" name="TextBox 2"/>
          <p:cNvSpPr txBox="1"/>
          <p:nvPr/>
        </p:nvSpPr>
        <p:spPr>
          <a:xfrm>
            <a:off x="535509" y="1620069"/>
            <a:ext cx="11340000" cy="2954655"/>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p:txBody>
      </p:sp>
    </p:spTree>
    <p:custDataLst>
      <p:custData r:id="rId1"/>
    </p:custData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113499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19.</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聚焦语病点,“防范和制止</a:t>
            </a:r>
            <a:r>
              <a:rPr lang="zh-CN" altLang="en-US" sz="2607" kern="0" dirty="0" smtClean="0">
                <a:solidFill>
                  <a:srgbClr val="FF0000"/>
                </a:solidFill>
                <a:latin typeface="黑体"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不再发生”,根据语境“不希望发</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生违规现象”,可知否定失当,不合逻辑。</a:t>
            </a:r>
            <a:endParaRPr lang="zh-CN" altLang="en-US" dirty="0">
              <a:solidFill>
                <a:srgbClr val="FF0000"/>
              </a:solidFill>
            </a:endParaRPr>
          </a:p>
        </p:txBody>
      </p:sp>
      <p:sp>
        <p:nvSpPr>
          <p:cNvPr id="3" name="TextBox 2"/>
          <p:cNvSpPr txBox="1"/>
          <p:nvPr/>
        </p:nvSpPr>
        <p:spPr>
          <a:xfrm>
            <a:off x="540000" y="2196133"/>
            <a:ext cx="11340000" cy="113499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20.</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抓“防止”和否定词“不”,本句否定不当</a:t>
            </a:r>
            <a:r>
              <a:rPr lang="zh-CN" altLang="en-US" sz="2607" kern="0" dirty="0" smtClean="0">
                <a:solidFill>
                  <a:srgbClr val="FF0000"/>
                </a:solidFill>
                <a:latin typeface="Times New Roman" pitchFamily="65" charset="-122"/>
                <a:ea typeface="宋体" pitchFamily="65" charset="-122"/>
              </a:rPr>
              <a:t>。</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FF0000"/>
                </a:solidFill>
                <a:latin typeface="Times New Roman" pitchFamily="65" charset="-122"/>
                <a:ea typeface="宋体" pitchFamily="65" charset="-122"/>
              </a:rPr>
              <a:t>21.</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抓反问句,应改为“可是谁敢担保它不会卷土重来”</a:t>
            </a:r>
            <a:r>
              <a:rPr lang="zh-CN" altLang="en-US" sz="2607" kern="0" dirty="0" smtClean="0">
                <a:solidFill>
                  <a:srgbClr val="FF0000"/>
                </a:solidFill>
                <a:latin typeface="Times New Roman" pitchFamily="65" charset="-122"/>
                <a:ea typeface="宋体" pitchFamily="65" charset="-122"/>
              </a:rPr>
              <a:t>。</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173682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六)“是”“成为”</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判断主语与宾语是否搭配,主要看主语与宾语是否属于同一范畴的事物。在</a:t>
            </a:r>
            <a:r>
              <a:rPr dirty="0"/>
              <a:t/>
            </a:r>
            <a:br>
              <a:rPr dirty="0"/>
            </a:br>
            <a:r>
              <a:rPr lang="zh-CN" altLang="en-US" sz="2607" kern="0" dirty="0" smtClean="0">
                <a:solidFill>
                  <a:srgbClr val="000000"/>
                </a:solidFill>
                <a:latin typeface="Times New Roman" pitchFamily="65" charset="-122"/>
                <a:ea typeface="宋体" pitchFamily="65" charset="-122"/>
              </a:rPr>
              <a:t>解答此类试题时,可从如下方面入手:</a:t>
            </a:r>
            <a:endParaRPr lang="zh-CN" altLang="en-US" dirty="0"/>
          </a:p>
        </p:txBody>
      </p:sp>
      <p:graphicFrame>
        <p:nvGraphicFramePr>
          <p:cNvPr id="3" name="表格 2"/>
          <p:cNvGraphicFramePr>
            <a:graphicFrameLocks noGrp="1"/>
          </p:cNvGraphicFramePr>
          <p:nvPr/>
        </p:nvGraphicFramePr>
        <p:xfrm>
          <a:off x="540000" y="2916213"/>
          <a:ext cx="10987200" cy="2377440"/>
        </p:xfrm>
        <a:graphic>
          <a:graphicData uri="http://schemas.openxmlformats.org/drawingml/2006/table">
            <a:tbl>
              <a:tblPr/>
              <a:tblGrid>
                <a:gridCol w="4301701"/>
                <a:gridCol w="6685499"/>
              </a:tblGrid>
              <a:tr h="60264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①抓住句中的判断词和比较性动词。</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当看到句子中有“是”“变成”“成为”“成了”等表判断的动词或出现“高于”“低于”等</a:t>
                      </a:r>
                      <a:r>
                        <a:rPr lang="zh-CN" altLang="en-US" sz="1600" kern="0" dirty="0" smtClean="0">
                          <a:solidFill>
                            <a:srgbClr val="000000"/>
                          </a:solidFill>
                          <a:latin typeface="Times New Roman" pitchFamily="65" charset="-122"/>
                          <a:ea typeface="宋体" pitchFamily="65" charset="-122"/>
                        </a:rPr>
                        <a:t>具有</a:t>
                      </a:r>
                      <a:r>
                        <a:rPr lang="zh-CN" altLang="en-US" sz="1600" kern="0" dirty="0" smtClean="0">
                          <a:solidFill>
                            <a:srgbClr val="000000"/>
                          </a:solidFill>
                          <a:latin typeface="Times New Roman" pitchFamily="65" charset="-122"/>
                          <a:ea typeface="宋体" pitchFamily="65" charset="-122"/>
                        </a:rPr>
                        <a:t>比较性的动词时,就要注意查看句子的主语与宾语是否搭配。</a:t>
                      </a:r>
                    </a:p>
                  </a:txBody>
                  <a:tcPr marL="45720" marR="45720"/>
                </a:tc>
              </a:tr>
              <a:tr h="60264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②分析句子主语与宾语的概念范畴是否一致。</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当句子中有“是”“变成”等表判断的动词或“高于”“低于”等表比较的动词时,句子的主语</a:t>
                      </a:r>
                      <a:r>
                        <a:rPr lang="zh-CN" altLang="en-US" sz="1600" kern="0" dirty="0" smtClean="0">
                          <a:solidFill>
                            <a:srgbClr val="000000"/>
                          </a:solidFill>
                          <a:latin typeface="Times New Roman" pitchFamily="65" charset="-122"/>
                          <a:ea typeface="宋体" pitchFamily="65" charset="-122"/>
                        </a:rPr>
                        <a:t>与宾语</a:t>
                      </a:r>
                      <a:r>
                        <a:rPr lang="zh-CN" altLang="en-US" sz="1600" kern="0" dirty="0" smtClean="0">
                          <a:solidFill>
                            <a:srgbClr val="000000"/>
                          </a:solidFill>
                          <a:latin typeface="Times New Roman" pitchFamily="65" charset="-122"/>
                          <a:ea typeface="宋体" pitchFamily="65" charset="-122"/>
                        </a:rPr>
                        <a:t>则应属于同一范畴,如果不属于同一范畴,则主语与宾语不搭配。</a:t>
                      </a:r>
                    </a:p>
                  </a:txBody>
                  <a:tcPr marL="45720" marR="45720"/>
                </a:tc>
              </a:tr>
            </a:tbl>
          </a:graphicData>
        </a:graphic>
      </p:graphicFrame>
    </p:spTree>
    <p:custDataLst>
      <p:custData r:id="rId1"/>
    </p:custData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548061"/>
            <a:ext cx="11340000" cy="53315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22.今年全国招收的自费生,是自高考制度恢复以来最多的一年</a:t>
            </a:r>
            <a:r>
              <a:rPr lang="zh-CN" altLang="en-US" sz="2607" kern="0" dirty="0" smtClean="0">
                <a:solidFill>
                  <a:srgbClr val="000000"/>
                </a:solidFill>
                <a:latin typeface="Times New Roman" pitchFamily="65" charset="-122"/>
                <a:ea typeface="宋体" pitchFamily="65" charset="-122"/>
              </a:rPr>
              <a:t>。</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
        <p:nvSpPr>
          <p:cNvPr id="4" name="TextBox 2"/>
          <p:cNvSpPr txBox="1"/>
          <p:nvPr/>
        </p:nvSpPr>
        <p:spPr>
          <a:xfrm>
            <a:off x="535509" y="2196133"/>
            <a:ext cx="11340000" cy="2954655"/>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p:txBody>
      </p:sp>
    </p:spTree>
    <p:custDataLst>
      <p:custData r:id="rId1"/>
    </p:custData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15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23.中国的文字和学校是最早出现的一个国家</a:t>
            </a:r>
            <a:r>
              <a:rPr lang="zh-CN" altLang="en-US" sz="2607" kern="0" dirty="0" smtClean="0">
                <a:solidFill>
                  <a:srgbClr val="000000"/>
                </a:solidFill>
                <a:latin typeface="Times New Roman" pitchFamily="65" charset="-122"/>
                <a:ea typeface="宋体" pitchFamily="65" charset="-122"/>
              </a:rPr>
              <a:t>。</a:t>
            </a:r>
            <a:endParaRPr lang="zh-CN" altLang="en-US" dirty="0"/>
          </a:p>
        </p:txBody>
      </p:sp>
      <p:sp>
        <p:nvSpPr>
          <p:cNvPr id="3" name="TextBox 2"/>
          <p:cNvSpPr txBox="1"/>
          <p:nvPr/>
        </p:nvSpPr>
        <p:spPr>
          <a:xfrm>
            <a:off x="535509" y="1548061"/>
            <a:ext cx="11340000" cy="2954655"/>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p:txBody>
      </p:sp>
    </p:spTree>
    <p:custDataLst>
      <p:custData r:id="rId1"/>
    </p:custData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113499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22.</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句子主干是“自费生是一年”,应删去“一年”</a:t>
            </a:r>
            <a:r>
              <a:rPr lang="zh-CN" altLang="en-US" sz="2607" kern="0" dirty="0" smtClean="0">
                <a:solidFill>
                  <a:srgbClr val="FF0000"/>
                </a:solidFill>
                <a:latin typeface="Times New Roman" pitchFamily="65" charset="-122"/>
                <a:ea typeface="宋体" pitchFamily="65" charset="-122"/>
              </a:rPr>
              <a:t>。</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FF0000"/>
                </a:solidFill>
                <a:latin typeface="Times New Roman" pitchFamily="65" charset="-122"/>
                <a:ea typeface="宋体" pitchFamily="65" charset="-122"/>
              </a:rPr>
              <a:t>23.</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应改为“中国是一个最早出现文字和学校的国家”</a:t>
            </a:r>
            <a:r>
              <a:rPr lang="zh-CN" altLang="en-US" sz="2607" kern="0" dirty="0" smtClean="0">
                <a:solidFill>
                  <a:srgbClr val="FF0000"/>
                </a:solidFill>
                <a:latin typeface="Times New Roman" pitchFamily="65" charset="-122"/>
                <a:ea typeface="宋体" pitchFamily="65" charset="-122"/>
              </a:rPr>
              <a:t>。</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120366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七)代词</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如果句子里有代词,要考虑代词是否指代不明</a:t>
            </a:r>
            <a:r>
              <a:rPr lang="zh-CN" altLang="en-US" sz="2607" kern="0" dirty="0" smtClean="0">
                <a:solidFill>
                  <a:srgbClr val="000000"/>
                </a:solidFill>
                <a:latin typeface="Times New Roman" pitchFamily="65" charset="-122"/>
                <a:ea typeface="宋体" pitchFamily="65" charset="-122"/>
              </a:rPr>
              <a:t>。</a:t>
            </a:r>
            <a:endParaRPr lang="zh-CN" altLang="en-US" dirty="0"/>
          </a:p>
        </p:txBody>
      </p:sp>
      <p:sp>
        <p:nvSpPr>
          <p:cNvPr id="3" name="TextBox 2"/>
          <p:cNvSpPr txBox="1"/>
          <p:nvPr/>
        </p:nvSpPr>
        <p:spPr>
          <a:xfrm>
            <a:off x="540000" y="2844205"/>
            <a:ext cx="11340000" cy="113499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24.搜集史料不容易,鉴定和运用史料更不容易,中国过去的大部分史学家的</a:t>
            </a:r>
            <a:r>
              <a:rPr dirty="0"/>
              <a:t/>
            </a:r>
            <a:br>
              <a:rPr dirty="0"/>
            </a:br>
            <a:r>
              <a:rPr lang="zh-CN" altLang="en-US" sz="2607" kern="0" dirty="0" smtClean="0">
                <a:solidFill>
                  <a:srgbClr val="000000"/>
                </a:solidFill>
                <a:latin typeface="Times New Roman" pitchFamily="65" charset="-122"/>
                <a:ea typeface="宋体" pitchFamily="65" charset="-122"/>
              </a:rPr>
              <a:t>主要力量就用在这方面</a:t>
            </a:r>
            <a:r>
              <a:rPr lang="zh-CN" altLang="en-US" sz="2607" kern="0" dirty="0" smtClean="0">
                <a:solidFill>
                  <a:srgbClr val="000000"/>
                </a:solidFill>
                <a:latin typeface="Times New Roman" pitchFamily="65" charset="-122"/>
                <a:ea typeface="宋体" pitchFamily="65" charset="-122"/>
              </a:rPr>
              <a:t>。</a:t>
            </a:r>
            <a:endParaRPr lang="zh-CN" altLang="en-US" dirty="0"/>
          </a:p>
        </p:txBody>
      </p:sp>
      <p:pic>
        <p:nvPicPr>
          <p:cNvPr id="4" name="Picture 4"/>
          <p:cNvPicPr>
            <a:picLocks noChangeAspect="1" noChangeArrowheads="1"/>
          </p:cNvPicPr>
          <p:nvPr/>
        </p:nvPicPr>
        <p:blipFill>
          <a:blip r:embed="rId4" cstate="print"/>
          <a:srcRect/>
          <a:stretch>
            <a:fillRect/>
          </a:stretch>
        </p:blipFill>
        <p:spPr bwMode="auto">
          <a:xfrm>
            <a:off x="449213" y="2196133"/>
            <a:ext cx="2514600" cy="609600"/>
          </a:xfrm>
          <a:prstGeom prst="rect">
            <a:avLst/>
          </a:prstGeom>
          <a:noFill/>
          <a:ln w="9525">
            <a:noFill/>
            <a:miter lim="800000"/>
            <a:headEnd/>
            <a:tailEnd/>
          </a:ln>
        </p:spPr>
      </p:pic>
      <p:sp>
        <p:nvSpPr>
          <p:cNvPr id="5" name="TextBox 2"/>
          <p:cNvSpPr txBox="1"/>
          <p:nvPr/>
        </p:nvSpPr>
        <p:spPr>
          <a:xfrm>
            <a:off x="535509" y="4068341"/>
            <a:ext cx="11340000" cy="1846659"/>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p:txBody>
      </p:sp>
    </p:spTree>
    <p:custDataLst>
      <p:custData r:id="rId1"/>
    </p:custData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113499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25.继承传统技法不容易,发展和创新技法更不容易,中国过去的大部分音乐</a:t>
            </a:r>
            <a:r>
              <a:rPr dirty="0"/>
              <a:t/>
            </a:r>
            <a:br>
              <a:rPr dirty="0"/>
            </a:br>
            <a:r>
              <a:rPr lang="zh-CN" altLang="en-US" sz="2607" kern="0" dirty="0" smtClean="0">
                <a:solidFill>
                  <a:srgbClr val="000000"/>
                </a:solidFill>
                <a:latin typeface="Times New Roman" pitchFamily="65" charset="-122"/>
                <a:ea typeface="宋体" pitchFamily="65" charset="-122"/>
              </a:rPr>
              <a:t>家就把主要的聪明才智用在这方面</a:t>
            </a:r>
            <a:r>
              <a:rPr lang="zh-CN" altLang="en-US" sz="2607" kern="0" dirty="0" smtClean="0">
                <a:solidFill>
                  <a:srgbClr val="000000"/>
                </a:solidFill>
                <a:latin typeface="Times New Roman" pitchFamily="65" charset="-122"/>
                <a:ea typeface="宋体" pitchFamily="65" charset="-122"/>
              </a:rPr>
              <a:t>。</a:t>
            </a:r>
            <a:endParaRPr lang="zh-CN" altLang="en-US" dirty="0"/>
          </a:p>
        </p:txBody>
      </p:sp>
      <p:sp>
        <p:nvSpPr>
          <p:cNvPr id="3" name="TextBox 2"/>
          <p:cNvSpPr txBox="1"/>
          <p:nvPr/>
        </p:nvSpPr>
        <p:spPr>
          <a:xfrm>
            <a:off x="535509" y="2124125"/>
            <a:ext cx="11340000" cy="2954655"/>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p:txBody>
      </p:sp>
    </p:spTree>
    <p:custDataLst>
      <p:custData r:id="rId1"/>
    </p:custData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18054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24.</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“这方面”指代不明</a:t>
            </a:r>
            <a:r>
              <a:rPr lang="zh-CN" altLang="en-US" sz="2607" kern="0" dirty="0" smtClean="0">
                <a:solidFill>
                  <a:srgbClr val="FF0000"/>
                </a:solidFill>
                <a:latin typeface="Times New Roman" pitchFamily="65" charset="-122"/>
                <a:ea typeface="宋体" pitchFamily="65" charset="-122"/>
              </a:rPr>
              <a:t>。</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en-US" altLang="zh-CN" sz="2607" kern="0" dirty="0" smtClean="0">
                <a:solidFill>
                  <a:srgbClr val="FF0000"/>
                </a:solidFill>
                <a:latin typeface="Times New Roman" pitchFamily="65" charset="-122"/>
                <a:ea typeface="宋体" pitchFamily="65" charset="-122"/>
              </a:rPr>
              <a:t>25.</a:t>
            </a:r>
            <a:r>
              <a:rPr lang="zh-CN" altLang="en-US" sz="2607" kern="0" dirty="0" smtClean="0">
                <a:solidFill>
                  <a:srgbClr val="FF0000"/>
                </a:solidFill>
                <a:latin typeface="Times New Roman" pitchFamily="65" charset="-122"/>
                <a:ea typeface="宋体" pitchFamily="65" charset="-122"/>
              </a:rPr>
              <a:t>答案　抓代词</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这方面”指代不明</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可指“继承传统技法”</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也可指“发</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展和创新技法”</a:t>
            </a:r>
            <a:r>
              <a:rPr lang="zh-CN" altLang="en-US" sz="2607" kern="0" dirty="0" smtClean="0">
                <a:solidFill>
                  <a:srgbClr val="FF0000"/>
                </a:solidFill>
                <a:latin typeface="Times New Roman" pitchFamily="65" charset="-122"/>
                <a:ea typeface="宋体" pitchFamily="65" charset="-122"/>
              </a:rPr>
              <a:t>。</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八)数量词</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数量词误用主要是指数量词与表示增减的词语搭配使用时出现的不合逻辑</a:t>
            </a:r>
            <a:r>
              <a:rPr dirty="0"/>
              <a:t/>
            </a:r>
            <a:br>
              <a:rPr dirty="0"/>
            </a:br>
            <a:r>
              <a:rPr lang="zh-CN" altLang="en-US" sz="2607" kern="0" dirty="0" smtClean="0">
                <a:solidFill>
                  <a:srgbClr val="000000"/>
                </a:solidFill>
                <a:latin typeface="Times New Roman" pitchFamily="65" charset="-122"/>
                <a:ea typeface="宋体" pitchFamily="65" charset="-122"/>
              </a:rPr>
              <a:t>的现象。解答此类试题时,可从以下方面入手:</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①一般来说,句子中出现了“减少”“缩小”“降低”“下降”“增加”等</a:t>
            </a:r>
            <a:r>
              <a:rPr dirty="0"/>
              <a:t/>
            </a:r>
            <a:br>
              <a:rPr dirty="0"/>
            </a:br>
            <a:r>
              <a:rPr lang="zh-CN" altLang="en-US" sz="2607" kern="0" dirty="0" smtClean="0">
                <a:solidFill>
                  <a:srgbClr val="000000"/>
                </a:solidFill>
                <a:latin typeface="Times New Roman" pitchFamily="65" charset="-122"/>
                <a:ea typeface="宋体" pitchFamily="65" charset="-122"/>
              </a:rPr>
              <a:t>词语时,就要考虑倍数、分数、百分比的运用是否合理。“增加”用于倍数,</a:t>
            </a:r>
            <a:r>
              <a:rPr dirty="0"/>
              <a:t/>
            </a:r>
            <a:br>
              <a:rPr dirty="0"/>
            </a:br>
            <a:r>
              <a:rPr lang="zh-CN" altLang="en-US" sz="2607" kern="0" dirty="0" smtClean="0">
                <a:solidFill>
                  <a:srgbClr val="000000"/>
                </a:solidFill>
                <a:latin typeface="Times New Roman" pitchFamily="65" charset="-122"/>
                <a:ea typeface="宋体" pitchFamily="65" charset="-122"/>
              </a:rPr>
              <a:t>“下降”“减少”用于分数或百分比,“升幅”“增长率”用于百分比。</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②一些句子常常用“左右”“前后”“上下”“以上”等词语表示约数,</a:t>
            </a:r>
            <a:r>
              <a:rPr lang="zh-CN" altLang="en-US" sz="2607" kern="0" dirty="0" smtClean="0">
                <a:solidFill>
                  <a:srgbClr val="000000"/>
                </a:solidFill>
                <a:latin typeface="Times New Roman" pitchFamily="65" charset="-122"/>
                <a:ea typeface="宋体" pitchFamily="65" charset="-122"/>
              </a:rPr>
              <a:t>这</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时也要特别注意,使用这样的词语是否多余</a:t>
            </a:r>
            <a:r>
              <a:rPr lang="zh-CN" altLang="en-US" sz="2607" kern="0" dirty="0" smtClean="0">
                <a:solidFill>
                  <a:srgbClr val="000000"/>
                </a:solidFill>
                <a:latin typeface="Times New Roman" pitchFamily="65" charset="-122"/>
                <a:ea typeface="宋体" pitchFamily="65" charset="-122"/>
              </a:rPr>
              <a:t>。</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683965"/>
            <a:ext cx="11340000" cy="53315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解题</a:t>
            </a:r>
            <a:r>
              <a:rPr lang="zh-CN" altLang="en-US" sz="2607" kern="0" dirty="0" smtClean="0">
                <a:solidFill>
                  <a:srgbClr val="000000"/>
                </a:solidFill>
                <a:latin typeface="Times New Roman" pitchFamily="65" charset="-122"/>
                <a:ea typeface="宋体" pitchFamily="65" charset="-122"/>
              </a:rPr>
              <a:t>时一般分两步</a:t>
            </a:r>
            <a:r>
              <a:rPr lang="zh-CN" altLang="en-US" sz="2607" kern="0" dirty="0" smtClean="0">
                <a:solidFill>
                  <a:srgbClr val="000000"/>
                </a:solidFill>
                <a:latin typeface="Times New Roman" pitchFamily="65" charset="-122"/>
                <a:ea typeface="宋体" pitchFamily="65" charset="-122"/>
              </a:rPr>
              <a:t>:</a:t>
            </a:r>
            <a:endParaRPr lang="zh-CN" altLang="en-US" dirty="0"/>
          </a:p>
        </p:txBody>
      </p:sp>
      <p:pic>
        <p:nvPicPr>
          <p:cNvPr id="3" name="图片 3" descr="textimage0.jpeg"/>
          <p:cNvPicPr>
            <a:picLocks noChangeAspect="1"/>
          </p:cNvPicPr>
          <p:nvPr/>
        </p:nvPicPr>
        <p:blipFill>
          <a:blip r:embed="rId4" cstate="print"/>
          <a:stretch>
            <a:fillRect/>
          </a:stretch>
        </p:blipFill>
        <p:spPr>
          <a:xfrm>
            <a:off x="1385317" y="1404045"/>
            <a:ext cx="7363920" cy="3152363"/>
          </a:xfrm>
          <a:prstGeom prst="rect">
            <a:avLst/>
          </a:prstGeom>
        </p:spPr>
      </p:pic>
    </p:spTree>
    <p:custDataLst>
      <p:custData r:id="rId1"/>
    </p:custData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18054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③</a:t>
            </a:r>
            <a:r>
              <a:rPr lang="zh-CN" altLang="en-US" sz="2607" kern="0" dirty="0" smtClean="0">
                <a:solidFill>
                  <a:srgbClr val="000000"/>
                </a:solidFill>
                <a:latin typeface="Times New Roman" pitchFamily="65" charset="-122"/>
                <a:ea typeface="宋体" pitchFamily="65" charset="-122"/>
              </a:rPr>
              <a:t>句中有“至少”“最多”“最高”“最低”“近”“约”“超过”这一</a:t>
            </a:r>
            <a:r>
              <a:rPr dirty="0"/>
              <a:t/>
            </a:r>
            <a:br>
              <a:rPr dirty="0"/>
            </a:br>
            <a:r>
              <a:rPr lang="zh-CN" altLang="en-US" sz="2607" kern="0" dirty="0" smtClean="0">
                <a:solidFill>
                  <a:srgbClr val="000000"/>
                </a:solidFill>
                <a:latin typeface="Times New Roman" pitchFamily="65" charset="-122"/>
                <a:ea typeface="宋体" pitchFamily="65" charset="-122"/>
              </a:rPr>
              <a:t>类词语时,要注意它们后面搭配的应是确数,而不能是概数。</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④一些句子中常出现合成量词而造成量词误用</a:t>
            </a:r>
            <a:r>
              <a:rPr lang="zh-CN" altLang="en-US" sz="2607" kern="0" dirty="0" smtClean="0">
                <a:solidFill>
                  <a:srgbClr val="000000"/>
                </a:solidFill>
                <a:latin typeface="Times New Roman" pitchFamily="65" charset="-122"/>
                <a:ea typeface="宋体" pitchFamily="65" charset="-122"/>
              </a:rPr>
              <a:t>。</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76053"/>
            <a:ext cx="11340000" cy="53315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26.三T企业抓技术革新,今年比去年产量翻了一番,成本却下降了一倍</a:t>
            </a:r>
            <a:r>
              <a:rPr lang="zh-CN" altLang="en-US" sz="2607" kern="0" dirty="0" smtClean="0">
                <a:solidFill>
                  <a:srgbClr val="000000"/>
                </a:solidFill>
                <a:latin typeface="Times New Roman" pitchFamily="65" charset="-122"/>
                <a:ea typeface="宋体" pitchFamily="65" charset="-122"/>
              </a:rPr>
              <a:t>。</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
        <p:nvSpPr>
          <p:cNvPr id="4" name="TextBox 2"/>
          <p:cNvSpPr txBox="1"/>
          <p:nvPr/>
        </p:nvSpPr>
        <p:spPr>
          <a:xfrm>
            <a:off x="535509" y="2052117"/>
            <a:ext cx="11340000" cy="2954655"/>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p:txBody>
      </p:sp>
    </p:spTree>
    <p:custDataLst>
      <p:custData r:id="rId1"/>
    </p:custData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15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27.这次物理考试,全班的平均分都达到85分以上</a:t>
            </a:r>
            <a:r>
              <a:rPr lang="zh-CN" altLang="en-US" sz="2607" kern="0" dirty="0" smtClean="0">
                <a:solidFill>
                  <a:srgbClr val="000000"/>
                </a:solidFill>
                <a:latin typeface="Times New Roman" pitchFamily="65" charset="-122"/>
                <a:ea typeface="宋体" pitchFamily="65" charset="-122"/>
              </a:rPr>
              <a:t>。</a:t>
            </a:r>
            <a:endParaRPr lang="zh-CN" altLang="en-US" dirty="0"/>
          </a:p>
        </p:txBody>
      </p:sp>
      <p:sp>
        <p:nvSpPr>
          <p:cNvPr id="3" name="TextBox 2"/>
          <p:cNvSpPr txBox="1"/>
          <p:nvPr/>
        </p:nvSpPr>
        <p:spPr>
          <a:xfrm>
            <a:off x="535509" y="1620069"/>
            <a:ext cx="11340000" cy="2954655"/>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p:txBody>
      </p:sp>
    </p:spTree>
    <p:custDataLst>
      <p:custData r:id="rId1"/>
    </p:custData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15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28.他的年龄不大,最多五十岁以下</a:t>
            </a:r>
            <a:r>
              <a:rPr lang="zh-CN" altLang="en-US" sz="2607" kern="0" dirty="0" smtClean="0">
                <a:solidFill>
                  <a:srgbClr val="000000"/>
                </a:solidFill>
                <a:latin typeface="Times New Roman" pitchFamily="65" charset="-122"/>
                <a:ea typeface="宋体" pitchFamily="65" charset="-122"/>
              </a:rPr>
              <a:t>。</a:t>
            </a:r>
            <a:endParaRPr lang="zh-CN" altLang="en-US" dirty="0"/>
          </a:p>
        </p:txBody>
      </p:sp>
      <p:sp>
        <p:nvSpPr>
          <p:cNvPr id="3" name="TextBox 2"/>
          <p:cNvSpPr txBox="1"/>
          <p:nvPr/>
        </p:nvSpPr>
        <p:spPr>
          <a:xfrm>
            <a:off x="535509" y="1476053"/>
            <a:ext cx="11340000" cy="2954655"/>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p:txBody>
      </p:sp>
    </p:spTree>
    <p:custDataLst>
      <p:custData r:id="rId1"/>
    </p:custData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15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29.这个单位职工福利好,收入高,每月工资至少五千八百元以上</a:t>
            </a:r>
            <a:r>
              <a:rPr lang="zh-CN" altLang="en-US" sz="2607" kern="0" dirty="0" smtClean="0">
                <a:solidFill>
                  <a:srgbClr val="000000"/>
                </a:solidFill>
                <a:latin typeface="Times New Roman" pitchFamily="65" charset="-122"/>
                <a:ea typeface="宋体" pitchFamily="65" charset="-122"/>
              </a:rPr>
              <a:t>。</a:t>
            </a:r>
            <a:endParaRPr lang="zh-CN" altLang="en-US" dirty="0"/>
          </a:p>
        </p:txBody>
      </p:sp>
      <p:sp>
        <p:nvSpPr>
          <p:cNvPr id="3" name="TextBox 2"/>
          <p:cNvSpPr txBox="1"/>
          <p:nvPr/>
        </p:nvSpPr>
        <p:spPr>
          <a:xfrm>
            <a:off x="535509" y="1548061"/>
            <a:ext cx="11340000" cy="2954655"/>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p:txBody>
      </p:sp>
    </p:spTree>
    <p:custDataLst>
      <p:custData r:id="rId1"/>
    </p:custData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15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30.老赵大约七十岁上下,可身板很硬朗</a:t>
            </a:r>
            <a:r>
              <a:rPr lang="zh-CN" altLang="en-US" sz="2607" kern="0" dirty="0" smtClean="0">
                <a:solidFill>
                  <a:srgbClr val="000000"/>
                </a:solidFill>
                <a:latin typeface="Times New Roman" pitchFamily="65" charset="-122"/>
                <a:ea typeface="宋体" pitchFamily="65" charset="-122"/>
              </a:rPr>
              <a:t>。</a:t>
            </a:r>
            <a:endParaRPr lang="zh-CN" altLang="en-US" dirty="0"/>
          </a:p>
        </p:txBody>
      </p:sp>
      <p:sp>
        <p:nvSpPr>
          <p:cNvPr id="3" name="TextBox 2"/>
          <p:cNvSpPr txBox="1"/>
          <p:nvPr/>
        </p:nvSpPr>
        <p:spPr>
          <a:xfrm>
            <a:off x="535509" y="1548061"/>
            <a:ext cx="11340000" cy="2954655"/>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p:txBody>
      </p:sp>
    </p:spTree>
    <p:custDataLst>
      <p:custData r:id="rId1"/>
    </p:custData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113499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31.华能集团三电厂今年对锅炉设备进行了改造,吨煤发电量增加了1.5倍,煤</a:t>
            </a:r>
            <a:r>
              <a:rPr dirty="0"/>
              <a:t/>
            </a:r>
            <a:br>
              <a:rPr dirty="0"/>
            </a:br>
            <a:r>
              <a:rPr lang="zh-CN" altLang="en-US" sz="2607" kern="0" dirty="0" smtClean="0">
                <a:solidFill>
                  <a:srgbClr val="000000"/>
                </a:solidFill>
                <a:latin typeface="Times New Roman" pitchFamily="65" charset="-122"/>
                <a:ea typeface="宋体" pitchFamily="65" charset="-122"/>
              </a:rPr>
              <a:t>消耗量减少了1.2倍</a:t>
            </a:r>
            <a:r>
              <a:rPr lang="zh-CN" altLang="en-US" sz="2607" kern="0" dirty="0" smtClean="0">
                <a:solidFill>
                  <a:srgbClr val="000000"/>
                </a:solidFill>
                <a:latin typeface="Times New Roman" pitchFamily="65" charset="-122"/>
                <a:ea typeface="宋体" pitchFamily="65" charset="-122"/>
              </a:rPr>
              <a:t>。</a:t>
            </a:r>
            <a:endParaRPr lang="zh-CN" altLang="en-US" dirty="0"/>
          </a:p>
        </p:txBody>
      </p:sp>
      <p:sp>
        <p:nvSpPr>
          <p:cNvPr id="3" name="TextBox 2"/>
          <p:cNvSpPr txBox="1"/>
          <p:nvPr/>
        </p:nvSpPr>
        <p:spPr>
          <a:xfrm>
            <a:off x="535509" y="2052117"/>
            <a:ext cx="11340000" cy="2954655"/>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p:txBody>
      </p:sp>
    </p:spTree>
    <p:custDataLst>
      <p:custData r:id="rId1"/>
    </p:custData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18054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26.</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“下降了一倍”则成本为零,这怎么可能?减少、缩小、降低和下</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降不能成倍,后面只能跟分数、百分比或实际数量,如“经过革新,产品的体</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积比原来缩小了一半”。</a:t>
            </a:r>
            <a:endParaRPr lang="zh-CN" altLang="en-US" dirty="0">
              <a:solidFill>
                <a:srgbClr val="FF0000"/>
              </a:solidFill>
            </a:endParaRPr>
          </a:p>
        </p:txBody>
      </p:sp>
      <p:sp>
        <p:nvSpPr>
          <p:cNvPr id="3" name="TextBox 2"/>
          <p:cNvSpPr txBox="1"/>
          <p:nvPr/>
        </p:nvSpPr>
        <p:spPr>
          <a:xfrm>
            <a:off x="540000" y="2628181"/>
            <a:ext cx="11340000" cy="113499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27.</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平均分应该是一个确切数字,不能用“以上”。一门学科、一次考</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试、一个班级的平均分只能有一个,后面不能跟“都”。</a:t>
            </a:r>
            <a:endParaRPr lang="zh-CN" altLang="en-US" dirty="0">
              <a:solidFill>
                <a:srgbClr val="FF0000"/>
              </a:solidFill>
            </a:endParaRPr>
          </a:p>
        </p:txBody>
      </p:sp>
      <p:sp>
        <p:nvSpPr>
          <p:cNvPr id="4" name="TextBox 2"/>
          <p:cNvSpPr txBox="1"/>
          <p:nvPr/>
        </p:nvSpPr>
        <p:spPr>
          <a:xfrm>
            <a:off x="540000" y="3852317"/>
            <a:ext cx="11340000" cy="53315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28.</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应去掉“以下”,或去掉“最多”而代之以“在”。</a:t>
            </a:r>
            <a:endParaRPr lang="zh-CN" altLang="en-US" dirty="0">
              <a:solidFill>
                <a:srgbClr val="FF0000"/>
              </a:solidFill>
            </a:endParaRPr>
          </a:p>
        </p:txBody>
      </p:sp>
      <p:sp>
        <p:nvSpPr>
          <p:cNvPr id="5" name="TextBox 2"/>
          <p:cNvSpPr txBox="1"/>
          <p:nvPr/>
        </p:nvSpPr>
        <p:spPr>
          <a:xfrm>
            <a:off x="540000" y="4572397"/>
            <a:ext cx="11340000" cy="53315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29.</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应去掉“以上”或“至少”。</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240732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30.</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“大约”“超过”“将近”后面跟整数来表示约数,再跟约数只会</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造成表意不明,因而“大约(超过、将近)</a:t>
            </a:r>
            <a:r>
              <a:rPr lang="zh-CN" altLang="en-US" sz="2607" kern="0" dirty="0" smtClean="0">
                <a:solidFill>
                  <a:srgbClr val="FF0000"/>
                </a:solidFill>
                <a:latin typeface="黑体"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左右(上下、多)”这样的表述存</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在语病</a:t>
            </a:r>
            <a:r>
              <a:rPr lang="zh-CN" altLang="en-US" sz="2607" kern="0" dirty="0" smtClean="0">
                <a:solidFill>
                  <a:srgbClr val="FF0000"/>
                </a:solidFill>
                <a:latin typeface="Times New Roman" pitchFamily="65" charset="-122"/>
                <a:ea typeface="宋体" pitchFamily="65" charset="-122"/>
              </a:rPr>
              <a:t>。</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FF0000"/>
                </a:solidFill>
                <a:latin typeface="Times New Roman" pitchFamily="65" charset="-122"/>
                <a:ea typeface="宋体" pitchFamily="65" charset="-122"/>
              </a:rPr>
              <a:t>31.</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抓数词,“减少”不可以用倍数</a:t>
            </a:r>
            <a:r>
              <a:rPr lang="zh-CN" altLang="en-US" sz="2607" kern="0" dirty="0" smtClean="0">
                <a:solidFill>
                  <a:srgbClr val="FF0000"/>
                </a:solidFill>
                <a:latin typeface="Times New Roman" pitchFamily="65" charset="-122"/>
                <a:ea typeface="宋体" pitchFamily="65" charset="-122"/>
              </a:rPr>
              <a:t>。</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3261406"/>
          </a:xfrm>
          <a:prstGeom prst="rect">
            <a:avLst/>
          </a:prstGeom>
          <a:noFill/>
        </p:spPr>
        <p:txBody>
          <a:bodyPr wrap="square" lIns="0" tIns="0" rIns="0" bIns="0" rtlCol="0">
            <a:spAutoFit/>
          </a:bodyPr>
          <a:lstStyle/>
          <a:p>
            <a:pPr marL="0" indent="0" algn="ctr" eaLnBrk="0" latinLnBrk="1" hangingPunct="0">
              <a:lnSpc>
                <a:spcPct val="150000"/>
              </a:lnSpc>
              <a:spcBef>
                <a:spcPts val="0"/>
              </a:spcBef>
              <a:buNone/>
            </a:pPr>
            <a:r>
              <a:rPr lang="zh-CN" altLang="en-US" sz="3700" kern="0" dirty="0" smtClean="0">
                <a:solidFill>
                  <a:srgbClr val="000000"/>
                </a:solidFill>
                <a:latin typeface="黑体" pitchFamily="2" charset="-122"/>
                <a:ea typeface="黑体" pitchFamily="2" charset="-122"/>
              </a:rPr>
              <a:t>提分攻略二　修改病句“四字诀”</a:t>
            </a:r>
            <a:endParaRPr lang="zh-CN" altLang="en-US" sz="3700" dirty="0">
              <a:latin typeface="黑体" pitchFamily="2" charset="-122"/>
              <a:ea typeface="黑体" pitchFamily="2"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　　修改病句的基本方法是四个字:增(成分残缺的)、删(成分赘余的)、换</a:t>
            </a:r>
            <a:r>
              <a:rPr dirty="0"/>
              <a:t/>
            </a:r>
            <a:br>
              <a:rPr dirty="0"/>
            </a:br>
            <a:r>
              <a:rPr lang="zh-CN" altLang="en-US" sz="2607" kern="0" dirty="0" smtClean="0">
                <a:solidFill>
                  <a:srgbClr val="000000"/>
                </a:solidFill>
                <a:latin typeface="Times New Roman" pitchFamily="65" charset="-122"/>
                <a:ea typeface="宋体" pitchFamily="65" charset="-122"/>
              </a:rPr>
              <a:t>(用词不当的)、移(语序不当的)。修改病句应以消除语病为要,切忌改变句子</a:t>
            </a:r>
            <a:r>
              <a:rPr dirty="0"/>
              <a:t/>
            </a:r>
            <a:br>
              <a:rPr dirty="0"/>
            </a:br>
            <a:r>
              <a:rPr lang="zh-CN" altLang="en-US" sz="2607" kern="0" dirty="0" smtClean="0">
                <a:solidFill>
                  <a:srgbClr val="000000"/>
                </a:solidFill>
                <a:latin typeface="Times New Roman" pitchFamily="65" charset="-122"/>
                <a:ea typeface="宋体" pitchFamily="65" charset="-122"/>
              </a:rPr>
              <a:t>的原意。尤其应注意,能调整语序就不增删,能改一处就不改两处。修改病句</a:t>
            </a:r>
            <a:r>
              <a:rPr dirty="0"/>
              <a:t/>
            </a:r>
            <a:br>
              <a:rPr dirty="0"/>
            </a:br>
            <a:r>
              <a:rPr lang="zh-CN" altLang="en-US" sz="2607" kern="0" dirty="0" smtClean="0">
                <a:solidFill>
                  <a:srgbClr val="000000"/>
                </a:solidFill>
                <a:latin typeface="Times New Roman" pitchFamily="65" charset="-122"/>
                <a:ea typeface="宋体" pitchFamily="65" charset="-122"/>
              </a:rPr>
              <a:t>也应追求高效</a:t>
            </a:r>
            <a:r>
              <a:rPr lang="zh-CN" altLang="en-US" sz="2607" kern="0" dirty="0" smtClean="0">
                <a:solidFill>
                  <a:srgbClr val="000000"/>
                </a:solidFill>
                <a:latin typeface="Times New Roman" pitchFamily="65" charset="-122"/>
                <a:ea typeface="宋体" pitchFamily="65" charset="-122"/>
              </a:rPr>
              <a:t>。</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21182"/>
            <a:ext cx="11340000" cy="533159"/>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2017课标全国Ⅰ,18)下列各句中,没有语病的一句是</a:t>
            </a:r>
            <a:r>
              <a:rPr lang="zh-CN" altLang="en-US" sz="2040" kern="0" spc="567"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a:t>
            </a:r>
            <a:endParaRPr lang="zh-CN" altLang="en-US" sz="2800" dirty="0" smtClean="0"/>
          </a:p>
        </p:txBody>
      </p:sp>
      <p:pic>
        <p:nvPicPr>
          <p:cNvPr id="3" name="Picture 5"/>
          <p:cNvPicPr>
            <a:picLocks noChangeAspect="1" noChangeArrowheads="1"/>
          </p:cNvPicPr>
          <p:nvPr/>
        </p:nvPicPr>
        <p:blipFill>
          <a:blip r:embed="rId4" cstate="print"/>
          <a:srcRect/>
          <a:stretch>
            <a:fillRect/>
          </a:stretch>
        </p:blipFill>
        <p:spPr bwMode="auto">
          <a:xfrm>
            <a:off x="535509" y="899989"/>
            <a:ext cx="2419350" cy="5905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70759"/>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2018课标全国Ⅰ改编,17)文中画横线的句子有语病,下列修改最恰当的一项</a:t>
            </a:r>
            <a:r>
              <a:rPr dirty="0"/>
              <a:t/>
            </a:r>
            <a:br>
              <a:rPr dirty="0"/>
            </a:br>
            <a:r>
              <a:rPr lang="zh-CN" altLang="en-US" sz="2607" kern="0" dirty="0" smtClean="0">
                <a:solidFill>
                  <a:srgbClr val="000000"/>
                </a:solidFill>
                <a:latin typeface="Times New Roman" pitchFamily="65" charset="-122"/>
                <a:ea typeface="宋体" pitchFamily="65" charset="-122"/>
              </a:rPr>
              <a:t>是</a:t>
            </a:r>
            <a:r>
              <a:rPr lang="zh-CN" altLang="en-US" sz="2040" kern="0" spc="567"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“大洋一号”是中国第一艘现代化的综合性远洋科学考察船。自1995年</a:t>
            </a:r>
            <a:r>
              <a:rPr lang="zh-CN" altLang="en-US" sz="2607" kern="0" dirty="0" smtClean="0">
                <a:solidFill>
                  <a:srgbClr val="000000"/>
                </a:solidFill>
                <a:latin typeface="Times New Roman" pitchFamily="65" charset="-122"/>
                <a:ea typeface="宋体" pitchFamily="65" charset="-122"/>
              </a:rPr>
              <a:t>以</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来</a:t>
            </a:r>
            <a:r>
              <a:rPr lang="en-US" altLang="zh-CN" sz="2607" kern="0" dirty="0" smtClean="0">
                <a:solidFill>
                  <a:srgbClr val="000000"/>
                </a:solidFill>
                <a:latin typeface="Times New Roman" pitchFamily="65" charset="-122"/>
                <a:ea typeface="宋体" pitchFamily="65" charset="-122"/>
              </a:rPr>
              <a:t>,</a:t>
            </a:r>
            <a:r>
              <a:rPr lang="zh-CN" altLang="en-US" sz="2607" u="sng" kern="0" dirty="0" smtClean="0">
                <a:solidFill>
                  <a:srgbClr val="000000"/>
                </a:solidFill>
                <a:latin typeface="Times New Roman" pitchFamily="65" charset="-122"/>
                <a:ea typeface="宋体" pitchFamily="65" charset="-122"/>
              </a:rPr>
              <a:t>这艘船经历了大洋矿产资源研究开发专项的多个远洋调查航次和大陆架</a:t>
            </a:r>
            <a:r>
              <a:rPr lang="zh-CN" altLang="en-US" sz="2800" dirty="0" smtClean="0"/>
              <a:t/>
            </a:r>
            <a:br>
              <a:rPr lang="zh-CN" altLang="en-US" sz="2800" dirty="0" smtClean="0"/>
            </a:br>
            <a:r>
              <a:rPr lang="zh-CN" altLang="en-US" sz="2607" u="sng" kern="0" dirty="0" smtClean="0">
                <a:solidFill>
                  <a:srgbClr val="000000"/>
                </a:solidFill>
                <a:latin typeface="Times New Roman" pitchFamily="65" charset="-122"/>
                <a:ea typeface="宋体" pitchFamily="65" charset="-122"/>
              </a:rPr>
              <a:t>勘查多个航次的任务。</a:t>
            </a:r>
            <a:endParaRPr lang="zh-CN" altLang="en-US" sz="2800" dirty="0" smtClean="0"/>
          </a:p>
          <a:p>
            <a:pPr eaLnBrk="0" latinLnBrk="1" hangingPunct="0">
              <a:lnSpc>
                <a:spcPct val="150000"/>
              </a:lnSpc>
            </a:pPr>
            <a:r>
              <a:rPr lang="en-US" altLang="zh-CN" sz="2607" kern="0" dirty="0" smtClean="0">
                <a:solidFill>
                  <a:srgbClr val="000000"/>
                </a:solidFill>
                <a:latin typeface="Times New Roman" pitchFamily="65" charset="-122"/>
                <a:ea typeface="宋体" pitchFamily="65" charset="-122"/>
              </a:rPr>
              <a:t>A.</a:t>
            </a:r>
            <a:r>
              <a:rPr lang="zh-CN" altLang="en-US" sz="2607" kern="0" dirty="0" smtClean="0">
                <a:solidFill>
                  <a:srgbClr val="000000"/>
                </a:solidFill>
                <a:latin typeface="Times New Roman" pitchFamily="65" charset="-122"/>
                <a:ea typeface="宋体" pitchFamily="65" charset="-122"/>
              </a:rPr>
              <a:t>这艘船经历了大洋矿产资源研究开发专项的多个远洋调查航次和大陆架</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勘查多个航次的调查</a:t>
            </a:r>
            <a:r>
              <a:rPr lang="zh-CN" altLang="en-US" sz="2607" kern="0" dirty="0" smtClean="0">
                <a:solidFill>
                  <a:srgbClr val="000000"/>
                </a:solidFill>
                <a:latin typeface="Times New Roman" pitchFamily="65" charset="-122"/>
                <a:ea typeface="宋体" pitchFamily="65" charset="-122"/>
              </a:rPr>
              <a:t>。</a:t>
            </a:r>
            <a:endParaRPr lang="zh-CN" altLang="en-US" sz="2800" dirty="0" smtClean="0"/>
          </a:p>
        </p:txBody>
      </p:sp>
      <p:pic>
        <p:nvPicPr>
          <p:cNvPr id="3" name="Picture 5"/>
          <p:cNvPicPr>
            <a:picLocks noChangeAspect="1" noChangeArrowheads="1"/>
          </p:cNvPicPr>
          <p:nvPr/>
        </p:nvPicPr>
        <p:blipFill>
          <a:blip r:embed="rId4" cstate="print"/>
          <a:srcRect/>
          <a:stretch>
            <a:fillRect/>
          </a:stretch>
        </p:blipFill>
        <p:spPr bwMode="auto">
          <a:xfrm>
            <a:off x="535509" y="899989"/>
            <a:ext cx="2419350" cy="5905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3610989"/>
          </a:xfrm>
          <a:prstGeom prst="rect">
            <a:avLst/>
          </a:prstGeom>
          <a:noFill/>
        </p:spPr>
        <p:txBody>
          <a:bodyPr wrap="square" lIns="0" tIns="0" rIns="0" bIns="0" rtlCol="0">
            <a:spAutoFit/>
          </a:bodyPr>
          <a:lstStyle/>
          <a:p>
            <a:pPr eaLnBrk="0" latinLnBrk="1" hangingPunct="0">
              <a:lnSpc>
                <a:spcPct val="150000"/>
              </a:lnSpc>
            </a:pPr>
            <a:r>
              <a:rPr lang="en-US" altLang="zh-CN" sz="2607" kern="0" dirty="0" smtClean="0">
                <a:solidFill>
                  <a:srgbClr val="000000"/>
                </a:solidFill>
                <a:latin typeface="Times New Roman" pitchFamily="65" charset="-122"/>
                <a:ea typeface="宋体" pitchFamily="65" charset="-122"/>
              </a:rPr>
              <a:t>B.</a:t>
            </a:r>
            <a:r>
              <a:rPr lang="zh-CN" altLang="en-US" sz="2607" kern="0" dirty="0" smtClean="0">
                <a:solidFill>
                  <a:srgbClr val="000000"/>
                </a:solidFill>
                <a:latin typeface="Times New Roman" pitchFamily="65" charset="-122"/>
                <a:ea typeface="宋体" pitchFamily="65" charset="-122"/>
              </a:rPr>
              <a:t>这艘船执行了大洋矿产资源研究开发专项的多个远洋调查航次和多个大</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陆架勘查航次的任务。</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C</a:t>
            </a:r>
            <a:r>
              <a:rPr lang="zh-CN" altLang="en-US" sz="2607" kern="0" dirty="0" smtClean="0">
                <a:solidFill>
                  <a:srgbClr val="000000"/>
                </a:solidFill>
                <a:latin typeface="Times New Roman" pitchFamily="65" charset="-122"/>
                <a:ea typeface="宋体" pitchFamily="65" charset="-122"/>
              </a:rPr>
              <a:t>.这艘船经历了大洋矿产资源研究开发专项的多个远洋调查航次,完成了多</a:t>
            </a:r>
            <a:r>
              <a:rPr dirty="0"/>
              <a:t/>
            </a:r>
            <a:br>
              <a:rPr dirty="0"/>
            </a:br>
            <a:r>
              <a:rPr lang="zh-CN" altLang="en-US" sz="2607" kern="0" dirty="0" smtClean="0">
                <a:solidFill>
                  <a:srgbClr val="000000"/>
                </a:solidFill>
                <a:latin typeface="Times New Roman" pitchFamily="65" charset="-122"/>
                <a:ea typeface="宋体" pitchFamily="65" charset="-122"/>
              </a:rPr>
              <a:t>个航次大陆架勘查任务。</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D.这艘船执行了大洋矿产资源研究开发专项的多个远洋调查航次,完成了</a:t>
            </a:r>
            <a:r>
              <a:rPr lang="zh-CN" altLang="en-US" sz="2607" kern="0" dirty="0" smtClean="0">
                <a:solidFill>
                  <a:srgbClr val="000000"/>
                </a:solidFill>
                <a:latin typeface="Times New Roman" pitchFamily="65" charset="-122"/>
                <a:ea typeface="宋体" pitchFamily="65" charset="-122"/>
              </a:rPr>
              <a:t>多</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个大陆架勘查航次的任务</a:t>
            </a:r>
            <a:r>
              <a:rPr lang="zh-CN" altLang="en-US" sz="2607" kern="0" dirty="0" smtClean="0">
                <a:solidFill>
                  <a:srgbClr val="000000"/>
                </a:solidFill>
                <a:latin typeface="Times New Roman" pitchFamily="65" charset="-122"/>
                <a:ea typeface="宋体" pitchFamily="65" charset="-122"/>
              </a:rPr>
              <a:t>。</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76053"/>
            <a:ext cx="11340000" cy="173682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经历了</a:t>
            </a:r>
            <a:r>
              <a:rPr lang="zh-CN" altLang="en-US"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任务”搭配不当,应将“经历”改为“执行”;“大陆架</a:t>
            </a:r>
            <a:r>
              <a:rPr lang="zh-CN" altLang="en-US" sz="2607" kern="0" dirty="0" smtClean="0">
                <a:solidFill>
                  <a:srgbClr val="000000"/>
                </a:solidFill>
                <a:latin typeface="Times New Roman" pitchFamily="65" charset="-122"/>
                <a:ea typeface="宋体" pitchFamily="65" charset="-122"/>
              </a:rPr>
              <a:t>勘查</a:t>
            </a:r>
            <a:r>
              <a:rPr lang="zh-CN" altLang="en-US" sz="2607" kern="0" dirty="0" smtClean="0">
                <a:solidFill>
                  <a:srgbClr val="000000"/>
                </a:solidFill>
                <a:latin typeface="Times New Roman" pitchFamily="65" charset="-122"/>
                <a:ea typeface="宋体" pitchFamily="65" charset="-122"/>
              </a:rPr>
              <a:t>多个航次”语序不当,应将“多个”移至“大陆架”之前。找出病因后,</a:t>
            </a:r>
            <a:r>
              <a:rPr lang="zh-CN" altLang="en-US" sz="2607" kern="0" dirty="0" smtClean="0">
                <a:solidFill>
                  <a:srgbClr val="000000"/>
                </a:solidFill>
                <a:latin typeface="Times New Roman" pitchFamily="65" charset="-122"/>
                <a:ea typeface="宋体" pitchFamily="65" charset="-122"/>
              </a:rPr>
              <a:t>再用</a:t>
            </a:r>
            <a:r>
              <a:rPr lang="zh-CN" altLang="en-US" sz="2607" kern="0" dirty="0" smtClean="0">
                <a:solidFill>
                  <a:srgbClr val="000000"/>
                </a:solidFill>
                <a:latin typeface="Times New Roman" pitchFamily="65" charset="-122"/>
                <a:ea typeface="宋体" pitchFamily="65" charset="-122"/>
              </a:rPr>
              <a:t>“增”“删”“换”“移”等方法修改。B项正确</a:t>
            </a:r>
            <a:r>
              <a:rPr lang="zh-CN" altLang="en-US" sz="2607" kern="0" dirty="0" smtClean="0">
                <a:solidFill>
                  <a:srgbClr val="000000"/>
                </a:solidFill>
                <a:latin typeface="Times New Roman" pitchFamily="65" charset="-122"/>
                <a:ea typeface="宋体" pitchFamily="65" charset="-122"/>
              </a:rPr>
              <a:t>。</a:t>
            </a:r>
            <a:endParaRPr lang="zh-CN" altLang="en-US" dirty="0"/>
          </a:p>
        </p:txBody>
      </p:sp>
      <p:pic>
        <p:nvPicPr>
          <p:cNvPr id="3" name="Picture 2"/>
          <p:cNvPicPr>
            <a:picLocks noChangeAspect="1" noChangeArrowheads="1"/>
          </p:cNvPicPr>
          <p:nvPr/>
        </p:nvPicPr>
        <p:blipFill>
          <a:blip r:embed="rId4" cstate="print"/>
          <a:srcRect/>
          <a:stretch>
            <a:fillRect/>
          </a:stretch>
        </p:blipFill>
        <p:spPr bwMode="auto">
          <a:xfrm>
            <a:off x="449213" y="899989"/>
            <a:ext cx="2476500" cy="5905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76053"/>
            <a:ext cx="11340000" cy="36109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a:t>
            </a:r>
            <a:r>
              <a:rPr lang="zh-CN" altLang="en-US" sz="2607" kern="0" dirty="0" smtClean="0">
                <a:solidFill>
                  <a:srgbClr val="000000"/>
                </a:solidFill>
                <a:latin typeface="Times New Roman" pitchFamily="65" charset="-122"/>
                <a:ea typeface="宋体" pitchFamily="65" charset="-122"/>
              </a:rPr>
              <a:t>.文中画横线的句子有语病,下列修改最恰当的一项是</a:t>
            </a:r>
            <a:r>
              <a:rPr lang="zh-CN" altLang="en-US" sz="2040" kern="0" spc="567"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在藏区,保存上百年甚至几百年的经书不胜枚举。</a:t>
            </a:r>
            <a:r>
              <a:rPr lang="zh-CN" altLang="en-US" sz="2607" u="sng" kern="0" dirty="0" smtClean="0">
                <a:solidFill>
                  <a:srgbClr val="000000"/>
                </a:solidFill>
                <a:latin typeface="Times New Roman" pitchFamily="65" charset="-122"/>
                <a:ea typeface="宋体" pitchFamily="65" charset="-122"/>
              </a:rPr>
              <a:t>它们之所以历经岁月沧桑</a:t>
            </a:r>
            <a:r>
              <a:rPr dirty="0"/>
              <a:t/>
            </a:r>
            <a:br>
              <a:rPr dirty="0"/>
            </a:br>
            <a:r>
              <a:rPr lang="zh-CN" altLang="en-US" sz="2607" u="sng" kern="0" dirty="0" smtClean="0">
                <a:solidFill>
                  <a:srgbClr val="000000"/>
                </a:solidFill>
                <a:latin typeface="Times New Roman" pitchFamily="65" charset="-122"/>
                <a:ea typeface="宋体" pitchFamily="65" charset="-122"/>
              </a:rPr>
              <a:t>而虫不蛀鼠不咬的原因,是因为狼毒纸的毒性使得这些令藏书家们最痛恨</a:t>
            </a:r>
            <a:r>
              <a:rPr lang="zh-CN" altLang="en-US" sz="2607" u="sng" kern="0" dirty="0" smtClean="0">
                <a:solidFill>
                  <a:srgbClr val="000000"/>
                </a:solidFill>
                <a:latin typeface="Times New Roman" pitchFamily="65" charset="-122"/>
                <a:ea typeface="宋体" pitchFamily="65" charset="-122"/>
              </a:rPr>
              <a:t>的</a:t>
            </a:r>
            <a:endParaRPr lang="en-US" altLang="zh-CN" sz="2607" u="sng"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破坏者根本不敢接近经书。</a:t>
            </a:r>
            <a:endParaRPr lang="zh-CN" altLang="en-US" sz="2800" dirty="0" smtClean="0"/>
          </a:p>
          <a:p>
            <a:pPr eaLnBrk="0" latinLnBrk="1" hangingPunct="0">
              <a:lnSpc>
                <a:spcPct val="150000"/>
              </a:lnSpc>
            </a:pPr>
            <a:r>
              <a:rPr lang="en-US" altLang="zh-CN" sz="2607" kern="0" dirty="0" smtClean="0">
                <a:solidFill>
                  <a:srgbClr val="000000"/>
                </a:solidFill>
                <a:latin typeface="Times New Roman" pitchFamily="65" charset="-122"/>
                <a:ea typeface="宋体" pitchFamily="65" charset="-122"/>
              </a:rPr>
              <a:t>A.</a:t>
            </a:r>
            <a:r>
              <a:rPr lang="zh-CN" altLang="en-US" sz="2607" kern="0" dirty="0" smtClean="0">
                <a:solidFill>
                  <a:srgbClr val="000000"/>
                </a:solidFill>
                <a:latin typeface="Times New Roman" pitchFamily="65" charset="-122"/>
                <a:ea typeface="宋体" pitchFamily="65" charset="-122"/>
              </a:rPr>
              <a:t>之所以它们不被虫蛀不被鼠咬而历经岁月沧桑</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是因为狼毒纸的毒性使得</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这些令藏书家们最痛恨的破坏者根本不敢接近经书</a:t>
            </a:r>
            <a:r>
              <a:rPr lang="zh-CN" altLang="en-US" sz="2607" kern="0" dirty="0" smtClean="0">
                <a:solidFill>
                  <a:srgbClr val="000000"/>
                </a:solidFill>
                <a:latin typeface="Times New Roman" pitchFamily="65" charset="-122"/>
                <a:ea typeface="宋体" pitchFamily="65" charset="-122"/>
              </a:rPr>
              <a:t>。</a:t>
            </a:r>
            <a:endParaRPr lang="zh-CN" altLang="en-US" dirty="0"/>
          </a:p>
        </p:txBody>
      </p:sp>
      <p:pic>
        <p:nvPicPr>
          <p:cNvPr id="4"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354231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B</a:t>
            </a:r>
            <a:r>
              <a:rPr lang="zh-CN" altLang="en-US" sz="2607" kern="0" dirty="0" smtClean="0">
                <a:solidFill>
                  <a:srgbClr val="000000"/>
                </a:solidFill>
                <a:latin typeface="Times New Roman" pitchFamily="65" charset="-122"/>
                <a:ea typeface="宋体" pitchFamily="65" charset="-122"/>
              </a:rPr>
              <a:t>.它们之所以历经岁月沧桑而不被虫蛀不被鼠咬,就在于狼毒纸的毒性使得</a:t>
            </a:r>
            <a:r>
              <a:rPr dirty="0"/>
              <a:t/>
            </a:r>
            <a:br>
              <a:rPr dirty="0"/>
            </a:br>
            <a:r>
              <a:rPr lang="zh-CN" altLang="en-US" sz="2607" kern="0" dirty="0" smtClean="0">
                <a:solidFill>
                  <a:srgbClr val="000000"/>
                </a:solidFill>
                <a:latin typeface="Times New Roman" pitchFamily="65" charset="-122"/>
                <a:ea typeface="宋体" pitchFamily="65" charset="-122"/>
              </a:rPr>
              <a:t>这些令藏书家们最痛恨的破坏者根本不敢接近经书。</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C.它们之所以历经岁月沧桑而不被虫蛀不被鼠咬的原因,就在于狼毒纸的毒</a:t>
            </a:r>
            <a:r>
              <a:rPr dirty="0"/>
              <a:t/>
            </a:r>
            <a:br>
              <a:rPr dirty="0"/>
            </a:br>
            <a:r>
              <a:rPr lang="zh-CN" altLang="en-US" sz="2607" kern="0" dirty="0" smtClean="0">
                <a:solidFill>
                  <a:srgbClr val="000000"/>
                </a:solidFill>
                <a:latin typeface="Times New Roman" pitchFamily="65" charset="-122"/>
                <a:ea typeface="宋体" pitchFamily="65" charset="-122"/>
              </a:rPr>
              <a:t>性使得这些令藏书家们最痛恨的破坏者根本不敢接近经书。</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D.之所以它们历经岁月沧桑而不被虫蛀不被鼠咬,就在于狼毒纸的毒性使得</a:t>
            </a:r>
            <a:r>
              <a:rPr dirty="0"/>
              <a:t/>
            </a:r>
            <a:br>
              <a:rPr dirty="0"/>
            </a:br>
            <a:r>
              <a:rPr lang="zh-CN" altLang="en-US" sz="2607" kern="0" dirty="0" smtClean="0">
                <a:solidFill>
                  <a:srgbClr val="000000"/>
                </a:solidFill>
                <a:latin typeface="Times New Roman" pitchFamily="65" charset="-122"/>
                <a:ea typeface="宋体" pitchFamily="65" charset="-122"/>
              </a:rPr>
              <a:t>这些令藏书家们最痛恨的破坏者根本不敢接近经书的原因。</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18054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B　画线句子的错误有两处:一是句式杂糅——之所以</a:t>
            </a:r>
            <a:r>
              <a:rPr lang="zh-CN" altLang="en-US" sz="2607" kern="0" dirty="0" smtClean="0">
                <a:solidFill>
                  <a:srgbClr val="FF0000"/>
                </a:solidFill>
                <a:latin typeface="黑体"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的原因;二</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是句式错误,主语“它们”与“蛀”“咬”之间属被动关系。找出病因后,再</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用“增”“删”“换”“移”等方法修改。B项正确。</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2.文中画横线的句子有语病,下列修改最恰当的一项是</a:t>
            </a:r>
            <a:r>
              <a:rPr lang="zh-CN" altLang="en-US" sz="2040" kern="0" spc="567"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在网络的百舸争流中,网红的草根气息非常浓郁,区别于精英文化、庙堂文化</a:t>
            </a:r>
            <a:r>
              <a:t/>
            </a:r>
            <a:br/>
            <a:r>
              <a:rPr lang="zh-CN" altLang="en-US" sz="2607" kern="0" dirty="0" smtClean="0">
                <a:solidFill>
                  <a:srgbClr val="000000"/>
                </a:solidFill>
                <a:latin typeface="Times New Roman" pitchFamily="65" charset="-122"/>
                <a:ea typeface="宋体" pitchFamily="65" charset="-122"/>
              </a:rPr>
              <a:t>的“高大上”,网红浑身上下充满着草根色彩,让大众一下子引为“知己”。</a:t>
            </a:r>
            <a:r>
              <a:t/>
            </a:r>
            <a:br/>
            <a:r>
              <a:rPr lang="zh-CN" altLang="en-US" sz="2607" kern="0" dirty="0" smtClean="0">
                <a:solidFill>
                  <a:srgbClr val="000000"/>
                </a:solidFill>
                <a:latin typeface="Times New Roman" pitchFamily="65" charset="-122"/>
                <a:ea typeface="宋体" pitchFamily="65" charset="-122"/>
              </a:rPr>
              <a:t>不过,网红的成功捷径,决定了他们很容易陷入昙花一现的命运,可以说,“成</a:t>
            </a:r>
            <a:r>
              <a:t/>
            </a:r>
            <a:br/>
            <a:r>
              <a:rPr lang="zh-CN" altLang="en-US" sz="2607" kern="0" dirty="0" smtClean="0">
                <a:solidFill>
                  <a:srgbClr val="000000"/>
                </a:solidFill>
                <a:latin typeface="Times New Roman" pitchFamily="65" charset="-122"/>
                <a:ea typeface="宋体" pitchFamily="65" charset="-122"/>
              </a:rPr>
              <a:t>也网络,败也网络”。</a:t>
            </a:r>
            <a:r>
              <a:rPr lang="zh-CN" altLang="en-US" sz="2607" u="sng" kern="0" dirty="0" smtClean="0">
                <a:solidFill>
                  <a:srgbClr val="000000"/>
                </a:solidFill>
                <a:latin typeface="Times New Roman" pitchFamily="65" charset="-122"/>
                <a:ea typeface="宋体" pitchFamily="65" charset="-122"/>
              </a:rPr>
              <a:t>网红往往是因为自身的某种特质在网络作用下放大,与</a:t>
            </a:r>
            <a:r>
              <a:t/>
            </a:r>
            <a:br/>
            <a:r>
              <a:rPr lang="zh-CN" altLang="en-US" sz="2607" u="sng" kern="0" dirty="0" smtClean="0">
                <a:solidFill>
                  <a:srgbClr val="000000"/>
                </a:solidFill>
                <a:latin typeface="Times New Roman" pitchFamily="65" charset="-122"/>
                <a:ea typeface="宋体" pitchFamily="65" charset="-122"/>
              </a:rPr>
              <a:t>网民的审美、娱乐、审丑、臆想以及看客心理等紧密契合</a:t>
            </a:r>
            <a:r>
              <a:rPr lang="zh-CN" altLang="en-US" sz="2607" kern="0" dirty="0" smtClean="0">
                <a:solidFill>
                  <a:srgbClr val="000000"/>
                </a:solidFill>
                <a:latin typeface="Times New Roman" pitchFamily="65" charset="-122"/>
                <a:ea typeface="宋体" pitchFamily="65" charset="-122"/>
              </a:rPr>
              <a:t>。如今的文化圈,</a:t>
            </a:r>
            <a:r>
              <a:t/>
            </a:r>
            <a:br/>
            <a:r>
              <a:rPr lang="zh-CN" altLang="en-US" sz="2607" kern="0" dirty="0" smtClean="0">
                <a:solidFill>
                  <a:srgbClr val="000000"/>
                </a:solidFill>
                <a:latin typeface="Times New Roman" pitchFamily="65" charset="-122"/>
                <a:ea typeface="宋体" pitchFamily="65" charset="-122"/>
              </a:rPr>
              <a:t>特别是大众文化圈,已经不再单纯。电影、电视、文学、音乐、传统艺术等,</a:t>
            </a:r>
            <a:r>
              <a:t/>
            </a:r>
            <a:br/>
            <a:r>
              <a:rPr lang="zh-CN" altLang="en-US" sz="2607" kern="0" dirty="0" smtClean="0">
                <a:solidFill>
                  <a:srgbClr val="000000"/>
                </a:solidFill>
                <a:latin typeface="Times New Roman" pitchFamily="65" charset="-122"/>
                <a:ea typeface="宋体" pitchFamily="65" charset="-122"/>
              </a:rPr>
              <a:t>这些领域需要综合性的文化沉淀,而平民狂欢造就的网红更多地被人视为</a:t>
            </a:r>
            <a:r>
              <a:t/>
            </a:r>
            <a:br/>
            <a:r>
              <a:rPr lang="zh-CN" altLang="en-US" sz="2607" kern="0" dirty="0" smtClean="0">
                <a:solidFill>
                  <a:srgbClr val="000000"/>
                </a:solidFill>
                <a:latin typeface="Times New Roman" pitchFamily="65" charset="-122"/>
                <a:ea typeface="宋体" pitchFamily="65" charset="-122"/>
              </a:rPr>
              <a:t>“一种喧嚣的泡沫”。多元化时代,有人看厌了喧嚣和浮华而倍感失望,也有</a:t>
            </a:r>
            <a:endParaRPr lang="zh-CN" altLang="en-US"/>
          </a:p>
        </p:txBody>
      </p:sp>
    </p:spTree>
    <p:custDataLst>
      <p:custData r:id="rId1"/>
    </p:custData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人因为数不清的自由选择而如鱼得水。</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A.网红往往是因为自身的某种特质在网络作用下被放大,与网民的审美、娱</a:t>
            </a:r>
            <a:r>
              <a:t/>
            </a:r>
            <a:br/>
            <a:r>
              <a:rPr lang="zh-CN" altLang="en-US" sz="2607" kern="0" dirty="0" smtClean="0">
                <a:solidFill>
                  <a:srgbClr val="000000"/>
                </a:solidFill>
                <a:latin typeface="Times New Roman" pitchFamily="65" charset="-122"/>
                <a:ea typeface="宋体" pitchFamily="65" charset="-122"/>
              </a:rPr>
              <a:t>乐、审丑、臆想以及看客心理等紧密契合。</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B.网红的走红往往是因为自身的某种特质在网络作用下被放大,与网民的审</a:t>
            </a:r>
            <a:r>
              <a:t/>
            </a:r>
            <a:br/>
            <a:r>
              <a:rPr lang="zh-CN" altLang="en-US" sz="2607" kern="0" dirty="0" smtClean="0">
                <a:solidFill>
                  <a:srgbClr val="000000"/>
                </a:solidFill>
                <a:latin typeface="Times New Roman" pitchFamily="65" charset="-122"/>
                <a:ea typeface="宋体" pitchFamily="65" charset="-122"/>
              </a:rPr>
              <a:t>美、审丑、娱乐、臆想以及看客心理等紧密契合。</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C.网红的走红往往是因为自身的某种特质在网络作用下放大,与网民的审</a:t>
            </a:r>
            <a:r>
              <a:t/>
            </a:r>
            <a:br/>
            <a:r>
              <a:rPr lang="zh-CN" altLang="en-US" sz="2607" kern="0" dirty="0" smtClean="0">
                <a:solidFill>
                  <a:srgbClr val="000000"/>
                </a:solidFill>
                <a:latin typeface="Times New Roman" pitchFamily="65" charset="-122"/>
                <a:ea typeface="宋体" pitchFamily="65" charset="-122"/>
              </a:rPr>
              <a:t>美、审丑、臆想、娱乐以及看客心理等紧密契合。</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D.网红的走红往往是因为自身的某种特质在网络作用下被放大,与网民的审</a:t>
            </a:r>
            <a:r>
              <a:t/>
            </a:r>
            <a:br/>
            <a:r>
              <a:rPr lang="zh-CN" altLang="en-US" sz="2607" kern="0" dirty="0" smtClean="0">
                <a:solidFill>
                  <a:srgbClr val="000000"/>
                </a:solidFill>
                <a:latin typeface="Times New Roman" pitchFamily="65" charset="-122"/>
                <a:ea typeface="宋体" pitchFamily="65" charset="-122"/>
              </a:rPr>
              <a:t>美、娱乐、审丑、臆想以及看客心理等紧密契合。</a:t>
            </a:r>
            <a:endParaRPr lang="zh-CN" altLang="en-US"/>
          </a:p>
        </p:txBody>
      </p:sp>
    </p:spTree>
    <p:custDataLst>
      <p:custData r:id="rId1"/>
    </p:custData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240732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B　原句存在的问题:成分残缺——句子解释的是网红走红的原因,故</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在“网红”后加“的走红”;句式不当——第一个分句应该是被动句,是“被</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放大”;词序不当——“审美”“审丑”结构一致,意义相对,应放在一起。</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找出病因后,再用“增”“删”“换”“移”等方法修改。B项正确。</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414414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3.阅读下面文段,并根据上下文,修改画线部分。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去年冬天,①</a:t>
            </a:r>
            <a:r>
              <a:rPr lang="zh-CN" altLang="en-US" sz="2607" u="sng" kern="0" dirty="0" smtClean="0">
                <a:solidFill>
                  <a:srgbClr val="000000"/>
                </a:solidFill>
                <a:latin typeface="Times New Roman" pitchFamily="65" charset="-122"/>
                <a:ea typeface="宋体" pitchFamily="65" charset="-122"/>
              </a:rPr>
              <a:t>一只病危的天鹅被一位叫袁学顺的农民救护</a:t>
            </a:r>
            <a:r>
              <a:rPr lang="zh-CN" altLang="en-US" sz="2607" kern="0" dirty="0" smtClean="0">
                <a:solidFill>
                  <a:srgbClr val="000000"/>
                </a:solidFill>
                <a:latin typeface="Times New Roman" pitchFamily="65" charset="-122"/>
                <a:ea typeface="宋体" pitchFamily="65" charset="-122"/>
              </a:rPr>
              <a:t>,在他的精心医治</a:t>
            </a:r>
            <a:r>
              <a:rPr dirty="0"/>
              <a:t/>
            </a:r>
            <a:br>
              <a:rPr dirty="0"/>
            </a:br>
            <a:r>
              <a:rPr lang="zh-CN" altLang="en-US" sz="2607" kern="0" dirty="0" smtClean="0">
                <a:solidFill>
                  <a:srgbClr val="000000"/>
                </a:solidFill>
                <a:latin typeface="Times New Roman" pitchFamily="65" charset="-122"/>
                <a:ea typeface="宋体" pitchFamily="65" charset="-122"/>
              </a:rPr>
              <a:t>下,②</a:t>
            </a:r>
            <a:r>
              <a:rPr lang="zh-CN" altLang="en-US" sz="2607" u="sng" kern="0" dirty="0" smtClean="0">
                <a:solidFill>
                  <a:srgbClr val="000000"/>
                </a:solidFill>
                <a:latin typeface="Times New Roman" pitchFamily="65" charset="-122"/>
                <a:ea typeface="宋体" pitchFamily="65" charset="-122"/>
              </a:rPr>
              <a:t>天鹅终于康复了健康</a:t>
            </a:r>
            <a:r>
              <a:rPr lang="zh-CN" altLang="en-US" sz="2607" kern="0" dirty="0" smtClean="0">
                <a:solidFill>
                  <a:srgbClr val="000000"/>
                </a:solidFill>
                <a:latin typeface="Times New Roman" pitchFamily="65" charset="-122"/>
                <a:ea typeface="宋体" pitchFamily="65" charset="-122"/>
              </a:rPr>
              <a:t>。但当时已至盛夏,越冬的天鹅都已北迁到很远的</a:t>
            </a:r>
            <a:r>
              <a:rPr dirty="0"/>
              <a:t/>
            </a:r>
            <a:br>
              <a:rPr dirty="0"/>
            </a:br>
            <a:r>
              <a:rPr lang="zh-CN" altLang="en-US" sz="2607" kern="0" dirty="0" smtClean="0">
                <a:solidFill>
                  <a:srgbClr val="000000"/>
                </a:solidFill>
                <a:latin typeface="Times New Roman" pitchFamily="65" charset="-122"/>
                <a:ea typeface="宋体" pitchFamily="65" charset="-122"/>
              </a:rPr>
              <a:t>地方去了。而天鹅离群是无法生活和生儿育女的。袁学顺凭借多年的经验,</a:t>
            </a:r>
            <a:r>
              <a:rPr dirty="0"/>
              <a:t/>
            </a:r>
            <a:br>
              <a:rPr dirty="0"/>
            </a:br>
            <a:r>
              <a:rPr lang="zh-CN" altLang="en-US" sz="2607" kern="0" dirty="0" smtClean="0">
                <a:solidFill>
                  <a:srgbClr val="000000"/>
                </a:solidFill>
                <a:latin typeface="Times New Roman" pitchFamily="65" charset="-122"/>
                <a:ea typeface="宋体" pitchFamily="65" charset="-122"/>
              </a:rPr>
              <a:t>③</a:t>
            </a:r>
            <a:r>
              <a:rPr lang="zh-CN" altLang="en-US" sz="2607" u="sng" kern="0" dirty="0" smtClean="0">
                <a:solidFill>
                  <a:srgbClr val="000000"/>
                </a:solidFill>
                <a:latin typeface="Times New Roman" pitchFamily="65" charset="-122"/>
                <a:ea typeface="宋体" pitchFamily="65" charset="-122"/>
              </a:rPr>
              <a:t>知道这只天鹅是新疆巴音布鲁克群体</a:t>
            </a:r>
            <a:r>
              <a:rPr lang="zh-CN" altLang="en-US" sz="2607" kern="0" dirty="0" smtClean="0">
                <a:solidFill>
                  <a:srgbClr val="000000"/>
                </a:solidFill>
                <a:latin typeface="Times New Roman" pitchFamily="65" charset="-122"/>
                <a:ea typeface="宋体" pitchFamily="65" charset="-122"/>
              </a:rPr>
              <a:t>。于是向乡亲们借了路费,带着天鹅</a:t>
            </a:r>
            <a:r>
              <a:rPr dirty="0"/>
              <a:t/>
            </a:r>
            <a:br>
              <a:rPr dirty="0"/>
            </a:br>
            <a:r>
              <a:rPr lang="zh-CN" altLang="en-US" sz="2607" kern="0" dirty="0" smtClean="0">
                <a:solidFill>
                  <a:srgbClr val="000000"/>
                </a:solidFill>
                <a:latin typeface="Times New Roman" pitchFamily="65" charset="-122"/>
                <a:ea typeface="宋体" pitchFamily="65" charset="-122"/>
              </a:rPr>
              <a:t>到了新疆。在当地环保组织的帮助下,他将这只离群的天鹅送到巴音布鲁克</a:t>
            </a:r>
            <a:r>
              <a:rPr dirty="0"/>
              <a:t/>
            </a:r>
            <a:br>
              <a:rPr dirty="0"/>
            </a:br>
            <a:r>
              <a:rPr lang="zh-CN" altLang="en-US" sz="2607" kern="0" dirty="0" smtClean="0">
                <a:solidFill>
                  <a:srgbClr val="000000"/>
                </a:solidFill>
                <a:latin typeface="Times New Roman" pitchFamily="65" charset="-122"/>
                <a:ea typeface="宋体" pitchFamily="65" charset="-122"/>
              </a:rPr>
              <a:t>天鹅湖。④袁学顺让</a:t>
            </a:r>
            <a:r>
              <a:rPr lang="zh-CN" altLang="en-US" sz="2607" u="sng" kern="0" dirty="0" smtClean="0">
                <a:solidFill>
                  <a:srgbClr val="000000"/>
                </a:solidFill>
                <a:latin typeface="Times New Roman" pitchFamily="65" charset="-122"/>
                <a:ea typeface="宋体" pitchFamily="65" charset="-122"/>
              </a:rPr>
              <a:t>这只天鹅不仅找到了家,而且还能重新展翅高飞了</a:t>
            </a:r>
            <a:r>
              <a:rPr lang="zh-CN" altLang="en-US" sz="2607" kern="0" dirty="0" smtClean="0">
                <a:solidFill>
                  <a:srgbClr val="000000"/>
                </a:solidFill>
                <a:latin typeface="Times New Roman" pitchFamily="65" charset="-122"/>
                <a:ea typeface="宋体" pitchFamily="65" charset="-122"/>
              </a:rPr>
              <a:t>。</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1260000"/>
          <a:ext cx="10987200" cy="4946970"/>
        </p:xfrm>
        <a:graphic>
          <a:graphicData uri="http://schemas.openxmlformats.org/drawingml/2006/table">
            <a:tbl>
              <a:tblPr/>
              <a:tblGrid>
                <a:gridCol w="3077565"/>
                <a:gridCol w="3888432"/>
                <a:gridCol w="2160240"/>
                <a:gridCol w="1860963"/>
              </a:tblGrid>
              <a:tr h="194292">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选项</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检索加工</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考查实质</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判定</a:t>
                      </a:r>
                    </a:p>
                  </a:txBody>
                  <a:tcPr marL="45720" marR="45720"/>
                </a:tc>
              </a:tr>
              <a:tr h="743353">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A.根据本报和部分出版机构联合开展的调查</a:t>
                      </a:r>
                      <a:r>
                        <a:rPr lang="zh-CN" altLang="en-US" sz="1200" kern="0" dirty="0" smtClean="0">
                          <a:solidFill>
                            <a:srgbClr val="000000"/>
                          </a:solidFill>
                          <a:latin typeface="Times New Roman" pitchFamily="65" charset="-122"/>
                          <a:ea typeface="宋体" pitchFamily="65" charset="-122"/>
                        </a:rPr>
                        <a:t>显示</a:t>
                      </a:r>
                      <a:r>
                        <a:rPr lang="zh-CN" altLang="en-US" sz="1200" kern="0" dirty="0" smtClean="0">
                          <a:solidFill>
                            <a:srgbClr val="000000"/>
                          </a:solidFill>
                          <a:latin typeface="Times New Roman" pitchFamily="65" charset="-122"/>
                          <a:ea typeface="宋体" pitchFamily="65" charset="-122"/>
                        </a:rPr>
                        <a:t>,儿童的阅读启蒙集中在1~2岁之间,并且</a:t>
                      </a:r>
                      <a:r>
                        <a:rPr lang="zh-CN" altLang="en-US" sz="1200" kern="0" dirty="0" smtClean="0">
                          <a:solidFill>
                            <a:srgbClr val="000000"/>
                          </a:solidFill>
                          <a:latin typeface="Times New Roman" pitchFamily="65" charset="-122"/>
                          <a:ea typeface="宋体" pitchFamily="65" charset="-122"/>
                        </a:rPr>
                        <a:t>阅读时</a:t>
                      </a:r>
                      <a:r>
                        <a:rPr lang="zh-CN" altLang="en-US" sz="1200" kern="0" dirty="0" smtClean="0">
                          <a:solidFill>
                            <a:srgbClr val="000000"/>
                          </a:solidFill>
                          <a:latin typeface="Times New Roman" pitchFamily="65" charset="-122"/>
                          <a:ea typeface="宋体" pitchFamily="65" charset="-122"/>
                        </a:rPr>
                        <a:t>长是随着年龄的增长而增加的。</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默读,划掉阻隔内容。“根据本报和部分出版</a:t>
                      </a:r>
                      <a:r>
                        <a:rPr lang="zh-CN" altLang="en-US" sz="1200" kern="0" dirty="0" smtClean="0">
                          <a:solidFill>
                            <a:srgbClr val="000000"/>
                          </a:solidFill>
                          <a:latin typeface="Times New Roman" pitchFamily="65" charset="-122"/>
                          <a:ea typeface="宋体" pitchFamily="65" charset="-122"/>
                        </a:rPr>
                        <a:t>机构</a:t>
                      </a:r>
                      <a:r>
                        <a:rPr lang="zh-CN" altLang="en-US" sz="1200" kern="0" dirty="0" smtClean="0">
                          <a:solidFill>
                            <a:srgbClr val="000000"/>
                          </a:solidFill>
                          <a:latin typeface="Times New Roman" pitchFamily="65" charset="-122"/>
                          <a:ea typeface="宋体" pitchFamily="65" charset="-122"/>
                        </a:rPr>
                        <a:t>联合开展的调查显示”,如果有语病,就认定</a:t>
                      </a:r>
                      <a:r>
                        <a:rPr lang="zh-CN" altLang="en-US" sz="1200" kern="0" dirty="0" smtClean="0">
                          <a:solidFill>
                            <a:srgbClr val="000000"/>
                          </a:solidFill>
                          <a:latin typeface="Times New Roman" pitchFamily="65" charset="-122"/>
                          <a:ea typeface="宋体" pitchFamily="65" charset="-122"/>
                        </a:rPr>
                        <a:t>病句</a:t>
                      </a:r>
                      <a:r>
                        <a:rPr lang="zh-CN" altLang="en-US" sz="1200" kern="0" dirty="0" smtClean="0">
                          <a:solidFill>
                            <a:srgbClr val="000000"/>
                          </a:solidFill>
                          <a:latin typeface="Times New Roman" pitchFamily="65" charset="-122"/>
                          <a:ea typeface="宋体" pitchFamily="65" charset="-122"/>
                        </a:rPr>
                        <a:t>;如果没有,就划掉。再默读余下部分“儿童</a:t>
                      </a:r>
                      <a:r>
                        <a:rPr lang="zh-CN" altLang="en-US" sz="1200" kern="0" dirty="0" smtClean="0">
                          <a:solidFill>
                            <a:srgbClr val="000000"/>
                          </a:solidFill>
                          <a:latin typeface="Times New Roman" pitchFamily="65" charset="-122"/>
                          <a:ea typeface="宋体" pitchFamily="65" charset="-122"/>
                        </a:rPr>
                        <a:t>的阅读</a:t>
                      </a:r>
                      <a:r>
                        <a:rPr lang="zh-CN" altLang="en-US" sz="1200" kern="0" dirty="0" smtClean="0">
                          <a:solidFill>
                            <a:srgbClr val="000000"/>
                          </a:solidFill>
                          <a:latin typeface="Times New Roman" pitchFamily="65" charset="-122"/>
                          <a:ea typeface="宋体" pitchFamily="65" charset="-122"/>
                        </a:rPr>
                        <a:t>启蒙集中在1~2岁之间,并且阅读时长是</a:t>
                      </a:r>
                      <a:r>
                        <a:rPr lang="zh-CN" altLang="en-US" sz="1200" kern="0" dirty="0" smtClean="0">
                          <a:solidFill>
                            <a:srgbClr val="000000"/>
                          </a:solidFill>
                          <a:latin typeface="Times New Roman" pitchFamily="65" charset="-122"/>
                          <a:ea typeface="宋体" pitchFamily="65" charset="-122"/>
                        </a:rPr>
                        <a:t>随着</a:t>
                      </a:r>
                      <a:r>
                        <a:rPr lang="zh-CN" altLang="en-US" sz="1200" kern="0" dirty="0" smtClean="0">
                          <a:solidFill>
                            <a:srgbClr val="000000"/>
                          </a:solidFill>
                          <a:latin typeface="Times New Roman" pitchFamily="65" charset="-122"/>
                          <a:ea typeface="宋体" pitchFamily="65" charset="-122"/>
                        </a:rPr>
                        <a:t>年龄的增长而增加的”。</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“根据</a:t>
                      </a:r>
                      <a:r>
                        <a:rPr lang="zh-CN" altLang="en-US" sz="1200" kern="0" dirty="0" smtClean="0">
                          <a:solidFill>
                            <a:srgbClr val="000000"/>
                          </a:solidFill>
                          <a:latin typeface="黑体" pitchFamily="65" charset="-122"/>
                          <a:ea typeface="宋体" pitchFamily="65" charset="-122"/>
                        </a:rPr>
                        <a:t>……</a:t>
                      </a:r>
                      <a:r>
                        <a:rPr lang="zh-CN" altLang="en-US" sz="1200" kern="0" dirty="0" smtClean="0">
                          <a:solidFill>
                            <a:srgbClr val="000000"/>
                          </a:solidFill>
                          <a:latin typeface="Times New Roman" pitchFamily="65" charset="-122"/>
                          <a:ea typeface="宋体" pitchFamily="65" charset="-122"/>
                        </a:rPr>
                        <a:t>调查显示”。</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句式杂糅,去掉“根据”或“显示”。</a:t>
                      </a:r>
                    </a:p>
                  </a:txBody>
                  <a:tcPr marL="45720" marR="45720"/>
                </a:tc>
              </a:tr>
              <a:tr h="671684">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B.为了培养学生关心他人的美德,我们学校</a:t>
                      </a:r>
                      <a:r>
                        <a:rPr lang="zh-CN" altLang="en-US" sz="1200" kern="0" dirty="0" smtClean="0">
                          <a:solidFill>
                            <a:srgbClr val="000000"/>
                          </a:solidFill>
                          <a:latin typeface="Times New Roman" pitchFamily="65" charset="-122"/>
                          <a:ea typeface="宋体" pitchFamily="65" charset="-122"/>
                        </a:rPr>
                        <a:t>决定组织</a:t>
                      </a:r>
                      <a:r>
                        <a:rPr lang="zh-CN" altLang="en-US" sz="1200" kern="0" dirty="0" smtClean="0">
                          <a:solidFill>
                            <a:srgbClr val="000000"/>
                          </a:solidFill>
                          <a:latin typeface="Times New Roman" pitchFamily="65" charset="-122"/>
                          <a:ea typeface="宋体" pitchFamily="65" charset="-122"/>
                        </a:rPr>
                        <a:t>开展义工服务活动,三个月内要求每名</a:t>
                      </a:r>
                      <a:r>
                        <a:rPr lang="zh-CN" altLang="en-US" sz="1200" kern="0" dirty="0" smtClean="0">
                          <a:solidFill>
                            <a:srgbClr val="000000"/>
                          </a:solidFill>
                          <a:latin typeface="Times New Roman" pitchFamily="65" charset="-122"/>
                          <a:ea typeface="宋体" pitchFamily="65" charset="-122"/>
                        </a:rPr>
                        <a:t>学生完成</a:t>
                      </a:r>
                      <a:r>
                        <a:rPr lang="zh-CN" altLang="en-US" sz="1200" kern="0" dirty="0" smtClean="0">
                          <a:solidFill>
                            <a:srgbClr val="000000"/>
                          </a:solidFill>
                          <a:latin typeface="Times New Roman" pitchFamily="65" charset="-122"/>
                          <a:ea typeface="宋体" pitchFamily="65" charset="-122"/>
                        </a:rPr>
                        <a:t>20个小时的义工服务。</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默读,划掉阻隔内容。“为了培养学生关心</a:t>
                      </a:r>
                      <a:r>
                        <a:rPr lang="zh-CN" altLang="en-US" sz="1200" kern="0" dirty="0" smtClean="0">
                          <a:solidFill>
                            <a:srgbClr val="000000"/>
                          </a:solidFill>
                          <a:latin typeface="Times New Roman" pitchFamily="65" charset="-122"/>
                          <a:ea typeface="宋体" pitchFamily="65" charset="-122"/>
                        </a:rPr>
                        <a:t>他人的</a:t>
                      </a:r>
                      <a:r>
                        <a:rPr lang="zh-CN" altLang="en-US" sz="1200" kern="0" dirty="0" smtClean="0">
                          <a:solidFill>
                            <a:srgbClr val="000000"/>
                          </a:solidFill>
                          <a:latin typeface="Times New Roman" pitchFamily="65" charset="-122"/>
                          <a:ea typeface="宋体" pitchFamily="65" charset="-122"/>
                        </a:rPr>
                        <a:t>美德,我们学校决定组织开展义工服务活动”</a:t>
                      </a:r>
                      <a:r>
                        <a:rPr lang="zh-CN" altLang="en-US" sz="1200" kern="0" dirty="0" smtClean="0">
                          <a:solidFill>
                            <a:srgbClr val="000000"/>
                          </a:solidFill>
                          <a:latin typeface="Times New Roman" pitchFamily="65" charset="-122"/>
                          <a:ea typeface="宋体" pitchFamily="65" charset="-122"/>
                        </a:rPr>
                        <a:t>,如果</a:t>
                      </a:r>
                      <a:r>
                        <a:rPr lang="zh-CN" altLang="en-US" sz="1200" kern="0" dirty="0" smtClean="0">
                          <a:solidFill>
                            <a:srgbClr val="000000"/>
                          </a:solidFill>
                          <a:latin typeface="Times New Roman" pitchFamily="65" charset="-122"/>
                          <a:ea typeface="宋体" pitchFamily="65" charset="-122"/>
                        </a:rPr>
                        <a:t>有语病,就认定病句;如果没有,就划掉。</a:t>
                      </a:r>
                      <a:r>
                        <a:rPr lang="zh-CN" altLang="en-US" sz="1200" kern="0" dirty="0" smtClean="0">
                          <a:solidFill>
                            <a:srgbClr val="000000"/>
                          </a:solidFill>
                          <a:latin typeface="Times New Roman" pitchFamily="65" charset="-122"/>
                          <a:ea typeface="宋体" pitchFamily="65" charset="-122"/>
                        </a:rPr>
                        <a:t>再默读</a:t>
                      </a:r>
                      <a:r>
                        <a:rPr lang="zh-CN" altLang="en-US" sz="1200" kern="0" dirty="0" smtClean="0">
                          <a:solidFill>
                            <a:srgbClr val="000000"/>
                          </a:solidFill>
                          <a:latin typeface="Times New Roman" pitchFamily="65" charset="-122"/>
                          <a:ea typeface="宋体" pitchFamily="65" charset="-122"/>
                        </a:rPr>
                        <a:t>余下部分“三个月内要求每名学生完成</a:t>
                      </a:r>
                      <a:r>
                        <a:rPr lang="zh-CN" altLang="en-US" sz="1200" kern="0" dirty="0" smtClean="0">
                          <a:solidFill>
                            <a:srgbClr val="000000"/>
                          </a:solidFill>
                          <a:latin typeface="Times New Roman" pitchFamily="65" charset="-122"/>
                          <a:ea typeface="宋体" pitchFamily="65" charset="-122"/>
                        </a:rPr>
                        <a:t>20个小时</a:t>
                      </a:r>
                      <a:r>
                        <a:rPr lang="zh-CN" altLang="en-US" sz="1200" kern="0" dirty="0" smtClean="0">
                          <a:solidFill>
                            <a:srgbClr val="000000"/>
                          </a:solidFill>
                          <a:latin typeface="Times New Roman" pitchFamily="65" charset="-122"/>
                          <a:ea typeface="宋体" pitchFamily="65" charset="-122"/>
                        </a:rPr>
                        <a:t>的义工服务”。</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三个月内要求每名学生完成</a:t>
                      </a:r>
                      <a:r>
                        <a:rPr lang="zh-CN" altLang="en-US" sz="1200" kern="0" dirty="0" smtClean="0">
                          <a:solidFill>
                            <a:srgbClr val="000000"/>
                          </a:solidFill>
                          <a:latin typeface="黑体" pitchFamily="65" charset="-122"/>
                          <a:ea typeface="宋体" pitchFamily="65" charset="-122"/>
                        </a:rPr>
                        <a:t>……</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语序不当,将“三个月内”移到“完成”前。</a:t>
                      </a:r>
                    </a:p>
                  </a:txBody>
                  <a:tcPr marL="45720" marR="45720"/>
                </a:tc>
              </a:tr>
              <a:tr h="743353">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C.在互联网时代,各领域发展都需要速度更快</a:t>
                      </a:r>
                      <a:r>
                        <a:rPr lang="zh-CN" altLang="en-US" sz="1200" kern="0" dirty="0" smtClean="0">
                          <a:solidFill>
                            <a:srgbClr val="000000"/>
                          </a:solidFill>
                          <a:latin typeface="Times New Roman" pitchFamily="65" charset="-122"/>
                          <a:ea typeface="宋体" pitchFamily="65" charset="-122"/>
                        </a:rPr>
                        <a:t>、成本</a:t>
                      </a:r>
                      <a:r>
                        <a:rPr lang="zh-CN" altLang="en-US" sz="1200" kern="0" dirty="0" smtClean="0">
                          <a:solidFill>
                            <a:srgbClr val="000000"/>
                          </a:solidFill>
                          <a:latin typeface="Times New Roman" pitchFamily="65" charset="-122"/>
                          <a:ea typeface="宋体" pitchFamily="65" charset="-122"/>
                        </a:rPr>
                        <a:t>更低的信息网络,网络提速降费能够</a:t>
                      </a:r>
                      <a:r>
                        <a:rPr lang="zh-CN" altLang="en-US" sz="1200" kern="0" dirty="0" smtClean="0">
                          <a:solidFill>
                            <a:srgbClr val="000000"/>
                          </a:solidFill>
                          <a:latin typeface="Times New Roman" pitchFamily="65" charset="-122"/>
                          <a:ea typeface="宋体" pitchFamily="65" charset="-122"/>
                        </a:rPr>
                        <a:t>推动“互联网+”</a:t>
                      </a:r>
                      <a:r>
                        <a:rPr lang="zh-CN" altLang="en-US" sz="1200" kern="0" dirty="0" smtClean="0">
                          <a:solidFill>
                            <a:srgbClr val="000000"/>
                          </a:solidFill>
                          <a:latin typeface="Times New Roman" pitchFamily="65" charset="-122"/>
                          <a:ea typeface="宋体" pitchFamily="65" charset="-122"/>
                        </a:rPr>
                        <a:t>快速发展和企业广泛受益。</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默读,划掉阻隔内容。“在互联网时代,各领域</a:t>
                      </a:r>
                      <a:r>
                        <a:rPr lang="zh-CN" altLang="en-US" sz="1200" kern="0" dirty="0" smtClean="0">
                          <a:solidFill>
                            <a:srgbClr val="000000"/>
                          </a:solidFill>
                          <a:latin typeface="Times New Roman" pitchFamily="65" charset="-122"/>
                          <a:ea typeface="宋体" pitchFamily="65" charset="-122"/>
                        </a:rPr>
                        <a:t>发展</a:t>
                      </a:r>
                      <a:r>
                        <a:rPr lang="zh-CN" altLang="en-US" sz="1200" kern="0" dirty="0" smtClean="0">
                          <a:solidFill>
                            <a:srgbClr val="000000"/>
                          </a:solidFill>
                          <a:latin typeface="Times New Roman" pitchFamily="65" charset="-122"/>
                          <a:ea typeface="宋体" pitchFamily="65" charset="-122"/>
                        </a:rPr>
                        <a:t>都需要速度更快、成本更低的信息网络”,</a:t>
                      </a:r>
                      <a:r>
                        <a:rPr lang="zh-CN" altLang="en-US" sz="1200" kern="0" dirty="0" smtClean="0">
                          <a:solidFill>
                            <a:srgbClr val="000000"/>
                          </a:solidFill>
                          <a:latin typeface="Times New Roman" pitchFamily="65" charset="-122"/>
                          <a:ea typeface="宋体" pitchFamily="65" charset="-122"/>
                        </a:rPr>
                        <a:t>如果</a:t>
                      </a:r>
                      <a:r>
                        <a:rPr lang="zh-CN" altLang="en-US" sz="1200" kern="0" dirty="0" smtClean="0">
                          <a:solidFill>
                            <a:srgbClr val="000000"/>
                          </a:solidFill>
                          <a:latin typeface="Times New Roman" pitchFamily="65" charset="-122"/>
                          <a:ea typeface="宋体" pitchFamily="65" charset="-122"/>
                        </a:rPr>
                        <a:t>有语病,就认定病句;如果没有,就划掉。再</a:t>
                      </a:r>
                      <a:r>
                        <a:rPr lang="zh-CN" altLang="en-US" sz="1200" kern="0" dirty="0" smtClean="0">
                          <a:solidFill>
                            <a:srgbClr val="000000"/>
                          </a:solidFill>
                          <a:latin typeface="Times New Roman" pitchFamily="65" charset="-122"/>
                          <a:ea typeface="宋体" pitchFamily="65" charset="-122"/>
                        </a:rPr>
                        <a:t>默读</a:t>
                      </a:r>
                      <a:r>
                        <a:rPr lang="zh-CN" altLang="en-US" sz="1200" kern="0" dirty="0" smtClean="0">
                          <a:solidFill>
                            <a:srgbClr val="000000"/>
                          </a:solidFill>
                          <a:latin typeface="Times New Roman" pitchFamily="65" charset="-122"/>
                          <a:ea typeface="宋体" pitchFamily="65" charset="-122"/>
                        </a:rPr>
                        <a:t>余下部分“网络提速降费能够推动</a:t>
                      </a:r>
                      <a:r>
                        <a:rPr lang="zh-CN" altLang="en-US" sz="1200" kern="0" dirty="0" smtClean="0">
                          <a:solidFill>
                            <a:srgbClr val="000000"/>
                          </a:solidFill>
                          <a:latin typeface="Times New Roman" pitchFamily="65" charset="-122"/>
                          <a:ea typeface="宋体" pitchFamily="65" charset="-122"/>
                        </a:rPr>
                        <a:t>‘互联网+’</a:t>
                      </a:r>
                      <a:r>
                        <a:rPr lang="zh-CN" altLang="en-US" sz="1200" kern="0" dirty="0" smtClean="0">
                          <a:solidFill>
                            <a:srgbClr val="000000"/>
                          </a:solidFill>
                          <a:latin typeface="Times New Roman" pitchFamily="65" charset="-122"/>
                          <a:ea typeface="宋体" pitchFamily="65" charset="-122"/>
                        </a:rPr>
                        <a:t>快速发展和企业广泛受益”。</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网络提速降费能够推动</a:t>
                      </a:r>
                      <a:r>
                        <a:rPr lang="zh-CN" altLang="en-US" sz="1200" kern="0" dirty="0" smtClean="0">
                          <a:solidFill>
                            <a:srgbClr val="000000"/>
                          </a:solidFill>
                          <a:latin typeface="黑体" pitchFamily="65" charset="-122"/>
                          <a:ea typeface="宋体" pitchFamily="65" charset="-122"/>
                        </a:rPr>
                        <a:t>……</a:t>
                      </a:r>
                      <a:r>
                        <a:rPr lang="zh-CN" altLang="en-US" sz="1200" kern="0" dirty="0" smtClean="0">
                          <a:solidFill>
                            <a:srgbClr val="000000"/>
                          </a:solidFill>
                          <a:latin typeface="Times New Roman" pitchFamily="65" charset="-122"/>
                          <a:ea typeface="宋体" pitchFamily="65" charset="-122"/>
                        </a:rPr>
                        <a:t>受益。</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搭配不当,“推动”与“受益”搭配不当。</a:t>
                      </a:r>
                    </a:p>
                  </a:txBody>
                  <a:tcPr marL="45720" marR="45720"/>
                </a:tc>
              </a:tr>
              <a:tr h="671684">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D.面对经济全球化带来的机遇和挑战,正确的</a:t>
                      </a:r>
                      <a:r>
                        <a:rPr lang="zh-CN" altLang="en-US" sz="1200" kern="0" dirty="0" smtClean="0">
                          <a:solidFill>
                            <a:srgbClr val="000000"/>
                          </a:solidFill>
                          <a:latin typeface="Times New Roman" pitchFamily="65" charset="-122"/>
                          <a:ea typeface="宋体" pitchFamily="65" charset="-122"/>
                        </a:rPr>
                        <a:t>选择</a:t>
                      </a:r>
                      <a:r>
                        <a:rPr lang="zh-CN" altLang="en-US" sz="1200" kern="0" dirty="0" smtClean="0">
                          <a:solidFill>
                            <a:srgbClr val="000000"/>
                          </a:solidFill>
                          <a:latin typeface="Times New Roman" pitchFamily="65" charset="-122"/>
                          <a:ea typeface="宋体" pitchFamily="65" charset="-122"/>
                        </a:rPr>
                        <a:t>是,充分利用一切机遇,合作应对一切挑战,</a:t>
                      </a:r>
                      <a:r>
                        <a:rPr lang="zh-CN" altLang="en-US" sz="1200" kern="0" dirty="0" smtClean="0">
                          <a:solidFill>
                            <a:srgbClr val="000000"/>
                          </a:solidFill>
                          <a:latin typeface="Times New Roman" pitchFamily="65" charset="-122"/>
                          <a:ea typeface="宋体" pitchFamily="65" charset="-122"/>
                        </a:rPr>
                        <a:t>引导</a:t>
                      </a:r>
                      <a:r>
                        <a:rPr lang="zh-CN" altLang="en-US" sz="1200" kern="0" dirty="0" smtClean="0">
                          <a:solidFill>
                            <a:srgbClr val="000000"/>
                          </a:solidFill>
                          <a:latin typeface="Times New Roman" pitchFamily="65" charset="-122"/>
                          <a:ea typeface="宋体" pitchFamily="65" charset="-122"/>
                        </a:rPr>
                        <a:t>好经济全球化走向。</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默读,划掉阻隔内容。“面对经济全球化带来</a:t>
                      </a:r>
                      <a:r>
                        <a:rPr lang="zh-CN" altLang="en-US" sz="1200" kern="0" dirty="0" smtClean="0">
                          <a:solidFill>
                            <a:srgbClr val="000000"/>
                          </a:solidFill>
                          <a:latin typeface="Times New Roman" pitchFamily="65" charset="-122"/>
                          <a:ea typeface="宋体" pitchFamily="65" charset="-122"/>
                        </a:rPr>
                        <a:t>的机遇</a:t>
                      </a:r>
                      <a:r>
                        <a:rPr lang="zh-CN" altLang="en-US" sz="1200" kern="0" dirty="0" smtClean="0">
                          <a:solidFill>
                            <a:srgbClr val="000000"/>
                          </a:solidFill>
                          <a:latin typeface="Times New Roman" pitchFamily="65" charset="-122"/>
                          <a:ea typeface="宋体" pitchFamily="65" charset="-122"/>
                        </a:rPr>
                        <a:t>和挑战”,如果有语病,就认定病句;如果</a:t>
                      </a:r>
                      <a:r>
                        <a:rPr lang="zh-CN" altLang="en-US" sz="1200" kern="0" dirty="0" smtClean="0">
                          <a:solidFill>
                            <a:srgbClr val="000000"/>
                          </a:solidFill>
                          <a:latin typeface="Times New Roman" pitchFamily="65" charset="-122"/>
                          <a:ea typeface="宋体" pitchFamily="65" charset="-122"/>
                        </a:rPr>
                        <a:t>没有</a:t>
                      </a:r>
                      <a:r>
                        <a:rPr lang="zh-CN" altLang="en-US" sz="1200" kern="0" dirty="0" smtClean="0">
                          <a:solidFill>
                            <a:srgbClr val="000000"/>
                          </a:solidFill>
                          <a:latin typeface="Times New Roman" pitchFamily="65" charset="-122"/>
                          <a:ea typeface="宋体" pitchFamily="65" charset="-122"/>
                        </a:rPr>
                        <a:t>,就划掉。再默读余下部分“正确的选择是,</a:t>
                      </a:r>
                      <a:r>
                        <a:rPr lang="zh-CN" altLang="en-US" sz="1200" kern="0" dirty="0" smtClean="0">
                          <a:solidFill>
                            <a:srgbClr val="000000"/>
                          </a:solidFill>
                          <a:latin typeface="Times New Roman" pitchFamily="65" charset="-122"/>
                          <a:ea typeface="宋体" pitchFamily="65" charset="-122"/>
                        </a:rPr>
                        <a:t>充分</a:t>
                      </a:r>
                      <a:r>
                        <a:rPr lang="zh-CN" altLang="en-US" sz="1200" kern="0" dirty="0" smtClean="0">
                          <a:solidFill>
                            <a:srgbClr val="000000"/>
                          </a:solidFill>
                          <a:latin typeface="Times New Roman" pitchFamily="65" charset="-122"/>
                          <a:ea typeface="宋体" pitchFamily="65" charset="-122"/>
                        </a:rPr>
                        <a:t>利用一切机遇,合作应对一切挑战,引导好</a:t>
                      </a:r>
                      <a:r>
                        <a:rPr lang="zh-CN" altLang="en-US" sz="1200" kern="0" dirty="0" smtClean="0">
                          <a:solidFill>
                            <a:srgbClr val="000000"/>
                          </a:solidFill>
                          <a:latin typeface="Times New Roman" pitchFamily="65" charset="-122"/>
                          <a:ea typeface="宋体" pitchFamily="65" charset="-122"/>
                        </a:rPr>
                        <a:t>经济全球化</a:t>
                      </a:r>
                      <a:r>
                        <a:rPr lang="zh-CN" altLang="en-US" sz="1200" kern="0" dirty="0" smtClean="0">
                          <a:solidFill>
                            <a:srgbClr val="000000"/>
                          </a:solidFill>
                          <a:latin typeface="Times New Roman" pitchFamily="65" charset="-122"/>
                          <a:ea typeface="宋体" pitchFamily="65" charset="-122"/>
                        </a:rPr>
                        <a:t>走向”。</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没有问题。</a:t>
                      </a:r>
                    </a:p>
                  </a:txBody>
                  <a:tcPr marL="45720" marR="45720"/>
                </a:tc>
              </a:tr>
            </a:tbl>
          </a:graphicData>
        </a:graphic>
      </p:graphicFrame>
      <p:pic>
        <p:nvPicPr>
          <p:cNvPr id="3" name="Picture 2"/>
          <p:cNvPicPr>
            <a:picLocks noChangeAspect="1" noChangeArrowheads="1"/>
          </p:cNvPicPr>
          <p:nvPr/>
        </p:nvPicPr>
        <p:blipFill>
          <a:blip r:embed="rId4" cstate="print"/>
          <a:srcRect/>
          <a:stretch>
            <a:fillRect/>
          </a:stretch>
        </p:blipFill>
        <p:spPr bwMode="auto">
          <a:xfrm>
            <a:off x="449213" y="611957"/>
            <a:ext cx="2476500" cy="5905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098156"/>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①</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②</a:t>
            </a:r>
            <a:r>
              <a:rPr lang="zh-CN" altLang="en-US" sz="24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③</a:t>
            </a:r>
            <a:r>
              <a:rPr lang="zh-CN" altLang="en-US" sz="2400" u="sng" kern="0" dirty="0" smtClean="0">
                <a:solidFill>
                  <a:srgbClr val="000000"/>
                </a:solidFill>
                <a:latin typeface="Times New Roman" pitchFamily="65" charset="-122"/>
                <a:ea typeface="宋体" pitchFamily="65" charset="-122"/>
              </a:rPr>
              <a:t>                                                                                                                       </a:t>
            </a:r>
            <a:endParaRPr lang="zh-CN" altLang="en-US" dirty="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④</a:t>
            </a:r>
            <a:r>
              <a:rPr lang="zh-CN" altLang="en-US" sz="2400" u="sng" kern="0" dirty="0" smtClean="0">
                <a:solidFill>
                  <a:srgbClr val="000000"/>
                </a:solidFill>
                <a:latin typeface="Times New Roman" pitchFamily="65" charset="-122"/>
                <a:ea typeface="宋体" pitchFamily="65" charset="-122"/>
              </a:rPr>
              <a:t>                                                                                                                       </a:t>
            </a:r>
            <a:endParaRPr lang="zh-CN" altLang="en-US" dirty="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⑤</a:t>
            </a:r>
            <a:r>
              <a:rPr lang="zh-CN" altLang="en-US" sz="2400"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①一位叫袁学顺的农民救护了一只病危的天鹅</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② 天鹅终于恢复了健康(或“天鹅终于康复了”)</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③知道这只天鹅是新疆巴音布鲁克群体的天鹅</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④这只天鹅不仅能重新展翅高飞了,而且还找到了</a:t>
            </a:r>
            <a:r>
              <a:rPr lang="zh-CN" altLang="en-US" sz="2607" kern="0" dirty="0" smtClean="0">
                <a:solidFill>
                  <a:srgbClr val="FF0000"/>
                </a:solidFill>
                <a:latin typeface="Times New Roman" pitchFamily="65" charset="-122"/>
                <a:ea typeface="宋体" pitchFamily="65" charset="-122"/>
              </a:rPr>
              <a:t>家</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整体浏览本文段后</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找出语病</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然后用“增”“删”“换”“移”等方</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法修改。①将被动句改为主动句</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使上下文衔接自然。②“康复”与“健</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康”语意重复</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用“删”或者“换”的方法。③谓语“是”的宾语残缺</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可用</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“增”的方法。④递进关系的语序不当</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用“移”的方法</a:t>
            </a:r>
            <a:r>
              <a:rPr lang="zh-CN" altLang="en-US" sz="2607" kern="0" dirty="0" smtClean="0">
                <a:solidFill>
                  <a:srgbClr val="FF0000"/>
                </a:solidFill>
                <a:latin typeface="Times New Roman" pitchFamily="65" charset="-122"/>
                <a:ea typeface="宋体" pitchFamily="65" charset="-122"/>
              </a:rPr>
              <a:t>。</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24055"/>
            <a:ext cx="11340000" cy="4794582"/>
          </a:xfrm>
          <a:prstGeom prst="rect">
            <a:avLst/>
          </a:prstGeom>
          <a:noFill/>
        </p:spPr>
        <p:txBody>
          <a:bodyPr wrap="square" lIns="0" tIns="0" rIns="0" bIns="0" rtlCol="0">
            <a:spAutoFit/>
          </a:bodyPr>
          <a:lstStyle/>
          <a:p>
            <a:pPr marL="0" indent="0" eaLnBrk="0" latinLnBrk="1" hangingPunct="0">
              <a:lnSpc>
                <a:spcPts val="4200"/>
              </a:lnSpc>
              <a:spcBef>
                <a:spcPts val="0"/>
              </a:spcBef>
              <a:buNone/>
            </a:pPr>
            <a:r>
              <a:rPr lang="zh-CN" altLang="en-US" sz="2607" kern="0" dirty="0" smtClean="0">
                <a:solidFill>
                  <a:srgbClr val="000000"/>
                </a:solidFill>
                <a:latin typeface="Times New Roman" pitchFamily="65" charset="-122"/>
                <a:ea typeface="宋体" pitchFamily="65" charset="-122"/>
              </a:rPr>
              <a:t>1.(2017课标全国Ⅱ,18)下列各句中,没有语病的一句是</a:t>
            </a:r>
            <a:r>
              <a:rPr lang="zh-CN" altLang="en-US" sz="2040" kern="0" spc="567"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ts val="4200"/>
              </a:lnSpc>
              <a:spcBef>
                <a:spcPts val="0"/>
              </a:spcBef>
              <a:buNone/>
            </a:pPr>
            <a:r>
              <a:rPr lang="zh-CN" altLang="en-US" sz="2607" kern="0" dirty="0" smtClean="0">
                <a:solidFill>
                  <a:srgbClr val="000000"/>
                </a:solidFill>
                <a:latin typeface="Times New Roman" pitchFamily="65" charset="-122"/>
                <a:ea typeface="宋体" pitchFamily="65" charset="-122"/>
              </a:rPr>
              <a:t>A.截至12月底,我院已经推出了40多次以声光电技术打造的主题鲜明的展览,</a:t>
            </a:r>
            <a:r>
              <a:rPr dirty="0"/>
              <a:t/>
            </a:r>
            <a:br>
              <a:rPr dirty="0"/>
            </a:br>
            <a:r>
              <a:rPr lang="zh-CN" altLang="en-US" sz="2607" kern="0" dirty="0" smtClean="0">
                <a:solidFill>
                  <a:srgbClr val="000000"/>
                </a:solidFill>
                <a:latin typeface="Times New Roman" pitchFamily="65" charset="-122"/>
                <a:ea typeface="宋体" pitchFamily="65" charset="-122"/>
              </a:rPr>
              <a:t>是建院90年来展览次数最多的一年。</a:t>
            </a:r>
            <a:endParaRPr lang="zh-CN" altLang="en-US" dirty="0"/>
          </a:p>
          <a:p>
            <a:pPr marL="0" indent="0" eaLnBrk="0" latinLnBrk="1" hangingPunct="0">
              <a:lnSpc>
                <a:spcPts val="4200"/>
              </a:lnSpc>
              <a:spcBef>
                <a:spcPts val="0"/>
              </a:spcBef>
              <a:buNone/>
            </a:pPr>
            <a:r>
              <a:rPr lang="zh-CN" altLang="en-US" sz="2607" kern="0" dirty="0" smtClean="0">
                <a:solidFill>
                  <a:srgbClr val="000000"/>
                </a:solidFill>
                <a:latin typeface="Times New Roman" pitchFamily="65" charset="-122"/>
                <a:ea typeface="宋体" pitchFamily="65" charset="-122"/>
              </a:rPr>
              <a:t>B.书法是我国优秀的传统文化,近年来在教育部门大力扶持下,使得中小学书</a:t>
            </a:r>
            <a:r>
              <a:rPr dirty="0"/>
              <a:t/>
            </a:r>
            <a:br>
              <a:rPr dirty="0"/>
            </a:br>
            <a:r>
              <a:rPr lang="zh-CN" altLang="en-US" sz="2607" kern="0" dirty="0" smtClean="0">
                <a:solidFill>
                  <a:srgbClr val="000000"/>
                </a:solidFill>
                <a:latin typeface="Times New Roman" pitchFamily="65" charset="-122"/>
                <a:ea typeface="宋体" pitchFamily="65" charset="-122"/>
              </a:rPr>
              <a:t>法教育蓬勃发展,学生水平大幅提高。</a:t>
            </a:r>
            <a:endParaRPr lang="zh-CN" altLang="en-US" dirty="0"/>
          </a:p>
          <a:p>
            <a:pPr marL="0" indent="0" eaLnBrk="0" latinLnBrk="1" hangingPunct="0">
              <a:lnSpc>
                <a:spcPts val="4200"/>
              </a:lnSpc>
              <a:spcBef>
                <a:spcPts val="0"/>
              </a:spcBef>
              <a:buNone/>
            </a:pPr>
            <a:r>
              <a:rPr lang="zh-CN" altLang="en-US" sz="2607" kern="0" dirty="0" smtClean="0">
                <a:solidFill>
                  <a:srgbClr val="000000"/>
                </a:solidFill>
                <a:latin typeface="Times New Roman" pitchFamily="65" charset="-122"/>
                <a:ea typeface="宋体" pitchFamily="65" charset="-122"/>
              </a:rPr>
              <a:t>C.我国传统的“二十四节气”被列入《人类非物质文化遗产代表作名录》,</a:t>
            </a:r>
            <a:r>
              <a:rPr dirty="0"/>
              <a:t/>
            </a:r>
            <a:br>
              <a:rPr dirty="0"/>
            </a:br>
            <a:r>
              <a:rPr lang="zh-CN" altLang="en-US" sz="2607" kern="0" dirty="0" smtClean="0">
                <a:solidFill>
                  <a:srgbClr val="000000"/>
                </a:solidFill>
                <a:latin typeface="Times New Roman" pitchFamily="65" charset="-122"/>
                <a:ea typeface="宋体" pitchFamily="65" charset="-122"/>
              </a:rPr>
              <a:t>使得这一古老的文明再次吸引了世人的目光。</a:t>
            </a:r>
            <a:endParaRPr lang="zh-CN" altLang="en-US" dirty="0"/>
          </a:p>
          <a:p>
            <a:pPr marL="0" indent="0" eaLnBrk="0" latinLnBrk="1" hangingPunct="0">
              <a:lnSpc>
                <a:spcPts val="4200"/>
              </a:lnSpc>
              <a:spcBef>
                <a:spcPts val="0"/>
              </a:spcBef>
              <a:buNone/>
            </a:pPr>
            <a:r>
              <a:rPr lang="zh-CN" altLang="en-US" sz="2607" kern="0" dirty="0" smtClean="0">
                <a:solidFill>
                  <a:srgbClr val="000000"/>
                </a:solidFill>
                <a:latin typeface="Times New Roman" pitchFamily="65" charset="-122"/>
                <a:ea typeface="宋体" pitchFamily="65" charset="-122"/>
              </a:rPr>
              <a:t>D.这家公司虽然待遇一般,发展前景却非常好,很多同学都投了简历,但最后</a:t>
            </a:r>
            <a:r>
              <a:rPr dirty="0"/>
              <a:t/>
            </a:r>
            <a:br>
              <a:rPr dirty="0"/>
            </a:br>
            <a:r>
              <a:rPr lang="zh-CN" altLang="en-US" sz="2607" kern="0" dirty="0" smtClean="0">
                <a:solidFill>
                  <a:srgbClr val="000000"/>
                </a:solidFill>
                <a:latin typeface="Times New Roman" pitchFamily="65" charset="-122"/>
                <a:ea typeface="宋体" pitchFamily="65" charset="-122"/>
              </a:rPr>
              <a:t>公司只录取了我们学校推荐的两个名额。</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240732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C　本题考查辨析病句的能力。A.搭配不当,该句主干可压缩为“我</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院是一年”,主宾搭配不当。B.成分残缺,本句中“在</a:t>
            </a:r>
            <a:r>
              <a:rPr lang="zh-CN" altLang="en-US" sz="2607" kern="0" dirty="0" smtClean="0">
                <a:solidFill>
                  <a:srgbClr val="FF0000"/>
                </a:solidFill>
                <a:latin typeface="黑体"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扶持下”“使得”</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组合在一起,导致本句主语被掩盖,可删除“使得”。D.搭配不当,“录取</a:t>
            </a:r>
            <a:r>
              <a:rPr lang="zh-CN" altLang="en-US" sz="2607" kern="0" dirty="0" smtClean="0">
                <a:solidFill>
                  <a:srgbClr val="FF0000"/>
                </a:solidFill>
                <a:latin typeface="黑体" pitchFamily="65" charset="-122"/>
                <a:ea typeface="宋体" pitchFamily="65" charset="-122"/>
              </a:rPr>
              <a:t>…</a:t>
            </a:r>
            <a:r>
              <a:rPr dirty="0">
                <a:solidFill>
                  <a:srgbClr val="FF0000"/>
                </a:solidFill>
              </a:rPr>
              <a:t/>
            </a:r>
            <a:br>
              <a:rPr dirty="0">
                <a:solidFill>
                  <a:srgbClr val="FF0000"/>
                </a:solidFill>
              </a:rPr>
            </a:br>
            <a:r>
              <a:rPr lang="zh-CN" altLang="en-US" sz="2607" kern="0" dirty="0" smtClean="0">
                <a:solidFill>
                  <a:srgbClr val="FF0000"/>
                </a:solidFill>
                <a:latin typeface="黑体"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名额”搭配不当,可将“名额”改成“人”。</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theme/theme1.xml><?xml version="1.0" encoding="utf-8"?>
<a:theme xmlns:a="http://schemas.openxmlformats.org/drawingml/2006/main" name="化学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28.xml.rels><?xml version="1.0" encoding="UTF-8" standalone="yes"?>
<Relationships xmlns="http://schemas.openxmlformats.org/package/2006/relationships"><Relationship Id="rId1" Type="http://schemas.openxmlformats.org/officeDocument/2006/relationships/customXmlProps" Target="itemProps28.xml"/></Relationships>
</file>

<file path=customXml/_rels/item29.xml.rels><?xml version="1.0" encoding="UTF-8" standalone="yes"?>
<Relationships xmlns="http://schemas.openxmlformats.org/package/2006/relationships"><Relationship Id="rId1" Type="http://schemas.openxmlformats.org/officeDocument/2006/relationships/customXmlProps" Target="itemProps29.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30.xml.rels><?xml version="1.0" encoding="UTF-8" standalone="yes"?>
<Relationships xmlns="http://schemas.openxmlformats.org/package/2006/relationships"><Relationship Id="rId1" Type="http://schemas.openxmlformats.org/officeDocument/2006/relationships/customXmlProps" Target="itemProps30.xml"/></Relationships>
</file>

<file path=customXml/_rels/item31.xml.rels><?xml version="1.0" encoding="UTF-8" standalone="yes"?>
<Relationships xmlns="http://schemas.openxmlformats.org/package/2006/relationships"><Relationship Id="rId1" Type="http://schemas.openxmlformats.org/officeDocument/2006/relationships/customXmlProps" Target="itemProps31.xml"/></Relationships>
</file>

<file path=customXml/_rels/item32.xml.rels><?xml version="1.0" encoding="UTF-8" standalone="yes"?>
<Relationships xmlns="http://schemas.openxmlformats.org/package/2006/relationships"><Relationship Id="rId1" Type="http://schemas.openxmlformats.org/officeDocument/2006/relationships/customXmlProps" Target="itemProps32.xml"/></Relationships>
</file>

<file path=customXml/_rels/item33.xml.rels><?xml version="1.0" encoding="UTF-8" standalone="yes"?>
<Relationships xmlns="http://schemas.openxmlformats.org/package/2006/relationships"><Relationship Id="rId1" Type="http://schemas.openxmlformats.org/officeDocument/2006/relationships/customXmlProps" Target="itemProps33.xml"/></Relationships>
</file>

<file path=customXml/_rels/item34.xml.rels><?xml version="1.0" encoding="UTF-8" standalone="yes"?>
<Relationships xmlns="http://schemas.openxmlformats.org/package/2006/relationships"><Relationship Id="rId1" Type="http://schemas.openxmlformats.org/officeDocument/2006/relationships/customXmlProps" Target="itemProps34.xml"/></Relationships>
</file>

<file path=customXml/_rels/item35.xml.rels><?xml version="1.0" encoding="UTF-8" standalone="yes"?>
<Relationships xmlns="http://schemas.openxmlformats.org/package/2006/relationships"><Relationship Id="rId1" Type="http://schemas.openxmlformats.org/officeDocument/2006/relationships/customXmlProps" Target="itemProps35.xml"/></Relationships>
</file>

<file path=customXml/_rels/item36.xml.rels><?xml version="1.0" encoding="UTF-8" standalone="yes"?>
<Relationships xmlns="http://schemas.openxmlformats.org/package/2006/relationships"><Relationship Id="rId1" Type="http://schemas.openxmlformats.org/officeDocument/2006/relationships/customXmlProps" Target="itemProps36.xml"/></Relationships>
</file>

<file path=customXml/_rels/item37.xml.rels><?xml version="1.0" encoding="UTF-8" standalone="yes"?>
<Relationships xmlns="http://schemas.openxmlformats.org/package/2006/relationships"><Relationship Id="rId1" Type="http://schemas.openxmlformats.org/officeDocument/2006/relationships/customXmlProps" Target="itemProps37.xml"/></Relationships>
</file>

<file path=customXml/_rels/item38.xml.rels><?xml version="1.0" encoding="UTF-8" standalone="yes"?>
<Relationships xmlns="http://schemas.openxmlformats.org/package/2006/relationships"><Relationship Id="rId1" Type="http://schemas.openxmlformats.org/officeDocument/2006/relationships/customXmlProps" Target="itemProps38.xml"/></Relationships>
</file>

<file path=customXml/_rels/item39.xml.rels><?xml version="1.0" encoding="UTF-8" standalone="yes"?>
<Relationships xmlns="http://schemas.openxmlformats.org/package/2006/relationships"><Relationship Id="rId1" Type="http://schemas.openxmlformats.org/officeDocument/2006/relationships/customXmlProps" Target="itemProps39.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40.xml.rels><?xml version="1.0" encoding="UTF-8" standalone="yes"?>
<Relationships xmlns="http://schemas.openxmlformats.org/package/2006/relationships"><Relationship Id="rId1" Type="http://schemas.openxmlformats.org/officeDocument/2006/relationships/customXmlProps" Target="itemProps40.xml"/></Relationships>
</file>

<file path=customXml/_rels/item41.xml.rels><?xml version="1.0" encoding="UTF-8" standalone="yes"?>
<Relationships xmlns="http://schemas.openxmlformats.org/package/2006/relationships"><Relationship Id="rId1" Type="http://schemas.openxmlformats.org/officeDocument/2006/relationships/customXmlProps" Target="itemProps41.xml"/></Relationships>
</file>

<file path=customXml/_rels/item42.xml.rels><?xml version="1.0" encoding="UTF-8" standalone="yes"?>
<Relationships xmlns="http://schemas.openxmlformats.org/package/2006/relationships"><Relationship Id="rId1" Type="http://schemas.openxmlformats.org/officeDocument/2006/relationships/customXmlProps" Target="itemProps42.xml"/></Relationships>
</file>

<file path=customXml/_rels/item43.xml.rels><?xml version="1.0" encoding="UTF-8" standalone="yes"?>
<Relationships xmlns="http://schemas.openxmlformats.org/package/2006/relationships"><Relationship Id="rId1" Type="http://schemas.openxmlformats.org/officeDocument/2006/relationships/customXmlProps" Target="itemProps43.xml"/></Relationships>
</file>

<file path=customXml/_rels/item44.xml.rels><?xml version="1.0" encoding="UTF-8" standalone="yes"?>
<Relationships xmlns="http://schemas.openxmlformats.org/package/2006/relationships"><Relationship Id="rId1" Type="http://schemas.openxmlformats.org/officeDocument/2006/relationships/customXmlProps" Target="itemProps44.xml"/></Relationships>
</file>

<file path=customXml/_rels/item45.xml.rels><?xml version="1.0" encoding="UTF-8" standalone="yes"?>
<Relationships xmlns="http://schemas.openxmlformats.org/package/2006/relationships"><Relationship Id="rId1" Type="http://schemas.openxmlformats.org/officeDocument/2006/relationships/customXmlProps" Target="itemProps45.xml"/></Relationships>
</file>

<file path=customXml/_rels/item46.xml.rels><?xml version="1.0" encoding="UTF-8" standalone="yes"?>
<Relationships xmlns="http://schemas.openxmlformats.org/package/2006/relationships"><Relationship Id="rId1" Type="http://schemas.openxmlformats.org/officeDocument/2006/relationships/customXmlProps" Target="itemProps46.xml"/></Relationships>
</file>

<file path=customXml/_rels/item47.xml.rels><?xml version="1.0" encoding="UTF-8" standalone="yes"?>
<Relationships xmlns="http://schemas.openxmlformats.org/package/2006/relationships"><Relationship Id="rId1" Type="http://schemas.openxmlformats.org/officeDocument/2006/relationships/customXmlProps" Target="itemProps47.xml"/></Relationships>
</file>

<file path=customXml/_rels/item48.xml.rels><?xml version="1.0" encoding="UTF-8" standalone="yes"?>
<Relationships xmlns="http://schemas.openxmlformats.org/package/2006/relationships"><Relationship Id="rId1" Type="http://schemas.openxmlformats.org/officeDocument/2006/relationships/customXmlProps" Target="itemProps48.xml"/></Relationships>
</file>

<file path=customXml/_rels/item49.xml.rels><?xml version="1.0" encoding="UTF-8" standalone="yes"?>
<Relationships xmlns="http://schemas.openxmlformats.org/package/2006/relationships"><Relationship Id="rId1" Type="http://schemas.openxmlformats.org/officeDocument/2006/relationships/customXmlProps" Target="itemProps49.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50.xml.rels><?xml version="1.0" encoding="UTF-8" standalone="yes"?>
<Relationships xmlns="http://schemas.openxmlformats.org/package/2006/relationships"><Relationship Id="rId1" Type="http://schemas.openxmlformats.org/officeDocument/2006/relationships/customXmlProps" Target="itemProps50.xml"/></Relationships>
</file>

<file path=customXml/_rels/item51.xml.rels><?xml version="1.0" encoding="UTF-8" standalone="yes"?>
<Relationships xmlns="http://schemas.openxmlformats.org/package/2006/relationships"><Relationship Id="rId1" Type="http://schemas.openxmlformats.org/officeDocument/2006/relationships/customXmlProps" Target="itemProps51.xml"/></Relationships>
</file>

<file path=customXml/_rels/item52.xml.rels><?xml version="1.0" encoding="UTF-8" standalone="yes"?>
<Relationships xmlns="http://schemas.openxmlformats.org/package/2006/relationships"><Relationship Id="rId1" Type="http://schemas.openxmlformats.org/officeDocument/2006/relationships/customXmlProps" Target="itemProps52.xml"/></Relationships>
</file>

<file path=customXml/_rels/item53.xml.rels><?xml version="1.0" encoding="UTF-8" standalone="yes"?>
<Relationships xmlns="http://schemas.openxmlformats.org/package/2006/relationships"><Relationship Id="rId1" Type="http://schemas.openxmlformats.org/officeDocument/2006/relationships/customXmlProps" Target="itemProps53.xml"/></Relationships>
</file>

<file path=customXml/_rels/item54.xml.rels><?xml version="1.0" encoding="UTF-8" standalone="yes"?>
<Relationships xmlns="http://schemas.openxmlformats.org/package/2006/relationships"><Relationship Id="rId1" Type="http://schemas.openxmlformats.org/officeDocument/2006/relationships/customXmlProps" Target="itemProps54.xml"/></Relationships>
</file>

<file path=customXml/_rels/item55.xml.rels><?xml version="1.0" encoding="UTF-8" standalone="yes"?>
<Relationships xmlns="http://schemas.openxmlformats.org/package/2006/relationships"><Relationship Id="rId1" Type="http://schemas.openxmlformats.org/officeDocument/2006/relationships/customXmlProps" Target="itemProps55.xml"/></Relationships>
</file>

<file path=customXml/_rels/item56.xml.rels><?xml version="1.0" encoding="UTF-8" standalone="yes"?>
<Relationships xmlns="http://schemas.openxmlformats.org/package/2006/relationships"><Relationship Id="rId1" Type="http://schemas.openxmlformats.org/officeDocument/2006/relationships/customXmlProps" Target="itemProps56.xml"/></Relationships>
</file>

<file path=customXml/_rels/item57.xml.rels><?xml version="1.0" encoding="UTF-8" standalone="yes"?>
<Relationships xmlns="http://schemas.openxmlformats.org/package/2006/relationships"><Relationship Id="rId1" Type="http://schemas.openxmlformats.org/officeDocument/2006/relationships/customXmlProps" Target="itemProps57.xml"/></Relationships>
</file>

<file path=customXml/_rels/item58.xml.rels><?xml version="1.0" encoding="UTF-8" standalone="yes"?>
<Relationships xmlns="http://schemas.openxmlformats.org/package/2006/relationships"><Relationship Id="rId1" Type="http://schemas.openxmlformats.org/officeDocument/2006/relationships/customXmlProps" Target="itemProps58.xml"/></Relationships>
</file>

<file path=customXml/_rels/item59.xml.rels><?xml version="1.0" encoding="UTF-8" standalone="yes"?>
<Relationships xmlns="http://schemas.openxmlformats.org/package/2006/relationships"><Relationship Id="rId1" Type="http://schemas.openxmlformats.org/officeDocument/2006/relationships/customXmlProps" Target="itemProps59.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60.xml.rels><?xml version="1.0" encoding="UTF-8" standalone="yes"?>
<Relationships xmlns="http://schemas.openxmlformats.org/package/2006/relationships"><Relationship Id="rId1" Type="http://schemas.openxmlformats.org/officeDocument/2006/relationships/customXmlProps" Target="itemProps60.xml"/></Relationships>
</file>

<file path=customXml/_rels/item61.xml.rels><?xml version="1.0" encoding="UTF-8" standalone="yes"?>
<Relationships xmlns="http://schemas.openxmlformats.org/package/2006/relationships"><Relationship Id="rId1" Type="http://schemas.openxmlformats.org/officeDocument/2006/relationships/customXmlProps" Target="itemProps61.xml"/></Relationships>
</file>

<file path=customXml/_rels/item62.xml.rels><?xml version="1.0" encoding="UTF-8" standalone="yes"?>
<Relationships xmlns="http://schemas.openxmlformats.org/package/2006/relationships"><Relationship Id="rId1" Type="http://schemas.openxmlformats.org/officeDocument/2006/relationships/customXmlProps" Target="itemProps62.xml"/></Relationships>
</file>

<file path=customXml/_rels/item63.xml.rels><?xml version="1.0" encoding="UTF-8" standalone="yes"?>
<Relationships xmlns="http://schemas.openxmlformats.org/package/2006/relationships"><Relationship Id="rId1" Type="http://schemas.openxmlformats.org/officeDocument/2006/relationships/customXmlProps" Target="itemProps63.xml"/></Relationships>
</file>

<file path=customXml/_rels/item64.xml.rels><?xml version="1.0" encoding="UTF-8" standalone="yes"?>
<Relationships xmlns="http://schemas.openxmlformats.org/package/2006/relationships"><Relationship Id="rId1" Type="http://schemas.openxmlformats.org/officeDocument/2006/relationships/customXmlProps" Target="itemProps64.xml"/></Relationships>
</file>

<file path=customXml/_rels/item65.xml.rels><?xml version="1.0" encoding="UTF-8" standalone="yes"?>
<Relationships xmlns="http://schemas.openxmlformats.org/package/2006/relationships"><Relationship Id="rId1" Type="http://schemas.openxmlformats.org/officeDocument/2006/relationships/customXmlProps" Target="itemProps65.xml"/></Relationships>
</file>

<file path=customXml/_rels/item66.xml.rels><?xml version="1.0" encoding="UTF-8" standalone="yes"?>
<Relationships xmlns="http://schemas.openxmlformats.org/package/2006/relationships"><Relationship Id="rId1" Type="http://schemas.openxmlformats.org/officeDocument/2006/relationships/customXmlProps" Target="itemProps66.xml"/></Relationships>
</file>

<file path=customXml/_rels/item67.xml.rels><?xml version="1.0" encoding="UTF-8" standalone="yes"?>
<Relationships xmlns="http://schemas.openxmlformats.org/package/2006/relationships"><Relationship Id="rId1" Type="http://schemas.openxmlformats.org/officeDocument/2006/relationships/customXmlProps" Target="itemProps67.xml"/></Relationships>
</file>

<file path=customXml/_rels/item68.xml.rels><?xml version="1.0" encoding="UTF-8" standalone="yes"?>
<Relationships xmlns="http://schemas.openxmlformats.org/package/2006/relationships"><Relationship Id="rId1" Type="http://schemas.openxmlformats.org/officeDocument/2006/relationships/customXmlProps" Target="itemProps68.xml"/></Relationships>
</file>

<file path=customXml/_rels/item69.xml.rels><?xml version="1.0" encoding="UTF-8" standalone="yes"?>
<Relationships xmlns="http://schemas.openxmlformats.org/package/2006/relationships"><Relationship Id="rId1" Type="http://schemas.openxmlformats.org/officeDocument/2006/relationships/customXmlProps" Target="itemProps69.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70.xml.rels><?xml version="1.0" encoding="UTF-8" standalone="yes"?>
<Relationships xmlns="http://schemas.openxmlformats.org/package/2006/relationships"><Relationship Id="rId1" Type="http://schemas.openxmlformats.org/officeDocument/2006/relationships/customXmlProps" Target="itemProps70.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CustomerInfo>
  <UserName>Administrator</UserName>
  <CompanyName>www.xjghost.com</CompanyName>
  <MachineID>A888</MachineID>
  <ToolID>ljRTAAAAKGU=</ToolID>
  <Data><![CDATA[bGpSVEFBQUFLR1U9]]></Data>
</CustomerInfo>
</file>

<file path=customXml/item10.xml><?xml version="1.0" encoding="utf-8"?>
<CustomerInfo>
  <UserName>Administrator</UserName>
  <CompanyName>www.xjghost.com</CompanyName>
  <MachineID>A888</MachineID>
  <ToolID>ljRTAAAAKGU=</ToolID>
  <Data><![CDATA[bGpSVEFBQUFLR1U9]]></Data>
</CustomerInfo>
</file>

<file path=customXml/item11.xml><?xml version="1.0" encoding="utf-8"?>
<CustomerInfo>
  <UserName>Administrator</UserName>
  <CompanyName>www.xjghost.com</CompanyName>
  <MachineID>A888</MachineID>
  <ToolID>ljRTAAAAKGU=</ToolID>
  <Data><![CDATA[bGpSVEFBQUFLR1U9]]></Data>
</CustomerInfo>
</file>

<file path=customXml/item12.xml><?xml version="1.0" encoding="utf-8"?>
<CustomerInfo>
  <UserName>Administrator</UserName>
  <CompanyName>www.xjghost.com</CompanyName>
  <MachineID>A888</MachineID>
  <ToolID>ljRTAAAAKGU=</ToolID>
  <Data><![CDATA[bGpSVEFBQUFLR1U9]]></Data>
</CustomerInfo>
</file>

<file path=customXml/item13.xml><?xml version="1.0" encoding="utf-8"?>
<CustomerInfo>
  <UserName>Administrator</UserName>
  <CompanyName>www.xjghost.com</CompanyName>
  <MachineID>A888</MachineID>
  <ToolID>ljRTAAAAKGU=</ToolID>
  <Data><![CDATA[bGpSVEFBQUFLR1U9]]></Data>
</CustomerInfo>
</file>

<file path=customXml/item14.xml><?xml version="1.0" encoding="utf-8"?>
<CustomerInfo>
  <UserName>Administrator</UserName>
  <CompanyName>www.xjghost.com</CompanyName>
  <MachineID>A888</MachineID>
  <ToolID>ljRTAAAAKGU=</ToolID>
  <Data><![CDATA[bGpSVEFBQUFLR1U9]]></Data>
</CustomerInfo>
</file>

<file path=customXml/item15.xml><?xml version="1.0" encoding="utf-8"?>
<CustomerInfo>
  <UserName>Administrator</UserName>
  <CompanyName>www.xjghost.com</CompanyName>
  <MachineID>A888</MachineID>
  <ToolID>ljRTAAAAKGU=</ToolID>
  <Data><![CDATA[bGpSVEFBQUFLR1U9]]></Data>
</CustomerInfo>
</file>

<file path=customXml/item16.xml><?xml version="1.0" encoding="utf-8"?>
<CustomerInfo>
  <UserName>Administrator</UserName>
  <CompanyName>www.xjghost.com</CompanyName>
  <MachineID>A888</MachineID>
  <ToolID>ljRTAAAAKGU=</ToolID>
  <Data><![CDATA[bGpSVEFBQUFLR1U9]]></Data>
</CustomerInfo>
</file>

<file path=customXml/item17.xml><?xml version="1.0" encoding="utf-8"?>
<CustomerInfo>
  <UserName>Administrator</UserName>
  <CompanyName>www.xjghost.com</CompanyName>
  <MachineID>A888</MachineID>
  <ToolID>ljRTAAAAKGU=</ToolID>
  <Data><![CDATA[bGpSVEFBQUFLR1U9]]></Data>
</CustomerInfo>
</file>

<file path=customXml/item18.xml><?xml version="1.0" encoding="utf-8"?>
<CustomerInfo>
  <UserName>Administrator</UserName>
  <CompanyName>www.xjghost.com</CompanyName>
  <MachineID>A888</MachineID>
  <ToolID>ljRTAAAAKGU=</ToolID>
  <Data><![CDATA[bGpSVEFBQUFLR1U9]]></Data>
</CustomerInfo>
</file>

<file path=customXml/item19.xml><?xml version="1.0" encoding="utf-8"?>
<CustomerInfo>
  <UserName>Administrator</UserName>
  <CompanyName>www.xjghost.com</CompanyName>
  <MachineID>A888</MachineID>
  <ToolID>ljRTAAAAKGU=</ToolID>
  <Data><![CDATA[bGpSVEFBQUFLR1U9]]></Data>
</CustomerInfo>
</file>

<file path=customXml/item2.xml><?xml version="1.0" encoding="utf-8"?>
<CustomerInfo>
  <UserName>Administrator</UserName>
  <CompanyName>www.xjghost.com</CompanyName>
  <MachineID>A888</MachineID>
  <ToolID>ljRTAAAAKGU=</ToolID>
  <Data><![CDATA[bGpSVEFBQUFLR1U9]]></Data>
</CustomerInfo>
</file>

<file path=customXml/item20.xml><?xml version="1.0" encoding="utf-8"?>
<CustomerInfo>
  <UserName>Administrator</UserName>
  <CompanyName>www.xjghost.com</CompanyName>
  <MachineID>A888</MachineID>
  <ToolID>ljRTAAAAKGU=</ToolID>
  <Data><![CDATA[bGpSVEFBQUFLR1U9]]></Data>
</CustomerInfo>
</file>

<file path=customXml/item21.xml><?xml version="1.0" encoding="utf-8"?>
<CustomerInfo>
  <UserName>Administrator</UserName>
  <CompanyName>www.xjghost.com</CompanyName>
  <MachineID>A888</MachineID>
  <ToolID>ljRTAAAAKGU=</ToolID>
  <Data><![CDATA[bGpSVEFBQUFLR1U9]]></Data>
</CustomerInfo>
</file>

<file path=customXml/item22.xml><?xml version="1.0" encoding="utf-8"?>
<CustomerInfo>
  <UserName>Administrator</UserName>
  <CompanyName>www.xjghost.com</CompanyName>
  <MachineID>A888</MachineID>
  <ToolID>ljRTAAAAKGU=</ToolID>
  <Data><![CDATA[bGpSVEFBQUFLR1U9]]></Data>
</CustomerInfo>
</file>

<file path=customXml/item23.xml><?xml version="1.0" encoding="utf-8"?>
<CustomerInfo>
  <UserName>Administrator</UserName>
  <CompanyName>www.xjghost.com</CompanyName>
  <MachineID>A888</MachineID>
  <ToolID>ljRTAAAAKGU=</ToolID>
  <Data><![CDATA[bGpSVEFBQUFLR1U9]]></Data>
</CustomerInfo>
</file>

<file path=customXml/item24.xml><?xml version="1.0" encoding="utf-8"?>
<CustomerInfo>
  <UserName>Administrator</UserName>
  <CompanyName>www.xjghost.com</CompanyName>
  <MachineID>A888</MachineID>
  <ToolID>ljRTAAAAKGU=</ToolID>
  <Data><![CDATA[bGpSVEFBQUFLR1U9]]></Data>
</CustomerInfo>
</file>

<file path=customXml/item25.xml><?xml version="1.0" encoding="utf-8"?>
<CustomerInfo>
  <UserName>Administrator</UserName>
  <CompanyName>www.xjghost.com</CompanyName>
  <MachineID>A888</MachineID>
  <ToolID>ljRTAAAAKGU=</ToolID>
  <Data><![CDATA[bGpSVEFBQUFLR1U9]]></Data>
</CustomerInfo>
</file>

<file path=customXml/item26.xml><?xml version="1.0" encoding="utf-8"?>
<CustomerInfo>
  <UserName>Administrator</UserName>
  <CompanyName>www.xjghost.com</CompanyName>
  <MachineID>A888</MachineID>
  <ToolID>ljRTAAAAKGU=</ToolID>
  <Data><![CDATA[bGpSVEFBQUFLR1U9]]></Data>
</CustomerInfo>
</file>

<file path=customXml/item27.xml><?xml version="1.0" encoding="utf-8"?>
<CustomerInfo>
  <UserName>Administrator</UserName>
  <CompanyName>www.xjghost.com</CompanyName>
  <MachineID>A888</MachineID>
  <ToolID>ljRTAAAAKGU=</ToolID>
  <Data><![CDATA[bGpSVEFBQUFLR1U9]]></Data>
</CustomerInfo>
</file>

<file path=customXml/item28.xml><?xml version="1.0" encoding="utf-8"?>
<CustomerInfo>
  <UserName>Administrator</UserName>
  <CompanyName>www.xjghost.com</CompanyName>
  <MachineID>A888</MachineID>
  <ToolID>ljRTAAAAKGU=</ToolID>
  <Data><![CDATA[bGpSVEFBQUFLR1U9]]></Data>
</CustomerInfo>
</file>

<file path=customXml/item29.xml><?xml version="1.0" encoding="utf-8"?>
<CustomerInfo>
  <UserName>Administrator</UserName>
  <CompanyName>www.xjghost.com</CompanyName>
  <MachineID>A888</MachineID>
  <ToolID>ljRTAAAAKGU=</ToolID>
  <Data><![CDATA[bGpSVEFBQUFLR1U9]]></Data>
</CustomerInfo>
</file>

<file path=customXml/item3.xml><?xml version="1.0" encoding="utf-8"?>
<CustomerInfo>
  <UserName>Administrator</UserName>
  <CompanyName>www.xjghost.com</CompanyName>
  <MachineID>A888</MachineID>
  <ToolID>ljRTAAAAKGU=</ToolID>
  <Data><![CDATA[bGpSVEFBQUFLR1U9]]></Data>
</CustomerInfo>
</file>

<file path=customXml/item30.xml><?xml version="1.0" encoding="utf-8"?>
<CustomerInfo>
  <UserName>Administrator</UserName>
  <CompanyName>www.xjghost.com</CompanyName>
  <MachineID>A888</MachineID>
  <ToolID>ljRTAAAAKGU=</ToolID>
  <Data><![CDATA[bGpSVEFBQUFLR1U9]]></Data>
</CustomerInfo>
</file>

<file path=customXml/item31.xml><?xml version="1.0" encoding="utf-8"?>
<CustomerInfo>
  <UserName>Administrator</UserName>
  <CompanyName>www.xjghost.com</CompanyName>
  <MachineID>A888</MachineID>
  <ToolID>ljRTAAAAKGU=</ToolID>
  <Data><![CDATA[bGpSVEFBQUFLR1U9]]></Data>
</CustomerInfo>
</file>

<file path=customXml/item32.xml><?xml version="1.0" encoding="utf-8"?>
<CustomerInfo>
  <UserName>Administrator</UserName>
  <CompanyName>www.xjghost.com</CompanyName>
  <MachineID>A888</MachineID>
  <ToolID>ljRTAAAAKGU=</ToolID>
  <Data><![CDATA[bGpSVEFBQUFLR1U9]]></Data>
</CustomerInfo>
</file>

<file path=customXml/item33.xml><?xml version="1.0" encoding="utf-8"?>
<CustomerInfo>
  <UserName>Administrator</UserName>
  <CompanyName>www.xjghost.com</CompanyName>
  <MachineID>A888</MachineID>
  <ToolID>ljRTAAAAKGU=</ToolID>
  <Data><![CDATA[bGpSVEFBQUFLR1U9]]></Data>
</CustomerInfo>
</file>

<file path=customXml/item34.xml><?xml version="1.0" encoding="utf-8"?>
<CustomerInfo>
  <UserName>Administrator</UserName>
  <CompanyName>www.xjghost.com</CompanyName>
  <MachineID>A888</MachineID>
  <ToolID>ljRTAAAAKGU=</ToolID>
  <Data><![CDATA[bGpSVEFBQUFLR1U9]]></Data>
</CustomerInfo>
</file>

<file path=customXml/item35.xml><?xml version="1.0" encoding="utf-8"?>
<CustomerInfo>
  <UserName>Administrator</UserName>
  <CompanyName>www.xjghost.com</CompanyName>
  <MachineID>A888</MachineID>
  <ToolID>ljRTAAAAKGU=</ToolID>
  <Data><![CDATA[bGpSVEFBQUFLR1U9]]></Data>
</CustomerInfo>
</file>

<file path=customXml/item36.xml><?xml version="1.0" encoding="utf-8"?>
<CustomerInfo>
  <UserName>Administrator</UserName>
  <CompanyName>www.xjghost.com</CompanyName>
  <MachineID>A888</MachineID>
  <ToolID>ljRTAAAAKGU=</ToolID>
  <Data><![CDATA[bGpSVEFBQUFLR1U9]]></Data>
</CustomerInfo>
</file>

<file path=customXml/item37.xml><?xml version="1.0" encoding="utf-8"?>
<CustomerInfo>
  <UserName>Administrator</UserName>
  <CompanyName>www.xjghost.com</CompanyName>
  <MachineID>A888</MachineID>
  <ToolID>ljRTAAAAKGU=</ToolID>
  <Data><![CDATA[bGpSVEFBQUFLR1U9]]></Data>
</CustomerInfo>
</file>

<file path=customXml/item38.xml><?xml version="1.0" encoding="utf-8"?>
<CustomerInfo>
  <UserName>Administrator</UserName>
  <CompanyName>www.xjghost.com</CompanyName>
  <MachineID>A888</MachineID>
  <ToolID>ljRTAAAAKGU=</ToolID>
  <Data><![CDATA[bGpSVEFBQUFLR1U9]]></Data>
</CustomerInfo>
</file>

<file path=customXml/item39.xml><?xml version="1.0" encoding="utf-8"?>
<CustomerInfo>
  <UserName>Administrator</UserName>
  <CompanyName>www.xjghost.com</CompanyName>
  <MachineID>A888</MachineID>
  <ToolID>ljRTAAAAKGU=</ToolID>
  <Data><![CDATA[bGpSVEFBQUFLR1U9]]></Data>
</CustomerInfo>
</file>

<file path=customXml/item4.xml><?xml version="1.0" encoding="utf-8"?>
<CustomerInfo>
  <UserName>Administrator</UserName>
  <CompanyName>www.xjghost.com</CompanyName>
  <MachineID>A888</MachineID>
  <ToolID>ljRTAAAAKGU=</ToolID>
  <Data><![CDATA[bGpSVEFBQUFLR1U9]]></Data>
</CustomerInfo>
</file>

<file path=customXml/item40.xml><?xml version="1.0" encoding="utf-8"?>
<CustomerInfo>
  <UserName>Administrator</UserName>
  <CompanyName>www.xjghost.com</CompanyName>
  <MachineID>A888</MachineID>
  <ToolID>ljRTAAAAKGU=</ToolID>
  <Data><![CDATA[bGpSVEFBQUFLR1U9]]></Data>
</CustomerInfo>
</file>

<file path=customXml/item41.xml><?xml version="1.0" encoding="utf-8"?>
<CustomerInfo>
  <UserName>Administrator</UserName>
  <CompanyName>www.xjghost.com</CompanyName>
  <MachineID>A888</MachineID>
  <ToolID>ljRTAAAAKGU=</ToolID>
  <Data><![CDATA[bGpSVEFBQUFLR1U9]]></Data>
</CustomerInfo>
</file>

<file path=customXml/item42.xml><?xml version="1.0" encoding="utf-8"?>
<CustomerInfo>
  <UserName>Administrator</UserName>
  <CompanyName>www.xjghost.com</CompanyName>
  <MachineID>A888</MachineID>
  <ToolID>ljRTAAAAKGU=</ToolID>
  <Data><![CDATA[bGpSVEFBQUFLR1U9]]></Data>
</CustomerInfo>
</file>

<file path=customXml/item43.xml><?xml version="1.0" encoding="utf-8"?>
<CustomerInfo>
  <UserName>Administrator</UserName>
  <CompanyName>www.xjghost.com</CompanyName>
  <MachineID>A888</MachineID>
  <ToolID>ljRTAAAAKGU=</ToolID>
  <Data><![CDATA[bGpSVEFBQUFLR1U9]]></Data>
</CustomerInfo>
</file>

<file path=customXml/item44.xml><?xml version="1.0" encoding="utf-8"?>
<CustomerInfo>
  <UserName>Administrator</UserName>
  <CompanyName>www.xjghost.com</CompanyName>
  <MachineID>A888</MachineID>
  <ToolID>ljRTAAAAKGU=</ToolID>
  <Data><![CDATA[bGpSVEFBQUFLR1U9]]></Data>
</CustomerInfo>
</file>

<file path=customXml/item45.xml><?xml version="1.0" encoding="utf-8"?>
<CustomerInfo>
  <UserName>Administrator</UserName>
  <CompanyName>www.xjghost.com</CompanyName>
  <MachineID>A888</MachineID>
  <ToolID>ljRTAAAAKGU=</ToolID>
  <Data><![CDATA[bGpSVEFBQUFLR1U9]]></Data>
</CustomerInfo>
</file>

<file path=customXml/item46.xml><?xml version="1.0" encoding="utf-8"?>
<CustomerInfo>
  <UserName>Administrator</UserName>
  <CompanyName>www.xjghost.com</CompanyName>
  <MachineID>A888</MachineID>
  <ToolID>ljRTAAAAKGU=</ToolID>
  <Data><![CDATA[bGpSVEFBQUFLR1U9]]></Data>
</CustomerInfo>
</file>

<file path=customXml/item47.xml><?xml version="1.0" encoding="utf-8"?>
<CustomerInfo>
  <UserName>Administrator</UserName>
  <CompanyName>www.xjghost.com</CompanyName>
  <MachineID>A888</MachineID>
  <ToolID>ljRTAAAAKGU=</ToolID>
  <Data><![CDATA[bGpSVEFBQUFLR1U9]]></Data>
</CustomerInfo>
</file>

<file path=customXml/item48.xml><?xml version="1.0" encoding="utf-8"?>
<CustomerInfo>
  <UserName>Administrator</UserName>
  <CompanyName>www.xjghost.com</CompanyName>
  <MachineID>A888</MachineID>
  <ToolID>ljRTAAAAKGU=</ToolID>
  <Data><![CDATA[bGpSVEFBQUFLR1U9]]></Data>
</CustomerInfo>
</file>

<file path=customXml/item49.xml><?xml version="1.0" encoding="utf-8"?>
<CustomerInfo>
  <UserName>Administrator</UserName>
  <CompanyName>www.xjghost.com</CompanyName>
  <MachineID>A888</MachineID>
  <ToolID>ljRTAAAAKGU=</ToolID>
  <Data><![CDATA[bGpSVEFBQUFLR1U9]]></Data>
</CustomerInfo>
</file>

<file path=customXml/item5.xml><?xml version="1.0" encoding="utf-8"?>
<CustomerInfo>
  <UserName>Administrator</UserName>
  <CompanyName>www.xjghost.com</CompanyName>
  <MachineID>A888</MachineID>
  <ToolID>ljRTAAAAKGU=</ToolID>
  <Data><![CDATA[bGpSVEFBQUFLR1U9]]></Data>
</CustomerInfo>
</file>

<file path=customXml/item50.xml><?xml version="1.0" encoding="utf-8"?>
<CustomerInfo>
  <UserName>Administrator</UserName>
  <CompanyName>www.xjghost.com</CompanyName>
  <MachineID>A888</MachineID>
  <ToolID>ljRTAAAAKGU=</ToolID>
  <Data><![CDATA[bGpSVEFBQUFLR1U9]]></Data>
</CustomerInfo>
</file>

<file path=customXml/item51.xml><?xml version="1.0" encoding="utf-8"?>
<CustomerInfo>
  <UserName>Administrator</UserName>
  <CompanyName>www.xjghost.com</CompanyName>
  <MachineID>A888</MachineID>
  <ToolID>ljRTAAAAKGU=</ToolID>
  <Data><![CDATA[bGpSVEFBQUFLR1U9]]></Data>
</CustomerInfo>
</file>

<file path=customXml/item52.xml><?xml version="1.0" encoding="utf-8"?>
<CustomerInfo>
  <UserName>Administrator</UserName>
  <CompanyName>www.xjghost.com</CompanyName>
  <MachineID>A888</MachineID>
  <ToolID>ljRTAAAAKGU=</ToolID>
  <Data><![CDATA[bGpSVEFBQUFLR1U9]]></Data>
</CustomerInfo>
</file>

<file path=customXml/item53.xml><?xml version="1.0" encoding="utf-8"?>
<CustomerInfo>
  <UserName>Administrator</UserName>
  <CompanyName>www.xjghost.com</CompanyName>
  <MachineID>A888</MachineID>
  <ToolID>ljRTAAAAKGU=</ToolID>
  <Data><![CDATA[bGpSVEFBQUFLR1U9]]></Data>
</CustomerInfo>
</file>

<file path=customXml/item54.xml><?xml version="1.0" encoding="utf-8"?>
<CustomerInfo>
  <UserName>Administrator</UserName>
  <CompanyName>www.xjghost.com</CompanyName>
  <MachineID>A888</MachineID>
  <ToolID>ljRTAAAAKGU=</ToolID>
  <Data><![CDATA[bGpSVEFBQUFLR1U9]]></Data>
</CustomerInfo>
</file>

<file path=customXml/item55.xml><?xml version="1.0" encoding="utf-8"?>
<CustomerInfo>
  <UserName>Administrator</UserName>
  <CompanyName>www.xjghost.com</CompanyName>
  <MachineID>A888</MachineID>
  <ToolID>ljRTAAAAKGU=</ToolID>
  <Data><![CDATA[bGpSVEFBQUFLR1U9]]></Data>
</CustomerInfo>
</file>

<file path=customXml/item56.xml><?xml version="1.0" encoding="utf-8"?>
<CustomerInfo>
  <UserName>Administrator</UserName>
  <CompanyName>www.xjghost.com</CompanyName>
  <MachineID>A888</MachineID>
  <ToolID>ljRTAAAAKGU=</ToolID>
  <Data><![CDATA[bGpSVEFBQUFLR1U9]]></Data>
</CustomerInfo>
</file>

<file path=customXml/item57.xml><?xml version="1.0" encoding="utf-8"?>
<CustomerInfo>
  <UserName>Administrator</UserName>
  <CompanyName>www.xjghost.com</CompanyName>
  <MachineID>A888</MachineID>
  <ToolID>ljRTAAAAKGU=</ToolID>
  <Data><![CDATA[bGpSVEFBQUFLR1U9]]></Data>
</CustomerInfo>
</file>

<file path=customXml/item58.xml><?xml version="1.0" encoding="utf-8"?>
<CustomerInfo>
  <UserName>Administrator</UserName>
  <CompanyName>www.xjghost.com</CompanyName>
  <MachineID>A888</MachineID>
  <ToolID>ljRTAAAAKGU=</ToolID>
  <Data><![CDATA[bGpSVEFBQUFLR1U9]]></Data>
</CustomerInfo>
</file>

<file path=customXml/item59.xml><?xml version="1.0" encoding="utf-8"?>
<CustomerInfo>
  <UserName>Administrator</UserName>
  <CompanyName>www.xjghost.com</CompanyName>
  <MachineID>A888</MachineID>
  <ToolID>ljRTAAAAKGU=</ToolID>
  <Data><![CDATA[bGpSVEFBQUFLR1U9]]></Data>
</CustomerInfo>
</file>

<file path=customXml/item6.xml><?xml version="1.0" encoding="utf-8"?>
<CustomerInfo>
  <UserName>Administrator</UserName>
  <CompanyName>www.xjghost.com</CompanyName>
  <MachineID>A888</MachineID>
  <ToolID>ljRTAAAAKGU=</ToolID>
  <Data><![CDATA[bGpSVEFBQUFLR1U9]]></Data>
</CustomerInfo>
</file>

<file path=customXml/item60.xml><?xml version="1.0" encoding="utf-8"?>
<CustomerInfo>
  <UserName>Administrator</UserName>
  <CompanyName>www.xjghost.com</CompanyName>
  <MachineID>A888</MachineID>
  <ToolID>ljRTAAAAKGU=</ToolID>
  <Data><![CDATA[bGpSVEFBQUFLR1U9]]></Data>
</CustomerInfo>
</file>

<file path=customXml/item61.xml><?xml version="1.0" encoding="utf-8"?>
<CustomerInfo>
  <UserName>Administrator</UserName>
  <CompanyName>www.xjghost.com</CompanyName>
  <MachineID>A888</MachineID>
  <ToolID>ljRTAAAAKGU=</ToolID>
  <Data><![CDATA[bGpSVEFBQUFLR1U9]]></Data>
</CustomerInfo>
</file>

<file path=customXml/item62.xml><?xml version="1.0" encoding="utf-8"?>
<CustomerInfo>
  <UserName>Administrator</UserName>
  <CompanyName>www.xjghost.com</CompanyName>
  <MachineID>A888</MachineID>
  <ToolID>ljRTAAAAKGU=</ToolID>
  <Data><![CDATA[bGpSVEFBQUFLR1U9]]></Data>
</CustomerInfo>
</file>

<file path=customXml/item63.xml><?xml version="1.0" encoding="utf-8"?>
<CustomerInfo>
  <UserName>Administrator</UserName>
  <CompanyName>www.xjghost.com</CompanyName>
  <MachineID>A888</MachineID>
  <ToolID>ljRTAAAAKGU=</ToolID>
  <Data><![CDATA[bGpSVEFBQUFLR1U9]]></Data>
</CustomerInfo>
</file>

<file path=customXml/item64.xml><?xml version="1.0" encoding="utf-8"?>
<CustomerInfo>
  <UserName>Administrator</UserName>
  <CompanyName>www.xjghost.com</CompanyName>
  <MachineID>A888</MachineID>
  <ToolID>ljRTAAAAKGU=</ToolID>
  <Data><![CDATA[bGpSVEFBQUFLR1U9]]></Data>
</CustomerInfo>
</file>

<file path=customXml/item65.xml><?xml version="1.0" encoding="utf-8"?>
<CustomerInfo>
  <UserName>Administrator</UserName>
  <CompanyName>www.xjghost.com</CompanyName>
  <MachineID>A888</MachineID>
  <ToolID>ljRTAAAAKGU=</ToolID>
  <Data><![CDATA[bGpSVEFBQUFLR1U9]]></Data>
</CustomerInfo>
</file>

<file path=customXml/item66.xml><?xml version="1.0" encoding="utf-8"?>
<CustomerInfo>
  <UserName>Administrator</UserName>
  <CompanyName>www.xjghost.com</CompanyName>
  <MachineID>A888</MachineID>
  <ToolID>ljRTAAAAKGU=</ToolID>
  <Data><![CDATA[bGpSVEFBQUFLR1U9]]></Data>
</CustomerInfo>
</file>

<file path=customXml/item67.xml><?xml version="1.0" encoding="utf-8"?>
<CustomerInfo>
  <UserName>Administrator</UserName>
  <CompanyName>www.xjghost.com</CompanyName>
  <MachineID>A888</MachineID>
  <ToolID>ljRTAAAAKGU=</ToolID>
  <Data><![CDATA[bGpSVEFBQUFLR1U9]]></Data>
</CustomerInfo>
</file>

<file path=customXml/item68.xml><?xml version="1.0" encoding="utf-8"?>
<CustomerInfo>
  <UserName>Administrator</UserName>
  <CompanyName>www.xjghost.com</CompanyName>
  <MachineID>A888</MachineID>
  <ToolID>ljRTAAAAKGU=</ToolID>
  <Data><![CDATA[bGpSVEFBQUFLR1U9]]></Data>
</CustomerInfo>
</file>

<file path=customXml/item69.xml><?xml version="1.0" encoding="utf-8"?>
<CustomerInfo>
  <UserName>Administrator</UserName>
  <CompanyName>www.xjghost.com</CompanyName>
  <MachineID>A888</MachineID>
  <ToolID>ljRTAAAAKGU=</ToolID>
  <Data><![CDATA[bGpSVEFBQUFLR1U9]]></Data>
</CustomerInfo>
</file>

<file path=customXml/item7.xml><?xml version="1.0" encoding="utf-8"?>
<CustomerInfo>
  <UserName>Administrator</UserName>
  <CompanyName>www.xjghost.com</CompanyName>
  <MachineID>A888</MachineID>
  <ToolID>ljRTAAAAKGU=</ToolID>
  <Data><![CDATA[bGpSVEFBQUFLR1U9]]></Data>
</CustomerInfo>
</file>

<file path=customXml/item70.xml><?xml version="1.0" encoding="utf-8"?>
<CustomerInfo>
  <UserName>Administrator</UserName>
  <CompanyName>www.xjghost.com</CompanyName>
  <MachineID>A888</MachineID>
  <ToolID>ljRTAAAAKGU=</ToolID>
  <Data><![CDATA[bGpSVEFBQUFLR1U9]]></Data>
</CustomerInfo>
</file>

<file path=customXml/item8.xml><?xml version="1.0" encoding="utf-8"?>
<CustomerInfo>
  <UserName>Administrator</UserName>
  <CompanyName>www.xjghost.com</CompanyName>
  <MachineID>A888</MachineID>
  <ToolID>ljRTAAAAKGU=</ToolID>
  <Data><![CDATA[bGpSVEFBQUFLR1U9]]></Data>
</CustomerInfo>
</file>

<file path=customXml/item9.xml><?xml version="1.0" encoding="utf-8"?>
<CustomerInfo>
  <UserName>Administrator</UserName>
  <CompanyName>www.xjghost.com</CompanyName>
  <MachineID>A888</MachineID>
  <ToolID>ljRTAAAAKGU=</ToolID>
  <Data><![CDATA[bGpSVEFBQUFLR1U9]]></Data>
</CustomerInfo>
</file>

<file path=customXml/itemProps1.xml><?xml version="1.0" encoding="utf-8"?>
<ds:datastoreItem xmlns:ds="http://schemas.openxmlformats.org/officeDocument/2006/customXml" ds:itemID="{2AD364EC-4346-44C5-A577-364576B65BE5}">
  <ds:schemaRefs/>
</ds:datastoreItem>
</file>

<file path=customXml/itemProps10.xml><?xml version="1.0" encoding="utf-8"?>
<ds:datastoreItem xmlns:ds="http://schemas.openxmlformats.org/officeDocument/2006/customXml" ds:itemID="{18497F65-54D4-4824-9B96-F2D49661D52F}">
  <ds:schemaRefs/>
</ds:datastoreItem>
</file>

<file path=customXml/itemProps11.xml><?xml version="1.0" encoding="utf-8"?>
<ds:datastoreItem xmlns:ds="http://schemas.openxmlformats.org/officeDocument/2006/customXml" ds:itemID="{6F649272-3CCE-46D5-8BC2-435475843768}">
  <ds:schemaRefs/>
</ds:datastoreItem>
</file>

<file path=customXml/itemProps12.xml><?xml version="1.0" encoding="utf-8"?>
<ds:datastoreItem xmlns:ds="http://schemas.openxmlformats.org/officeDocument/2006/customXml" ds:itemID="{4FC4170C-0EEF-4940-98E8-4F630AAA7471}">
  <ds:schemaRefs/>
</ds:datastoreItem>
</file>

<file path=customXml/itemProps13.xml><?xml version="1.0" encoding="utf-8"?>
<ds:datastoreItem xmlns:ds="http://schemas.openxmlformats.org/officeDocument/2006/customXml" ds:itemID="{9A14B675-0EAC-4A03-9395-8AD9080575C0}">
  <ds:schemaRefs/>
</ds:datastoreItem>
</file>

<file path=customXml/itemProps14.xml><?xml version="1.0" encoding="utf-8"?>
<ds:datastoreItem xmlns:ds="http://schemas.openxmlformats.org/officeDocument/2006/customXml" ds:itemID="{EA7AA36E-C2C3-4D4F-ACEE-C7926FB624E9}">
  <ds:schemaRefs/>
</ds:datastoreItem>
</file>

<file path=customXml/itemProps15.xml><?xml version="1.0" encoding="utf-8"?>
<ds:datastoreItem xmlns:ds="http://schemas.openxmlformats.org/officeDocument/2006/customXml" ds:itemID="{49610D8A-E637-48A1-A8F6-3634E3632FCA}">
  <ds:schemaRefs/>
</ds:datastoreItem>
</file>

<file path=customXml/itemProps16.xml><?xml version="1.0" encoding="utf-8"?>
<ds:datastoreItem xmlns:ds="http://schemas.openxmlformats.org/officeDocument/2006/customXml" ds:itemID="{B99F94B5-0352-4FFB-8101-833F8CAD5327}">
  <ds:schemaRefs/>
</ds:datastoreItem>
</file>

<file path=customXml/itemProps17.xml><?xml version="1.0" encoding="utf-8"?>
<ds:datastoreItem xmlns:ds="http://schemas.openxmlformats.org/officeDocument/2006/customXml" ds:itemID="{1A506070-F088-4854-857B-FA9DC2BB9F2A}">
  <ds:schemaRefs/>
</ds:datastoreItem>
</file>

<file path=customXml/itemProps18.xml><?xml version="1.0" encoding="utf-8"?>
<ds:datastoreItem xmlns:ds="http://schemas.openxmlformats.org/officeDocument/2006/customXml" ds:itemID="{D2ED1436-7DF4-4AA0-93BE-F17BA64BFB78}">
  <ds:schemaRefs/>
</ds:datastoreItem>
</file>

<file path=customXml/itemProps19.xml><?xml version="1.0" encoding="utf-8"?>
<ds:datastoreItem xmlns:ds="http://schemas.openxmlformats.org/officeDocument/2006/customXml" ds:itemID="{85F2168E-4F7B-41C0-BDDA-F1D737ECC416}">
  <ds:schemaRefs/>
</ds:datastoreItem>
</file>

<file path=customXml/itemProps2.xml><?xml version="1.0" encoding="utf-8"?>
<ds:datastoreItem xmlns:ds="http://schemas.openxmlformats.org/officeDocument/2006/customXml" ds:itemID="{D53BC34E-C25B-4F93-8A40-4E23646D2905}">
  <ds:schemaRefs/>
</ds:datastoreItem>
</file>

<file path=customXml/itemProps20.xml><?xml version="1.0" encoding="utf-8"?>
<ds:datastoreItem xmlns:ds="http://schemas.openxmlformats.org/officeDocument/2006/customXml" ds:itemID="{430CECF8-C494-4425-8918-A257F25B88DB}">
  <ds:schemaRefs/>
</ds:datastoreItem>
</file>

<file path=customXml/itemProps21.xml><?xml version="1.0" encoding="utf-8"?>
<ds:datastoreItem xmlns:ds="http://schemas.openxmlformats.org/officeDocument/2006/customXml" ds:itemID="{C845FE7F-D6A1-4274-A6F1-AFAADCBE7A44}">
  <ds:schemaRefs/>
</ds:datastoreItem>
</file>

<file path=customXml/itemProps22.xml><?xml version="1.0" encoding="utf-8"?>
<ds:datastoreItem xmlns:ds="http://schemas.openxmlformats.org/officeDocument/2006/customXml" ds:itemID="{2B2528B1-CFA8-46C2-B81D-DAB6F5EDA398}">
  <ds:schemaRefs/>
</ds:datastoreItem>
</file>

<file path=customXml/itemProps23.xml><?xml version="1.0" encoding="utf-8"?>
<ds:datastoreItem xmlns:ds="http://schemas.openxmlformats.org/officeDocument/2006/customXml" ds:itemID="{20229786-9524-44AE-9F11-85F3F16051B9}">
  <ds:schemaRefs/>
</ds:datastoreItem>
</file>

<file path=customXml/itemProps24.xml><?xml version="1.0" encoding="utf-8"?>
<ds:datastoreItem xmlns:ds="http://schemas.openxmlformats.org/officeDocument/2006/customXml" ds:itemID="{B169FB11-0BD6-4694-9AE5-9865A6F804A1}">
  <ds:schemaRefs/>
</ds:datastoreItem>
</file>

<file path=customXml/itemProps25.xml><?xml version="1.0" encoding="utf-8"?>
<ds:datastoreItem xmlns:ds="http://schemas.openxmlformats.org/officeDocument/2006/customXml" ds:itemID="{886C3955-878A-431E-83CC-B84000A3F608}">
  <ds:schemaRefs/>
</ds:datastoreItem>
</file>

<file path=customXml/itemProps26.xml><?xml version="1.0" encoding="utf-8"?>
<ds:datastoreItem xmlns:ds="http://schemas.openxmlformats.org/officeDocument/2006/customXml" ds:itemID="{13B92612-7EB6-4424-A059-6F7BBD187D3C}">
  <ds:schemaRefs/>
</ds:datastoreItem>
</file>

<file path=customXml/itemProps27.xml><?xml version="1.0" encoding="utf-8"?>
<ds:datastoreItem xmlns:ds="http://schemas.openxmlformats.org/officeDocument/2006/customXml" ds:itemID="{1379E1DC-1FD9-43D3-AABA-A8B3D3367750}">
  <ds:schemaRefs/>
</ds:datastoreItem>
</file>

<file path=customXml/itemProps28.xml><?xml version="1.0" encoding="utf-8"?>
<ds:datastoreItem xmlns:ds="http://schemas.openxmlformats.org/officeDocument/2006/customXml" ds:itemID="{FF6E5491-56AC-4637-9A21-DB8E80A1FE4B}">
  <ds:schemaRefs/>
</ds:datastoreItem>
</file>

<file path=customXml/itemProps29.xml><?xml version="1.0" encoding="utf-8"?>
<ds:datastoreItem xmlns:ds="http://schemas.openxmlformats.org/officeDocument/2006/customXml" ds:itemID="{D2341712-17E8-4B39-8CF2-F776AD78C941}">
  <ds:schemaRefs/>
</ds:datastoreItem>
</file>

<file path=customXml/itemProps3.xml><?xml version="1.0" encoding="utf-8"?>
<ds:datastoreItem xmlns:ds="http://schemas.openxmlformats.org/officeDocument/2006/customXml" ds:itemID="{92CEC4C9-C3D9-407E-8AE4-2A7A2F7EAC31}">
  <ds:schemaRefs/>
</ds:datastoreItem>
</file>

<file path=customXml/itemProps30.xml><?xml version="1.0" encoding="utf-8"?>
<ds:datastoreItem xmlns:ds="http://schemas.openxmlformats.org/officeDocument/2006/customXml" ds:itemID="{D406C32F-2EBB-4367-9B59-EC07FBCE89D3}">
  <ds:schemaRefs/>
</ds:datastoreItem>
</file>

<file path=customXml/itemProps31.xml><?xml version="1.0" encoding="utf-8"?>
<ds:datastoreItem xmlns:ds="http://schemas.openxmlformats.org/officeDocument/2006/customXml" ds:itemID="{738E19BD-CE18-4295-989E-81BD011B3F8A}">
  <ds:schemaRefs/>
</ds:datastoreItem>
</file>

<file path=customXml/itemProps32.xml><?xml version="1.0" encoding="utf-8"?>
<ds:datastoreItem xmlns:ds="http://schemas.openxmlformats.org/officeDocument/2006/customXml" ds:itemID="{8BCB40C3-51AD-4E58-B5FD-C9A7727F95AB}">
  <ds:schemaRefs/>
</ds:datastoreItem>
</file>

<file path=customXml/itemProps33.xml><?xml version="1.0" encoding="utf-8"?>
<ds:datastoreItem xmlns:ds="http://schemas.openxmlformats.org/officeDocument/2006/customXml" ds:itemID="{72ACA084-C08F-4F91-9F50-531B2EEC8261}">
  <ds:schemaRefs/>
</ds:datastoreItem>
</file>

<file path=customXml/itemProps34.xml><?xml version="1.0" encoding="utf-8"?>
<ds:datastoreItem xmlns:ds="http://schemas.openxmlformats.org/officeDocument/2006/customXml" ds:itemID="{881073A2-288E-4DF6-8E4B-1B588A14B5EA}">
  <ds:schemaRefs/>
</ds:datastoreItem>
</file>

<file path=customXml/itemProps35.xml><?xml version="1.0" encoding="utf-8"?>
<ds:datastoreItem xmlns:ds="http://schemas.openxmlformats.org/officeDocument/2006/customXml" ds:itemID="{362552DF-4CB4-4850-BA7E-DC3D04B42A0B}">
  <ds:schemaRefs/>
</ds:datastoreItem>
</file>

<file path=customXml/itemProps36.xml><?xml version="1.0" encoding="utf-8"?>
<ds:datastoreItem xmlns:ds="http://schemas.openxmlformats.org/officeDocument/2006/customXml" ds:itemID="{D770B144-A4D7-42D9-9991-C3A063969419}">
  <ds:schemaRefs/>
</ds:datastoreItem>
</file>

<file path=customXml/itemProps37.xml><?xml version="1.0" encoding="utf-8"?>
<ds:datastoreItem xmlns:ds="http://schemas.openxmlformats.org/officeDocument/2006/customXml" ds:itemID="{F9166B52-3C7D-4CB1-AE74-8830077EEB0B}">
  <ds:schemaRefs/>
</ds:datastoreItem>
</file>

<file path=customXml/itemProps38.xml><?xml version="1.0" encoding="utf-8"?>
<ds:datastoreItem xmlns:ds="http://schemas.openxmlformats.org/officeDocument/2006/customXml" ds:itemID="{A7DF485B-A2D0-4F18-A411-DA35F92A3002}">
  <ds:schemaRefs/>
</ds:datastoreItem>
</file>

<file path=customXml/itemProps39.xml><?xml version="1.0" encoding="utf-8"?>
<ds:datastoreItem xmlns:ds="http://schemas.openxmlformats.org/officeDocument/2006/customXml" ds:itemID="{58503D33-CBBF-4377-8141-C4D902B607E4}">
  <ds:schemaRefs/>
</ds:datastoreItem>
</file>

<file path=customXml/itemProps4.xml><?xml version="1.0" encoding="utf-8"?>
<ds:datastoreItem xmlns:ds="http://schemas.openxmlformats.org/officeDocument/2006/customXml" ds:itemID="{D0CD1CD0-F7A9-42EA-8AC0-00F35FB811F6}">
  <ds:schemaRefs/>
</ds:datastoreItem>
</file>

<file path=customXml/itemProps40.xml><?xml version="1.0" encoding="utf-8"?>
<ds:datastoreItem xmlns:ds="http://schemas.openxmlformats.org/officeDocument/2006/customXml" ds:itemID="{3777CED9-A4EF-4410-BF4E-284704AC22B9}">
  <ds:schemaRefs/>
</ds:datastoreItem>
</file>

<file path=customXml/itemProps41.xml><?xml version="1.0" encoding="utf-8"?>
<ds:datastoreItem xmlns:ds="http://schemas.openxmlformats.org/officeDocument/2006/customXml" ds:itemID="{93B8A835-A747-4FF4-B115-5047FEA6FFFF}">
  <ds:schemaRefs/>
</ds:datastoreItem>
</file>

<file path=customXml/itemProps42.xml><?xml version="1.0" encoding="utf-8"?>
<ds:datastoreItem xmlns:ds="http://schemas.openxmlformats.org/officeDocument/2006/customXml" ds:itemID="{3B4EFF44-DC16-4174-B0AF-86886DC82D86}">
  <ds:schemaRefs/>
</ds:datastoreItem>
</file>

<file path=customXml/itemProps43.xml><?xml version="1.0" encoding="utf-8"?>
<ds:datastoreItem xmlns:ds="http://schemas.openxmlformats.org/officeDocument/2006/customXml" ds:itemID="{5167C85D-BB00-49D8-ABB6-E7953A1A3489}">
  <ds:schemaRefs/>
</ds:datastoreItem>
</file>

<file path=customXml/itemProps44.xml><?xml version="1.0" encoding="utf-8"?>
<ds:datastoreItem xmlns:ds="http://schemas.openxmlformats.org/officeDocument/2006/customXml" ds:itemID="{87AFC4D1-7870-4B8C-83B3-CD74878E8CC8}">
  <ds:schemaRefs/>
</ds:datastoreItem>
</file>

<file path=customXml/itemProps45.xml><?xml version="1.0" encoding="utf-8"?>
<ds:datastoreItem xmlns:ds="http://schemas.openxmlformats.org/officeDocument/2006/customXml" ds:itemID="{491369B5-9EB0-4AA1-BB92-3E4D5E68E574}">
  <ds:schemaRefs/>
</ds:datastoreItem>
</file>

<file path=customXml/itemProps46.xml><?xml version="1.0" encoding="utf-8"?>
<ds:datastoreItem xmlns:ds="http://schemas.openxmlformats.org/officeDocument/2006/customXml" ds:itemID="{D8242229-2903-4139-AC6D-53B52B0EF408}">
  <ds:schemaRefs/>
</ds:datastoreItem>
</file>

<file path=customXml/itemProps47.xml><?xml version="1.0" encoding="utf-8"?>
<ds:datastoreItem xmlns:ds="http://schemas.openxmlformats.org/officeDocument/2006/customXml" ds:itemID="{E369487F-242A-4EBF-ACA5-8890576EEF3D}">
  <ds:schemaRefs/>
</ds:datastoreItem>
</file>

<file path=customXml/itemProps48.xml><?xml version="1.0" encoding="utf-8"?>
<ds:datastoreItem xmlns:ds="http://schemas.openxmlformats.org/officeDocument/2006/customXml" ds:itemID="{B009DB9A-6494-47C4-9C0B-42E0BC5F42E7}">
  <ds:schemaRefs/>
</ds:datastoreItem>
</file>

<file path=customXml/itemProps49.xml><?xml version="1.0" encoding="utf-8"?>
<ds:datastoreItem xmlns:ds="http://schemas.openxmlformats.org/officeDocument/2006/customXml" ds:itemID="{2A12CD93-3193-410F-88DB-45035EEE03EC}">
  <ds:schemaRefs/>
</ds:datastoreItem>
</file>

<file path=customXml/itemProps5.xml><?xml version="1.0" encoding="utf-8"?>
<ds:datastoreItem xmlns:ds="http://schemas.openxmlformats.org/officeDocument/2006/customXml" ds:itemID="{C38D0FD5-A4CC-4A89-8A42-8E65CD2C116C}">
  <ds:schemaRefs/>
</ds:datastoreItem>
</file>

<file path=customXml/itemProps50.xml><?xml version="1.0" encoding="utf-8"?>
<ds:datastoreItem xmlns:ds="http://schemas.openxmlformats.org/officeDocument/2006/customXml" ds:itemID="{7F98E2B4-A931-4A0A-98C8-F9C5D02541FE}">
  <ds:schemaRefs/>
</ds:datastoreItem>
</file>

<file path=customXml/itemProps51.xml><?xml version="1.0" encoding="utf-8"?>
<ds:datastoreItem xmlns:ds="http://schemas.openxmlformats.org/officeDocument/2006/customXml" ds:itemID="{AAC1C0E9-2E0A-40DF-A2F1-697A0C36A305}">
  <ds:schemaRefs/>
</ds:datastoreItem>
</file>

<file path=customXml/itemProps52.xml><?xml version="1.0" encoding="utf-8"?>
<ds:datastoreItem xmlns:ds="http://schemas.openxmlformats.org/officeDocument/2006/customXml" ds:itemID="{2D297F27-B6D6-4D1A-8F00-919A2D6D4DBE}">
  <ds:schemaRefs/>
</ds:datastoreItem>
</file>

<file path=customXml/itemProps53.xml><?xml version="1.0" encoding="utf-8"?>
<ds:datastoreItem xmlns:ds="http://schemas.openxmlformats.org/officeDocument/2006/customXml" ds:itemID="{F74BDD22-9F38-45CD-AB58-6426859CD0F7}">
  <ds:schemaRefs/>
</ds:datastoreItem>
</file>

<file path=customXml/itemProps54.xml><?xml version="1.0" encoding="utf-8"?>
<ds:datastoreItem xmlns:ds="http://schemas.openxmlformats.org/officeDocument/2006/customXml" ds:itemID="{50F67B16-7FB6-4DB5-9E53-F1CD05CAA3A0}">
  <ds:schemaRefs/>
</ds:datastoreItem>
</file>

<file path=customXml/itemProps55.xml><?xml version="1.0" encoding="utf-8"?>
<ds:datastoreItem xmlns:ds="http://schemas.openxmlformats.org/officeDocument/2006/customXml" ds:itemID="{47BCDEAA-39BA-4D7D-9659-EE009D4BB91E}">
  <ds:schemaRefs/>
</ds:datastoreItem>
</file>

<file path=customXml/itemProps56.xml><?xml version="1.0" encoding="utf-8"?>
<ds:datastoreItem xmlns:ds="http://schemas.openxmlformats.org/officeDocument/2006/customXml" ds:itemID="{6B1A2C96-43FD-4C49-888A-013D47B6F461}">
  <ds:schemaRefs/>
</ds:datastoreItem>
</file>

<file path=customXml/itemProps57.xml><?xml version="1.0" encoding="utf-8"?>
<ds:datastoreItem xmlns:ds="http://schemas.openxmlformats.org/officeDocument/2006/customXml" ds:itemID="{E5EAF158-4A6C-4F07-A977-245611A4C406}">
  <ds:schemaRefs/>
</ds:datastoreItem>
</file>

<file path=customXml/itemProps58.xml><?xml version="1.0" encoding="utf-8"?>
<ds:datastoreItem xmlns:ds="http://schemas.openxmlformats.org/officeDocument/2006/customXml" ds:itemID="{C744091C-EA13-433E-AFA4-CB0C06827A24}">
  <ds:schemaRefs/>
</ds:datastoreItem>
</file>

<file path=customXml/itemProps59.xml><?xml version="1.0" encoding="utf-8"?>
<ds:datastoreItem xmlns:ds="http://schemas.openxmlformats.org/officeDocument/2006/customXml" ds:itemID="{ABCECC00-DA7F-43BF-8730-B6A84C9BEE77}">
  <ds:schemaRefs/>
</ds:datastoreItem>
</file>

<file path=customXml/itemProps6.xml><?xml version="1.0" encoding="utf-8"?>
<ds:datastoreItem xmlns:ds="http://schemas.openxmlformats.org/officeDocument/2006/customXml" ds:itemID="{D4200738-F97E-4736-98A9-EBE80988AE45}">
  <ds:schemaRefs/>
</ds:datastoreItem>
</file>

<file path=customXml/itemProps60.xml><?xml version="1.0" encoding="utf-8"?>
<ds:datastoreItem xmlns:ds="http://schemas.openxmlformats.org/officeDocument/2006/customXml" ds:itemID="{F48E0DFB-01FF-4BC5-8C9F-F23BEFF02871}">
  <ds:schemaRefs/>
</ds:datastoreItem>
</file>

<file path=customXml/itemProps61.xml><?xml version="1.0" encoding="utf-8"?>
<ds:datastoreItem xmlns:ds="http://schemas.openxmlformats.org/officeDocument/2006/customXml" ds:itemID="{904B54B7-FE1C-48C5-8B4E-AAE88899D40A}">
  <ds:schemaRefs/>
</ds:datastoreItem>
</file>

<file path=customXml/itemProps62.xml><?xml version="1.0" encoding="utf-8"?>
<ds:datastoreItem xmlns:ds="http://schemas.openxmlformats.org/officeDocument/2006/customXml" ds:itemID="{C490D9FE-9E5B-4F6D-894F-16E789E7C306}">
  <ds:schemaRefs/>
</ds:datastoreItem>
</file>

<file path=customXml/itemProps63.xml><?xml version="1.0" encoding="utf-8"?>
<ds:datastoreItem xmlns:ds="http://schemas.openxmlformats.org/officeDocument/2006/customXml" ds:itemID="{7DF55931-22F7-4E28-85A8-1F3E10923B6B}">
  <ds:schemaRefs/>
</ds:datastoreItem>
</file>

<file path=customXml/itemProps64.xml><?xml version="1.0" encoding="utf-8"?>
<ds:datastoreItem xmlns:ds="http://schemas.openxmlformats.org/officeDocument/2006/customXml" ds:itemID="{64408C3A-3F6D-4430-917F-4686B886B5FF}">
  <ds:schemaRefs/>
</ds:datastoreItem>
</file>

<file path=customXml/itemProps65.xml><?xml version="1.0" encoding="utf-8"?>
<ds:datastoreItem xmlns:ds="http://schemas.openxmlformats.org/officeDocument/2006/customXml" ds:itemID="{BCDB3E43-47A0-4173-9A7D-FB21750F702F}">
  <ds:schemaRefs/>
</ds:datastoreItem>
</file>

<file path=customXml/itemProps66.xml><?xml version="1.0" encoding="utf-8"?>
<ds:datastoreItem xmlns:ds="http://schemas.openxmlformats.org/officeDocument/2006/customXml" ds:itemID="{6A48E0E3-B80B-4900-8375-6E58E4727CFE}">
  <ds:schemaRefs/>
</ds:datastoreItem>
</file>

<file path=customXml/itemProps67.xml><?xml version="1.0" encoding="utf-8"?>
<ds:datastoreItem xmlns:ds="http://schemas.openxmlformats.org/officeDocument/2006/customXml" ds:itemID="{EE2C804C-7D54-41F3-A39D-E2A7E67AD36A}">
  <ds:schemaRefs/>
</ds:datastoreItem>
</file>

<file path=customXml/itemProps68.xml><?xml version="1.0" encoding="utf-8"?>
<ds:datastoreItem xmlns:ds="http://schemas.openxmlformats.org/officeDocument/2006/customXml" ds:itemID="{BDE242B0-84AC-473B-A70D-550BF303F573}">
  <ds:schemaRefs/>
</ds:datastoreItem>
</file>

<file path=customXml/itemProps69.xml><?xml version="1.0" encoding="utf-8"?>
<ds:datastoreItem xmlns:ds="http://schemas.openxmlformats.org/officeDocument/2006/customXml" ds:itemID="{91146CD9-3EDE-4112-9201-9416CC442B7D}">
  <ds:schemaRefs/>
</ds:datastoreItem>
</file>

<file path=customXml/itemProps7.xml><?xml version="1.0" encoding="utf-8"?>
<ds:datastoreItem xmlns:ds="http://schemas.openxmlformats.org/officeDocument/2006/customXml" ds:itemID="{C93BCE80-56BB-4A37-B213-69C1F857B0C5}">
  <ds:schemaRefs/>
</ds:datastoreItem>
</file>

<file path=customXml/itemProps70.xml><?xml version="1.0" encoding="utf-8"?>
<ds:datastoreItem xmlns:ds="http://schemas.openxmlformats.org/officeDocument/2006/customXml" ds:itemID="{A91610DD-6B5E-42DE-919D-A36D930EE348}">
  <ds:schemaRefs/>
</ds:datastoreItem>
</file>

<file path=customXml/itemProps8.xml><?xml version="1.0" encoding="utf-8"?>
<ds:datastoreItem xmlns:ds="http://schemas.openxmlformats.org/officeDocument/2006/customXml" ds:itemID="{73B021CE-85F7-4602-8292-0D47B2E8B032}">
  <ds:schemaRefs/>
</ds:datastoreItem>
</file>

<file path=customXml/itemProps9.xml><?xml version="1.0" encoding="utf-8"?>
<ds:datastoreItem xmlns:ds="http://schemas.openxmlformats.org/officeDocument/2006/customXml" ds:itemID="{6945C465-E4E5-4115-8469-9CCF93EA31C3}">
  <ds:schemaRefs/>
</ds:datastoreItem>
</file>

<file path=docProps/app.xml><?xml version="1.0" encoding="utf-8"?>
<Properties xmlns="http://schemas.openxmlformats.org/officeDocument/2006/extended-properties" xmlns:vt="http://schemas.openxmlformats.org/officeDocument/2006/docPropsVTypes">
  <Template>模板（可编辑PPT）</Template>
  <TotalTime>23</TotalTime>
  <Words>1845</Words>
  <Application>Microsoft Office PowerPoint</Application>
  <PresentationFormat>自定义</PresentationFormat>
  <Paragraphs>323</Paragraphs>
  <Slides>71</Slides>
  <Notes>70</Notes>
  <HiddenSlides>0</HiddenSlides>
  <MMClips>0</MMClips>
  <ScaleCrop>false</ScaleCrop>
  <HeadingPairs>
    <vt:vector size="4" baseType="variant">
      <vt:variant>
        <vt:lpstr>主题</vt:lpstr>
      </vt:variant>
      <vt:variant>
        <vt:i4>1</vt:i4>
      </vt:variant>
      <vt:variant>
        <vt:lpstr>幻灯片标题</vt:lpstr>
      </vt:variant>
      <vt:variant>
        <vt:i4>71</vt:i4>
      </vt:variant>
    </vt:vector>
  </HeadingPairs>
  <TitlesOfParts>
    <vt:vector size="72" baseType="lpstr">
      <vt:lpstr>化学主题</vt:lpstr>
      <vt:lpstr>幻灯片 1</vt:lpstr>
      <vt:lpstr>总纲目录</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封面标题</dc:title>
  <cp:lastModifiedBy>微软中国</cp:lastModifiedBy>
  <cp:revision>127</cp:revision>
  <dcterms:modified xsi:type="dcterms:W3CDTF">2018-11-06T06:40:21Z</dcterms:modified>
</cp:coreProperties>
</file>