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1520" r:id="rId3"/>
    <p:sldId id="1296" r:id="rId4"/>
    <p:sldId id="1360" r:id="rId5"/>
    <p:sldId id="856" r:id="rId6"/>
    <p:sldId id="1658" r:id="rId7"/>
    <p:sldId id="1759" r:id="rId8"/>
    <p:sldId id="1659" r:id="rId9"/>
    <p:sldId id="1660" r:id="rId10"/>
    <p:sldId id="1662" r:id="rId11"/>
    <p:sldId id="1782" r:id="rId12"/>
    <p:sldId id="1663" r:id="rId13"/>
    <p:sldId id="1582" r:id="rId14"/>
    <p:sldId id="1669" r:id="rId15"/>
    <p:sldId id="1671" r:id="rId16"/>
    <p:sldId id="1783" r:id="rId17"/>
    <p:sldId id="1384" r:id="rId18"/>
    <p:sldId id="1755" r:id="rId19"/>
    <p:sldId id="1619" r:id="rId20"/>
    <p:sldId id="1686" r:id="rId21"/>
    <p:sldId id="1756" r:id="rId22"/>
    <p:sldId id="1784" r:id="rId23"/>
    <p:sldId id="1753" r:id="rId24"/>
    <p:sldId id="1694" r:id="rId25"/>
    <p:sldId id="1785" r:id="rId26"/>
    <p:sldId id="1695" r:id="rId27"/>
    <p:sldId id="1696" r:id="rId28"/>
    <p:sldId id="1761" r:id="rId29"/>
    <p:sldId id="1768" r:id="rId30"/>
    <p:sldId id="1746" r:id="rId31"/>
    <p:sldId id="1757" r:id="rId32"/>
    <p:sldId id="1698" r:id="rId33"/>
    <p:sldId id="1699" r:id="rId34"/>
    <p:sldId id="1700" r:id="rId35"/>
    <p:sldId id="1704" r:id="rId36"/>
    <p:sldId id="1770" r:id="rId37"/>
    <p:sldId id="1778" r:id="rId38"/>
    <p:sldId id="1771" r:id="rId39"/>
    <p:sldId id="1786" r:id="rId40"/>
    <p:sldId id="1787" r:id="rId41"/>
    <p:sldId id="1519" r:id="rId42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0CCFF"/>
    <a:srgbClr val="B4C7E7"/>
    <a:srgbClr val="0066FF"/>
    <a:srgbClr val="9BBD59"/>
    <a:srgbClr val="7BC14A"/>
    <a:srgbClr val="FFD966"/>
    <a:srgbClr val="F3EFE5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6" autoAdjust="0"/>
    <p:restoredTop sz="96727" autoAdjust="0"/>
  </p:normalViewPr>
  <p:slideViewPr>
    <p:cSldViewPr>
      <p:cViewPr varScale="1">
        <p:scale>
          <a:sx n="87" d="100"/>
          <a:sy n="87" d="100"/>
        </p:scale>
        <p:origin x="-562" y="-91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9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204000" cy="685958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/>
          <p:nvPr/>
        </p:nvSpPr>
        <p:spPr>
          <a:xfrm>
            <a:off x="2753334" y="3765451"/>
            <a:ext cx="2621792" cy="55407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第二课</a:t>
            </a:r>
            <a:endParaRPr lang="en-US" altLang="zh-CN" sz="28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6" name="标题 2"/>
          <p:cNvSpPr txBox="1"/>
          <p:nvPr/>
        </p:nvSpPr>
        <p:spPr>
          <a:xfrm>
            <a:off x="2753334" y="4331990"/>
            <a:ext cx="9246528" cy="67043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鲁迅</a:t>
            </a:r>
            <a:r>
              <a:rPr lang="zh-CN" altLang="en-US" sz="36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：</a:t>
            </a:r>
            <a:r>
              <a:rPr lang="zh-CN" altLang="en-US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深刻与伟大的另一面是平和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8999" y="621482"/>
            <a:ext cx="11588855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例句：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鲁迅先生家里生客人很少，几乎没有，</a:t>
            </a:r>
            <a:r>
              <a:rPr lang="en-US" altLang="zh-CN" sz="2800" u="sng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住在他家里的人更没有。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胶皮底鞋夏天</a:t>
            </a:r>
            <a:r>
              <a:rPr lang="en-US" altLang="zh-CN" sz="2800" b="1" u="sng" kern="1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</a:t>
            </a:r>
            <a:r>
              <a:rPr lang="en-US" altLang="zh-CN" sz="2800" b="1" u="sng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热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，冬天又凉又湿，鲁迅先生的身体不算好，大家都提议把这鞋子换掉。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72715" y="69882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尤其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8862" y="19896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特别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90660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踌躇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迟疑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二者同为动词。指拿不定主意。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踌躇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指犹豫。着重指行动，是在具体行动上拿不定主意。多用于书面语体。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迟疑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从时间角度说，是指在应该拿定主意的时候拿不定主意。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</a:t>
            </a:r>
            <a:r>
              <a:rPr lang="en-US" altLang="zh-CN" sz="2800" u="sng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了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半天，还是决定把事情的真相说出来。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</a:t>
            </a:r>
            <a:r>
              <a:rPr lang="en-US" altLang="zh-CN" sz="2800" u="sng" kern="100" dirty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2800" u="sng" kern="100" dirty="0" smtClean="0"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片刻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，才接着说下去。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16299" y="32172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踌躇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5089" y="38713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迟疑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12540"/>
            <a:ext cx="11478502" cy="60844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传主名言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时间就像海绵里的水，只要愿挤，总还是有的。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横眉冷对千夫指，俯首甘为孺子牛。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无情未必真豪杰，怜子如何不丈夫？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愈艰难，就愈要做。改革，是向来没有一帆风顺的。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勇者愤怒，抽刃向更强者；怯者愤怒，却抽刃向更弱者。不可救药的民族中，一定有许多英雄，专向孩子们瞪眼。这些孱头们。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说过的话不算数，是中国人的大毛病。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7.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墨写的谎说，决掩不住血写的事实。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从来如此，便对吗？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02568"/>
            <a:ext cx="114492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三、名言警句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648255"/>
            <a:ext cx="1147850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一、作者简介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文本常识积累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1269554"/>
            <a:ext cx="1147850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萧红，著名女作家。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1911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年出生在黑龙江呼兰区一个封建地主家庭。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1930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年为了反抗包办婚姻离家出走。后认识萧军并与之结为志同道合的伴侣。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1934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年在鲁迅的帮助下来到上海。抗战爆发后，上海沦陷，萧红来到香港，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1942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年病逝于香港九龙。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作品有长篇小说《生死场》《呼兰河传》等。其中长篇小说《呼兰河传》被香港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亚洲文坛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评为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世纪中文小说百强第九位。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萧红的一生是不向命运低头，在苦难中挣扎、抗争的一生。她是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民国四大才女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中命运最为悲苦的女性，也是一位传奇人物。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244782"/>
            <a:ext cx="1147850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二、背景展示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000" y="816160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1934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月初，萧军、萧红给远在上海的鲁迅写信，请教写作的事情。鲁迅先生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9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日就回了信，并且表示愿意在繁忙的工作之余为萧红审阅小说《生死场》。因之前的通信来往，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1934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11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30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日，在上海，鲁迅先生在一家咖啡店里会见了萧军、萧红，从此，鲁迅先生和萧军、萧红建立了深厚的友谊。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1936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4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月到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月，是萧红和鲁迅先生频繁交往的一段时间。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1936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7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月，萧红去日本生活，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月，得知鲁迅逝世的消息，万分悲痛。在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1936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日以后，纪念鲁迅先生的文章非常多，仅日本友人纪念鲁迅先生的文字就达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60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万字。而萧红却一个字也写不下去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765498"/>
            <a:ext cx="1147850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她不能接受鲁迅先生去世的现实。直到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1939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月，在重庆，萧红才以其真实、亲切、细腻的笔触写出两万余字的《回忆鲁迅先生》，可谓别具一格，独领风骚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458416"/>
            <a:ext cx="11478502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脉络梳理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43883" y="2171750"/>
            <a:ext cx="2019473" cy="16435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鲁迅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：深刻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与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伟大的另一面是平和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89712" y="482799"/>
            <a:ext cx="2443562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人之子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的鲁迅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678841" y="779757"/>
            <a:ext cx="710874" cy="5714497"/>
            <a:chOff x="4785836" y="4581922"/>
            <a:chExt cx="533227" cy="792088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034302" y="4581922"/>
              <a:ext cx="2705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785836" y="4888038"/>
              <a:ext cx="5332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033476" y="4581922"/>
              <a:ext cx="0" cy="7920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043827" y="5374010"/>
              <a:ext cx="2705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034302" y="5167507"/>
              <a:ext cx="2705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034302" y="4683137"/>
              <a:ext cx="27050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3389712" y="1179391"/>
            <a:ext cx="2443562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人之夫的</a:t>
            </a:r>
            <a:r>
              <a:rPr lang="zh-CN" altLang="en-US" sz="2800" dirty="0" smtClean="0">
                <a:latin typeface="华文细黑" pitchFamily="2" charset="-122"/>
                <a:ea typeface="华文细黑" pitchFamily="2" charset="-122"/>
              </a:rPr>
              <a:t>鲁迅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89712" y="2728764"/>
            <a:ext cx="2443562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人之友的鲁迅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89712" y="4722828"/>
            <a:ext cx="2443562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人之主的鲁迅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89712" y="6170290"/>
            <a:ext cx="2688704" cy="6093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生活之主的鲁迅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65678" y="482799"/>
            <a:ext cx="5058120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一个孝敬父母的好儿子</a:t>
            </a:r>
            <a:endParaRPr lang="en-US" altLang="zh-CN" sz="28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65678" y="1179391"/>
            <a:ext cx="5058120" cy="5632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一个尊重妻子的好丈夫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365678" y="1865809"/>
            <a:ext cx="4934644" cy="21144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一个辛勤培育晚辈作家的情义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深重的慈祥宽厚的长者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一个追求真理坚持真理的战士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一个不卑不亢的学者</a:t>
            </a:r>
            <a:endParaRPr lang="en-US" altLang="zh-CN" sz="28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65678" y="4049291"/>
            <a:ext cx="4934644" cy="15973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一个美满家庭的家长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一个和蔼宽厚的平易近人的平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等待人的老人</a:t>
            </a:r>
            <a:endParaRPr lang="en-US" altLang="zh-CN" sz="28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62580" y="5714824"/>
            <a:ext cx="5058120" cy="108029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潇洒、轻松、极富生活化，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幽默、风趣、好玩</a:t>
            </a:r>
            <a:endParaRPr lang="en-US" altLang="zh-CN" sz="2800" dirty="0">
              <a:latin typeface="华文细黑" pitchFamily="2" charset="-122"/>
              <a:ea typeface="华文细黑" pitchFamily="2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840282" y="766200"/>
            <a:ext cx="50447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837759" y="1504645"/>
            <a:ext cx="50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837759" y="3010379"/>
            <a:ext cx="50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837759" y="5004443"/>
            <a:ext cx="50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085416" y="6459757"/>
            <a:ext cx="2819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261442"/>
            <a:ext cx="1147850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明确主旨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以女性的细腻直觉融入鲁迅的日常生活，为我们刻画了一个与众不同的鲁迅形象。一位在国人眼中的文学战士卸下了他的严肃与锐气，却以一个慈爱的父亲、一个体贴的丈夫、一个慈祥的师长身份出现在我们的视野中，用他丰富的情感世界感染我们，用他宽广仁厚的心胸感动我们，用他严于律己的品质熏陶我们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80992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初读感知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萧红笔下的鲁迅先生是一个怎样的形象？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6057" y="101962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216" y="1590344"/>
            <a:ext cx="11500473" cy="51803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萧红笔下的鲁迅是一个热情、幽默、平和、睿智而又深刻的形象。他对青年人热情、关心、爱护，平易近人，性格直率耿直，对萧红的衣着服饰直言不讳；待客热情，笑声明朗，这与人们印象中严肃的怒目金刚式的鲁迅形象不一样；鲁迅与一家人愉快相处，其乐融融，对孩子充分尊重，体现了鲁迅为人夫、为人父的亲切平和的一面。萧红笔下的鲁迅对每件事都认真严谨，不事张扬，家庭摆设节俭实用。文中还写到了他带病坚持工作、不影响他人的优秀品质，另外文中写鲁迅先生饶有趣味地讲鬼故事等细节，都体现了鲁迅先生不为人知的另一面。</a:t>
            </a:r>
            <a:endParaRPr lang="zh-CN" altLang="zh-CN" sz="10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读文本内容，学基础知常识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读素材美文，积素养提技能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693490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本文作者并没有完整地展示鲁迅先生的一生，而是捕捉了鲁迅生活的许多细节。给读者留下比较深刻的印象的细节有哪些？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课堂互动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8966001" y="153641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5149" y="66931"/>
            <a:ext cx="11539275" cy="6656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鲁迅先生的笑：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笑得连烟卷都拿不住了，常常是笑得咳嗽起来。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鲁迅先生走路的样子：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很轻捷。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刚抓起帽子来往头上一扣，同时左腿就伸出去了。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5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鲁迅先生抽烟：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他把他装在象牙烟嘴上的香烟，又用手装得紧一点。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很庄严地在沉默着，让拿在手上纸烟的烟缕，慢慢地上升着。</a:t>
            </a:r>
            <a:r>
              <a:rPr lang="en-US" altLang="zh-CN" sz="2800" kern="100" spc="-5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spc="-5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鲁迅先生展读着每封从不同角落里投来的青年的信：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眼睛不济时，便戴起眼镜来看，常常看到夜里很深的时光。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鲁迅先生的背影：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有时许先生醒了，看着玻璃窗白萨萨的了，灯光也不显得怎样亮了，鲁迅先生的背影不像夜里那样黑大。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鲁迅先生的背影是灰黑色的，仍旧坐在那里。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像这样的细节描写在文中随处可见，这些细节给人以非常真实之感。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7344" y="405458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在回忆录的结尾处，萧红所说的鲁迅在病中不断翻看的那张画片，究竟有何寓意？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239" y="1842837"/>
            <a:ext cx="11386607" cy="25950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这幅画的名字叫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波波诺娃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，在俄罗斯民间传说中，她是追求自由与爱的化身，美的象征。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波波诺娃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是鲁迅灵魂最深处的圣洁女神，是鲁迅精神的底蕴所在，也是他终其一生为之不懈追寻的理想。这幅画也是鲁迅本人的真实写照，在狂风中抗争，追求自由与爱。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10966" y="12304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43931"/>
            <a:ext cx="1147850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表现鲁迅在生活中的精神品质时是从两个视角切入的，一个视角是鲁迅言行的在场见证者，另一个视角是事件的当事人，而后一个视角在表现鲁迅的特点上不但更具体生动，也更多地融入了作者的感情。请找出这些事件并体会它们所表现的鲁迅的特点及作者的感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>
            <a:hlinkClick r:id="rId1" action="ppaction://hlinksldjump"/>
          </p:cNvPr>
          <p:cNvSpPr txBox="1"/>
          <p:nvPr/>
        </p:nvSpPr>
        <p:spPr>
          <a:xfrm>
            <a:off x="9990026" y="255121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85981"/>
            <a:ext cx="11386607" cy="6656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请鲁迅品评自己的衣着打扮，表现出鲁迅睿智而又善解人意的特点，表达了作者的钦佩之情。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鲁迅跟作者开玩笑、称冯雪峰是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贩卖私货的商人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，表现出鲁迅幽默亲切的特点，表达了彼此之间亲密深挚的友情。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病中与作者夜晚长谈并执意冒雨送作者到大门口，表现了鲁迅热情、爱护青年的特点，表达了作者的敬佩、感激之情。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艰难地对前来探病的作者说明病情和得病原因，表现了鲁迅坚强友善的特点，表达了作者的敬重关切之情。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上楼探望时鲁迅开玩笑说作者瘦了，劝作者多吃饭，而在作者反问时鲁迅又明朗地笑了，表达了鲁迅乐观坚强的特点，表达了作者对鲁迅的关切并因鲁迅的病痛而痛苦的心情。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77466"/>
            <a:ext cx="1147850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理解下列句子的含意。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鲁迅先生很有意思地在地板上走几步，而后向我说：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他是贩卖私货的商人，是贩卖精神上的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149" y="2631442"/>
            <a:ext cx="11386607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鲁迅戏称冯雪峰先生是贩卖精神武器的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商人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，显得诙谐幽默，自然和谐，对青年人的爱护、对革命的支持在文中进一步体现出来。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7134" y="194096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05458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但他还是展读着每封由不同角落里投来的青年的信，眼睛不济时，便戴起眼镜来看，常常看到夜里很深的时光。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149" y="1898576"/>
            <a:ext cx="11386607" cy="6560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他严格约束自己，却能宽容对待别人，对青年人的爱体现无遗。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65801" y="123993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54158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本文的传主是鲁迅先生，却用很多笔墨写了鲁迅的妻子许广平先生，这是为什么？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149" y="1617975"/>
            <a:ext cx="11382353" cy="3323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这是一种间接描写或侧面描写。因为许先生和鲁迅先生朝夕相处，对鲁迅先生的生活起居十分了解，借许先生的口来介绍鲁迅先生，既能弥补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作者对鲁迅先生了解的不足，又能真实地再现鲁迅先生的很多生活片段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spc="-5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令人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信服。即本文采用了直接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或正面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描写和间接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或侧面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描写相结合的表现手法。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7289" y="98048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765498"/>
            <a:ext cx="11228814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结合本传记加之你对鲁迅先生的了解，你如何认识鲁迅的深刻与伟大？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149" y="152085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149" y="2105075"/>
            <a:ext cx="11386607" cy="3241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鲁迅的爱国主义精神。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鲁迅从青年时代起，就立下了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我以我血荐轩辕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的宏伟志向。他对敌人毫不留情，对祖国和人民怀着真挚的爱。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横眉冷对千夫指，俯首甘为孺子牛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正是他的爱国主义精神和崇高人格的生动写照。鲁迅逝世以后，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民族魂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正是中国人民对于自己伟大代表的最中肯贴切的评价。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读素材美文，积素养提技能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5851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读文本内容，学基础知常识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1957840"/>
            <a:ext cx="1147850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战斗一生的鲁迅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先生的一生是战斗的一生。不仅仅与敌人斗争，更是与自己在斗争。每天的下半夜，是别人睡觉的时间了，可这刚刚是鲁迅先生开始工作之时。在寂静的夜晚，他在用笔剖析着社会，教人们战斗。直到太阳高起来了，鲁迅先生才带着丰富的收获沉沉睡去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素材运用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000" y="477466"/>
            <a:ext cx="1147850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课本素材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8582" y="131474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点击素材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7575" y="683965"/>
            <a:ext cx="1147850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120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时间于他而言，是无比珍贵的。即使到他自己感到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自己的身体不好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的时候，他都没有停止自己的思考和工作，而是更加让自己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要多做，赶快做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，他意识到自己工作的时间没有几年了，因此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要留给人类更多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。直到他生命的最后一刻，他像平日一样，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工作完了，他休息了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575" y="3884513"/>
            <a:ext cx="1147850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en-US" altLang="zh-CN" sz="2800" b="1" kern="100" dirty="0" err="1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运用角度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en-US" altLang="zh-CN" sz="2800" b="1" kern="100" dirty="0" smtClean="0">
                <a:latin typeface="+mj-ea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珍惜时间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生命价值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坚持不懈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693490"/>
            <a:ext cx="11252330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9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救赎，是你的路。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2009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国人的麻木、冷酷这些医学无法治愈的疾病摆在你的面前时，你毅然弃医从文。你冷傲，你偏执，你热血，所以你以笔代刃，给予这个无情的社会无尽的戏谑。你彷徨，你呐喊，想要驱尽这无尽的黑夜，迎来那火红的太阳。面对国人的愚昧无知、麻木不仁，先生你痛心不已。但当你看到了中国那群热血的青年，你选择了坚持。谁不知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我以我血荐轩辕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的豪情？谁不知你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走自己的路，让别人去说吧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的那份洒脱？谁不知你救赎中国人民的那份热忱？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，这是你的路！路在你的脚下，你选择了救赎，亦选择了用那支锋利如刃的笔继续你的事业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高考优秀作文《路总在脚下》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48156" y="261442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运用示例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818456"/>
            <a:ext cx="1147850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实现生命价值的巨人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霍金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霍金在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21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岁得知自己患上了不治之症后也消沉过一段时间。但霍金为了家庭，为了自己的理想，果断地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站了起来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，继续自己的研究。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他每天都陶醉在自己的世界之中，努力不去思考自己的疾病。同时，他又努力证明自己能够像正常人那样生活！他说：一个人身体残疾了，决不能让精神也残疾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也正是因为他对生活永远充满了乐观和幽默的态度，在他患病后，曾有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次非常近距离的和死神交手，他都顽强地活了下来，创造了一个个生命的奇迹，实现了人生的价值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000" y="189434"/>
            <a:ext cx="1147850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Times New Roman" panose="02020603050405020304"/>
              </a:rPr>
              <a:t>课外素材</a:t>
            </a:r>
            <a:endParaRPr lang="zh-CN" altLang="zh-CN" sz="2800" b="1" kern="100" dirty="0">
              <a:solidFill>
                <a:srgbClr val="0000FF"/>
              </a:solidFill>
              <a:latin typeface="+mj-ea"/>
              <a:ea typeface="+mj-ea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590660"/>
            <a:ext cx="1147850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en-US" altLang="zh-CN" sz="2800" b="1" kern="100" dirty="0" err="1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点评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鲁迅的一生是战斗的一生，同样霍金的一生也是战斗的一生。霍金的成功源于他对人生不幸的抗争，对实现生命价值的不懈追求。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鲁迅和霍金都不只注重物质的满足，而是更关注对精神的追求，他们二位在各自的人生轨道上实现了生命的价值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请你思考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你觉得该素材能运用到哪类话题文章中？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77466"/>
            <a:ext cx="1147850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树人</a:t>
            </a:r>
            <a:r>
              <a:rPr lang="en-US" altLang="zh-CN" sz="2800" b="1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需要鲁迅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在当下，中学生有三怕，怕奥数、怕英文、怕鲁迅。对于前两者，我倒心有戚戚焉；对于后者，我不仅不怕，反而喜欢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本文题目有何特点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美文深读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9932" y="263247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000" y="3250939"/>
            <a:ext cx="11252330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题目一语双关。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的意思是培育人才，正好又是鲁迅的名字，一语双关，耐人寻味。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42059"/>
            <a:ext cx="1147850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当今中国的中学生，目光盯着升学，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压力山大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。奥数、英文是两种特别的东西，它能帮助中学生走上升学的捷径，中学生总是怕学得不好，拿不到高分，而语文学科无论怎么考，分数既高不上去，也拉不下多少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这是中学生尤其是高中生的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共识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，且语文课程中的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更是难得如同蜀道，以致大部分同学都</a:t>
            </a:r>
            <a:r>
              <a:rPr lang="en-US" altLang="zh-CN" sz="2800" u="heavy" kern="100" dirty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扪参历井仰胁息，以手抚膺坐长叹</a:t>
            </a:r>
            <a:r>
              <a:rPr lang="en-US" altLang="zh-CN" sz="2800" u="heavy" kern="100" dirty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先生的文章博大精深甚至晦涩难懂，确实并不浅显。但这能成为我们怕的理由吗？纵观先秦诸子散文、唐宋诗词、明清小说，又有哪一个是浅显的？对于精华，唯有一字一句仔细琢磨，方得真滋味。</a:t>
            </a: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800" u="heavy" kern="100" dirty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世上本</a:t>
            </a:r>
            <a:endParaRPr lang="zh-CN" altLang="zh-CN" sz="2800" u="heavy" kern="100" dirty="0">
              <a:uFill>
                <a:solidFill>
                  <a:srgbClr val="C00000"/>
                </a:solidFill>
              </a:u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54158"/>
            <a:ext cx="1147850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没有路，走的人多了，也便成了路。</a:t>
            </a:r>
            <a:r>
              <a:rPr lang="en-US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当生活安逸了，人就被生活所累了。</a:t>
            </a:r>
            <a:r>
              <a:rPr lang="en-US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心事浩茫连广宇，于无声处听惊雷。</a:t>
            </a:r>
            <a:r>
              <a:rPr lang="en-US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②……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字字珠玑，意味深长，发人深省，难道都让红尘掩盖了它们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en-US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文章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引用李白《蜀道难》中的诗句和鲁迅的诗文有何好处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2903445"/>
            <a:ext cx="11478502" cy="26865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 panose="02010600030101010101" pitchFamily="2" charset="-122"/>
                <a:cs typeface="Courier New" panose="02070309020205020404"/>
              </a:rPr>
              <a:t>   </a:t>
            </a: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008" y="2881124"/>
            <a:ext cx="11372830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引用李白《蜀道难》中的诗句说明高中生畏惧语文课程中的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引用鲁迅的诗文来证明鲁迅的作品字字珠玑，意味深长，发人深省，驳斥鲁迅的文章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晦涩难懂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的论调。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巧引妙用彰显文采，折射出考生深厚的文化积淀与语文功底。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14409" y="226709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4778"/>
            <a:ext cx="11478502" cy="49490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世事沧海桑田，思想却亘古不变。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鲁迅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这个名词就其本质，已经不再是周树人的笔名，也不是一代文豪的代称，而是正义力量的象征。试看当今社会，孔乙己化身为教授，不是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窃书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，而是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抄书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；阿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复活了，在网络炫富炫阔；祥林嫂复活了，在底层呻吟；乏走狗复活了，披着专家学者的镀金外衣，依然向着穷人狂吠；闰土复活了，失学打工，没有了美丽的家园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谁怕鲁迅？只有孔乙己、乏走狗、鲁四老爷之流。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段作者把社会的阴暗面和鲁迅小说中的人物联系起来有何好处？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72432" y="438517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4893775"/>
            <a:ext cx="11478502" cy="19397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 panose="02010600030101010101" pitchFamily="2" charset="-122"/>
                <a:cs typeface="Courier New" panose="02070309020205020404"/>
              </a:rPr>
              <a:t>   </a:t>
            </a: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091" y="4865431"/>
            <a:ext cx="1137283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作者把社会的阴暗面和鲁迅小说中的孔乙己、阿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Q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、乏走狗、闰土等人物的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复活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联系起来，表现了作者对现实问题的深切关注，对争议的渴求。这样写本身就是对鲁迅精神的传承，又增强了文章的现实意义。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6734"/>
            <a:ext cx="11478502" cy="46043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中学生不应怕鲁迅，应当正视社会现实，不能只沉迷于书本。脱离社会的书本知识断然不能有助于中国的进步！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如果中学生只被奥数、英文统治头脑，只为分数而学，到头来，思想必定是一片废墟。急功近利的学习只能损毁我们的未来，未来中国一定需要思想深邃的学者。怕鲁迅，就必定不能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树不起来，地平线上就不会升起复兴崛起的希望晨曦！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4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的结尾段有何特点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20270" y="40204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000" y="4643770"/>
            <a:ext cx="11478502" cy="1959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050" kern="100" dirty="0" smtClean="0">
                <a:effectLst/>
                <a:latin typeface="宋体" panose="02010600030101010101" pitchFamily="2" charset="-122"/>
                <a:cs typeface="Courier New" panose="02070309020205020404"/>
              </a:rPr>
              <a:t>   </a:t>
            </a: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 smtClean="0">
              <a:effectLst/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008" y="4573285"/>
            <a:ext cx="11372830" cy="18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回应题目，呼应开头。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作者站在国家繁荣富强的层面上论及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怕鲁迅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的后果，回应本文题目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“‘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树人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’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需要鲁迅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。文章首尾呼应，表现出了一种可贵的人文关怀。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798" y="628320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420316"/>
            <a:ext cx="1144927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一、音正形准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语言知识积累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053530"/>
            <a:ext cx="424847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给下列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字注音</a:t>
            </a:r>
            <a:endParaRPr lang="zh-CN" altLang="zh-CN" sz="105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单音字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帽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搭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祷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揩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桌子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淅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4295006" y="2336667"/>
            <a:ext cx="280831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踌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躇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荸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荠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苋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菜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门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闩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751390" y="2336667"/>
            <a:ext cx="280831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⑬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琐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⑭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手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   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⑮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解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剖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8342" y="245559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35460" y="3103662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78009" y="378252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qí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90750" y="440388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k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i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32278" y="5061595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lì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73673" y="5676900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o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15533" y="2455476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chú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59549" y="311318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bí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72076" y="3755812"/>
            <a:ext cx="782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wěn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72100" y="439435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62575" y="5032906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qi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547717" y="5686311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shu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093939" y="2493690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suǒ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06408" y="31322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066584" y="374628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pōu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204000" cy="685958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261442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多音字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2906" y="1674702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塞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403002" y="1421680"/>
            <a:ext cx="169654" cy="137856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14602" y="1136117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外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14602" y="168360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堵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塞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514602" y="2238333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48447" y="1812496"/>
            <a:ext cx="109901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扎</a:t>
            </a:r>
            <a:endParaRPr lang="en-US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59" name="左大括号 58"/>
          <p:cNvSpPr/>
          <p:nvPr/>
        </p:nvSpPr>
        <p:spPr>
          <a:xfrm>
            <a:off x="7818543" y="1383761"/>
            <a:ext cx="169654" cy="147800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930143" y="1111992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挣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扎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30143" y="1671793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包</a:t>
            </a: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扎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930143" y="2247857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实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32906" y="4709016"/>
            <a:ext cx="1099010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抹</a:t>
            </a:r>
            <a:endParaRPr lang="en-US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64" name="左大括号 63"/>
          <p:cNvSpPr/>
          <p:nvPr/>
        </p:nvSpPr>
        <p:spPr>
          <a:xfrm>
            <a:off x="1403002" y="4283453"/>
            <a:ext cx="169654" cy="147800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514602" y="4011684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煞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14602" y="4571485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布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514602" y="5147549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IPAPANNEW"/>
                <a:ea typeface="华文细黑"/>
                <a:cs typeface="Times New Roman" panose="02020603050405020304"/>
              </a:rPr>
              <a:t>抹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墙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0092" y="1260446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i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9311" y="1861776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2906" y="2402632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s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i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496" y="4153803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mǒ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496" y="471626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496" y="533042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mò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04990" y="1245270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9276" y="1823053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00822" y="2391276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365930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给下列形似字组词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406574" y="1682085"/>
            <a:ext cx="639688" cy="69151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4" name="左大括号 63"/>
          <p:cNvSpPr/>
          <p:nvPr/>
        </p:nvSpPr>
        <p:spPr>
          <a:xfrm>
            <a:off x="973113" y="1321458"/>
            <a:ext cx="169654" cy="15937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84713" y="1086384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脾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84713" y="2285479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睥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713211" y="1681637"/>
            <a:ext cx="639688" cy="691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7" name="左大括号 86"/>
          <p:cNvSpPr/>
          <p:nvPr/>
        </p:nvSpPr>
        <p:spPr>
          <a:xfrm>
            <a:off x="7279750" y="1335695"/>
            <a:ext cx="169654" cy="15937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1084713" y="1681498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裨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391350" y="107620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揣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91350" y="2300337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湍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391350" y="169635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喘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664003" y="12117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脾气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06574" y="4313527"/>
            <a:ext cx="639688" cy="6919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9" name="左大括号 68"/>
          <p:cNvSpPr/>
          <p:nvPr/>
        </p:nvSpPr>
        <p:spPr>
          <a:xfrm>
            <a:off x="973113" y="3952900"/>
            <a:ext cx="169654" cy="15937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084713" y="371782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携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84713" y="491692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/>
              <a:t>镌</a:t>
            </a:r>
            <a:r>
              <a:rPr lang="en-US" altLang="zh-CN" sz="2800" dirty="0"/>
              <a:t>(</a:t>
            </a:r>
            <a:r>
              <a:rPr lang="zh-CN" altLang="zh-CN" sz="2800" dirty="0"/>
              <a:t>　</a:t>
            </a:r>
            <a:r>
              <a:rPr lang="en-US" altLang="zh-CN" sz="2800" dirty="0" smtClean="0"/>
              <a:t>  </a:t>
            </a:r>
            <a:r>
              <a:rPr lang="zh-CN" altLang="zh-CN" sz="2800" dirty="0"/>
              <a:t>　</a:t>
            </a:r>
            <a:r>
              <a:rPr lang="en-US" altLang="zh-CN" sz="2800" dirty="0"/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84713" y="4312940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隽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4003" y="18072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裨益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4003" y="24269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睥睨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3400" y="38575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提携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63400" y="444837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隽秀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63400" y="50721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镌刻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70640" y="12641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揣测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70640" y="18550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气喘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970640" y="24745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湍流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96" grpId="0"/>
      <p:bldP spid="96" grpId="1"/>
      <p:bldP spid="2" grpId="0"/>
      <p:bldP spid="2" grpId="1"/>
      <p:bldP spid="3" grpId="0"/>
      <p:bldP spid="3" grpId="1"/>
      <p:bldP spid="14" grpId="0"/>
      <p:bldP spid="14" grpId="1"/>
      <p:bldP spid="17" grpId="0"/>
      <p:bldP spid="17" grpId="1"/>
      <p:bldP spid="21" grpId="0"/>
      <p:bldP spid="21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1726014"/>
            <a:ext cx="1147850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深恶痛绝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隔三差五：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19772" y="1685270"/>
            <a:ext cx="7372319" cy="654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厌恶、痛恨到极点。</a:t>
            </a:r>
            <a:endParaRPr lang="zh-CN" altLang="zh-CN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5605" y="1197655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明确词义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000" y="411366"/>
            <a:ext cx="2339102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二、词语积累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9772" y="2330732"/>
            <a:ext cx="3057247" cy="660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华文细黑"/>
                <a:ea typeface="华文细黑"/>
                <a:cs typeface="Times New Roman" panose="02020603050405020304"/>
              </a:rPr>
              <a:t>每隔不久；时常。</a:t>
            </a:r>
            <a:endParaRPr lang="zh-CN" altLang="zh-CN" sz="2800" kern="100" dirty="0">
              <a:solidFill>
                <a:srgbClr val="C00000"/>
              </a:solidFill>
              <a:latin typeface="华文细黑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608" y="1235250"/>
            <a:ext cx="11593287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判断下列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en-US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成语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的运用是否正确。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正确的打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“√”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，错误的打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“×”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spc="-5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福岛核事故已发生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年了，东京政府隐瞒了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堆芯熔化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的严重事实，民众对政府的这一做法</a:t>
            </a:r>
            <a:r>
              <a:rPr lang="zh-CN" altLang="zh-CN" sz="2800" kern="100" dirty="0">
                <a:solidFill>
                  <a:srgbClr val="0000CC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深恶痛绝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冷空气渐渐频繁起来，</a:t>
            </a:r>
            <a:r>
              <a:rPr lang="zh-CN" altLang="zh-CN" sz="2800" kern="100" dirty="0">
                <a:solidFill>
                  <a:srgbClr val="0000CC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隔三差五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就会来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报到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65" y="405458"/>
            <a:ext cx="2134602" cy="523196"/>
            <a:chOff x="164" y="300187"/>
            <a:chExt cx="2525446" cy="523196"/>
          </a:xfrm>
        </p:grpSpPr>
        <p:sp>
          <p:nvSpPr>
            <p:cNvPr id="10" name="五边形 9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62557" y="317415"/>
              <a:ext cx="2263053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0883" y="300187"/>
              <a:ext cx="1898393" cy="523196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lvl="0" algn="ctr"/>
              <a:r>
                <a:rPr lang="zh-CN" altLang="en-US" sz="2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对点小测</a:t>
              </a:r>
              <a:endParaRPr lang="en-US" altLang="zh-CN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916840" y="26715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5735" y="332621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8999" y="870624"/>
            <a:ext cx="1158885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特别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尤其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二者都是副词，都含有比较意味，都有强调作用。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就其中之一加以强调，可以放在动词、形容词、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的前面。用处较广，不限用于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就其中之一加以强调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，还可以指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与众不同，不普通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尤其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，用处较窄，一般只限用于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就其中之一加以强调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，并在强调中包含着比较，表示后者比前者更进一步。用于后一个比较项目上，语气比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特别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重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45130" y="33345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辨词</a:t>
            </a:r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填空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6156</Words>
  <Application>WPS 演示</Application>
  <PresentationFormat>自定义</PresentationFormat>
  <Paragraphs>417</Paragraphs>
  <Slides>40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华文细黑</vt:lpstr>
      <vt:lpstr>Courier New</vt:lpstr>
      <vt:lpstr>IPAPANNEW</vt:lpstr>
      <vt:lpstr>MS Mincho</vt:lpstr>
      <vt:lpstr>Symbol</vt:lpstr>
      <vt:lpstr>Arial Unicode MS</vt:lpstr>
      <vt:lpstr>Calibri</vt:lpstr>
      <vt:lpstr>Segoe Print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4818</cp:revision>
  <dcterms:created xsi:type="dcterms:W3CDTF">2014-11-27T01:03:00Z</dcterms:created>
  <dcterms:modified xsi:type="dcterms:W3CDTF">2018-02-10T05:06:13Z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