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80" r:id="rId11"/>
    <p:sldId id="281" r:id="rId12"/>
    <p:sldId id="282" r:id="rId13"/>
    <p:sldId id="265" r:id="rId14"/>
    <p:sldId id="283" r:id="rId15"/>
    <p:sldId id="266" r:id="rId16"/>
    <p:sldId id="284" r:id="rId17"/>
    <p:sldId id="285" r:id="rId18"/>
    <p:sldId id="269"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2.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8751991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55780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33280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
        <p:nvSpPr>
          <p:cNvPr id="9"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279006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8" name="组合 7"/>
          <p:cNvGrpSpPr/>
          <p:nvPr userDrawn="1"/>
        </p:nvGrpSpPr>
        <p:grpSpPr>
          <a:xfrm>
            <a:off x="10104749" y="-27384"/>
            <a:ext cx="1924049" cy="880109"/>
            <a:chOff x="6197901" y="-27384"/>
            <a:chExt cx="1443037" cy="880109"/>
          </a:xfrm>
        </p:grpSpPr>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0"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1746778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5.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Document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a:t>
            </a:r>
            <a:r>
              <a:rPr lang="zh-CN" altLang="zh-CN" dirty="0"/>
              <a:t>素　芭</a:t>
            </a:r>
          </a:p>
        </p:txBody>
      </p:sp>
    </p:spTree>
    <p:extLst>
      <p:ext uri="{BB962C8B-B14F-4D97-AF65-F5344CB8AC3E}">
        <p14:creationId xmlns:p14="http://schemas.microsoft.com/office/powerpoint/2010/main" val="4186865147"/>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3122420"/>
            <a:ext cx="8128000" cy="867160"/>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指把不够的部分填足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弥补缺陷、弥补损失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重在使愈合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弥合伤口、弥合裂痕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84524528"/>
      </p:ext>
    </p:extLst>
  </p:cSld>
  <p:clrMapOvr>
    <a:masterClrMapping/>
  </p:clrMapOvr>
  <p:transition spd="slow">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716155"/>
            <a:ext cx="8128000" cy="167969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评头论足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指手画脚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①你应该多干点实事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评头论足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看什么也不合心意。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②站在他们前头领导他们呢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还是站在他们后头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指手画脚</a:t>
            </a:r>
            <a:r>
              <a:rPr lang="zh-CN" altLang="zh-CN" sz="2200" dirty="0">
                <a:solidFill>
                  <a:srgbClr val="000000"/>
                </a:solidFill>
                <a:latin typeface="Times New Roman" panose="02020603050405020304" pitchFamily="18" charset="0"/>
                <a:cs typeface="Times New Roman" panose="02020603050405020304" pitchFamily="18" charset="0"/>
              </a:rPr>
              <a:t>地批评他们呢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786214" y="3152656"/>
            <a:ext cx="1115014" cy="324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52750" y="3520030"/>
            <a:ext cx="1093044" cy="357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598971"/>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919287"/>
            <a:ext cx="8128000" cy="127342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评头论足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指无聊的人随便谈论妇女的容貌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也比喻在小节上多方挑剔。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指手画脚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形容说话时兼用手势示意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也形容轻率地指点批评。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66854567"/>
      </p:ext>
    </p:extLst>
  </p:cSld>
  <p:clrMapOvr>
    <a:masterClrMapping/>
  </p:clrMapOvr>
  <p:transition spd="slow">
    <p:strips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6757"/>
            <a:ext cx="8128000" cy="289848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素芭不会说话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却有一双长长睫毛掩藏着的大黑眼睛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她的两片嘴唇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只要获得心灵情绪的少许暗示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就会像两片娇嫩的新叶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颤抖不已。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作者竭尽描绘之能事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对素芭的眼睛和嘴唇进行了浮雕般的刻画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我们几乎可以看到一个活生生的素芭恬静地站在我们面前。眼睛是心灵的窗户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对于哑女素芭来说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刻画眼睛就成了介绍她的一条捷径。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32000" y="3382279"/>
            <a:ext cx="8128000" cy="16229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334684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106757"/>
            <a:ext cx="8128000" cy="289848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把自己的哑女托付给人之后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父母踏上回村的归途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他们踌躇满志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因为他们终于保住了他们的种姓和美好的来世。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在素芭父母的身上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看不到人性的美好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看不到亲情的可贵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只有欺骗和交易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女儿因为残疾变成了亲人的负担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而不是得到更多的爱护。在鲜明的对比中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我们可以清楚地看出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她和人的关系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远远不如和小动物、大自然的关系亲密。这不仅是素芭的悲哀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也是泰戈尔对人们这种冷漠的态度感到悲哀。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91544" y="2924945"/>
            <a:ext cx="8168456" cy="20802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528935"/>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412777"/>
            <a:ext cx="8128000" cy="492981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主人公素芭生活在怎样的环境中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素芭生活在一个美丽如画的地方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有远离尘嚣的小村庄、小溪、小鸟、树叶、蟋蟀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仿佛是世外桃源。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父母对素芭很冷漠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对女儿的内心和女儿今后的生活根本没有丝毫的担心。在这里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我们看不到人性的美好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看不到亲情的可贵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仅仅因为素芭是个哑女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村里人似乎把这个哑女看成是村子的一个耻辱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一个不祥之物。</a:t>
            </a:r>
            <a:r>
              <a:rPr lang="zh-CN" altLang="zh-CN" sz="2200" dirty="0">
                <a:solidFill>
                  <a:srgbClr val="000000"/>
                </a:solidFill>
                <a:latin typeface="Times New Roman" panose="02020603050405020304" pitchFamily="18" charset="0"/>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唯一的朋友帕勒达帕也并不是真正关注她、理解她。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素芭没能从她的乡亲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甚至是她的父母、朋友那里得到理解和关爱。她只能从动物朋友那里寻找安慰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只好扑倒在人类的无言的大地母亲的怀里哭诉。素芭生活的这个地方的确是一个美丽如画的地方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同时也是一个人情冷漠的地方。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991544" y="1844825"/>
            <a:ext cx="8168456" cy="4497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2200285"/>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106757"/>
            <a:ext cx="8128000" cy="289848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小说的结尾素芭被逼远嫁他乡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哭得像个泪人儿似的素芭反而顺利地通过了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的检验。但是没过多久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婆家就发现她是个哑巴。此后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素芭的命运会是怎样的呢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是喜剧性的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还是悲剧性的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你是怎样理解小说的结尾的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对小说结尾的理解存在两种观点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一是素芭被她的丈夫理解接纳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从此过上了幸福生活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是一个大团圆的结局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二是她的丈夫抛弃了她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另娶新娘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轻松的笔调背后是深深的悲剧意味。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32000" y="3789041"/>
            <a:ext cx="8128000" cy="12162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9124251"/>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59992"/>
            <a:ext cx="8128000" cy="411728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纵观全文可知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小说的结尾是悲剧性的。尾声里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待嫁的素芭被父母打扮得花枝招展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原本清水出芙蓉般的容颜变了样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悲伤的眼泪成了提高她的身价的标志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没有人理解她流泪的真正原因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因为她面对的不是真正意义上的丈夫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。含蓄的最后一节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看似无意地交代了素芭被抛弃的命运。素芭的丈夫是另娶了一个会说话的姑娘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而不是把素芭当成会说话的姑娘。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这个悲剧人物形象可以说是泰戈尔对她的生活背景下女性形象的一个概括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女性被歧视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被侮辱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出嫁需要用尽心机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破费钱财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在素芭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包括她姐姐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身上都有体现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她应该是那个时代那个地方的女性的缩影。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90043571"/>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513022"/>
            <a:ext cx="8128000" cy="2085956"/>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典型的细节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诗意的叙述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《素芭》赏析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小说通过诗意的描写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表现了素芭的纯洁、友善、坚贞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抒发了作者对自然、生活的热爱之情。小说为了更好地表现这一主旨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在艺术上着意地运用了典型的细节描写和充满诗意的语言叙述。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1076990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01029"/>
            <a:ext cx="8128000" cy="330994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泰戈尔短篇小说的细节常常有发展故事情节、刻画人物性格和增强生活气息等多种作用。在《素芭》一文里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泰戈尔多次运用细节描写来真实地再现人物的内心世界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从而更加真实地再现社会生活。譬如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素芭不会说话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却有一双长长睫毛掩藏着的大黑眼睛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她的两片嘴唇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只要获得心灵情绪的少许暗示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就会像两片娇嫩的新叶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颤抖不已。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作者通过对素芭眼睛的描写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特别是对其嘴唇的细节描写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素芭的哑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嘴唇的灵动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进行对比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形象地揭示了素芭美好的内心世界。</a:t>
            </a:r>
            <a:endParaRPr lang="zh-CN" altLang="en-US" sz="2200" dirty="0"/>
          </a:p>
        </p:txBody>
      </p:sp>
    </p:spTree>
    <p:extLst>
      <p:ext uri="{BB962C8B-B14F-4D97-AF65-F5344CB8AC3E}">
        <p14:creationId xmlns:p14="http://schemas.microsoft.com/office/powerpoint/2010/main" val="195769339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09891"/>
            <a:ext cx="8128000" cy="2492221"/>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小说写了一个美丽聪慧的哑女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素芭的生活状态和遭遇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塑造了一个如清水般明净的至纯至真至美至善的女孩子形象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表现了她纯洁、友善、坚贞的性格和丰富细腻的内心世界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抒发了作者对自然、生活的热爱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对女性悲剧命运的关注以及对人世的悲悯情怀。学习本文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要注意鉴赏小说高超的人物刻画技巧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在此基础上概括人物性格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进而体会小说深刻的主题。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983393"/>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700493"/>
            <a:ext cx="8128000" cy="374871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月圆的深夜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素芭缓缓地打开自己闺房的窗户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惶恐地探出头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朝外窥望。她似乎感到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月圆时节的大自然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像她一样孤寂地坐在熟睡的大地上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觉醒着。她也仿佛全身充盈着青春的欢乐、激情和忧伤情愫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抵达那无限孤寂的边缘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甚至超越了那边缘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默然无言地、丧失感觉地、纹丝不动地端坐着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她的嘴里没有吐出一个词儿。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这一段描写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通过典型的细节将素芭长大以后的情感渴求淋漓尽致地表现出来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给我们留下了深刻的印象。正是这些精彩的细节描写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刻画出了一位鲜活可爱的少女形象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为以后情节的发展</a:t>
            </a:r>
            <a:r>
              <a:rPr lang="zh-CN" altLang="en-US" sz="2200" dirty="0">
                <a:solidFill>
                  <a:srgbClr val="000000"/>
                </a:solidFill>
                <a:latin typeface="Times New Roman" panose="02020603050405020304" pitchFamily="18" charset="0"/>
                <a:cs typeface="Times New Roman" panose="02020603050405020304" pitchFamily="18" charset="0"/>
              </a:rPr>
              <a:t>做</a:t>
            </a:r>
            <a:r>
              <a:rPr lang="zh-CN" altLang="zh-CN" sz="2200" dirty="0">
                <a:solidFill>
                  <a:srgbClr val="000000"/>
                </a:solidFill>
                <a:latin typeface="Times New Roman" panose="02020603050405020304" pitchFamily="18" charset="0"/>
                <a:cs typeface="Times New Roman" panose="02020603050405020304" pitchFamily="18" charset="0"/>
              </a:rPr>
              <a:t>了必要的铺垫。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9116395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04008"/>
            <a:ext cx="8128000" cy="411728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泰戈尔不仅是一位小说家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更是一位诗人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尤为难得的是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他把抒情诗与短篇小说结合了起来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。通观《素芭》我们会发现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无论是小说故事的叙述还是场景的描写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都洋溢着一种浓浓的诗意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当素芭钻进牛栏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用双臂抱住萨劳的脖子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把自己的脸颊紧紧贴在它的耳旁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亲热地磨蹭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那时班劳就用爱抚的目光注视着她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用嘴舐她的身子。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读到这些充满诗情画意的描写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人们的心不由得被深深感动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一种诗意的美会透过悲哀与同情涌上我们的心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从而诱发我们对生活中弱者的关注与理解。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典型的细节描写使泰戈尔的小说人物鲜活可爱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诗意的叙述使泰戈尔的小说含蓄蕴藉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韵味悠长。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2664211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302338"/>
            <a:ext cx="8128000" cy="4507324"/>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不是生与死的距离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而是我站在你面前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你不知道我爱你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不是我站在你面前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你不知道我爱你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而是爱到痴迷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却不能说我爱你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025018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72361"/>
            <a:ext cx="8128000" cy="5373779"/>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不是我不能说我爱你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而是想你</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痛彻心扉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却只能深埋心底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不是我不能说我想你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而是彼此相爱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却不能够在一起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不是彼此相爱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却不能够在一起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而是明知道真爱无敌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却装作毫不在意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831160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9207"/>
            <a:ext cx="8128000" cy="4913589"/>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不是树与树的距离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而是同根生长的树枝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却无法在风中相依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不是树枝无法相依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而是相互瞭望的星星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却没有交会的轨迹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不是星星之间的轨迹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而是纵然轨迹交会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却在转瞬间无处寻觅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028577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36648"/>
            <a:ext cx="8128000" cy="4928657"/>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不是瞬间便无处寻觅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而是尚未相遇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便注定无法相聚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世界上最远的距离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是飞鸟与鱼的距离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一个却深潜海底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这是一篇散文诗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相信很多人都对其中的某些诗句耳熟能详。诗人在失恋后把内心的感受抒发得淋漓尽致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失恋的打击对他来说实在犹如晴天霹雳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将他打入人间地狱。诗人此刻的灵魂无处依靠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虽然精神上的折磨远大于肉体的疼痛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但诗人此刻也是坚强的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依然忍受着寂寞和孤独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写下了此诗。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303841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13386"/>
            <a:ext cx="8128000" cy="5319854"/>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本文通过哑女素芭不被理解并最终被抛弃的遭遇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告诉人们在当时的社会环境中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人们之间的关系远不如人和大自然及动物的关系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原因就是人与人之间缺少理解。请你以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原存在许多隔膜与怀疑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只有理解是化解隔膜为知己、消释怀疑为良友的桥梁。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赫尔利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对自己的痛苦敏感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而对别人的痛苦麻木不仁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这是人性的可悲特色之一。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池田大作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人类最高尚的目的就是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莫兰黛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解释和理解是两个不同但又互为补充的认识手段。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118106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708603"/>
            <a:ext cx="8128000" cy="369479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除非你理解世上最令人发笑的趣事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否则你便不能解决最为棘手的难题。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丘吉尔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有时候一个人只有在他死后才能被人理解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就像读一本好书一样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只有读完了最后一行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理解一个时代的人们怎样思想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要比理解一个时代的人们如何行动更为重要。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伏尔泰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理解绝对是养育一切友谊之果的土壤。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每个人的内心深处都是最孤寂的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每个人都渴望被理解。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078357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14868"/>
            <a:ext cx="8128000" cy="2882264"/>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大禹治水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三过家门而不入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是家人的理解给了他战胜洪魔的决心与勇气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岳飞抗金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征战沙场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生死未卜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是老母亲的理解给了他精忠报国的豪情与正气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双目失明的海伦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失去了观览大千世界的窗口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长年累月与黑暗为伴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是老师安妮的理解给了她生存的信念与希望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一位黄土高原上的半百老者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为了追求人体美的崇高艺术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忍受了无数人的鄙视与误会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是妻子的理解给了他追求艺术的执着与坚忍。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272125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卡耐基挨骂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理解意味着宽容和通融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是融合人际关系的催化剂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是友谊之桥的紧固剂。理解的一大妙用就是它还能化干戈为玉帛。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卡耐基在电台上介绍《小妇人》的作者时心不在焉地说错了区域位置。其中一位听众就恨恨地写信来骂他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把他骂得体无完肤。他当时真想回信告诉她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我把区域位置说错了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但从来没有见过像你这么粗鲁无礼的女人。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但他控制住自己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没有向她回击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他鼓励自己将敌意化解为友谊。他自问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如果我是她的话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可能也会像她一样愤怒吗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他尽量站在她的立场上来思索这件事情。他打了个电话给她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再三向她承认错误并道歉。理解可以打破人们之间的阻隔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这位太太终于表示了对他的敬佩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希望能与他进一步深交。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145614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857587488"/>
              </p:ext>
            </p:extLst>
          </p:nvPr>
        </p:nvGraphicFramePr>
        <p:xfrm>
          <a:off x="4943872" y="2852937"/>
          <a:ext cx="8128000" cy="1936843"/>
        </p:xfrm>
        <a:graphic>
          <a:graphicData uri="http://schemas.openxmlformats.org/presentationml/2006/ole">
            <mc:AlternateContent xmlns:mc="http://schemas.openxmlformats.org/markup-compatibility/2006">
              <mc:Choice xmlns:v="urn:schemas-microsoft-com:vml" Requires="v">
                <p:oleObj spid="_x0000_s1026" name="文档" r:id="rId5" imgW="3829999" imgH="913467" progId="Word.Document.12">
                  <p:embed/>
                </p:oleObj>
              </mc:Choice>
              <mc:Fallback>
                <p:oleObj name="文档" r:id="rId5" imgW="3829999" imgH="913467" progId="Word.Document.12">
                  <p:embed/>
                  <p:pic>
                    <p:nvPicPr>
                      <p:cNvPr id="2" name="对象 1"/>
                      <p:cNvPicPr/>
                      <p:nvPr/>
                    </p:nvPicPr>
                    <p:blipFill>
                      <a:blip r:embed="rId6"/>
                      <a:stretch>
                        <a:fillRect/>
                      </a:stretch>
                    </p:blipFill>
                    <p:spPr>
                      <a:xfrm>
                        <a:off x="4943872" y="2852937"/>
                        <a:ext cx="8128000" cy="1936843"/>
                      </a:xfrm>
                      <a:prstGeom prst="rect">
                        <a:avLst/>
                      </a:prstGeom>
                    </p:spPr>
                  </p:pic>
                </p:oleObj>
              </mc:Fallback>
            </mc:AlternateContent>
          </a:graphicData>
        </a:graphic>
      </p:graphicFrame>
      <p:sp>
        <p:nvSpPr>
          <p:cNvPr id="3" name="矩形 2"/>
          <p:cNvSpPr>
            <a:spLocks noChangeAspect="1"/>
          </p:cNvSpPr>
          <p:nvPr/>
        </p:nvSpPr>
        <p:spPr>
          <a:xfrm>
            <a:off x="2032000" y="2309891"/>
            <a:ext cx="5504160" cy="3342453"/>
          </a:xfrm>
          <a:prstGeom prst="rect">
            <a:avLst/>
          </a:prstGeom>
        </p:spPr>
        <p:txBody>
          <a:bodyPr wrap="square">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泰戈尔</a:t>
            </a:r>
            <a:r>
              <a:rPr lang="en-US" altLang="zh-CN" sz="2200" dirty="0">
                <a:solidFill>
                  <a:srgbClr val="000000"/>
                </a:solidFill>
                <a:latin typeface="Times New Roman" panose="02020603050405020304" pitchFamily="18" charset="0"/>
                <a:cs typeface="Times New Roman" panose="02020603050405020304" pitchFamily="18" charset="0"/>
              </a:rPr>
              <a:t>(1861—1941),</a:t>
            </a:r>
            <a:r>
              <a:rPr lang="zh-CN" altLang="zh-CN" sz="2200" dirty="0">
                <a:solidFill>
                  <a:srgbClr val="000000"/>
                </a:solidFill>
                <a:latin typeface="Times New Roman" panose="02020603050405020304" pitchFamily="18" charset="0"/>
                <a:cs typeface="Times New Roman" panose="02020603050405020304" pitchFamily="18" charset="0"/>
              </a:rPr>
              <a:t>印度诗人、作家、艺术家和社会活动家</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cs typeface="Times New Roman" panose="02020603050405020304" pitchFamily="18" charset="0"/>
              </a:rPr>
              <a:t>年他凭借诗集《吉檀迦利》英译本获得诺贝尔文学奖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是首位获得诺贝尔文学奖的印度人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也是首位亚洲人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泰戈尔参加领导了印度的文艺复兴运动。除诗歌外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泰戈尔还写了小说、小品文、游记、话剧和歌曲。主要作品有小说《戈拉》等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诗集《园丁集》《飞鸟集》等。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05579937"/>
      </p:ext>
    </p:extLst>
  </p:cSld>
  <p:clrMapOvr>
    <a:masterClrMapping/>
  </p:clrMapOvr>
  <p:transition spd="slow">
    <p:cover dir="l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给对方一个痛哭的机会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英国一个著名的芭蕾舞童星埃利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因患骨癌准备截肢。手术前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埃利的亲朋好友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包括她的观众闻讯赶来探望。这个说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没准儿出现奇迹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还有机会慢慢站起来呢。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你是个坚强的孩子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一定要挺住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为你</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埃利一言不发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默默地向所有人微笑致谢。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她很想见到戴安娜王妃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王妃曾赞美过她优美的舞姿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夸她像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一只洁白的小天鹅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。经过别人转达她的愿望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戴安娜王妃终于在百忙中赶来了。她把埃利搂进怀里说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我知道你一定很伤心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痛痛快快地哭吧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哭够了再说。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埃利一下子泪如泉涌。自从得了病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什么安慰的话都有人说了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就是没有人说过这样的话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埃利觉得最体贴、最能理解她的就是这样的话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981408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91673"/>
            <a:ext cx="8128000" cy="492865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戴安娜虽出身于贵族家庭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却没受过什么高等教育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她经常说自己笨得像牛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智商不高。但这个故事让我们相信戴安娜一句贴心的话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足以让埃利受益一生。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王野罢官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南宋理宗淳祐元年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两浙转运判官王野被别人诽谤诬陷。结果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他就被罢了官。于是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他回到了老家。王野家里还有一位老母亲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他怕母亲难过、担心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就谎称自己是要调到别的地方任职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想以此来让母亲高兴高兴。不料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他的母亲早就猜出来了。母亲说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你罢官的事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我已经知道了。当初你父亲就是因为直言敢谏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触犯了当权者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被贬官流放的。现在你又是这样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我其实很高兴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因为你继承了你父亲的好传统。这有什么好隐瞒的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王野就非常感激母亲的理解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一家人高高兴兴地过日子。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157159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330714"/>
            <a:ext cx="8128000" cy="289848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1891</a:t>
            </a:r>
            <a:r>
              <a:rPr lang="zh-CN" altLang="zh-CN" sz="2200" dirty="0">
                <a:solidFill>
                  <a:srgbClr val="000000"/>
                </a:solidFill>
                <a:latin typeface="Times New Roman" panose="02020603050405020304" pitchFamily="18" charset="0"/>
                <a:cs typeface="Times New Roman" panose="02020603050405020304" pitchFamily="18" charset="0"/>
              </a:rPr>
              <a:t>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泰戈尔按照父亲的意愿管理家里的地产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较长时间居住在西莱达。在西莱达农村度过的岁月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使泰戈尔增强了对大自然的了解和亲近感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也使他得到了观察和认识农村各种事物和生活的机会。这些生活体验成为泰戈尔创作的取之不尽的源泉。他目睹了农村的黑暗和凋敝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体验了农村的落后和贫穷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对穷苦的农民群众寄予了深深的同情。这一时期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他创作了几十篇短篇小说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《素芭》是其中之一。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46029194"/>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3" name="对象 2"/>
          <p:cNvGraphicFramePr>
            <a:graphicFrameLocks noChangeAspect="1"/>
          </p:cNvGraphicFramePr>
          <p:nvPr>
            <p:extLst>
              <p:ext uri="{D42A27DB-BD31-4B8C-83A1-F6EECF244321}">
                <p14:modId xmlns:p14="http://schemas.microsoft.com/office/powerpoint/2010/main" val="2587944044"/>
              </p:ext>
            </p:extLst>
          </p:nvPr>
        </p:nvGraphicFramePr>
        <p:xfrm>
          <a:off x="2032000" y="1692722"/>
          <a:ext cx="8128000" cy="4616599"/>
        </p:xfrm>
        <a:graphic>
          <a:graphicData uri="http://schemas.openxmlformats.org/presentationml/2006/ole">
            <mc:AlternateContent xmlns:mc="http://schemas.openxmlformats.org/markup-compatibility/2006">
              <mc:Choice xmlns:v="urn:schemas-microsoft-com:vml" Requires="v">
                <p:oleObj spid="_x0000_s2050" name="文档" r:id="rId5" imgW="3887469" imgH="2207784" progId="Word.Document.12">
                  <p:embed/>
                </p:oleObj>
              </mc:Choice>
              <mc:Fallback>
                <p:oleObj name="文档" r:id="rId5" imgW="3887469" imgH="2207784" progId="Word.Document.12">
                  <p:embed/>
                  <p:pic>
                    <p:nvPicPr>
                      <p:cNvPr id="3" name="对象 2"/>
                      <p:cNvPicPr/>
                      <p:nvPr/>
                    </p:nvPicPr>
                    <p:blipFill>
                      <a:blip r:embed="rId6"/>
                      <a:stretch>
                        <a:fillRect/>
                      </a:stretch>
                    </p:blipFill>
                    <p:spPr>
                      <a:xfrm>
                        <a:off x="2032000" y="1692722"/>
                        <a:ext cx="8128000" cy="4616599"/>
                      </a:xfrm>
                      <a:prstGeom prst="rect">
                        <a:avLst/>
                      </a:prstGeom>
                    </p:spPr>
                  </p:pic>
                </p:oleObj>
              </mc:Fallback>
            </mc:AlternateContent>
          </a:graphicData>
        </a:graphic>
      </p:graphicFrame>
    </p:spTree>
    <p:extLst>
      <p:ext uri="{BB962C8B-B14F-4D97-AF65-F5344CB8AC3E}">
        <p14:creationId xmlns:p14="http://schemas.microsoft.com/office/powerpoint/2010/main" val="3614361820"/>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551546151"/>
              </p:ext>
            </p:extLst>
          </p:nvPr>
        </p:nvGraphicFramePr>
        <p:xfrm>
          <a:off x="2032000" y="2521982"/>
          <a:ext cx="8128000" cy="2635211"/>
        </p:xfrm>
        <a:graphic>
          <a:graphicData uri="http://schemas.openxmlformats.org/presentationml/2006/ole">
            <mc:AlternateContent xmlns:mc="http://schemas.openxmlformats.org/markup-compatibility/2006">
              <mc:Choice xmlns:v="urn:schemas-microsoft-com:vml" Requires="v">
                <p:oleObj spid="_x0000_s3074" name="文档" r:id="rId5" imgW="3887469" imgH="1260153" progId="Word.Document.12">
                  <p:embed/>
                </p:oleObj>
              </mc:Choice>
              <mc:Fallback>
                <p:oleObj name="文档" r:id="rId5" imgW="3887469" imgH="1260153" progId="Word.Document.12">
                  <p:embed/>
                  <p:pic>
                    <p:nvPicPr>
                      <p:cNvPr id="2" name="对象 1"/>
                      <p:cNvPicPr/>
                      <p:nvPr/>
                    </p:nvPicPr>
                    <p:blipFill>
                      <a:blip r:embed="rId6"/>
                      <a:stretch>
                        <a:fillRect/>
                      </a:stretch>
                    </p:blipFill>
                    <p:spPr>
                      <a:xfrm>
                        <a:off x="2032000" y="2521982"/>
                        <a:ext cx="8128000" cy="2635211"/>
                      </a:xfrm>
                      <a:prstGeom prst="rect">
                        <a:avLst/>
                      </a:prstGeom>
                    </p:spPr>
                  </p:pic>
                </p:oleObj>
              </mc:Fallback>
            </mc:AlternateContent>
          </a:graphicData>
        </a:graphic>
      </p:graphicFrame>
    </p:spTree>
    <p:extLst>
      <p:ext uri="{BB962C8B-B14F-4D97-AF65-F5344CB8AC3E}">
        <p14:creationId xmlns:p14="http://schemas.microsoft.com/office/powerpoint/2010/main" val="2601468460"/>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4099170674"/>
              </p:ext>
            </p:extLst>
          </p:nvPr>
        </p:nvGraphicFramePr>
        <p:xfrm>
          <a:off x="2032000" y="1543914"/>
          <a:ext cx="8128000" cy="5053438"/>
        </p:xfrm>
        <a:graphic>
          <a:graphicData uri="http://schemas.openxmlformats.org/presentationml/2006/ole">
            <mc:AlternateContent xmlns:mc="http://schemas.openxmlformats.org/markup-compatibility/2006">
              <mc:Choice xmlns:v="urn:schemas-microsoft-com:vml" Requires="v">
                <p:oleObj spid="_x0000_s4098" name="文档" r:id="rId5" imgW="3886750" imgH="2416371" progId="Word.Document.12">
                  <p:embed/>
                </p:oleObj>
              </mc:Choice>
              <mc:Fallback>
                <p:oleObj name="文档" r:id="rId5" imgW="3886750" imgH="2416371" progId="Word.Document.12">
                  <p:embed/>
                  <p:pic>
                    <p:nvPicPr>
                      <p:cNvPr id="2" name="对象 1"/>
                      <p:cNvPicPr/>
                      <p:nvPr/>
                    </p:nvPicPr>
                    <p:blipFill>
                      <a:blip r:embed="rId6"/>
                      <a:stretch>
                        <a:fillRect/>
                      </a:stretch>
                    </p:blipFill>
                    <p:spPr>
                      <a:xfrm>
                        <a:off x="2032000" y="1543914"/>
                        <a:ext cx="8128000" cy="5053438"/>
                      </a:xfrm>
                      <a:prstGeom prst="rect">
                        <a:avLst/>
                      </a:prstGeom>
                    </p:spPr>
                  </p:pic>
                </p:oleObj>
              </mc:Fallback>
            </mc:AlternateContent>
          </a:graphicData>
        </a:graphic>
      </p:graphicFrame>
    </p:spTree>
    <p:extLst>
      <p:ext uri="{BB962C8B-B14F-4D97-AF65-F5344CB8AC3E}">
        <p14:creationId xmlns:p14="http://schemas.microsoft.com/office/powerpoint/2010/main" val="1922366035"/>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508342"/>
            <a:ext cx="8128000" cy="209531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出阁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书</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①感情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②本心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真情实意。文中取第一个义项。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踌躇满志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形容对自己的现状或取得的成就非常得意。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一臂之力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指其中的一部分力量或不大的力量。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2281846"/>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716155"/>
            <a:ext cx="8128000" cy="167969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弥补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弥合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①大自然似乎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弥补</a:t>
            </a:r>
            <a:r>
              <a:rPr lang="zh-CN" altLang="zh-CN" sz="2200" dirty="0">
                <a:solidFill>
                  <a:srgbClr val="000000"/>
                </a:solidFill>
                <a:latin typeface="Times New Roman" panose="02020603050405020304" pitchFamily="18" charset="0"/>
                <a:cs typeface="Times New Roman" panose="02020603050405020304" pitchFamily="18" charset="0"/>
              </a:rPr>
              <a:t>了她不会说话的缺陷。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②他努力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弥合</a:t>
            </a:r>
            <a:r>
              <a:rPr lang="zh-CN" altLang="zh-CN" sz="2200" dirty="0">
                <a:solidFill>
                  <a:srgbClr val="000000"/>
                </a:solidFill>
                <a:latin typeface="Times New Roman" panose="02020603050405020304" pitchFamily="18" charset="0"/>
                <a:cs typeface="Times New Roman" panose="02020603050405020304" pitchFamily="18" charset="0"/>
              </a:rPr>
              <a:t>父子之间感情上的裂痕。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103488" y="3499998"/>
            <a:ext cx="499866" cy="374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03713" y="3952431"/>
            <a:ext cx="549853" cy="3338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2768445"/>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2917</Words>
  <Application>Microsoft Office PowerPoint</Application>
  <PresentationFormat>宽屏</PresentationFormat>
  <Paragraphs>150</Paragraphs>
  <Slides>31</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0" baseType="lpstr">
      <vt:lpstr>NEU-BZ-S92</vt:lpstr>
      <vt:lpstr>等线</vt:lpstr>
      <vt:lpstr>等线 Light</vt:lpstr>
      <vt:lpstr>黑体</vt:lpstr>
      <vt:lpstr>微软雅黑</vt:lpstr>
      <vt:lpstr>Arial</vt:lpstr>
      <vt:lpstr>Times New Roman</vt:lpstr>
      <vt:lpstr>Office 主题​​</vt:lpstr>
      <vt:lpstr>文档</vt:lpstr>
      <vt:lpstr>*素　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2019-05-23T02:27:16Z</dcterms:modified>
</cp:coreProperties>
</file>