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handoutMasterIdLst>
    <p:handoutMasterId r:id="rId47"/>
  </p:handoutMasterIdLst>
  <p:sldIdLst>
    <p:sldId id="1520" r:id="rId3"/>
    <p:sldId id="1296" r:id="rId4"/>
    <p:sldId id="1360" r:id="rId5"/>
    <p:sldId id="856" r:id="rId6"/>
    <p:sldId id="1579" r:id="rId7"/>
    <p:sldId id="1658" r:id="rId8"/>
    <p:sldId id="1759" r:id="rId9"/>
    <p:sldId id="1659" r:id="rId10"/>
    <p:sldId id="1660" r:id="rId11"/>
    <p:sldId id="1661" r:id="rId12"/>
    <p:sldId id="1662" r:id="rId13"/>
    <p:sldId id="1663" r:id="rId14"/>
    <p:sldId id="1780" r:id="rId15"/>
    <p:sldId id="1582" r:id="rId16"/>
    <p:sldId id="1664" r:id="rId17"/>
    <p:sldId id="1669" r:id="rId18"/>
    <p:sldId id="1671" r:id="rId19"/>
    <p:sldId id="1672" r:id="rId20"/>
    <p:sldId id="1783" r:id="rId21"/>
    <p:sldId id="1384" r:id="rId22"/>
    <p:sldId id="1755" r:id="rId23"/>
    <p:sldId id="1619" r:id="rId24"/>
    <p:sldId id="1686" r:id="rId25"/>
    <p:sldId id="1784" r:id="rId26"/>
    <p:sldId id="1756" r:id="rId27"/>
    <p:sldId id="1753" r:id="rId28"/>
    <p:sldId id="1777" r:id="rId29"/>
    <p:sldId id="1694" r:id="rId30"/>
    <p:sldId id="1695" r:id="rId31"/>
    <p:sldId id="1746" r:id="rId32"/>
    <p:sldId id="1757" r:id="rId33"/>
    <p:sldId id="1699" r:id="rId34"/>
    <p:sldId id="1700" r:id="rId35"/>
    <p:sldId id="1701" r:id="rId36"/>
    <p:sldId id="1704" r:id="rId37"/>
    <p:sldId id="1770" r:id="rId38"/>
    <p:sldId id="1778" r:id="rId39"/>
    <p:sldId id="1771" r:id="rId40"/>
    <p:sldId id="1772" r:id="rId41"/>
    <p:sldId id="1773" r:id="rId42"/>
    <p:sldId id="1779" r:id="rId43"/>
    <p:sldId id="1774" r:id="rId44"/>
    <p:sldId id="1519" r:id="rId45"/>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CCFF"/>
    <a:srgbClr val="B4C7E7"/>
    <a:srgbClr val="0066FF"/>
    <a:srgbClr val="9BBD59"/>
    <a:srgbClr val="7BC14A"/>
    <a:srgbClr val="FFD966"/>
    <a:srgbClr val="F3EFE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16" autoAdjust="0"/>
    <p:restoredTop sz="96727" autoAdjust="0"/>
  </p:normalViewPr>
  <p:slideViewPr>
    <p:cSldViewPr>
      <p:cViewPr>
        <p:scale>
          <a:sx n="75" d="100"/>
          <a:sy n="75" d="100"/>
        </p:scale>
        <p:origin x="-1008" y="-346"/>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bleStyles" Target="tableStyles.xml"/><Relationship Id="rId5" Type="http://schemas.openxmlformats.org/officeDocument/2006/relationships/slide" Target="slides/slide3.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0.xml"/><Relationship Id="rId3" Type="http://schemas.openxmlformats.org/officeDocument/2006/relationships/slide" Target="slide20.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5451" t="7020" r="720" b="7421"/>
          <a:stretch>
            <a:fillRect/>
          </a:stretch>
        </p:blipFill>
        <p:spPr>
          <a:xfrm>
            <a:off x="0" y="-88900"/>
            <a:ext cx="12192000" cy="6948488"/>
          </a:xfrm>
          <a:prstGeom prst="rect">
            <a:avLst/>
          </a:prstGeom>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p:nvPr/>
        </p:nvSpPr>
        <p:spPr>
          <a:xfrm>
            <a:off x="2753334" y="3766594"/>
            <a:ext cx="1469664" cy="50370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8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第七课</a:t>
            </a:r>
            <a:endParaRPr lang="en-US" altLang="zh-CN"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
        <p:nvSpPr>
          <p:cNvPr id="16" name="标题 2"/>
          <p:cNvSpPr txBox="1"/>
          <p:nvPr/>
        </p:nvSpPr>
        <p:spPr>
          <a:xfrm>
            <a:off x="2753334" y="4328854"/>
            <a:ext cx="924652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沈从文</a:t>
            </a:r>
            <a:r>
              <a:rPr lang="zh-CN" altLang="en-US" sz="3600" b="1" kern="100" smtClean="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600" b="1" kern="10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逆境也</a:t>
            </a:r>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是生活的恩赐</a:t>
            </a:r>
            <a:endParaRPr lang="zh-CN" altLang="zh-CN"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843790"/>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(4)</a:t>
            </a:r>
            <a:r>
              <a:rPr lang="zh-CN" altLang="zh-CN" sz="2800" kern="100" dirty="0" smtClean="0">
                <a:latin typeface="Times New Roman" panose="02020603050405020304"/>
                <a:ea typeface="华文细黑"/>
                <a:cs typeface="Times New Roman" panose="02020603050405020304"/>
              </a:rPr>
              <a:t>六一儿童节那天，济南某小学的猴宝宝们表演了一场《猴年猴宝乐翻天》的节目，看着孩子们</a:t>
            </a:r>
            <a:r>
              <a:rPr lang="zh-CN" altLang="zh-CN" sz="2800" kern="100" dirty="0">
                <a:solidFill>
                  <a:srgbClr val="0000FF"/>
                </a:solidFill>
                <a:latin typeface="Times New Roman" panose="02020603050405020304"/>
                <a:ea typeface="华文细黑"/>
                <a:cs typeface="Times New Roman" panose="02020603050405020304"/>
              </a:rPr>
              <a:t>大模大样</a:t>
            </a:r>
            <a:r>
              <a:rPr lang="zh-CN" altLang="zh-CN" sz="2800" kern="100" dirty="0" smtClean="0">
                <a:latin typeface="Times New Roman" panose="02020603050405020304"/>
                <a:ea typeface="华文细黑"/>
                <a:cs typeface="Times New Roman" panose="02020603050405020304"/>
              </a:rPr>
              <a:t>的表演，家长们脸上乐开了花。</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(5)</a:t>
            </a:r>
            <a:r>
              <a:rPr lang="zh-CN" altLang="zh-CN" sz="2800" kern="100" dirty="0" smtClean="0">
                <a:latin typeface="Times New Roman" panose="02020603050405020304"/>
                <a:ea typeface="华文细黑"/>
                <a:cs typeface="Times New Roman" panose="02020603050405020304"/>
              </a:rPr>
              <a:t>加拿大留学生可以以相对较低的留学费用享受到一流水平的教育，实在是</a:t>
            </a:r>
            <a:r>
              <a:rPr lang="zh-CN" altLang="zh-CN" sz="2800" kern="100" dirty="0">
                <a:solidFill>
                  <a:srgbClr val="0000FF"/>
                </a:solidFill>
                <a:latin typeface="Times New Roman" panose="02020603050405020304"/>
                <a:ea typeface="华文细黑"/>
                <a:cs typeface="Times New Roman" panose="02020603050405020304"/>
              </a:rPr>
              <a:t>惠而不费</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11073283" y="1653977"/>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339000" y="2249091"/>
            <a:ext cx="5211683"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应为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有模有样</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，像模像样　</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6" name="矩形 5"/>
          <p:cNvSpPr/>
          <p:nvPr/>
        </p:nvSpPr>
        <p:spPr>
          <a:xfrm>
            <a:off x="3133353" y="3554646"/>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辨词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
        <p:nvSpPr>
          <p:cNvPr id="8" name="矩形 7"/>
          <p:cNvSpPr/>
          <p:nvPr/>
        </p:nvSpPr>
        <p:spPr>
          <a:xfrm>
            <a:off x="339000" y="843790"/>
            <a:ext cx="11478502" cy="391848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鼓励</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鼓舞</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鼓励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指激发，勉励。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鼓舞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指使振作起来，增强信心或勇气。</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管理者一个</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的眼神，一句热情的话语，一份真诚的谢意，一句关切的询问，都体现了对职工的信任与肯定。</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在这个寒冬里，文艺以其传递信心的特有优势，必将在</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民心士气方面做出积极的贡献。</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3709417" y="2224708"/>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鼓励</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3" name="矩形 2"/>
          <p:cNvSpPr/>
          <p:nvPr/>
        </p:nvSpPr>
        <p:spPr>
          <a:xfrm>
            <a:off x="9368859" y="3487971"/>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鼓舞</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693490"/>
            <a:ext cx="11478502"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抱残守缺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敝帚自珍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抱残守缺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形容保守不知改进。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敝帚自珍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比喻东西虽不好，可是自己珍视。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这件简单的事告诉了我们一个人生哲理：与其</a:t>
            </a:r>
            <a:r>
              <a:rPr lang="en-US" altLang="zh-CN" sz="2800" kern="100" dirty="0" smtClean="0">
                <a:latin typeface="Times New Roman" panose="02020603050405020304"/>
                <a:ea typeface="华文细黑"/>
                <a:cs typeface="Courier New" panose="02070309020205020404"/>
              </a:rPr>
              <a:t>_______</a:t>
            </a:r>
            <a:r>
              <a:rPr lang="en-US" altLang="zh-CN" sz="2800" kern="100" dirty="0">
                <a:latin typeface="Times New Roman" panose="02020603050405020304"/>
                <a:ea typeface="华文细黑"/>
                <a:cs typeface="Courier New" panose="02070309020205020404"/>
              </a:rPr>
              <a:t>_</a:t>
            </a:r>
            <a:r>
              <a:rPr lang="en-US" altLang="zh-CN" sz="2800" kern="100" dirty="0" smtClean="0">
                <a:latin typeface="Times New Roman" panose="02020603050405020304"/>
                <a:ea typeface="华文细黑"/>
                <a:cs typeface="Courier New" panose="02070309020205020404"/>
              </a:rPr>
              <a:t>_</a:t>
            </a:r>
            <a:r>
              <a:rPr lang="zh-CN" altLang="zh-CN" sz="2800" kern="100" dirty="0">
                <a:latin typeface="Times New Roman" panose="02020603050405020304"/>
                <a:ea typeface="华文细黑"/>
                <a:cs typeface="Times New Roman" panose="02020603050405020304"/>
              </a:rPr>
              <a:t>，不如果断放弃。</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成功的第一个条件是真正的虚心，对自己的一切</a:t>
            </a:r>
            <a:r>
              <a:rPr lang="en-US" altLang="zh-CN" sz="2800" kern="100" dirty="0" smtClean="0">
                <a:latin typeface="Times New Roman" panose="02020603050405020304"/>
                <a:ea typeface="华文细黑"/>
                <a:cs typeface="Courier New" panose="02070309020205020404"/>
              </a:rPr>
              <a:t>_________</a:t>
            </a:r>
            <a:r>
              <a:rPr lang="zh-CN" altLang="zh-CN" sz="2800" kern="100" dirty="0">
                <a:latin typeface="Times New Roman" panose="02020603050405020304"/>
                <a:ea typeface="华文细黑"/>
                <a:cs typeface="Times New Roman" panose="02020603050405020304"/>
              </a:rPr>
              <a:t>的成见，只要看出同真理冲突，都愿意放弃。</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9047534" y="2693998"/>
            <a:ext cx="1620957"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抱残守缺</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8308404" y="3981475"/>
            <a:ext cx="1620957"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敝帚自珍</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2" grpId="0"/>
      <p:bldP spid="2"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621482"/>
            <a:ext cx="11478502"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(3)</a:t>
            </a:r>
            <a:r>
              <a:rPr lang="zh-CN" altLang="zh-CN" sz="2800" kern="100" dirty="0" smtClean="0">
                <a:latin typeface="Times New Roman" panose="02020603050405020304"/>
                <a:ea typeface="华文细黑"/>
                <a:cs typeface="Times New Roman" panose="02020603050405020304"/>
              </a:rPr>
              <a:t>耳目一新</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焕然一新</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耳目一新</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指听到的看到的都换了样子，感到很新鲜。</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焕然一新</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形容出现了崭新的面貌。</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例句：</a:t>
            </a: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smtClean="0">
                <a:latin typeface="Times New Roman" panose="02020603050405020304"/>
                <a:ea typeface="华文细黑"/>
                <a:cs typeface="Times New Roman" panose="02020603050405020304"/>
              </a:rPr>
              <a:t>综艺节目发展的瓶颈问题和</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水土不服</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现象让人十分担忧，而热播的《中国好声音》让人</a:t>
            </a:r>
            <a:r>
              <a:rPr lang="en-US" altLang="zh-CN" sz="2800" kern="100" dirty="0" smtClean="0">
                <a:latin typeface="Times New Roman" panose="02020603050405020304"/>
                <a:ea typeface="华文细黑"/>
                <a:cs typeface="Courier New" panose="02070309020205020404"/>
              </a:rPr>
              <a:t>_________</a:t>
            </a:r>
            <a:r>
              <a:rPr lang="zh-CN" altLang="zh-CN" sz="2800" kern="100" dirty="0" smtClean="0">
                <a:latin typeface="Times New Roman" panose="02020603050405020304"/>
                <a:ea typeface="华文细黑"/>
                <a:cs typeface="Times New Roman" panose="02020603050405020304"/>
              </a:rPr>
              <a:t>，颇值得思考。</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由于没有一套新剧能突围而出，故主角们便在形象上寻求突破，利用</a:t>
            </a:r>
            <a:r>
              <a:rPr lang="en-US" altLang="zh-CN" sz="2800" kern="100" dirty="0" smtClean="0">
                <a:latin typeface="Times New Roman" panose="02020603050405020304"/>
                <a:ea typeface="华文细黑"/>
                <a:cs typeface="Courier New" panose="02070309020205020404"/>
              </a:rPr>
              <a:t>________</a:t>
            </a:r>
            <a:r>
              <a:rPr lang="zh-CN" altLang="zh-CN" sz="2800" kern="100" dirty="0" smtClean="0">
                <a:latin typeface="Times New Roman" panose="02020603050405020304"/>
                <a:ea typeface="华文细黑"/>
                <a:cs typeface="Times New Roman" panose="02020603050405020304"/>
              </a:rPr>
              <a:t>的造型来替日见低迷的日剧争取多一点收视率。</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068044" y="3266614"/>
            <a:ext cx="1620957"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耳目一新</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379551" y="4557539"/>
            <a:ext cx="1620957"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焕然一新</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086010"/>
            <a:ext cx="11478502" cy="3918484"/>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华文细黑"/>
                <a:cs typeface="Courier New" panose="02070309020205020404"/>
              </a:rPr>
              <a:t>传主名言</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我感情流动而不凝固，一派清波给予我的影响实在不小。我幼小时较美丽的生活，大部分都同水不能分离。我的学校可以说是在水边的。我认识美，学会思索，水对我有极大的关系。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我生活中充满了疑问，都得我自己去找寻解答。我要知道的太多，所知道的又太少，有时便有点儿发愁</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377344"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843790"/>
            <a:ext cx="11478502" cy="3919254"/>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3.</a:t>
            </a:r>
            <a:r>
              <a:rPr lang="zh-CN" altLang="zh-CN" sz="2800" kern="100" dirty="0">
                <a:solidFill>
                  <a:prstClr val="black"/>
                </a:solidFill>
                <a:latin typeface="Times New Roman" panose="02020603050405020304"/>
                <a:ea typeface="华文细黑"/>
                <a:cs typeface="Times New Roman" panose="02020603050405020304"/>
              </a:rPr>
              <a:t>在我面前的世界已够宽广了，但我似乎就还得一个更宽广的世界。我得用这方面得到的知识证明那方面的疑问，我得从比较中知道谁好谁坏，我得看许多业已由于好询问别人，以及好自己幻想所感觉到的世界上的新鲜事情新鲜东西，结果能逃学时我逃学，不能逃学我就只好做梦。</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4.</a:t>
            </a:r>
            <a:r>
              <a:rPr lang="zh-CN" altLang="zh-CN" sz="2800" kern="100" dirty="0">
                <a:solidFill>
                  <a:prstClr val="black"/>
                </a:solidFill>
                <a:latin typeface="Times New Roman" panose="02020603050405020304"/>
                <a:ea typeface="华文细黑"/>
                <a:cs typeface="Times New Roman" panose="02020603050405020304"/>
              </a:rPr>
              <a:t>一个士兵要不战死沙场，便是回到故乡。</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5.</a:t>
            </a:r>
            <a:r>
              <a:rPr lang="zh-CN" altLang="zh-CN" sz="2800" kern="100" dirty="0">
                <a:solidFill>
                  <a:prstClr val="black"/>
                </a:solidFill>
                <a:latin typeface="Times New Roman" panose="02020603050405020304"/>
                <a:ea typeface="华文细黑"/>
                <a:cs typeface="Times New Roman" panose="02020603050405020304"/>
              </a:rPr>
              <a:t>有些路看起来很近走去却很远的，缺少耐心永远走不到头。</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251917"/>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文本常识积累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9000" y="789881"/>
            <a:ext cx="11478502" cy="6083692"/>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沈从文</a:t>
            </a:r>
            <a:r>
              <a:rPr lang="en-US" altLang="zh-CN" sz="2800" kern="100" dirty="0">
                <a:latin typeface="Times New Roman" panose="02020603050405020304"/>
                <a:ea typeface="华文细黑"/>
                <a:cs typeface="Courier New" panose="02070309020205020404"/>
              </a:rPr>
              <a:t>(1902—1988)</a:t>
            </a:r>
            <a:r>
              <a:rPr lang="zh-CN" altLang="zh-CN" sz="2800" kern="100" dirty="0">
                <a:latin typeface="Times New Roman" panose="02020603050405020304"/>
                <a:ea typeface="华文细黑"/>
                <a:cs typeface="Times New Roman" panose="02020603050405020304"/>
              </a:rPr>
              <a:t>，原名沈岳焕，笔名休芸芸、甲辰、上官碧、璇若等，湖南凤凰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今属湘西土家族苗族自治州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人。沈从文是现代著名作家、历史文物研究家、京派小说代表人物。沈从文由于其创作风格的独特，在中国文坛中被誉为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乡土文学之父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14</a:t>
            </a:r>
            <a:r>
              <a:rPr lang="zh-CN" altLang="zh-CN" sz="2800" kern="100" dirty="0">
                <a:latin typeface="Times New Roman" panose="02020603050405020304"/>
                <a:ea typeface="华文细黑"/>
                <a:cs typeface="Times New Roman" panose="02020603050405020304"/>
              </a:rPr>
              <a:t>岁时，他投身行伍，浪迹湘川黔边境地区；</a:t>
            </a:r>
            <a:r>
              <a:rPr lang="en-US" altLang="zh-CN" sz="2800" kern="100" dirty="0">
                <a:latin typeface="Times New Roman" panose="02020603050405020304"/>
                <a:ea typeface="华文细黑"/>
                <a:cs typeface="Courier New" panose="02070309020205020404"/>
              </a:rPr>
              <a:t>1924</a:t>
            </a:r>
            <a:r>
              <a:rPr lang="zh-CN" altLang="zh-CN" sz="2800" kern="100" dirty="0">
                <a:latin typeface="Times New Roman" panose="02020603050405020304"/>
                <a:ea typeface="华文细黑"/>
                <a:cs typeface="Times New Roman" panose="02020603050405020304"/>
              </a:rPr>
              <a:t>年开始文学创作；抗战爆发后到西南联大任教；</a:t>
            </a:r>
            <a:r>
              <a:rPr lang="en-US" altLang="zh-CN" sz="2800" kern="100" dirty="0">
                <a:latin typeface="Times New Roman" panose="02020603050405020304"/>
                <a:ea typeface="华文细黑"/>
                <a:cs typeface="Courier New" panose="02070309020205020404"/>
              </a:rPr>
              <a:t>1931</a:t>
            </a:r>
            <a:r>
              <a:rPr lang="zh-CN" altLang="zh-CN" sz="2800" kern="100" dirty="0">
                <a:latin typeface="Times New Roman" panose="02020603050405020304"/>
                <a:ea typeface="华文细黑"/>
                <a:cs typeface="Times New Roman" panose="02020603050405020304"/>
              </a:rPr>
              <a:t>年至</a:t>
            </a:r>
            <a:r>
              <a:rPr lang="en-US" altLang="zh-CN" sz="2800" kern="100" dirty="0">
                <a:latin typeface="Times New Roman" panose="02020603050405020304"/>
                <a:ea typeface="华文细黑"/>
                <a:cs typeface="Courier New" panose="02070309020205020404"/>
              </a:rPr>
              <a:t>1933</a:t>
            </a:r>
            <a:r>
              <a:rPr lang="zh-CN" altLang="zh-CN" sz="2800" kern="100" dirty="0">
                <a:latin typeface="Times New Roman" panose="02020603050405020304"/>
                <a:ea typeface="华文细黑"/>
                <a:cs typeface="Times New Roman" panose="02020603050405020304"/>
              </a:rPr>
              <a:t>年在山东大学任教；</a:t>
            </a:r>
            <a:r>
              <a:rPr lang="en-US" altLang="zh-CN" sz="2800" kern="100" dirty="0">
                <a:latin typeface="Times New Roman" panose="02020603050405020304"/>
                <a:ea typeface="华文细黑"/>
                <a:cs typeface="Courier New" panose="02070309020205020404"/>
              </a:rPr>
              <a:t>1946</a:t>
            </a:r>
            <a:r>
              <a:rPr lang="zh-CN" altLang="zh-CN" sz="2800" kern="100" dirty="0">
                <a:latin typeface="Times New Roman" panose="02020603050405020304"/>
                <a:ea typeface="华文细黑"/>
                <a:cs typeface="Times New Roman" panose="02020603050405020304"/>
              </a:rPr>
              <a:t>年回到北京大学任教；建国后在中国历史博物馆和中国社会科学院历史研究所工作，主要从事中国古代历史的研究。</a:t>
            </a:r>
            <a:r>
              <a:rPr lang="en-US" altLang="zh-CN" sz="2800" kern="100" dirty="0">
                <a:latin typeface="Times New Roman" panose="02020603050405020304"/>
                <a:ea typeface="华文细黑"/>
                <a:cs typeface="Courier New" panose="02070309020205020404"/>
              </a:rPr>
              <a:t>1988</a:t>
            </a:r>
            <a:r>
              <a:rPr lang="zh-CN" altLang="zh-CN" sz="2800" kern="100" dirty="0">
                <a:latin typeface="Times New Roman" panose="02020603050405020304"/>
                <a:ea typeface="华文细黑"/>
                <a:cs typeface="Times New Roman" panose="02020603050405020304"/>
              </a:rPr>
              <a:t>年病逝于北京。主要有《石子船》《从文子集》等</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多种短篇小说集和《边城》《长河》等</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部中长篇小说。中篇小说《边城》是他的代表作。</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二、背景展示</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418985" y="853315"/>
            <a:ext cx="11364853"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《从文自传》是沈从文</a:t>
            </a:r>
            <a:r>
              <a:rPr lang="en-US" altLang="zh-CN" sz="2800" kern="100" dirty="0">
                <a:latin typeface="Times New Roman" panose="02020603050405020304"/>
                <a:ea typeface="华文细黑"/>
                <a:cs typeface="Courier New" panose="02070309020205020404"/>
              </a:rPr>
              <a:t>1931</a:t>
            </a:r>
            <a:r>
              <a:rPr lang="zh-CN" altLang="zh-CN" sz="2800" kern="100" dirty="0">
                <a:latin typeface="Times New Roman" panose="02020603050405020304"/>
                <a:ea typeface="华文细黑"/>
                <a:cs typeface="Times New Roman" panose="02020603050405020304"/>
              </a:rPr>
              <a:t>年暑假在青岛完成的。一直以来都被认为是一份很好的传记材料。出版后，这部作品被周作人和老舍认为是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一九三四年我爱读的书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1931</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月他在青岛大学任教，当时，他的朋友作家丁玲在上海主编左翼文学刊物《北斗》，向沈从文约稿，且约定在一个月内必须完成。已近而立之年的沈从文回顾自己坎坷的人生历程，写下了长篇传记《从文自传》。</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75059"/>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三、文体知识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658470"/>
            <a:ext cx="11478502" cy="6083692"/>
          </a:xfrm>
          <a:prstGeom prst="rect">
            <a:avLst/>
          </a:prstGeom>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自　传</a:t>
            </a:r>
            <a:endParaRPr lang="zh-CN" altLang="zh-CN" sz="2800" b="1" kern="100" dirty="0">
              <a:solidFill>
                <a:srgbClr val="C00000"/>
              </a:solidFill>
              <a:latin typeface="Times New Roman" panose="02020603050405020304"/>
              <a:ea typeface="华文细黑"/>
              <a:cs typeface="Times New Roman" panose="020206030504050203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自传是传记文学的一个大类，由传主本人而非通过其他人来叙述自己的生平。对人生的整体回顾，或者是对人生主要经历的回顾，是自传不可缺少的要素。自传和一般人物传记大致都有个共性：童年对一个人可能产生巨大的影响。但是，由于自传的独特性，即自传存在不同程度的主观因素，使自传呈现更加复杂而丰富的色调。自传在表达人物个性时较多运用心理描写的手法。因为自己写自己，对自身的经历和当时的内心活动，总比别人要了解，写起来较方便，这种形式的传记最大的特色在于由作者本人根据回忆写成，能最大限度地保证事实的真实性。这是自传写心理活动的优势，也是本文的一大特点</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944505"/>
            <a:ext cx="11478502" cy="1333161"/>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自传的特点：</a:t>
            </a: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a:solidFill>
                  <a:prstClr val="black"/>
                </a:solidFill>
                <a:latin typeface="Times New Roman" panose="02020603050405020304"/>
                <a:ea typeface="华文细黑"/>
                <a:cs typeface="Times New Roman" panose="02020603050405020304"/>
              </a:rPr>
              <a:t>由作者根据回忆，用第一人称写成；</a:t>
            </a:r>
            <a:r>
              <a:rPr lang="en-US" altLang="zh-CN" sz="2800" kern="100" dirty="0">
                <a:solidFill>
                  <a:prstClr val="black"/>
                </a:solidFill>
                <a:latin typeface="宋体" panose="02010600030101010101" pitchFamily="2" charset="-122"/>
                <a:ea typeface="华文细黑"/>
                <a:cs typeface="Times New Roman" panose="02020603050405020304"/>
              </a:rPr>
              <a:t>②</a:t>
            </a:r>
            <a:r>
              <a:rPr lang="zh-CN" altLang="zh-CN" sz="2800" kern="100" dirty="0">
                <a:solidFill>
                  <a:prstClr val="black"/>
                </a:solidFill>
                <a:latin typeface="Times New Roman" panose="02020603050405020304"/>
                <a:ea typeface="华文细黑"/>
                <a:cs typeface="Times New Roman" panose="02020603050405020304"/>
              </a:rPr>
              <a:t>细节描写深入具体，心理描写细致入微；</a:t>
            </a:r>
            <a:r>
              <a:rPr lang="en-US" altLang="zh-CN" sz="2800" kern="100" dirty="0">
                <a:solidFill>
                  <a:prstClr val="black"/>
                </a:solidFill>
                <a:latin typeface="宋体" panose="02010600030101010101" pitchFamily="2" charset="-122"/>
                <a:ea typeface="华文细黑"/>
                <a:cs typeface="Times New Roman" panose="02020603050405020304"/>
              </a:rPr>
              <a:t>③</a:t>
            </a:r>
            <a:r>
              <a:rPr lang="zh-CN" altLang="zh-CN" sz="2800" kern="100" dirty="0">
                <a:solidFill>
                  <a:prstClr val="black"/>
                </a:solidFill>
                <a:latin typeface="Times New Roman" panose="02020603050405020304"/>
                <a:ea typeface="华文细黑"/>
                <a:cs typeface="Times New Roman" panose="02020603050405020304"/>
              </a:rPr>
              <a:t>散文笔法叙述；</a:t>
            </a:r>
            <a:r>
              <a:rPr lang="en-US" altLang="zh-CN" sz="2800" kern="100" dirty="0">
                <a:solidFill>
                  <a:prstClr val="black"/>
                </a:solidFill>
                <a:latin typeface="宋体" panose="02010600030101010101" pitchFamily="2" charset="-122"/>
                <a:ea typeface="华文细黑"/>
                <a:cs typeface="Times New Roman" panose="02020603050405020304"/>
              </a:rPr>
              <a:t>④</a:t>
            </a:r>
            <a:r>
              <a:rPr lang="zh-CN" altLang="zh-CN" sz="2800" kern="100" dirty="0">
                <a:solidFill>
                  <a:prstClr val="black"/>
                </a:solidFill>
                <a:latin typeface="Times New Roman" panose="02020603050405020304"/>
                <a:ea typeface="华文细黑"/>
                <a:cs typeface="Times New Roman" panose="02020603050405020304"/>
              </a:rPr>
              <a:t>真实性、文学性。</a:t>
            </a:r>
            <a:endParaRPr lang="zh-CN" altLang="zh-CN" sz="1050" kern="100" dirty="0">
              <a:solidFill>
                <a:prstClr val="black"/>
              </a:solidFill>
              <a:latin typeface="宋体" panose="02010600030101010101" pitchFamily="2" charset="-122"/>
              <a:cs typeface="Courier New" panose="02070309020205020404"/>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2"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3"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读课文题点，析思路明答案</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sp>
        <p:nvSpPr>
          <p:cNvPr id="20" name="TextBox 19">
            <a:hlinkClick r:id="rId4"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读素材美文，积素养提技能</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读课文题点，析思路明答案</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68574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Courier New" panose="02070309020205020404"/>
              </a:rPr>
              <a:t>脉络梳理</a:t>
            </a:r>
            <a:endParaRPr lang="zh-CN" altLang="zh-CN" sz="2800" b="1" kern="100" dirty="0">
              <a:solidFill>
                <a:srgbClr val="C00000"/>
              </a:solidFill>
              <a:latin typeface="Times New Roman" panose="02020603050405020304"/>
              <a:ea typeface="华文细黑"/>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1029878" y="2042592"/>
            <a:ext cx="902811" cy="3108543"/>
          </a:xfrm>
          <a:prstGeom prst="rect">
            <a:avLst/>
          </a:prstGeom>
        </p:spPr>
        <p:txBody>
          <a:bodyPr wrap="none">
            <a:spAutoFit/>
          </a:bodyPr>
          <a:lstStyle/>
          <a:p>
            <a:r>
              <a:rPr lang="zh-CN" altLang="zh-CN" sz="2800" kern="100" dirty="0" smtClean="0">
                <a:latin typeface="Times New Roman" panose="02020603050405020304"/>
                <a:ea typeface="华文细黑"/>
                <a:cs typeface="Times New Roman" panose="02020603050405020304"/>
              </a:rPr>
              <a:t>沈从</a:t>
            </a:r>
            <a:endParaRPr lang="en-US" altLang="zh-CN" sz="2800" kern="100" dirty="0" smtClean="0">
              <a:latin typeface="Times New Roman" panose="02020603050405020304"/>
              <a:ea typeface="华文细黑"/>
              <a:cs typeface="Times New Roman" panose="02020603050405020304"/>
            </a:endParaRPr>
          </a:p>
          <a:p>
            <a:r>
              <a:rPr lang="zh-CN" altLang="zh-CN" sz="2800" kern="100" dirty="0" smtClean="0">
                <a:latin typeface="Times New Roman" panose="02020603050405020304"/>
                <a:ea typeface="华文细黑"/>
                <a:cs typeface="Times New Roman" panose="02020603050405020304"/>
              </a:rPr>
              <a:t>文：</a:t>
            </a:r>
            <a:endParaRPr lang="en-US" altLang="zh-CN" sz="2800" kern="100" dirty="0" smtClean="0">
              <a:latin typeface="Times New Roman" panose="02020603050405020304"/>
              <a:ea typeface="华文细黑"/>
              <a:cs typeface="Times New Roman" panose="02020603050405020304"/>
            </a:endParaRPr>
          </a:p>
          <a:p>
            <a:r>
              <a:rPr lang="zh-CN" altLang="zh-CN" sz="2800" kern="100" dirty="0" smtClean="0">
                <a:latin typeface="Times New Roman" panose="02020603050405020304"/>
                <a:ea typeface="华文细黑"/>
                <a:cs typeface="Times New Roman" panose="02020603050405020304"/>
              </a:rPr>
              <a:t>逆境</a:t>
            </a:r>
            <a:endParaRPr lang="en-US" altLang="zh-CN" sz="2800" kern="100" dirty="0" smtClean="0">
              <a:latin typeface="Times New Roman" panose="02020603050405020304"/>
              <a:ea typeface="华文细黑"/>
              <a:cs typeface="Times New Roman" panose="02020603050405020304"/>
            </a:endParaRPr>
          </a:p>
          <a:p>
            <a:r>
              <a:rPr lang="zh-CN" altLang="zh-CN" sz="2800" kern="100" dirty="0" smtClean="0">
                <a:latin typeface="Times New Roman" panose="02020603050405020304"/>
                <a:ea typeface="华文细黑"/>
                <a:cs typeface="Times New Roman" panose="02020603050405020304"/>
              </a:rPr>
              <a:t>也是</a:t>
            </a:r>
            <a:endParaRPr lang="en-US" altLang="zh-CN" sz="2800" kern="100" dirty="0" smtClean="0">
              <a:latin typeface="Times New Roman" panose="02020603050405020304"/>
              <a:ea typeface="华文细黑"/>
              <a:cs typeface="Times New Roman" panose="02020603050405020304"/>
            </a:endParaRPr>
          </a:p>
          <a:p>
            <a:r>
              <a:rPr lang="zh-CN" altLang="zh-CN" sz="2800" kern="100" dirty="0" smtClean="0">
                <a:latin typeface="Times New Roman" panose="02020603050405020304"/>
                <a:ea typeface="华文细黑"/>
                <a:cs typeface="Times New Roman" panose="02020603050405020304"/>
              </a:rPr>
              <a:t>生活</a:t>
            </a:r>
            <a:endParaRPr lang="en-US" altLang="zh-CN" sz="2800" kern="100" dirty="0" smtClean="0">
              <a:latin typeface="Times New Roman" panose="02020603050405020304"/>
              <a:ea typeface="华文细黑"/>
              <a:cs typeface="Times New Roman" panose="02020603050405020304"/>
            </a:endParaRPr>
          </a:p>
          <a:p>
            <a:r>
              <a:rPr lang="zh-CN" altLang="zh-CN" sz="2800" kern="100" dirty="0" smtClean="0">
                <a:latin typeface="Times New Roman" panose="02020603050405020304"/>
                <a:ea typeface="华文细黑"/>
                <a:cs typeface="Times New Roman" panose="02020603050405020304"/>
              </a:rPr>
              <a:t>的恩</a:t>
            </a:r>
            <a:endParaRPr lang="en-US" altLang="zh-CN" sz="2800" kern="100" dirty="0" smtClean="0">
              <a:latin typeface="Times New Roman" panose="02020603050405020304"/>
              <a:ea typeface="华文细黑"/>
              <a:cs typeface="Times New Roman" panose="02020603050405020304"/>
            </a:endParaRPr>
          </a:p>
          <a:p>
            <a:r>
              <a:rPr lang="zh-CN" altLang="zh-CN" sz="2800" kern="100" dirty="0" smtClean="0">
                <a:latin typeface="Times New Roman" panose="02020603050405020304"/>
                <a:ea typeface="华文细黑"/>
                <a:cs typeface="Times New Roman" panose="02020603050405020304"/>
              </a:rPr>
              <a:t>赐</a:t>
            </a:r>
            <a:endParaRPr lang="zh-CN" altLang="en-US" sz="2800" dirty="0"/>
          </a:p>
        </p:txBody>
      </p:sp>
      <p:sp>
        <p:nvSpPr>
          <p:cNvPr id="7" name="矩形 6"/>
          <p:cNvSpPr/>
          <p:nvPr/>
        </p:nvSpPr>
        <p:spPr>
          <a:xfrm>
            <a:off x="2474845" y="1269554"/>
            <a:ext cx="902811" cy="661015"/>
          </a:xfrm>
          <a:prstGeom prst="rect">
            <a:avLst/>
          </a:prstGeom>
        </p:spPr>
        <p:txBody>
          <a:bodyPr wrap="none">
            <a:spAutoFit/>
          </a:bodyPr>
          <a:lstStyle/>
          <a:p>
            <a:pPr>
              <a:lnSpc>
                <a:spcPct val="150000"/>
              </a:lnSpc>
            </a:pPr>
            <a:r>
              <a:rPr lang="zh-CN" altLang="zh-CN" sz="2800" kern="100" dirty="0" smtClean="0">
                <a:latin typeface="Times New Roman" panose="02020603050405020304"/>
                <a:ea typeface="华文细黑"/>
                <a:cs typeface="Times New Roman" panose="02020603050405020304"/>
              </a:rPr>
              <a:t>阶段</a:t>
            </a:r>
            <a:endParaRPr lang="zh-CN" altLang="en-US" sz="2800" kern="100" dirty="0">
              <a:latin typeface="Times New Roman" panose="02020603050405020304"/>
              <a:ea typeface="华文细黑"/>
              <a:cs typeface="Times New Roman" panose="02020603050405020304"/>
            </a:endParaRPr>
          </a:p>
        </p:txBody>
      </p:sp>
      <p:sp>
        <p:nvSpPr>
          <p:cNvPr id="8" name="矩形 7"/>
          <p:cNvSpPr/>
          <p:nvPr/>
        </p:nvSpPr>
        <p:spPr>
          <a:xfrm>
            <a:off x="7175327" y="1269554"/>
            <a:ext cx="902811" cy="661015"/>
          </a:xfrm>
          <a:prstGeom prst="rect">
            <a:avLst/>
          </a:prstGeom>
        </p:spPr>
        <p:txBody>
          <a:bodyPr wrap="none">
            <a:spAutoFit/>
          </a:bodyPr>
          <a:lstStyle/>
          <a:p>
            <a:pPr lvl="0">
              <a:lnSpc>
                <a:spcPct val="150000"/>
              </a:lnSpc>
            </a:pPr>
            <a:r>
              <a:rPr lang="zh-CN" altLang="zh-CN" sz="2800" kern="100" dirty="0">
                <a:solidFill>
                  <a:prstClr val="black"/>
                </a:solidFill>
                <a:latin typeface="Times New Roman" panose="02020603050405020304"/>
                <a:ea typeface="华文细黑"/>
                <a:cs typeface="Times New Roman" panose="02020603050405020304"/>
              </a:rPr>
              <a:t>经历</a:t>
            </a:r>
            <a:endParaRPr lang="zh-CN" altLang="en-US" sz="2800" kern="100" dirty="0">
              <a:solidFill>
                <a:prstClr val="black"/>
              </a:solidFill>
              <a:latin typeface="Times New Roman" panose="02020603050405020304"/>
              <a:ea typeface="华文细黑"/>
              <a:cs typeface="Times New Roman" panose="02020603050405020304"/>
            </a:endParaRPr>
          </a:p>
        </p:txBody>
      </p:sp>
      <p:sp>
        <p:nvSpPr>
          <p:cNvPr id="9" name="矩形 8"/>
          <p:cNvSpPr/>
          <p:nvPr/>
        </p:nvSpPr>
        <p:spPr>
          <a:xfrm>
            <a:off x="3732889" y="1845618"/>
            <a:ext cx="6702108" cy="661015"/>
          </a:xfrm>
          <a:prstGeom prst="rect">
            <a:avLst/>
          </a:prstGeom>
        </p:spPr>
        <p:txBody>
          <a:bodyPr>
            <a:spAutoFit/>
          </a:bodyPr>
          <a:lstStyle/>
          <a:p>
            <a:pPr>
              <a:lnSpc>
                <a:spcPct val="150000"/>
              </a:lnSpc>
            </a:pPr>
            <a:r>
              <a:rPr lang="zh-CN" altLang="zh-CN" sz="2800" kern="100" dirty="0" smtClean="0">
                <a:latin typeface="Times New Roman" panose="02020603050405020304"/>
                <a:ea typeface="华文细黑"/>
                <a:cs typeface="Times New Roman" panose="02020603050405020304"/>
              </a:rPr>
              <a:t>读</a:t>
            </a:r>
            <a:r>
              <a:rPr lang="zh-CN" altLang="zh-CN" sz="2800" kern="100" dirty="0">
                <a:latin typeface="Times New Roman" panose="02020603050405020304"/>
                <a:ea typeface="华文细黑"/>
                <a:cs typeface="Times New Roman" panose="02020603050405020304"/>
              </a:rPr>
              <a:t>小书，又读大书：逃学猎奇的乡野</a:t>
            </a:r>
            <a:r>
              <a:rPr lang="zh-CN" altLang="zh-CN" sz="2800" kern="100" dirty="0" smtClean="0">
                <a:latin typeface="Times New Roman" panose="02020603050405020304"/>
                <a:ea typeface="华文细黑"/>
                <a:cs typeface="Times New Roman" panose="02020603050405020304"/>
              </a:rPr>
              <a:t>童年</a:t>
            </a:r>
            <a:endParaRPr lang="en-US" altLang="zh-CN" sz="2800" kern="100" dirty="0" smtClean="0">
              <a:latin typeface="Times New Roman" panose="02020603050405020304"/>
              <a:ea typeface="华文细黑"/>
              <a:cs typeface="Times New Roman" panose="02020603050405020304"/>
            </a:endParaRPr>
          </a:p>
        </p:txBody>
      </p:sp>
      <p:sp>
        <p:nvSpPr>
          <p:cNvPr id="10" name="矩形 9"/>
          <p:cNvSpPr/>
          <p:nvPr/>
        </p:nvSpPr>
        <p:spPr>
          <a:xfrm>
            <a:off x="2094549" y="1845618"/>
            <a:ext cx="1604432" cy="738664"/>
          </a:xfrm>
          <a:prstGeom prst="rect">
            <a:avLst/>
          </a:prstGeom>
        </p:spPr>
        <p:txBody>
          <a:bodyPr>
            <a:spAutoFit/>
          </a:bodyPr>
          <a:lstStyle/>
          <a:p>
            <a:pPr>
              <a:lnSpc>
                <a:spcPct val="150000"/>
              </a:lnSpc>
            </a:pPr>
            <a:r>
              <a:rPr lang="en-US" altLang="zh-CN" sz="2800" kern="100" dirty="0">
                <a:solidFill>
                  <a:prstClr val="black"/>
                </a:solidFill>
                <a:latin typeface="Times New Roman" panose="02020603050405020304"/>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一</a:t>
            </a:r>
            <a:r>
              <a:rPr lang="en-US" altLang="zh-CN" sz="2800" kern="100" dirty="0">
                <a:solidFill>
                  <a:prstClr val="black"/>
                </a:solidFill>
                <a:latin typeface="Times New Roman" panose="02020603050405020304"/>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私塾</a:t>
            </a:r>
            <a:endParaRPr lang="zh-CN" altLang="en-US" sz="2800" kern="100" dirty="0">
              <a:latin typeface="Times New Roman" panose="02020603050405020304"/>
              <a:ea typeface="华文细黑"/>
              <a:cs typeface="Times New Roman" panose="02020603050405020304"/>
            </a:endParaRPr>
          </a:p>
        </p:txBody>
      </p:sp>
      <p:sp>
        <p:nvSpPr>
          <p:cNvPr id="11" name="矩形 10"/>
          <p:cNvSpPr/>
          <p:nvPr/>
        </p:nvSpPr>
        <p:spPr>
          <a:xfrm>
            <a:off x="2094549" y="2764879"/>
            <a:ext cx="1604432" cy="738664"/>
          </a:xfrm>
          <a:prstGeom prst="rect">
            <a:avLst/>
          </a:prstGeom>
        </p:spPr>
        <p:txBody>
          <a:bodyPr>
            <a:spAutoFit/>
          </a:bodyPr>
          <a:lstStyle/>
          <a:p>
            <a:pPr>
              <a:lnSpc>
                <a:spcPct val="150000"/>
              </a:lnSpc>
            </a:pP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二</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小学</a:t>
            </a:r>
            <a:endParaRPr lang="zh-CN" altLang="en-US" sz="2800" kern="100" dirty="0">
              <a:latin typeface="Times New Roman" panose="02020603050405020304"/>
              <a:ea typeface="华文细黑"/>
              <a:cs typeface="Times New Roman" panose="02020603050405020304"/>
            </a:endParaRPr>
          </a:p>
        </p:txBody>
      </p:sp>
      <p:sp>
        <p:nvSpPr>
          <p:cNvPr id="12" name="矩形 11"/>
          <p:cNvSpPr/>
          <p:nvPr/>
        </p:nvSpPr>
        <p:spPr>
          <a:xfrm>
            <a:off x="2094549" y="4015849"/>
            <a:ext cx="1604432" cy="738664"/>
          </a:xfrm>
          <a:prstGeom prst="rect">
            <a:avLst/>
          </a:prstGeom>
        </p:spPr>
        <p:txBody>
          <a:bodyPr>
            <a:spAutoFit/>
          </a:bodyPr>
          <a:lstStyle/>
          <a:p>
            <a:pPr>
              <a:lnSpc>
                <a:spcPct val="150000"/>
              </a:lnSpc>
            </a:pP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军旅</a:t>
            </a:r>
            <a:endParaRPr lang="zh-CN" altLang="en-US" sz="2800" kern="100" dirty="0">
              <a:latin typeface="Times New Roman" panose="02020603050405020304"/>
              <a:ea typeface="华文细黑"/>
              <a:cs typeface="Times New Roman" panose="02020603050405020304"/>
            </a:endParaRPr>
          </a:p>
        </p:txBody>
      </p:sp>
      <p:sp>
        <p:nvSpPr>
          <p:cNvPr id="13" name="矩形 12"/>
          <p:cNvSpPr/>
          <p:nvPr/>
        </p:nvSpPr>
        <p:spPr>
          <a:xfrm>
            <a:off x="2094549" y="4862522"/>
            <a:ext cx="1604432" cy="738664"/>
          </a:xfrm>
          <a:prstGeom prst="rect">
            <a:avLst/>
          </a:prstGeom>
        </p:spPr>
        <p:txBody>
          <a:bodyPr>
            <a:spAutoFit/>
          </a:bodyPr>
          <a:lstStyle/>
          <a:p>
            <a:pPr>
              <a:lnSpc>
                <a:spcPct val="150000"/>
              </a:lnSpc>
            </a:pP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四</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报馆</a:t>
            </a:r>
            <a:endParaRPr lang="zh-CN" altLang="en-US" sz="2800" kern="100" dirty="0">
              <a:latin typeface="Times New Roman" panose="02020603050405020304"/>
              <a:ea typeface="华文细黑"/>
              <a:cs typeface="Times New Roman" panose="02020603050405020304"/>
            </a:endParaRPr>
          </a:p>
        </p:txBody>
      </p:sp>
      <p:sp>
        <p:nvSpPr>
          <p:cNvPr id="14" name="矩形 13"/>
          <p:cNvSpPr/>
          <p:nvPr/>
        </p:nvSpPr>
        <p:spPr>
          <a:xfrm>
            <a:off x="3732889" y="2620863"/>
            <a:ext cx="7618901" cy="1384995"/>
          </a:xfrm>
          <a:prstGeom prst="rect">
            <a:avLst/>
          </a:prstGeom>
        </p:spPr>
        <p:txBody>
          <a:bodyPr wrap="square">
            <a:spAutoFit/>
          </a:bodyPr>
          <a:lstStyle/>
          <a:p>
            <a:pPr>
              <a:lnSpc>
                <a:spcPct val="150000"/>
              </a:lnSpc>
            </a:pPr>
            <a:r>
              <a:rPr lang="zh-CN" altLang="zh-CN" sz="2800" kern="100" dirty="0">
                <a:latin typeface="Times New Roman" panose="02020603050405020304"/>
                <a:ea typeface="华文细黑"/>
                <a:cs typeface="Times New Roman" panose="02020603050405020304"/>
              </a:rPr>
              <a:t>上许多课仍然不放下那一本大书：</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身在曹营心在汉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式的童真与童趣</a:t>
            </a:r>
            <a:endParaRPr lang="en-US" altLang="zh-CN" sz="2800" kern="100" dirty="0" smtClean="0">
              <a:latin typeface="Times New Roman" panose="02020603050405020304"/>
              <a:ea typeface="华文细黑"/>
              <a:cs typeface="Times New Roman" panose="02020603050405020304"/>
            </a:endParaRPr>
          </a:p>
        </p:txBody>
      </p:sp>
      <p:sp>
        <p:nvSpPr>
          <p:cNvPr id="15" name="矩形 14"/>
          <p:cNvSpPr/>
          <p:nvPr/>
        </p:nvSpPr>
        <p:spPr>
          <a:xfrm>
            <a:off x="3732889" y="3943955"/>
            <a:ext cx="7618901" cy="738664"/>
          </a:xfrm>
          <a:prstGeom prst="rect">
            <a:avLst/>
          </a:prstGeom>
        </p:spPr>
        <p:txBody>
          <a:bodyPr wrap="square">
            <a:spAutoFit/>
          </a:bodyPr>
          <a:lstStyle/>
          <a:p>
            <a:pPr>
              <a:lnSpc>
                <a:spcPct val="150000"/>
              </a:lnSpc>
            </a:pPr>
            <a:r>
              <a:rPr lang="zh-CN" altLang="zh-CN" sz="2800" kern="100" dirty="0">
                <a:latin typeface="Times New Roman" panose="02020603050405020304"/>
                <a:ea typeface="华文细黑"/>
                <a:cs typeface="Times New Roman" panose="02020603050405020304"/>
              </a:rPr>
              <a:t>书记处求职：默默奋斗、健康生活的行伍</a:t>
            </a:r>
            <a:r>
              <a:rPr lang="zh-CN" altLang="zh-CN" sz="2800" kern="100" dirty="0" smtClean="0">
                <a:latin typeface="Times New Roman" panose="02020603050405020304"/>
                <a:ea typeface="华文细黑"/>
                <a:cs typeface="Times New Roman" panose="02020603050405020304"/>
              </a:rPr>
              <a:t>少年</a:t>
            </a:r>
            <a:endParaRPr lang="en-US" altLang="zh-CN" sz="2800" kern="100" dirty="0" smtClean="0">
              <a:latin typeface="Times New Roman" panose="02020603050405020304"/>
              <a:ea typeface="华文细黑"/>
              <a:cs typeface="Times New Roman" panose="02020603050405020304"/>
            </a:endParaRPr>
          </a:p>
        </p:txBody>
      </p:sp>
      <p:sp>
        <p:nvSpPr>
          <p:cNvPr id="16" name="矩形 15"/>
          <p:cNvSpPr/>
          <p:nvPr/>
        </p:nvSpPr>
        <p:spPr>
          <a:xfrm>
            <a:off x="3732889" y="4637087"/>
            <a:ext cx="7618901" cy="1384995"/>
          </a:xfrm>
          <a:prstGeom prst="rect">
            <a:avLst/>
          </a:prstGeom>
        </p:spPr>
        <p:txBody>
          <a:bodyPr wrap="square">
            <a:spAutoFit/>
          </a:bodyPr>
          <a:lstStyle/>
          <a:p>
            <a:pPr>
              <a:lnSpc>
                <a:spcPct val="150000"/>
              </a:lnSpc>
            </a:pPr>
            <a:r>
              <a:rPr lang="zh-CN" altLang="zh-CN" sz="2800" kern="100" dirty="0">
                <a:latin typeface="Times New Roman" panose="02020603050405020304"/>
                <a:ea typeface="华文细黑"/>
                <a:cs typeface="Times New Roman" panose="02020603050405020304"/>
              </a:rPr>
              <a:t>由校对到只身远行：接受新知、思考人生、</a:t>
            </a:r>
            <a:r>
              <a:rPr lang="zh-CN" altLang="zh-CN" sz="2800" kern="100" dirty="0" smtClean="0">
                <a:latin typeface="Times New Roman" panose="02020603050405020304"/>
                <a:ea typeface="华文细黑"/>
                <a:cs typeface="Times New Roman" panose="02020603050405020304"/>
              </a:rPr>
              <a:t>胸</a:t>
            </a:r>
            <a:r>
              <a:rPr lang="zh-CN" altLang="zh-CN" sz="2800" kern="100" dirty="0">
                <a:latin typeface="Times New Roman" panose="02020603050405020304"/>
                <a:ea typeface="华文细黑"/>
                <a:cs typeface="Times New Roman" panose="02020603050405020304"/>
              </a:rPr>
              <a:t>　　　怀抱负、开辟转机的青年生涯</a:t>
            </a:r>
            <a:endParaRPr lang="en-US" altLang="zh-CN" sz="2800" kern="100" dirty="0" smtClean="0">
              <a:latin typeface="Times New Roman" panose="02020603050405020304"/>
              <a:ea typeface="华文细黑"/>
              <a:cs typeface="Times New Roman" panose="02020603050405020304"/>
            </a:endParaRPr>
          </a:p>
        </p:txBody>
      </p:sp>
      <p:sp>
        <p:nvSpPr>
          <p:cNvPr id="17" name="左大括号 16"/>
          <p:cNvSpPr/>
          <p:nvPr/>
        </p:nvSpPr>
        <p:spPr>
          <a:xfrm>
            <a:off x="1932689" y="1485578"/>
            <a:ext cx="288032" cy="417646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370051"/>
            <a:ext cx="11478502" cy="5940063"/>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Courier New" panose="02070309020205020404"/>
              </a:rPr>
              <a:t>明确</a:t>
            </a:r>
            <a:r>
              <a:rPr lang="zh-CN" altLang="zh-CN" sz="2800" b="1" kern="100" dirty="0" smtClean="0">
                <a:solidFill>
                  <a:srgbClr val="C00000"/>
                </a:solidFill>
                <a:latin typeface="Times New Roman" panose="02020603050405020304"/>
                <a:ea typeface="华文细黑"/>
                <a:cs typeface="Courier New" panose="02070309020205020404"/>
              </a:rPr>
              <a:t>主旨</a:t>
            </a:r>
            <a:endParaRPr lang="en-US"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沈从文：逆境也是生活的恩赐》节选自《从文自传》，是一篇用散文笔法写成的文学性传记。它节选的部分是书中的第三章、第五章、第十五章和第十八章。分别记叙了沈从文幼年因反抗私塾的刻板和压抑而逃学、打架、追求新鲜事物，考进新式小学后依然热衷于玩耍、探险、猎奇，甚至随便就请假去看戏、钓鱼、打猎、游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少年时在辰州军营书记处的行伍生涯，以及后来调进部队报馆做校对时受进步印刷工人五四新思想的影响，思想发生巨大转折，并萌生了要到更远处的生疏世界去闯一把的想法，并带着这一想法，辞别了军营，在二十岁的年纪上</a:t>
            </a:r>
            <a:r>
              <a:rPr lang="zh-CN" altLang="zh-CN" sz="2800" kern="100" dirty="0" smtClean="0">
                <a:latin typeface="Times New Roman" panose="02020603050405020304"/>
                <a:ea typeface="华文细黑"/>
                <a:cs typeface="Times New Roman" panose="02020603050405020304"/>
              </a:rPr>
              <a:t>怀</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875979"/>
            <a:ext cx="11478502" cy="2625823"/>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着一个执着而懵懂的梦想离开了湘西，踏上了奔向北京这个现代大都市的征程，开始了作者一生中最伟大的转折。沈从文告诉我们：困难和艰辛可以转化为人生宝贵的精神财富，可以锻造人坚韧的性格，激励人追寻生活的意义。</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05458"/>
            <a:ext cx="11478502" cy="133316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3.</a:t>
            </a:r>
            <a:r>
              <a:rPr lang="zh-CN" altLang="zh-CN" sz="2800" b="1" kern="100" dirty="0">
                <a:solidFill>
                  <a:srgbClr val="C00000"/>
                </a:solidFill>
                <a:latin typeface="Times New Roman" panose="02020603050405020304"/>
                <a:ea typeface="华文细黑"/>
                <a:cs typeface="Courier New" panose="02070309020205020404"/>
              </a:rPr>
              <a:t>初读感知</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沈从文的生活经历相当丰富，却始终伴随艰辛，他生活的艰辛有哪些呢？</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5149" y="2546648"/>
            <a:ext cx="11539275" cy="3421398"/>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4" name="TextBox 3"/>
          <p:cNvSpPr txBox="1"/>
          <p:nvPr/>
        </p:nvSpPr>
        <p:spPr>
          <a:xfrm>
            <a:off x="459804" y="184561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5" name="矩形 4"/>
          <p:cNvSpPr/>
          <p:nvPr/>
        </p:nvSpPr>
        <p:spPr>
          <a:xfrm>
            <a:off x="469057" y="2608473"/>
            <a:ext cx="11252330"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学习环境不如人意，逃学、打架</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社会环境恶劣</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学校体罚、家庭管制</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保靖期间生活困窘</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生病，经历朋友的死亡，独身去北京闯荡。</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说说这本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指的是什么？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指的又是什么？</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1634878"/>
            <a:ext cx="11539275" cy="637675"/>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9695606" y="981522"/>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562438" y="1601614"/>
            <a:ext cx="1125233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指的是书本知识，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指的是大自然和人间生活。</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339000" y="2421682"/>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沈从文为何逃学？逃学之后都做了什么？</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435149" y="3205363"/>
            <a:ext cx="11539275" cy="3320775"/>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11" name="TextBox 10"/>
          <p:cNvSpPr txBox="1"/>
          <p:nvPr/>
        </p:nvSpPr>
        <p:spPr>
          <a:xfrm>
            <a:off x="7103318" y="262713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12" name="矩形 11"/>
          <p:cNvSpPr/>
          <p:nvPr/>
        </p:nvSpPr>
        <p:spPr>
          <a:xfrm>
            <a:off x="478582" y="3229200"/>
            <a:ext cx="11364853"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逃学是因为：</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沈从文自小天资聪颖，学校教育不能满足他强烈的求知欲望；</a:t>
            </a: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沈从文本身热爱大自然、热爱生活，在学校以外的广阔世界里他更能找到生活的乐趣。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逃学之后：打架、看戏、爬树、采药、钓鱼、洗澡，观察大自然，了解社会。</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9" restart="whenNotActive" fill="hold" evtFilter="cancelBubble" nodeType="interactiveSeq">
                <p:stCondLst>
                  <p:cond evt="onClick" delay="0">
                    <p:tgtEl>
                      <p:spTgt spid="11"/>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animBg="1"/>
      <p:bldP spid="5" grpId="1" animBg="1"/>
      <p:bldP spid="8" grpId="0"/>
      <p:bldP spid="8" grpId="1"/>
      <p:bldP spid="10" grpId="0" animBg="1"/>
      <p:bldP spid="10" grpId="1" animBg="1"/>
      <p:bldP spid="12" grpId="0"/>
      <p:bldP spid="1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45418"/>
            <a:ext cx="11478502" cy="3067482"/>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理解下列句子的含意。</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我生活中充满了疑问，都得我自己去找寻解答。我要知道的太多，所知道的又太少，有时便有点儿发愁。就为的是白日里太野，各处去看，各处去听，还各处去嗅闻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既把我带回到那个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过去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的空虚里去，也把我带往空幻的宇宙里去。</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39000" y="3152028"/>
            <a:ext cx="11386607" cy="3624042"/>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4" name="TextBox 3"/>
          <p:cNvSpPr txBox="1"/>
          <p:nvPr/>
        </p:nvSpPr>
        <p:spPr>
          <a:xfrm>
            <a:off x="5045857" y="255617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5" name="矩形 4"/>
          <p:cNvSpPr/>
          <p:nvPr/>
        </p:nvSpPr>
        <p:spPr>
          <a:xfrm>
            <a:off x="350635" y="3069754"/>
            <a:ext cx="11299612" cy="3670724"/>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该段以高度凝练的概括性语言，叙述了作者儿时的生活状态、心理状态、生活经历及其对自己的影响。一方面照应了上文有关自己幼年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不用心念书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、反抗私塾而逃学的深层原因</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不但要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读一本小书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，更要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读一本大书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；另一方面又通过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各处去看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各处去听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各处去嗅闻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揭示了这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一本大书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的内容丰富，概述了自己儿时生活的情形，从而领起下文对童年生活的具体描述。</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在我面前的世界已够宽广了，但我似乎就还得一个更宽广的世界。</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425806" y="1557586"/>
            <a:ext cx="11386607" cy="3468062"/>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5" name="TextBox 14"/>
          <p:cNvSpPr txBox="1"/>
          <p:nvPr/>
        </p:nvSpPr>
        <p:spPr>
          <a:xfrm>
            <a:off x="11113951" y="95190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16" name="矩形 15"/>
          <p:cNvSpPr/>
          <p:nvPr/>
        </p:nvSpPr>
        <p:spPr>
          <a:xfrm>
            <a:off x="437441" y="1605667"/>
            <a:ext cx="11299612"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这句话以细腻、朴实的语言逼真地刻画了童年时代的作者那种对周围的一切充满新鲜、好奇和热爱的心理以及对未知世界的那份无穷无尽的求知欲，尤其是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似乎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一词更是十分传神地刻画出蕴藏于作者内心深处那种近乎本能的渴望探究本人生活以外更广阔的生活的冲动，形象地表现了作者那充满童真、童趣而又永不满足、不断进取开拓的个性特征。</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animBg="1"/>
      <p:bldP spid="13" grpId="1" animBg="1"/>
      <p:bldP spid="16" grpId="0"/>
      <p:bldP spid="1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结合全文，从叙事和抒情两个角度填表明确作者的写作意图。</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10343678" y="37910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graphicFrame>
        <p:nvGraphicFramePr>
          <p:cNvPr id="8" name="表格 7"/>
          <p:cNvGraphicFramePr>
            <a:graphicFrameLocks noGrp="1"/>
          </p:cNvGraphicFramePr>
          <p:nvPr/>
        </p:nvGraphicFramePr>
        <p:xfrm>
          <a:off x="910630" y="967071"/>
          <a:ext cx="10369152" cy="5760720"/>
        </p:xfrm>
        <a:graphic>
          <a:graphicData uri="http://schemas.openxmlformats.org/drawingml/2006/table">
            <a:tbl>
              <a:tblPr/>
              <a:tblGrid>
                <a:gridCol w="1152128"/>
                <a:gridCol w="9217024"/>
              </a:tblGrid>
              <a:tr h="606809">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角度</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意　图</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7637">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叙事</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dirty="0" smtClean="0">
                        <a:effectLst/>
                        <a:latin typeface="Times New Roman" panose="02020603050405020304"/>
                        <a:ea typeface="华文细黑"/>
                        <a:cs typeface="Courier New" panose="02070309020205020404"/>
                      </a:endParaRPr>
                    </a:p>
                    <a:p>
                      <a:pPr algn="ctr">
                        <a:lnSpc>
                          <a:spcPct val="150000"/>
                        </a:lnSpc>
                        <a:spcAft>
                          <a:spcPts val="0"/>
                        </a:spcAft>
                      </a:pPr>
                      <a:endParaRPr lang="en-US" sz="2800" kern="100" baseline="0" dirty="0" smtClean="0">
                        <a:effectLst/>
                        <a:latin typeface="Times New Roman" panose="02020603050405020304"/>
                        <a:ea typeface="华文细黑"/>
                        <a:cs typeface="Courier New" panose="02070309020205020404"/>
                      </a:endParaRPr>
                    </a:p>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 </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7637">
                <a:tc>
                  <a:txBody>
                    <a:bodyPr/>
                    <a:lstStyle/>
                    <a:p>
                      <a:pPr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抒情</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endParaRPr lang="en-US" sz="2800" kern="100" baseline="0" dirty="0" smtClean="0">
                        <a:effectLst/>
                        <a:latin typeface="Times New Roman" panose="02020603050405020304"/>
                        <a:ea typeface="华文细黑"/>
                        <a:cs typeface="Courier New" panose="02070309020205020404"/>
                      </a:endParaRPr>
                    </a:p>
                    <a:p>
                      <a:pPr algn="ctr">
                        <a:lnSpc>
                          <a:spcPct val="150000"/>
                        </a:lnSpc>
                        <a:spcAft>
                          <a:spcPts val="0"/>
                        </a:spcAft>
                      </a:pPr>
                      <a:endParaRPr lang="en-US" sz="2800" kern="100" baseline="0" dirty="0" smtClean="0">
                        <a:effectLst/>
                        <a:latin typeface="Times New Roman" panose="02020603050405020304"/>
                        <a:ea typeface="华文细黑"/>
                        <a:cs typeface="Courier New" panose="02070309020205020404"/>
                      </a:endParaRPr>
                    </a:p>
                    <a:p>
                      <a:pPr algn="ctr">
                        <a:lnSpc>
                          <a:spcPct val="150000"/>
                        </a:lnSpc>
                        <a:spcAft>
                          <a:spcPts val="0"/>
                        </a:spcAft>
                      </a:pPr>
                      <a:endParaRPr lang="en-US" sz="2800" kern="100" baseline="0" dirty="0" smtClean="0">
                        <a:effectLst/>
                        <a:latin typeface="Times New Roman" panose="02020603050405020304"/>
                        <a:ea typeface="华文细黑"/>
                        <a:cs typeface="Courier New" panose="02070309020205020404"/>
                      </a:endParaRPr>
                    </a:p>
                    <a:p>
                      <a:pPr algn="ctr">
                        <a:lnSpc>
                          <a:spcPct val="150000"/>
                        </a:lnSpc>
                        <a:spcAft>
                          <a:spcPts val="0"/>
                        </a:spcAft>
                      </a:pPr>
                      <a:endParaRPr lang="en-US" sz="2800" kern="100" baseline="0" dirty="0" smtClean="0">
                        <a:effectLst/>
                        <a:latin typeface="Times New Roman" panose="02020603050405020304"/>
                        <a:ea typeface="华文细黑"/>
                        <a:cs typeface="Courier New" panose="02070309020205020404"/>
                      </a:endParaRPr>
                    </a:p>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 </a:t>
                      </a:r>
                      <a:endParaRPr lang="zh-CN" sz="2800" kern="100" baseline="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2"/>
          <p:cNvSpPr>
            <a:spLocks noChangeArrowheads="1"/>
          </p:cNvSpPr>
          <p:nvPr/>
        </p:nvSpPr>
        <p:spPr bwMode="auto">
          <a:xfrm>
            <a:off x="4117975" y="2903538"/>
            <a:ext cx="12190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矩形 10"/>
          <p:cNvSpPr/>
          <p:nvPr/>
        </p:nvSpPr>
        <p:spPr>
          <a:xfrm>
            <a:off x="2087141" y="1538209"/>
            <a:ext cx="9152348" cy="1953676"/>
          </a:xfrm>
          <a:prstGeom prst="rect">
            <a:avLst/>
          </a:prstGeom>
        </p:spPr>
        <p:txBody>
          <a:bodyPr>
            <a:spAutoFit/>
          </a:bodyPr>
          <a:lstStyle/>
          <a:p>
            <a:pPr algn="just">
              <a:lnSpc>
                <a:spcPct val="150000"/>
              </a:lnSpc>
            </a:pPr>
            <a:r>
              <a:rPr lang="zh-CN" altLang="zh-CN" sz="2800" kern="100" dirty="0">
                <a:solidFill>
                  <a:srgbClr val="C00000"/>
                </a:solidFill>
                <a:latin typeface="Times New Roman" panose="02020603050405020304"/>
                <a:ea typeface="华文细黑"/>
                <a:cs typeface="Courier New" panose="02070309020205020404"/>
              </a:rPr>
              <a:t>对往事细节真实生动地描写，逃学、殴斗、看街景、游水等，处处洋溢着童趣、童真，轻而易举就勾起了我们对曾经拥有的孩童世界的无限怀念和向往</a:t>
            </a:r>
            <a:r>
              <a:rPr lang="zh-CN" altLang="zh-CN" sz="2800" kern="100" dirty="0" smtClean="0">
                <a:solidFill>
                  <a:srgbClr val="C00000"/>
                </a:solidFill>
                <a:latin typeface="Times New Roman" panose="02020603050405020304"/>
                <a:ea typeface="华文细黑"/>
                <a:cs typeface="Courier New" panose="02070309020205020404"/>
              </a:rPr>
              <a:t>。</a:t>
            </a:r>
            <a:endParaRPr lang="en-US" altLang="zh-CN" sz="2800" kern="100" dirty="0" smtClean="0">
              <a:solidFill>
                <a:srgbClr val="C00000"/>
              </a:solidFill>
              <a:latin typeface="Times New Roman" panose="02020603050405020304"/>
              <a:ea typeface="华文细黑"/>
              <a:cs typeface="Courier New" panose="02070309020205020404"/>
            </a:endParaRPr>
          </a:p>
        </p:txBody>
      </p:sp>
      <p:sp>
        <p:nvSpPr>
          <p:cNvPr id="12" name="矩形 11"/>
          <p:cNvSpPr/>
          <p:nvPr/>
        </p:nvSpPr>
        <p:spPr>
          <a:xfrm>
            <a:off x="2115716" y="3423489"/>
            <a:ext cx="9099808" cy="3246338"/>
          </a:xfrm>
          <a:prstGeom prst="rect">
            <a:avLst/>
          </a:prstGeom>
        </p:spPr>
        <p:txBody>
          <a:bodyPr>
            <a:spAutoFit/>
          </a:bodyPr>
          <a:lstStyle/>
          <a:p>
            <a:pPr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抒发的感情真挚感人，不写自己的品学兼优、勤奋用功，而是如实地展现了自己天生的野性，充满了阅读和学习生活这本</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大书</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得到的欢欣鼓舞的生命体验，表现了对自然和生命的无比好奇和热爱以及泰然面对一切残忍和苦难的乐观精神。</a:t>
            </a:r>
            <a:endParaRPr lang="zh-CN" altLang="en-US" sz="2800" kern="100" dirty="0">
              <a:solidFill>
                <a:srgbClr val="C00000"/>
              </a:solidFill>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11" grpId="0"/>
      <p:bldP spid="11" grpId="1"/>
      <p:bldP spid="12" grpId="0"/>
      <p:bldP spid="1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78486"/>
            <a:ext cx="1147850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怎样正确理解沈从文所说的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逆境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？请就这一问题谈谈你的看法。</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69239" y="1681340"/>
            <a:ext cx="11386607" cy="2684558"/>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TextBox 6"/>
          <p:cNvSpPr txBox="1"/>
          <p:nvPr/>
        </p:nvSpPr>
        <p:spPr>
          <a:xfrm>
            <a:off x="11054233" y="90059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536967" y="1642582"/>
            <a:ext cx="11299612"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客观环境只是人成长的外在因素，人要学会不断适应环境</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困难、逆境都只是暂时的，要坚强、乐观、勇敢地面对生活中的挫折</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崇高的人生目标和远大的人生理想是支撑一个人面对人生、面对未来的力量源泉。</a:t>
            </a:r>
            <a:endParaRPr lang="zh-CN" altLang="zh-CN" sz="1050" kern="100" dirty="0">
              <a:effectLst/>
              <a:latin typeface="宋体" panose="02010600030101010101" pitchFamily="2" charset="-122"/>
              <a:cs typeface="Courier New" panose="02070309020205020404"/>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
        <p:nvSpPr>
          <p:cNvPr id="11" name="矩形 10"/>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延伸探究</a:t>
            </a:r>
            <a:endParaRPr lang="zh-CN" altLang="en-US" b="1" dirty="0">
              <a:solidFill>
                <a:srgbClr val="FFFF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animBg="1"/>
      <p:bldP spid="6" grpId="1" animBg="1"/>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5851"/>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4000" dirty="0">
              <a:solidFill>
                <a:schemeClr val="bg1"/>
              </a:solidFill>
              <a:latin typeface="Times New Roman" panose="02020603050405020304" pitchFamily="18" charset="0"/>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读素材美文，积素养提技能</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84091"/>
            <a:ext cx="1147850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史学家马长风评价道：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沈先生的学识来自苦读后的顿悟，他对文物中呈现出的人性的魅力，其直觉与理念翕合无间，天然无伪，自成一格。他是一个耐得住寂寞的纯正之人，无论他先前的文学作品，还是后来的考古研究，都达到了雄浑苍凉，物我古今兼忘于刹那的境界！</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769417"/>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CC"/>
                </a:solidFill>
                <a:latin typeface="+mj-ea"/>
                <a:ea typeface="+mj-ea"/>
                <a:cs typeface="Courier New" panose="02070309020205020404"/>
              </a:rPr>
              <a:t>.</a:t>
            </a:r>
            <a:r>
              <a:rPr lang="zh-CN" altLang="zh-CN" sz="2800" b="1" kern="100" dirty="0" smtClean="0">
                <a:solidFill>
                  <a:srgbClr val="0000CC"/>
                </a:solidFill>
                <a:latin typeface="+mj-ea"/>
                <a:ea typeface="+mj-ea"/>
                <a:cs typeface="Courier New" panose="02070309020205020404"/>
              </a:rPr>
              <a:t>课本素材</a:t>
            </a:r>
            <a:endParaRPr lang="en-US" altLang="zh-CN" sz="2800" b="1" kern="100" dirty="0">
              <a:solidFill>
                <a:srgbClr val="0000CC"/>
              </a:solidFill>
              <a:latin typeface="+mj-ea"/>
              <a:ea typeface="+mj-ea"/>
              <a:cs typeface="Courier New" panose="02070309020205020404"/>
            </a:endParaRPr>
          </a:p>
        </p:txBody>
      </p:sp>
      <p:sp>
        <p:nvSpPr>
          <p:cNvPr id="13" name="矩形 12"/>
          <p:cNvSpPr>
            <a:spLocks noChangeAspect="1"/>
          </p:cNvSpPr>
          <p:nvPr/>
        </p:nvSpPr>
        <p:spPr>
          <a:xfrm>
            <a:off x="473705" y="13147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点击素材</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6574" y="414983"/>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
        <p:nvSpPr>
          <p:cNvPr id="5" name="矩形 4"/>
          <p:cNvSpPr/>
          <p:nvPr/>
        </p:nvSpPr>
        <p:spPr>
          <a:xfrm>
            <a:off x="339000" y="981522"/>
            <a:ext cx="11478502" cy="4565585"/>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水有水的性格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灵动。从文先生性情如水，文笔如水，在那清澈的文思中涌动的是最纯净的人性之水。</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从文先生在美丽的湘西，感受那轻轻流淌的溪水，听闻船夫那豪亮的歌声，品味湘西人那如水的情思和清纯的灵魂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他陶醉于其中，思想与那纯净的山水终融为一体。于是，在他那如水流动般的文字中，我们感受到了他对故乡、自然山水的热爱。</a:t>
            </a:r>
            <a:endParaRPr lang="zh-CN" altLang="zh-CN" sz="1050" kern="100" dirty="0">
              <a:latin typeface="宋体" panose="02010600030101010101" pitchFamily="2" charset="-122"/>
              <a:cs typeface="Courier New" panose="02070309020205020404"/>
            </a:endParaRPr>
          </a:p>
          <a:p>
            <a:pPr indent="711200" algn="r">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高考优秀作文《水的灵魂与山的沉稳》</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9000" y="189434"/>
            <a:ext cx="11478502" cy="691768"/>
          </a:xfrm>
          <a:prstGeom prst="rect">
            <a:avLst/>
          </a:prstGeom>
        </p:spPr>
        <p:txBody>
          <a:bodyPr wrap="square" lIns="121898" tIns="60948" rIns="121898" bIns="60948">
            <a:spAutoFit/>
          </a:bodyPr>
          <a:lstStyle/>
          <a:p>
            <a:pPr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800" b="1" kern="100" dirty="0">
                <a:solidFill>
                  <a:srgbClr val="0000CC"/>
                </a:solidFill>
                <a:latin typeface="+mj-ea"/>
                <a:ea typeface="+mj-ea"/>
                <a:cs typeface="Courier New" panose="02070309020205020404"/>
              </a:rPr>
              <a:t>.</a:t>
            </a:r>
            <a:r>
              <a:rPr lang="zh-CN" altLang="zh-CN" sz="2800" b="1" kern="100" dirty="0">
                <a:solidFill>
                  <a:srgbClr val="0000CC"/>
                </a:solidFill>
                <a:latin typeface="+mj-ea"/>
                <a:ea typeface="+mj-ea"/>
                <a:cs typeface="Courier New" panose="02070309020205020404"/>
              </a:rPr>
              <a:t>课</a:t>
            </a:r>
            <a:r>
              <a:rPr lang="zh-CN" altLang="en-US" sz="2800" b="1" kern="100" dirty="0">
                <a:solidFill>
                  <a:srgbClr val="0000CC"/>
                </a:solidFill>
                <a:latin typeface="+mj-ea"/>
                <a:ea typeface="+mj-ea"/>
                <a:cs typeface="Courier New" panose="02070309020205020404"/>
              </a:rPr>
              <a:t>外</a:t>
            </a:r>
            <a:r>
              <a:rPr lang="zh-CN" altLang="zh-CN" sz="2800" b="1" kern="100" dirty="0">
                <a:solidFill>
                  <a:srgbClr val="0000CC"/>
                </a:solidFill>
                <a:latin typeface="+mj-ea"/>
                <a:ea typeface="+mj-ea"/>
                <a:cs typeface="Courier New" panose="02070309020205020404"/>
              </a:rPr>
              <a:t>素材</a:t>
            </a:r>
            <a:endParaRPr lang="en-US" altLang="zh-CN" sz="2800" b="1" kern="100" dirty="0">
              <a:solidFill>
                <a:srgbClr val="0000CC"/>
              </a:solidFill>
              <a:latin typeface="+mj-ea"/>
              <a:ea typeface="+mj-ea"/>
              <a:cs typeface="Courier New" panose="02070309020205020404"/>
            </a:endParaRPr>
          </a:p>
        </p:txBody>
      </p:sp>
      <p:sp>
        <p:nvSpPr>
          <p:cNvPr id="5" name="矩形 4"/>
          <p:cNvSpPr/>
          <p:nvPr/>
        </p:nvSpPr>
        <p:spPr>
          <a:xfrm>
            <a:off x="339000" y="909514"/>
            <a:ext cx="11478502"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盛德表一乡的买买提江</a:t>
            </a:r>
            <a:r>
              <a:rPr lang="en-US" altLang="zh-CN" sz="2800" b="1" kern="100" dirty="0">
                <a:solidFill>
                  <a:srgbClr val="C00000"/>
                </a:solidFill>
                <a:latin typeface="Times New Roman" panose="02020603050405020304"/>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吾买尔</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买买提江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吾买尔是新疆伊犁地区布力开村村支部书记，维吾尔族。幼时，吾买尔的父亲就过世了，之后母亲也改嫁了。就这样，吾买尔是吃着村里维吾尔族、哈萨克族、汉族等各族人家的百家饭长大的，也由此对乡亲们产生了化都化不开的浓浓深情。当上村支书后，吾买尔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不让一个人受穷，不让一个人掉队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作为自己的工作宗旨，全力带领村民奔小康</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807454"/>
            <a:ext cx="11478502" cy="3918484"/>
          </a:xfrm>
          <a:prstGeom prst="rect">
            <a:avLst/>
          </a:prstGeom>
        </p:spPr>
        <p:txBody>
          <a:bodyPr wrap="square" lIns="121898" tIns="60948" rIns="121898" bIns="60948">
            <a:spAutoFit/>
          </a:bodyPr>
          <a:lstStyle/>
          <a:p>
            <a:pPr indent="720090" algn="just">
              <a:lnSpc>
                <a:spcPct val="150000"/>
              </a:lnSpc>
              <a:spcAft>
                <a:spcPts val="0"/>
              </a:spcAft>
            </a:pPr>
            <a:r>
              <a:rPr lang="zh-CN" altLang="zh-CN" sz="2800" kern="100" dirty="0" smtClean="0">
                <a:solidFill>
                  <a:prstClr val="black"/>
                </a:solidFill>
                <a:latin typeface="Times New Roman" panose="02020603050405020304"/>
                <a:ea typeface="华文细黑"/>
                <a:cs typeface="Times New Roman" panose="02020603050405020304"/>
              </a:rPr>
              <a:t>在布力开村，各族群众和谐相处，从没有红过脸，更没有出现过民族歧视。吾买尔说，只有民族团结，经济才能发展。如今，布力开村已成为全国新农村建设示范点。</a:t>
            </a:r>
            <a:r>
              <a:rPr lang="zh-CN" altLang="zh-CN" sz="2800" kern="100" dirty="0">
                <a:latin typeface="Times New Roman" panose="02020603050405020304"/>
                <a:ea typeface="华文细黑"/>
                <a:cs typeface="Times New Roman" panose="02020603050405020304"/>
              </a:rPr>
              <a:t>截止到</a:t>
            </a:r>
            <a:r>
              <a:rPr lang="en-US" altLang="zh-CN" sz="2800" kern="100" dirty="0">
                <a:latin typeface="Times New Roman" panose="02020603050405020304"/>
                <a:ea typeface="华文细黑"/>
                <a:cs typeface="Courier New" panose="02070309020205020404"/>
              </a:rPr>
              <a:t>2015</a:t>
            </a:r>
            <a:r>
              <a:rPr lang="zh-CN" altLang="zh-CN" sz="2800" kern="100" dirty="0">
                <a:latin typeface="Times New Roman" panose="02020603050405020304"/>
                <a:ea typeface="华文细黑"/>
                <a:cs typeface="Times New Roman" panose="02020603050405020304"/>
              </a:rPr>
              <a:t>年年底，布力开村</a:t>
            </a:r>
            <a:r>
              <a:rPr lang="en-US" altLang="zh-CN" sz="2800" kern="100" dirty="0">
                <a:latin typeface="Times New Roman" panose="02020603050405020304"/>
                <a:ea typeface="华文细黑"/>
                <a:cs typeface="Courier New" panose="02070309020205020404"/>
              </a:rPr>
              <a:t>1 000</a:t>
            </a:r>
            <a:r>
              <a:rPr lang="zh-CN" altLang="zh-CN" sz="2800" kern="100" dirty="0">
                <a:latin typeface="Times New Roman" panose="02020603050405020304"/>
                <a:ea typeface="华文细黑"/>
                <a:cs typeface="Times New Roman" panose="02020603050405020304"/>
              </a:rPr>
              <a:t>多户村民全都盖起了有网有电话的新房，铺上了总长</a:t>
            </a:r>
            <a:r>
              <a:rPr lang="en-US" altLang="zh-CN" sz="2800" kern="100" dirty="0">
                <a:latin typeface="Times New Roman" panose="02020603050405020304"/>
                <a:ea typeface="华文细黑"/>
                <a:cs typeface="Courier New" panose="02070309020205020404"/>
              </a:rPr>
              <a:t>42</a:t>
            </a:r>
            <a:r>
              <a:rPr lang="zh-CN" altLang="zh-CN" sz="2800" kern="100" dirty="0">
                <a:latin typeface="Times New Roman" panose="02020603050405020304"/>
                <a:ea typeface="华文细黑"/>
                <a:cs typeface="Times New Roman" panose="02020603050405020304"/>
              </a:rPr>
              <a:t>千米的柏油路，全村三分之一的人家买上了小汽车。在民族团结的大道上，布力开村实实在在享受到了团结带来的生产力</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981522"/>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点评</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一碗茶水端得平，两个肩膀闲不住。三十多年的老支书，村民离不开的顶梁柱。你是伊犁河上筑起的拦河坝，是戈壁滩上引来的天山水，给村民温暖，带大家致富。木卡姆唱了再唱，冬不拉弹了再弹，买买提江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吾买尔的故事说不完。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你觉得该素材能运用到哪类话题文章中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376883"/>
            <a:ext cx="11478502"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于逆境处捡拾一地馨香</a:t>
            </a:r>
            <a:r>
              <a:rPr lang="en-US" altLang="zh-CN" sz="2800" kern="100" dirty="0">
                <a:latin typeface="宋体" panose="02010600030101010101" pitchFamily="2" charset="-122"/>
                <a:ea typeface="华文细黑"/>
                <a:cs typeface="Times New Roman" panose="02020603050405020304"/>
              </a:rPr>
              <a:t>①</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古希腊圣哲赫拉克利特曾经说过：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一个人的性格就是他的命运。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诚哉斯言，人生，就如同颠簸于穷山恶水之境的一段非凡旅程，有时要经历深渊，有时需涉过险滩，但终须归寂于一颗敢于同逆境搏斗的心。就像白淑贤说的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架桥之论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，她的字里行间流露出来的那份对生命的挚爱与热忱，皎皎如经云之碧月，飘飘若流风之茜雪，尽拾一地乐观淡然之馨香</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品味本文题目的好处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2" name="矩形 11"/>
          <p:cNvSpPr/>
          <p:nvPr/>
        </p:nvSpPr>
        <p:spPr>
          <a:xfrm>
            <a:off x="386408" y="5582430"/>
            <a:ext cx="11386607" cy="1184742"/>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4" name="矩形 13"/>
          <p:cNvSpPr/>
          <p:nvPr/>
        </p:nvSpPr>
        <p:spPr>
          <a:xfrm>
            <a:off x="397203" y="5481009"/>
            <a:ext cx="1129961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一地馨香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的比喻贴切生动，语言富有诗意，这个题目极富光感、力感、香感、美感，让人眼前一亮。鼻中一香，心中一惊。</a:t>
            </a:r>
            <a:endParaRPr lang="zh-CN" altLang="zh-CN" sz="1050" kern="100" dirty="0">
              <a:effectLst/>
              <a:latin typeface="宋体" panose="02010600030101010101" pitchFamily="2" charset="-122"/>
              <a:cs typeface="Courier New" panose="02070309020205020404"/>
            </a:endParaRPr>
          </a:p>
        </p:txBody>
      </p:sp>
      <p:sp>
        <p:nvSpPr>
          <p:cNvPr id="13" name="TextBox 12"/>
          <p:cNvSpPr txBox="1"/>
          <p:nvPr/>
        </p:nvSpPr>
        <p:spPr>
          <a:xfrm>
            <a:off x="4354352" y="502349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animBg="1"/>
      <p:bldP spid="12" grpId="1" animBg="1"/>
      <p:bldP spid="14" grpId="0"/>
      <p:bldP spid="1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91375" y="107901"/>
            <a:ext cx="11660862" cy="5293733"/>
          </a:xfrm>
          <a:prstGeom prst="rect">
            <a:avLst/>
          </a:prstGeom>
        </p:spPr>
        <p:txBody>
          <a:bodyPr wrap="square" lIns="121898" tIns="60948" rIns="121898" bIns="60948">
            <a:spAutoFit/>
          </a:bodyPr>
          <a:lstStyle/>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即使踏着荆棘，也不觉悲苦；即使有泪可落，亦不是悲凉。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沈从文，你这位举世闻名的大文豪，谁能想到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遭批斗时，竟能在如此恶劣的环境下，用那美丽而苍凉的手势写下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荷花真美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。当郭沫若质疑你的文学才华，你淡然地付诸一笑，而后扬鞭东指，在别人的呶呶不休中，抵达登高望远的成功彼岸。</a:t>
            </a:r>
            <a:r>
              <a:rPr lang="zh-CN" altLang="zh-CN" sz="2800" u="heavy" kern="100" dirty="0">
                <a:uFill>
                  <a:solidFill>
                    <a:srgbClr val="C00000"/>
                  </a:solidFill>
                </a:uFill>
                <a:latin typeface="Times New Roman" panose="02020603050405020304"/>
                <a:ea typeface="华文细黑"/>
                <a:cs typeface="Times New Roman" panose="02020603050405020304"/>
              </a:rPr>
              <a:t>走在生命的雨季中，你波澜不惊，笑看朗月照花；坠入人生的低谷，你步履从容，清吟一世风华。你用乐</a:t>
            </a:r>
            <a:r>
              <a:rPr lang="zh-CN" altLang="zh-CN" sz="2800" u="heavy" kern="100" spc="-50" dirty="0">
                <a:uFill>
                  <a:solidFill>
                    <a:srgbClr val="C00000"/>
                  </a:solidFill>
                </a:uFill>
                <a:latin typeface="Times New Roman" panose="02020603050405020304"/>
                <a:ea typeface="华文细黑"/>
                <a:cs typeface="Times New Roman" panose="02020603050405020304"/>
              </a:rPr>
              <a:t>观淡然的画笔描绘出一幅锦绣遍地的人生画卷，于逆境处拾得一地馨香。</a:t>
            </a:r>
            <a:r>
              <a:rPr lang="en-US" altLang="zh-CN" sz="2800" kern="100" spc="-50" dirty="0" smtClean="0">
                <a:latin typeface="宋体" panose="02010600030101010101" pitchFamily="2" charset="-122"/>
                <a:ea typeface="华文细黑"/>
                <a:cs typeface="Times New Roman" panose="02020603050405020304"/>
              </a:rPr>
              <a:t>②</a:t>
            </a:r>
            <a:endParaRPr lang="en-US" altLang="zh-CN" sz="1050" kern="100" spc="-5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品味画线句子的好处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86408" y="5317468"/>
            <a:ext cx="11386607" cy="1297764"/>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4" name="TextBox 3"/>
          <p:cNvSpPr txBox="1"/>
          <p:nvPr/>
        </p:nvSpPr>
        <p:spPr>
          <a:xfrm>
            <a:off x="4295006" y="475530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6" name="矩形 5"/>
          <p:cNvSpPr/>
          <p:nvPr/>
        </p:nvSpPr>
        <p:spPr>
          <a:xfrm>
            <a:off x="397203" y="5229994"/>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作者用清香扑鼻的诗意的语言对沈从文坦然走过逆境的经历作了中肯的评价。</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6" grpId="0"/>
      <p:bldP spid="6"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380629"/>
            <a:ext cx="11478502" cy="5940063"/>
          </a:xfrm>
          <a:prstGeom prst="rect">
            <a:avLst/>
          </a:prstGeom>
        </p:spPr>
        <p:txBody>
          <a:bodyPr wrap="square" lIns="121898" tIns="60948" rIns="121898" bIns="60948">
            <a:spAutoFit/>
          </a:bodyPr>
          <a:lstStyle/>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你是爱，是暖，是希望，你是那人间的四月天。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林徽因，一位走在人间四月天的才女，纵使斗转星移，流逝的时光之水也无法冲走她的绝世风华，反而像那醇香美酒，时间愈久愈迷人，愈耐人寻味。上世纪三十年代，她不顾重病缠身，奔走于穷乡僻壤、荒山野岭之间，在荒寺古庙、危梁陡拱中考察研究中国古建筑。即使命运向她发出狰狞的冷笑，她依旧用泠泠清音对生活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我认定生活本身就是矛盾的，我只要生活，体验到极端的愉快，灵质的、透明的、近于神话理想的快活。</a:t>
            </a:r>
            <a:r>
              <a:rPr lang="en-US" altLang="zh-CN" sz="2800" kern="100" dirty="0">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林徽因用乐观的笑音点亮的四面暖风，于逆境处翩然起舞，与灵魂缱绻共舞。</a:t>
            </a:r>
            <a:r>
              <a:rPr lang="en-US" altLang="zh-CN" sz="2800" kern="100" dirty="0">
                <a:latin typeface="宋体" panose="02010600030101010101" pitchFamily="2" charset="-122"/>
                <a:ea typeface="华文细黑"/>
                <a:cs typeface="Times New Roman" panose="02020603050405020304"/>
              </a:rPr>
              <a:t>③</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621482"/>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此处用了什么修辞手法？有何好处？</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386408" y="1503272"/>
            <a:ext cx="11386607" cy="1350458"/>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TextBox 8"/>
          <p:cNvSpPr txBox="1"/>
          <p:nvPr/>
        </p:nvSpPr>
        <p:spPr>
          <a:xfrm>
            <a:off x="6527254" y="827597"/>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97203" y="1459843"/>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这里运用了通感的手法。将林徽因身处逆境却极为乐观的情状描绘得更加真切感人。</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animBg="1"/>
      <p:bldP spid="8" grpId="1" animBg="1"/>
      <p:bldP spid="10" grpId="0"/>
      <p:bldP spid="1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20316"/>
            <a:ext cx="1144927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语言知识积累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098202"/>
            <a:ext cx="4104456"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给下列</a:t>
            </a:r>
            <a:r>
              <a:rPr lang="zh-CN" altLang="zh-CN" sz="2800" b="1" kern="100" dirty="0" smtClean="0">
                <a:latin typeface="Times New Roman" panose="02020603050405020304"/>
                <a:ea typeface="华文细黑"/>
                <a:cs typeface="Times New Roman" panose="02020603050405020304"/>
              </a:rPr>
              <a:t>加</a:t>
            </a:r>
            <a:r>
              <a:rPr lang="zh-CN" altLang="en-US" sz="2800" b="1" kern="100" dirty="0" smtClean="0">
                <a:latin typeface="Times New Roman" panose="02020603050405020304"/>
                <a:ea typeface="华文细黑"/>
                <a:cs typeface="Times New Roman" panose="02020603050405020304"/>
              </a:rPr>
              <a:t>颜色</a:t>
            </a:r>
            <a:r>
              <a:rPr lang="zh-CN" altLang="zh-CN" sz="2800" b="1" kern="100" dirty="0" smtClean="0">
                <a:latin typeface="Times New Roman" panose="02020603050405020304"/>
                <a:ea typeface="华文细黑"/>
                <a:cs typeface="Times New Roman" panose="02020603050405020304"/>
              </a:rPr>
              <a:t>的</a:t>
            </a:r>
            <a:r>
              <a:rPr lang="zh-CN" altLang="zh-CN" sz="2800" b="1" kern="100" dirty="0">
                <a:latin typeface="Times New Roman" panose="02020603050405020304"/>
                <a:ea typeface="华文细黑"/>
                <a:cs typeface="Times New Roman" panose="02020603050405020304"/>
              </a:rPr>
              <a:t>字注音</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田</a:t>
            </a:r>
            <a:r>
              <a:rPr lang="zh-CN" altLang="zh-CN" sz="2800" kern="100" dirty="0">
                <a:solidFill>
                  <a:srgbClr val="0000FF"/>
                </a:solidFill>
                <a:latin typeface="Times New Roman" panose="02020603050405020304"/>
                <a:ea typeface="华文细黑"/>
                <a:cs typeface="Times New Roman" panose="02020603050405020304"/>
              </a:rPr>
              <a:t>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手</a:t>
            </a:r>
            <a:r>
              <a:rPr lang="zh-CN" altLang="zh-CN" sz="2800" kern="100" dirty="0">
                <a:solidFill>
                  <a:srgbClr val="0000FF"/>
                </a:solidFill>
                <a:latin typeface="Times New Roman" panose="02020603050405020304"/>
                <a:ea typeface="华文细黑"/>
                <a:cs typeface="Times New Roman" panose="02020603050405020304"/>
              </a:rPr>
              <a:t>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猛</a:t>
            </a:r>
            <a:r>
              <a:rPr lang="zh-CN" altLang="zh-CN" sz="2800" kern="100" dirty="0">
                <a:solidFill>
                  <a:srgbClr val="0000FF"/>
                </a:solidFill>
                <a:latin typeface="Times New Roman" panose="02020603050405020304"/>
                <a:ea typeface="华文细黑"/>
                <a:cs typeface="Times New Roman" panose="02020603050405020304"/>
              </a:rPr>
              <a:t>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竹</a:t>
            </a:r>
            <a:r>
              <a:rPr lang="zh-CN" altLang="zh-CN" sz="2800" kern="100" dirty="0">
                <a:solidFill>
                  <a:srgbClr val="0000FF"/>
                </a:solidFill>
                <a:latin typeface="Times New Roman" panose="02020603050405020304"/>
                <a:ea typeface="华文细黑"/>
                <a:cs typeface="Times New Roman" panose="02020603050405020304"/>
              </a:rPr>
              <a:t>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solidFill>
                  <a:srgbClr val="0000FF"/>
                </a:solidFill>
                <a:latin typeface="Times New Roman" panose="02020603050405020304"/>
                <a:ea typeface="华文细黑"/>
                <a:cs typeface="Times New Roman" panose="02020603050405020304"/>
              </a:rPr>
              <a:t>琅</a:t>
            </a:r>
            <a:r>
              <a:rPr lang="zh-CN" altLang="zh-CN" sz="2800" kern="100" dirty="0">
                <a:latin typeface="Times New Roman" panose="02020603050405020304"/>
                <a:ea typeface="华文细黑"/>
                <a:cs typeface="Times New Roman" panose="02020603050405020304"/>
              </a:rPr>
              <a:t>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a:solidFill>
                  <a:srgbClr val="0000FF"/>
                </a:solidFill>
                <a:latin typeface="Times New Roman" panose="02020603050405020304"/>
                <a:ea typeface="华文细黑"/>
                <a:cs typeface="Times New Roman" panose="02020603050405020304"/>
              </a:rPr>
              <a:t>鳜</a:t>
            </a:r>
            <a:r>
              <a:rPr lang="zh-CN" altLang="zh-CN" sz="2800" kern="100" dirty="0">
                <a:latin typeface="Times New Roman" panose="02020603050405020304"/>
                <a:ea typeface="华文细黑"/>
                <a:cs typeface="Times New Roman" panose="02020603050405020304"/>
              </a:rPr>
              <a:t>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429497" y="2390864"/>
            <a:ext cx="4104456"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赌</a:t>
            </a:r>
            <a:r>
              <a:rPr lang="zh-CN" altLang="zh-CN" sz="2800" kern="100" dirty="0">
                <a:solidFill>
                  <a:srgbClr val="0000FF"/>
                </a:solidFill>
                <a:latin typeface="Times New Roman" panose="02020603050405020304"/>
                <a:ea typeface="华文细黑"/>
                <a:cs typeface="Times New Roman" panose="02020603050405020304"/>
              </a:rPr>
              <a:t>骰</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水</a:t>
            </a:r>
            <a:r>
              <a:rPr lang="zh-CN" altLang="zh-CN" sz="2800" kern="100" dirty="0">
                <a:solidFill>
                  <a:srgbClr val="0000FF"/>
                </a:solidFill>
                <a:latin typeface="Times New Roman" panose="02020603050405020304"/>
                <a:ea typeface="华文细黑"/>
                <a:cs typeface="Times New Roman" panose="02020603050405020304"/>
              </a:rPr>
              <a:t>碓</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竹</a:t>
            </a:r>
            <a:r>
              <a:rPr lang="zh-CN" altLang="zh-CN" sz="2800" kern="100" dirty="0">
                <a:solidFill>
                  <a:srgbClr val="0000FF"/>
                </a:solidFill>
                <a:latin typeface="Times New Roman" panose="02020603050405020304"/>
                <a:ea typeface="华文细黑"/>
                <a:cs typeface="Times New Roman" panose="02020603050405020304"/>
              </a:rPr>
              <a:t>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信</a:t>
            </a:r>
            <a:r>
              <a:rPr lang="zh-CN" altLang="zh-CN" sz="2800" kern="100" dirty="0">
                <a:solidFill>
                  <a:srgbClr val="0000FF"/>
                </a:solidFill>
                <a:latin typeface="Times New Roman" panose="02020603050405020304"/>
                <a:ea typeface="华文细黑"/>
                <a:cs typeface="Times New Roman" panose="02020603050405020304"/>
              </a:rPr>
              <a:t>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⑪</a:t>
            </a:r>
            <a:r>
              <a:rPr lang="zh-CN" altLang="zh-CN" sz="2800" kern="100" dirty="0">
                <a:latin typeface="Times New Roman" panose="02020603050405020304"/>
                <a:ea typeface="华文细黑"/>
                <a:cs typeface="Times New Roman" panose="02020603050405020304"/>
              </a:rPr>
              <a:t>棒</a:t>
            </a:r>
            <a:r>
              <a:rPr lang="zh-CN" altLang="zh-CN" sz="2800" kern="100" dirty="0">
                <a:solidFill>
                  <a:srgbClr val="0000FF"/>
                </a:solidFill>
                <a:latin typeface="Times New Roman" panose="02020603050405020304"/>
                <a:ea typeface="华文细黑"/>
                <a:cs typeface="Times New Roman" panose="02020603050405020304"/>
              </a:rPr>
              <a:t>杵</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⑫</a:t>
            </a:r>
            <a:r>
              <a:rPr lang="zh-CN" altLang="zh-CN" sz="2800" kern="100" dirty="0">
                <a:latin typeface="Times New Roman" panose="02020603050405020304"/>
                <a:ea typeface="华文细黑"/>
                <a:cs typeface="Times New Roman" panose="02020603050405020304"/>
              </a:rPr>
              <a:t>强</a:t>
            </a:r>
            <a:r>
              <a:rPr lang="zh-CN" altLang="zh-CN" sz="2800" kern="100" dirty="0">
                <a:solidFill>
                  <a:srgbClr val="0000FF"/>
                </a:solidFill>
                <a:latin typeface="Times New Roman" panose="02020603050405020304"/>
                <a:ea typeface="华文细黑"/>
                <a:cs typeface="Times New Roman" panose="02020603050405020304"/>
              </a:rPr>
              <a:t>悍</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8615486" y="2390864"/>
            <a:ext cx="3168352"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panose="02010600030101010101" pitchFamily="2" charset="-122"/>
                <a:ea typeface="MS Mincho" panose="02020609040205080304" charset="-128"/>
                <a:cs typeface="MS Mincho" panose="02020609040205080304" charset="-128"/>
              </a:rPr>
              <a:t>⑬</a:t>
            </a:r>
            <a:r>
              <a:rPr lang="zh-CN" altLang="zh-CN" sz="2800" kern="100" dirty="0">
                <a:latin typeface="Times New Roman" panose="02020603050405020304"/>
                <a:ea typeface="华文细黑"/>
                <a:cs typeface="Times New Roman" panose="02020603050405020304"/>
              </a:rPr>
              <a:t>薪</a:t>
            </a:r>
            <a:r>
              <a:rPr lang="zh-CN" altLang="zh-CN" sz="2800" kern="100" dirty="0">
                <a:solidFill>
                  <a:srgbClr val="0000FF"/>
                </a:solidFill>
                <a:latin typeface="Times New Roman" panose="02020603050405020304"/>
                <a:ea typeface="华文细黑"/>
                <a:cs typeface="Times New Roman" panose="02020603050405020304"/>
              </a:rPr>
              <a:t>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⑭</a:t>
            </a:r>
            <a:r>
              <a:rPr lang="zh-CN" altLang="zh-CN" sz="2800" kern="100" dirty="0">
                <a:solidFill>
                  <a:srgbClr val="0000FF"/>
                </a:solidFill>
                <a:latin typeface="Times New Roman" panose="02020603050405020304"/>
                <a:ea typeface="华文细黑"/>
                <a:cs typeface="Times New Roman" panose="02020603050405020304"/>
              </a:rPr>
              <a:t>攫</a:t>
            </a:r>
            <a:r>
              <a:rPr lang="zh-CN" altLang="zh-CN" sz="2800" kern="100" dirty="0">
                <a:latin typeface="Times New Roman" panose="02020603050405020304"/>
                <a:ea typeface="华文细黑"/>
                <a:cs typeface="Times New Roman" panose="02020603050405020304"/>
              </a:rPr>
              <a:t>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⑮</a:t>
            </a:r>
            <a:r>
              <a:rPr lang="zh-CN" altLang="zh-CN" sz="2800" kern="100" dirty="0">
                <a:latin typeface="Times New Roman" panose="02020603050405020304"/>
                <a:ea typeface="华文细黑"/>
                <a:cs typeface="Times New Roman" panose="02020603050405020304"/>
              </a:rPr>
              <a:t>缝</a:t>
            </a:r>
            <a:r>
              <a:rPr lang="zh-CN" altLang="zh-CN" sz="2800" kern="100" dirty="0">
                <a:solidFill>
                  <a:srgbClr val="0000FF"/>
                </a:solidFill>
                <a:latin typeface="Times New Roman" panose="02020603050405020304"/>
                <a:ea typeface="华文细黑"/>
                <a:cs typeface="Times New Roman" panose="02020603050405020304"/>
              </a:rPr>
              <a:t>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宋体" panose="02010600030101010101" pitchFamily="2" charset="-122"/>
                <a:ea typeface="MS Mincho" panose="02020609040205080304" charset="-128"/>
                <a:cs typeface="MS Mincho" panose="02020609040205080304" charset="-128"/>
              </a:rPr>
              <a:t>⑯</a:t>
            </a:r>
            <a:r>
              <a:rPr lang="zh-CN" altLang="zh-CN" sz="2800" kern="100" dirty="0">
                <a:latin typeface="Times New Roman" panose="02020603050405020304"/>
                <a:ea typeface="华文细黑"/>
                <a:cs typeface="Times New Roman" panose="02020603050405020304"/>
              </a:rPr>
              <a:t>狼</a:t>
            </a:r>
            <a:r>
              <a:rPr lang="zh-CN" altLang="zh-CN" sz="2800" kern="100" dirty="0">
                <a:solidFill>
                  <a:srgbClr val="0000FF"/>
                </a:solidFill>
                <a:latin typeface="Times New Roman" panose="02020603050405020304"/>
                <a:ea typeface="华文细黑"/>
                <a:cs typeface="Times New Roman" panose="02020603050405020304"/>
              </a:rPr>
              <a:t>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⑰</a:t>
            </a:r>
            <a:r>
              <a:rPr lang="zh-CN" altLang="zh-CN" sz="2800" kern="100" dirty="0">
                <a:solidFill>
                  <a:srgbClr val="0000FF"/>
                </a:solidFill>
                <a:latin typeface="Times New Roman" panose="02020603050405020304"/>
                <a:ea typeface="华文细黑"/>
                <a:cs typeface="Times New Roman" panose="02020603050405020304"/>
              </a:rPr>
              <a:t>幡</a:t>
            </a:r>
            <a:r>
              <a:rPr lang="zh-CN" altLang="zh-CN" sz="2800" kern="100" dirty="0">
                <a:latin typeface="Times New Roman" panose="02020603050405020304"/>
                <a:ea typeface="华文细黑"/>
                <a:cs typeface="Times New Roman" panose="02020603050405020304"/>
              </a:rPr>
              <a:t>旗</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⑱</a:t>
            </a:r>
            <a:r>
              <a:rPr lang="zh-CN" altLang="zh-CN" sz="2800" kern="100" dirty="0">
                <a:solidFill>
                  <a:srgbClr val="0000FF"/>
                </a:solidFill>
                <a:latin typeface="Times New Roman" panose="02020603050405020304"/>
                <a:ea typeface="华文细黑"/>
                <a:cs typeface="Times New Roman" panose="02020603050405020304"/>
              </a:rPr>
              <a:t>缮</a:t>
            </a:r>
            <a:r>
              <a:rPr lang="zh-CN" altLang="zh-CN" sz="2800" kern="100" dirty="0">
                <a:latin typeface="Times New Roman" panose="02020603050405020304"/>
                <a:ea typeface="华文细黑"/>
                <a:cs typeface="Times New Roman" panose="02020603050405020304"/>
              </a:rPr>
              <a:t>写</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482711" y="2522151"/>
            <a:ext cx="104067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chénɡ</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1750226" y="3175670"/>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yù</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1677359" y="3830079"/>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zhì</a:t>
            </a:r>
            <a:endParaRPr lang="zh-CN" altLang="en-US" sz="2800" kern="100" dirty="0">
              <a:solidFill>
                <a:srgbClr val="C00000"/>
              </a:solidFill>
              <a:latin typeface="Times New Roman" panose="02020603050405020304"/>
              <a:ea typeface="华文细黑"/>
            </a:endParaRPr>
          </a:p>
        </p:txBody>
      </p:sp>
      <p:sp>
        <p:nvSpPr>
          <p:cNvPr id="12" name="矩形 11"/>
          <p:cNvSpPr/>
          <p:nvPr/>
        </p:nvSpPr>
        <p:spPr>
          <a:xfrm>
            <a:off x="1486255" y="4437906"/>
            <a:ext cx="108234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hu</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nɡ</a:t>
            </a:r>
            <a:endParaRPr lang="zh-CN" altLang="en-US" sz="2800" kern="100" dirty="0">
              <a:solidFill>
                <a:srgbClr val="C00000"/>
              </a:solidFill>
              <a:latin typeface="Times New Roman" panose="02020603050405020304"/>
              <a:ea typeface="华文细黑"/>
            </a:endParaRPr>
          </a:p>
        </p:txBody>
      </p:sp>
      <p:sp>
        <p:nvSpPr>
          <p:cNvPr id="13" name="矩形 12"/>
          <p:cNvSpPr/>
          <p:nvPr/>
        </p:nvSpPr>
        <p:spPr>
          <a:xfrm>
            <a:off x="1611660" y="5095389"/>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l</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nɡ</a:t>
            </a:r>
            <a:endParaRPr lang="zh-CN" altLang="zh-CN" sz="2800" kern="100" dirty="0">
              <a:solidFill>
                <a:srgbClr val="C00000"/>
              </a:solidFill>
              <a:latin typeface="Times New Roman" panose="02020603050405020304"/>
              <a:ea typeface="华文细黑"/>
            </a:endParaRPr>
          </a:p>
        </p:txBody>
      </p:sp>
      <p:sp>
        <p:nvSpPr>
          <p:cNvPr id="14" name="矩形 13"/>
          <p:cNvSpPr/>
          <p:nvPr/>
        </p:nvSpPr>
        <p:spPr>
          <a:xfrm>
            <a:off x="1688615" y="5734050"/>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ɡuì</a:t>
            </a:r>
            <a:endParaRPr lang="zh-CN" altLang="en-US" sz="2800" kern="100" dirty="0">
              <a:solidFill>
                <a:srgbClr val="C00000"/>
              </a:solidFill>
              <a:latin typeface="Times New Roman" panose="02020603050405020304"/>
              <a:ea typeface="华文细黑"/>
            </a:endParaRPr>
          </a:p>
        </p:txBody>
      </p:sp>
      <p:sp>
        <p:nvSpPr>
          <p:cNvPr id="15" name="矩形 14"/>
          <p:cNvSpPr/>
          <p:nvPr/>
        </p:nvSpPr>
        <p:spPr>
          <a:xfrm>
            <a:off x="5884129" y="2537123"/>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tóu</a:t>
            </a:r>
            <a:endParaRPr lang="zh-CN" altLang="en-US" sz="2800" kern="100" dirty="0">
              <a:solidFill>
                <a:srgbClr val="C00000"/>
              </a:solidFill>
              <a:latin typeface="Times New Roman" panose="02020603050405020304"/>
              <a:ea typeface="华文细黑"/>
            </a:endParaRPr>
          </a:p>
        </p:txBody>
      </p:sp>
      <p:sp>
        <p:nvSpPr>
          <p:cNvPr id="16" name="矩形 15"/>
          <p:cNvSpPr/>
          <p:nvPr/>
        </p:nvSpPr>
        <p:spPr>
          <a:xfrm>
            <a:off x="5884129" y="3198168"/>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duì</a:t>
            </a:r>
            <a:endParaRPr lang="zh-CN" altLang="en-US" sz="2800" kern="100" dirty="0">
              <a:solidFill>
                <a:srgbClr val="C00000"/>
              </a:solidFill>
              <a:latin typeface="Times New Roman" panose="02020603050405020304"/>
              <a:ea typeface="华文细黑"/>
            </a:endParaRPr>
          </a:p>
        </p:txBody>
      </p:sp>
      <p:sp>
        <p:nvSpPr>
          <p:cNvPr id="17" name="矩形 16"/>
          <p:cNvSpPr/>
          <p:nvPr/>
        </p:nvSpPr>
        <p:spPr>
          <a:xfrm>
            <a:off x="5806964" y="3814103"/>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xi</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18" name="矩形 17"/>
          <p:cNvSpPr/>
          <p:nvPr/>
        </p:nvSpPr>
        <p:spPr>
          <a:xfrm>
            <a:off x="5806964" y="4452650"/>
            <a:ext cx="7425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ji</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19" name="矩形 18"/>
          <p:cNvSpPr/>
          <p:nvPr/>
        </p:nvSpPr>
        <p:spPr>
          <a:xfrm>
            <a:off x="5806964" y="5110247"/>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chǔ</a:t>
            </a:r>
            <a:endParaRPr lang="zh-CN" altLang="en-US" sz="2800" kern="100" dirty="0">
              <a:solidFill>
                <a:srgbClr val="C00000"/>
              </a:solidFill>
              <a:latin typeface="Times New Roman" panose="02020603050405020304"/>
              <a:ea typeface="华文细黑"/>
            </a:endParaRPr>
          </a:p>
        </p:txBody>
      </p:sp>
      <p:sp>
        <p:nvSpPr>
          <p:cNvPr id="20" name="矩形 19"/>
          <p:cNvSpPr/>
          <p:nvPr/>
        </p:nvSpPr>
        <p:spPr>
          <a:xfrm>
            <a:off x="5806964" y="5724525"/>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21" name="矩形 20"/>
          <p:cNvSpPr/>
          <p:nvPr/>
        </p:nvSpPr>
        <p:spPr>
          <a:xfrm>
            <a:off x="9885425" y="2522151"/>
            <a:ext cx="100219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xi</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a:ea typeface="华文细黑"/>
              </a:rPr>
              <a:t>nɡ</a:t>
            </a:r>
            <a:endParaRPr lang="zh-CN" altLang="en-US" sz="2800" kern="100" dirty="0">
              <a:solidFill>
                <a:srgbClr val="C00000"/>
              </a:solidFill>
              <a:latin typeface="Times New Roman" panose="02020603050405020304"/>
              <a:ea typeface="华文细黑"/>
            </a:endParaRPr>
          </a:p>
        </p:txBody>
      </p:sp>
      <p:sp>
        <p:nvSpPr>
          <p:cNvPr id="22" name="矩形 21"/>
          <p:cNvSpPr/>
          <p:nvPr/>
        </p:nvSpPr>
        <p:spPr>
          <a:xfrm>
            <a:off x="10071907" y="3179118"/>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jué</a:t>
            </a:r>
            <a:endParaRPr lang="zh-CN" altLang="en-US" sz="2800" kern="100" dirty="0">
              <a:solidFill>
                <a:srgbClr val="C00000"/>
              </a:solidFill>
              <a:latin typeface="Times New Roman" panose="02020603050405020304"/>
              <a:ea typeface="华文细黑"/>
            </a:endParaRPr>
          </a:p>
        </p:txBody>
      </p:sp>
      <p:sp>
        <p:nvSpPr>
          <p:cNvPr id="23" name="矩形 22"/>
          <p:cNvSpPr/>
          <p:nvPr/>
        </p:nvSpPr>
        <p:spPr>
          <a:xfrm>
            <a:off x="10090957" y="3833153"/>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xi</a:t>
            </a:r>
            <a:r>
              <a:rPr lang="en-US" altLang="zh-CN" sz="2800" kern="100" dirty="0" err="1">
                <a:solidFill>
                  <a:srgbClr val="C00000"/>
                </a:solidFill>
                <a:latin typeface="宋体" panose="02010600030101010101" pitchFamily="2" charset="-122"/>
                <a:ea typeface="宋体" panose="02010600030101010101" pitchFamily="2" charset="-122"/>
              </a:rPr>
              <a:t>à</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24" name="矩形 23"/>
          <p:cNvSpPr/>
          <p:nvPr/>
        </p:nvSpPr>
        <p:spPr>
          <a:xfrm>
            <a:off x="10036596" y="4456842"/>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25" name="矩形 24"/>
          <p:cNvSpPr/>
          <p:nvPr/>
        </p:nvSpPr>
        <p:spPr>
          <a:xfrm>
            <a:off x="10051068" y="5114439"/>
            <a:ext cx="663964"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f</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26" name="矩形 25"/>
          <p:cNvSpPr/>
          <p:nvPr/>
        </p:nvSpPr>
        <p:spPr>
          <a:xfrm>
            <a:off x="9962404" y="5715000"/>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blinds(horizontal)">
                                      <p:cBhvr>
                                        <p:cTn id="56" dur="500"/>
                                        <p:tgtEl>
                                          <p:spTgt spid="24"/>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linds(horizontal)">
                                      <p:cBhvr>
                                        <p:cTn id="59" dur="500"/>
                                        <p:tgtEl>
                                          <p:spTgt spid="25"/>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linds(horizontal)">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2"/>
                                        </p:tgtEl>
                                      </p:cBhvr>
                                    </p:animEffect>
                                    <p:set>
                                      <p:cBhvr>
                                        <p:cTn id="67" dur="1" fill="hold">
                                          <p:stCondLst>
                                            <p:cond delay="499"/>
                                          </p:stCondLst>
                                        </p:cTn>
                                        <p:tgtEl>
                                          <p:spTgt spid="2"/>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1"/>
                                        </p:tgtEl>
                                      </p:cBhvr>
                                    </p:animEffect>
                                    <p:set>
                                      <p:cBhvr>
                                        <p:cTn id="73" dur="1" fill="hold">
                                          <p:stCondLst>
                                            <p:cond delay="499"/>
                                          </p:stCondLst>
                                        </p:cTn>
                                        <p:tgtEl>
                                          <p:spTgt spid="1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2"/>
                                        </p:tgtEl>
                                      </p:cBhvr>
                                    </p:animEffect>
                                    <p:set>
                                      <p:cBhvr>
                                        <p:cTn id="76" dur="1" fill="hold">
                                          <p:stCondLst>
                                            <p:cond delay="499"/>
                                          </p:stCondLst>
                                        </p:cTn>
                                        <p:tgtEl>
                                          <p:spTgt spid="12"/>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3"/>
                                        </p:tgtEl>
                                      </p:cBhvr>
                                    </p:animEffect>
                                    <p:set>
                                      <p:cBhvr>
                                        <p:cTn id="79" dur="1" fill="hold">
                                          <p:stCondLst>
                                            <p:cond delay="499"/>
                                          </p:stCondLst>
                                        </p:cTn>
                                        <p:tgtEl>
                                          <p:spTgt spid="13"/>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5"/>
                                        </p:tgtEl>
                                      </p:cBhvr>
                                    </p:animEffect>
                                    <p:set>
                                      <p:cBhvr>
                                        <p:cTn id="85" dur="1" fill="hold">
                                          <p:stCondLst>
                                            <p:cond delay="499"/>
                                          </p:stCondLst>
                                        </p:cTn>
                                        <p:tgtEl>
                                          <p:spTgt spid="1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7"/>
                                        </p:tgtEl>
                                      </p:cBhvr>
                                    </p:animEffect>
                                    <p:set>
                                      <p:cBhvr>
                                        <p:cTn id="91" dur="1" fill="hold">
                                          <p:stCondLst>
                                            <p:cond delay="499"/>
                                          </p:stCondLst>
                                        </p:cTn>
                                        <p:tgtEl>
                                          <p:spTgt spid="1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9"/>
                                        </p:tgtEl>
                                      </p:cBhvr>
                                    </p:animEffect>
                                    <p:set>
                                      <p:cBhvr>
                                        <p:cTn id="97" dur="1" fill="hold">
                                          <p:stCondLst>
                                            <p:cond delay="499"/>
                                          </p:stCondLst>
                                        </p:cTn>
                                        <p:tgtEl>
                                          <p:spTgt spid="19"/>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20"/>
                                        </p:tgtEl>
                                      </p:cBhvr>
                                    </p:animEffect>
                                    <p:set>
                                      <p:cBhvr>
                                        <p:cTn id="100" dur="1" fill="hold">
                                          <p:stCondLst>
                                            <p:cond delay="499"/>
                                          </p:stCondLst>
                                        </p:cTn>
                                        <p:tgtEl>
                                          <p:spTgt spid="20"/>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21"/>
                                        </p:tgtEl>
                                      </p:cBhvr>
                                    </p:animEffect>
                                    <p:set>
                                      <p:cBhvr>
                                        <p:cTn id="103" dur="1" fill="hold">
                                          <p:stCondLst>
                                            <p:cond delay="499"/>
                                          </p:stCondLst>
                                        </p:cTn>
                                        <p:tgtEl>
                                          <p:spTgt spid="21"/>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2"/>
                                        </p:tgtEl>
                                      </p:cBhvr>
                                    </p:animEffect>
                                    <p:set>
                                      <p:cBhvr>
                                        <p:cTn id="106" dur="1" fill="hold">
                                          <p:stCondLst>
                                            <p:cond delay="499"/>
                                          </p:stCondLst>
                                        </p:cTn>
                                        <p:tgtEl>
                                          <p:spTgt spid="22"/>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3"/>
                                        </p:tgtEl>
                                      </p:cBhvr>
                                    </p:animEffect>
                                    <p:set>
                                      <p:cBhvr>
                                        <p:cTn id="109" dur="1" fill="hold">
                                          <p:stCondLst>
                                            <p:cond delay="499"/>
                                          </p:stCondLst>
                                        </p:cTn>
                                        <p:tgtEl>
                                          <p:spTgt spid="23"/>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4"/>
                                        </p:tgtEl>
                                      </p:cBhvr>
                                    </p:animEffect>
                                    <p:set>
                                      <p:cBhvr>
                                        <p:cTn id="112" dur="1" fill="hold">
                                          <p:stCondLst>
                                            <p:cond delay="499"/>
                                          </p:stCondLst>
                                        </p:cTn>
                                        <p:tgtEl>
                                          <p:spTgt spid="24"/>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5"/>
                                        </p:tgtEl>
                                      </p:cBhvr>
                                    </p:animEffect>
                                    <p:set>
                                      <p:cBhvr>
                                        <p:cTn id="115" dur="1" fill="hold">
                                          <p:stCondLst>
                                            <p:cond delay="499"/>
                                          </p:stCondLst>
                                        </p:cTn>
                                        <p:tgtEl>
                                          <p:spTgt spid="25"/>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6"/>
                                        </p:tgtEl>
                                      </p:cBhvr>
                                    </p:animEffect>
                                    <p:set>
                                      <p:cBhvr>
                                        <p:cTn id="11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261442"/>
            <a:ext cx="11478502" cy="5857477"/>
          </a:xfrm>
          <a:prstGeom prst="rect">
            <a:avLst/>
          </a:prstGeom>
        </p:spPr>
        <p:txBody>
          <a:bodyPr wrap="square" lIns="121898" tIns="60948" rIns="121898" bIns="60948">
            <a:spAutoFit/>
          </a:bodyPr>
          <a:lstStyle/>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虽海枯石烂，而此身尚存，此心不死，既不可以为失败而灰心，也不可以为困难而却步。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孙中山，中国民主主义革命的先驱者，三民主义的倡导者，在风雨如磐的封建统治时代，首举彻底反封建的旗帜，以坚忍不拔之毅力，救中国于水火之中，即使在内外交困之中，也未曾轻言放弃，历经艰难困痛，终于玉汝于成。</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站在历史的海岸，漫溯那一道道历史沟渠：韩信，受胯下之辱，依旧如雪底苍松，耐得严寒，宛若羽化之仙；苏轼，遭受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乌台诗案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，仍草履一双，清风自在，烟雨任平生；弘一法师，受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唾弃之辱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，仍淡定从容，有光风霁月，宠辱偕忘的傲岸。</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679457"/>
            <a:ext cx="11478502" cy="3182385"/>
          </a:xfrm>
          <a:prstGeom prst="rect">
            <a:avLst/>
          </a:prstGeom>
        </p:spPr>
        <p:txBody>
          <a:bodyPr wrap="square" lIns="121898" tIns="60948" rIns="121898" bIns="60948">
            <a:spAutoFit/>
          </a:bodyPr>
          <a:lstStyle/>
          <a:p>
            <a:pPr indent="711200" algn="just">
              <a:lnSpc>
                <a:spcPct val="14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物不经风霜则生意不固，人不经苦难则德慧不成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，乘一叶载满乐观与从容的扁舟，于苦海中乘风破浪，待到云淡风轻，天朗月明时，尽拾一地馨香</a:t>
            </a:r>
            <a:r>
              <a:rPr lang="zh-CN" altLang="zh-CN" sz="2800" kern="100" dirty="0" smtClean="0">
                <a:latin typeface="Times New Roman" panose="02020603050405020304"/>
                <a:ea typeface="华文细黑"/>
                <a:cs typeface="Times New Roman" panose="02020603050405020304"/>
              </a:rPr>
              <a:t>。</a:t>
            </a:r>
            <a:endParaRPr lang="zh-CN"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smtClean="0">
                <a:latin typeface="Times New Roman" panose="02020603050405020304"/>
                <a:ea typeface="华文细黑"/>
                <a:cs typeface="Times New Roman" panose="02020603050405020304"/>
              </a:rPr>
              <a:t>学习本文精巧的素材运用。</a:t>
            </a:r>
            <a:endParaRPr lang="en-US" altLang="zh-CN" sz="1050" kern="100" dirty="0" smtClean="0">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⑤</a:t>
            </a:r>
            <a:r>
              <a:rPr lang="zh-CN" altLang="zh-CN" sz="2800" b="1" kern="100" dirty="0">
                <a:solidFill>
                  <a:srgbClr val="0000FF"/>
                </a:solidFill>
                <a:latin typeface="Times New Roman" panose="02020603050405020304"/>
                <a:ea typeface="华文细黑"/>
                <a:cs typeface="Times New Roman" panose="02020603050405020304"/>
              </a:rPr>
              <a:t>提醒</a:t>
            </a:r>
            <a:r>
              <a:rPr lang="zh-CN" altLang="zh-CN" sz="2800" kern="100" dirty="0">
                <a:solidFill>
                  <a:prstClr val="black"/>
                </a:solidFill>
                <a:latin typeface="Times New Roman" panose="02020603050405020304"/>
                <a:ea typeface="华文细黑"/>
                <a:cs typeface="Times New Roman" panose="02020603050405020304"/>
              </a:rPr>
              <a:t>　记住赫拉克利特、沈从文、林徽因、孙中山的名言</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11" name="TextBox 10">
            <a:hlinkClick r:id="rId1" action="ppaction://hlinksldjump"/>
          </p:cNvPr>
          <p:cNvSpPr txBox="1"/>
          <p:nvPr/>
        </p:nvSpPr>
        <p:spPr>
          <a:xfrm>
            <a:off x="5007210" y="2596208"/>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
        <p:nvSpPr>
          <p:cNvPr id="10" name="矩形 9"/>
          <p:cNvSpPr/>
          <p:nvPr/>
        </p:nvSpPr>
        <p:spPr>
          <a:xfrm>
            <a:off x="386408" y="612376"/>
            <a:ext cx="11386607" cy="4196354"/>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2" name="矩形 11"/>
          <p:cNvSpPr/>
          <p:nvPr/>
        </p:nvSpPr>
        <p:spPr>
          <a:xfrm>
            <a:off x="397203" y="549474"/>
            <a:ext cx="11299612" cy="4273966"/>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本文素材丰厚，尽显积淀。</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作者围绕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于逆境处捡拾一地馨香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布局，既有文学大师沈从文、林徽因，也有革命领袖孙中山，还有高僧弘一法师，从不同的角度证明了文章的观点，展示了作者深厚的文化积淀和丰富的素材积累，读来令人感叹。</a:t>
            </a:r>
            <a:r>
              <a:rPr lang="zh-CN" altLang="zh-CN" sz="2800" kern="100" dirty="0">
                <a:latin typeface="宋体" panose="02010600030101010101" pitchFamily="2" charset="-122"/>
                <a:ea typeface="Times New Roman" panose="02020603050405020304"/>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全文在素材运用上别具匠心，第二、三、四段构成排比，是详写；第五段连续用三个古代素材构成排比句，是略写，详略得当。排比的应用增强了文章说理的气势，也使文章的结构更加严谨。</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l="5451" t="7020" r="720" b="7421"/>
          <a:stretch>
            <a:fillRect/>
          </a:stretch>
        </p:blipFill>
        <p:spPr>
          <a:xfrm>
            <a:off x="0" y="-88900"/>
            <a:ext cx="12192000" cy="6948488"/>
          </a:xfrm>
          <a:prstGeom prst="rect">
            <a:avLst/>
          </a:prstGeom>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15063" y="649376"/>
            <a:ext cx="9829923"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panose="02010600030101010101" pitchFamily="2" charset="-122"/>
                <a:ea typeface="MS Mincho" panose="02020609040205080304" charset="-128"/>
                <a:cs typeface="MS Mincho" panose="02020609040205080304" charset="-128"/>
              </a:rPr>
              <a:t>⑲</a:t>
            </a:r>
            <a:r>
              <a:rPr lang="zh-CN" altLang="zh-CN" sz="2800" kern="100" dirty="0">
                <a:solidFill>
                  <a:srgbClr val="0000FF"/>
                </a:solidFill>
                <a:latin typeface="Times New Roman" panose="02020603050405020304"/>
                <a:ea typeface="华文细黑"/>
                <a:cs typeface="Times New Roman" panose="02020603050405020304"/>
              </a:rPr>
              <a:t>臃</a:t>
            </a:r>
            <a:r>
              <a:rPr lang="zh-CN" altLang="zh-CN" sz="2800" kern="100" dirty="0">
                <a:latin typeface="Times New Roman" panose="02020603050405020304"/>
                <a:ea typeface="华文细黑"/>
                <a:cs typeface="Times New Roman" panose="02020603050405020304"/>
              </a:rPr>
              <a:t>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晒</a:t>
            </a:r>
            <a:r>
              <a:rPr lang="zh-CN" altLang="zh-CN" sz="2800" kern="100" dirty="0">
                <a:latin typeface="Times New Roman" panose="02020603050405020304"/>
                <a:ea typeface="华文细黑"/>
                <a:cs typeface="Times New Roman" panose="02020603050405020304"/>
              </a:rPr>
              <a:t>谷</a:t>
            </a:r>
            <a:r>
              <a:rPr lang="zh-CN" altLang="zh-CN" sz="2800" kern="100" dirty="0">
                <a:solidFill>
                  <a:srgbClr val="0000FF"/>
                </a:solidFill>
                <a:latin typeface="Times New Roman" panose="02020603050405020304"/>
                <a:ea typeface="华文细黑"/>
                <a:cs typeface="Times New Roman" panose="02020603050405020304"/>
              </a:rPr>
              <a:t>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⑳</a:t>
            </a:r>
            <a:r>
              <a:rPr lang="zh-CN" altLang="zh-CN" sz="2800" kern="100" dirty="0">
                <a:solidFill>
                  <a:srgbClr val="0000FF"/>
                </a:solidFill>
                <a:latin typeface="Times New Roman" panose="02020603050405020304"/>
                <a:ea typeface="华文细黑"/>
                <a:cs typeface="Times New Roman" panose="02020603050405020304"/>
              </a:rPr>
              <a:t>雉</a:t>
            </a:r>
            <a:r>
              <a:rPr lang="zh-CN" altLang="zh-CN" sz="2800" kern="100" dirty="0">
                <a:latin typeface="Times New Roman" panose="02020603050405020304"/>
                <a:ea typeface="华文细黑"/>
                <a:cs typeface="Times New Roman" panose="02020603050405020304"/>
              </a:rPr>
              <a:t>媒</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en-US" altLang="zh-CN" sz="1050" kern="100" dirty="0" smtClean="0">
                <a:latin typeface="宋体" panose="02010600030101010101" pitchFamily="2" charset="-122"/>
                <a:cs typeface="Courier New" panose="02070309020205020404"/>
              </a:rPr>
              <a:t>		     </a:t>
            </a:r>
            <a:r>
              <a:rPr lang="zh-CN" altLang="zh-CN" sz="2800" kern="100" dirty="0">
                <a:solidFill>
                  <a:srgbClr val="0000FF"/>
                </a:solidFill>
                <a:latin typeface="Times New Roman" panose="02020603050405020304"/>
                <a:ea typeface="华文细黑"/>
                <a:cs typeface="Times New Roman" panose="02020603050405020304"/>
              </a:rPr>
              <a:t>傀儡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036" name="Picture 12" descr="C:\Users\Administrator\Desktop\序号\21.png"/>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87868" y="890957"/>
            <a:ext cx="356235" cy="356235"/>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Administrator\Desktop\序号\22.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5403" y="1584695"/>
            <a:ext cx="356235" cy="356235"/>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2206159" y="755973"/>
            <a:ext cx="9028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yōnɡ</a:t>
            </a:r>
            <a:endParaRPr lang="zh-CN" altLang="en-US" sz="2800" kern="100" dirty="0">
              <a:solidFill>
                <a:srgbClr val="C00000"/>
              </a:solidFill>
              <a:latin typeface="Times New Roman" panose="02020603050405020304"/>
              <a:ea typeface="华文细黑"/>
            </a:endParaRPr>
          </a:p>
        </p:txBody>
      </p:sp>
      <p:sp>
        <p:nvSpPr>
          <p:cNvPr id="3" name="矩形 2"/>
          <p:cNvSpPr/>
          <p:nvPr/>
        </p:nvSpPr>
        <p:spPr>
          <a:xfrm>
            <a:off x="2248417" y="1485578"/>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zhì</a:t>
            </a:r>
            <a:endParaRPr lang="zh-CN" altLang="en-US" sz="2800" kern="100" dirty="0">
              <a:solidFill>
                <a:srgbClr val="C00000"/>
              </a:solidFill>
              <a:latin typeface="Times New Roman" panose="02020603050405020304"/>
              <a:ea typeface="华文细黑"/>
            </a:endParaRPr>
          </a:p>
        </p:txBody>
      </p:sp>
      <p:sp>
        <p:nvSpPr>
          <p:cNvPr id="4" name="矩形 3"/>
          <p:cNvSpPr/>
          <p:nvPr/>
        </p:nvSpPr>
        <p:spPr>
          <a:xfrm>
            <a:off x="7391350" y="805183"/>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di</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5" name="矩形 4"/>
          <p:cNvSpPr/>
          <p:nvPr/>
        </p:nvSpPr>
        <p:spPr>
          <a:xfrm>
            <a:off x="7055693" y="1457003"/>
            <a:ext cx="1359668"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rPr>
              <a:t>kuǐ</a:t>
            </a:r>
            <a:r>
              <a:rPr lang="en-US" altLang="zh-CN" sz="2800" kern="100" dirty="0" smtClean="0">
                <a:solidFill>
                  <a:srgbClr val="C00000"/>
                </a:solidFill>
                <a:latin typeface="Times New Roman" panose="02020603050405020304"/>
                <a:ea typeface="华文细黑"/>
              </a:rPr>
              <a:t>   </a:t>
            </a:r>
            <a:r>
              <a:rPr lang="en-US" altLang="zh-CN" sz="2800" kern="100" dirty="0" err="1" smtClean="0">
                <a:solidFill>
                  <a:srgbClr val="C00000"/>
                </a:solidFill>
                <a:latin typeface="Times New Roman" panose="02020603050405020304"/>
                <a:ea typeface="华文细黑"/>
              </a:rPr>
              <a:t>lěi</a:t>
            </a:r>
            <a:r>
              <a:rPr lang="en-US" altLang="zh-CN" sz="2800" kern="100" dirty="0" smtClean="0">
                <a:solidFill>
                  <a:srgbClr val="C00000"/>
                </a:solidFill>
                <a:latin typeface="Times New Roman" panose="02020603050405020304"/>
                <a:ea typeface="华文细黑"/>
              </a:rPr>
              <a:t> </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4"/>
                                        </p:tgtEl>
                                      </p:cBhvr>
                                    </p:animEffect>
                                    <p:set>
                                      <p:cBhvr>
                                        <p:cTn id="29" dur="1" fill="hold">
                                          <p:stCondLst>
                                            <p:cond delay="499"/>
                                          </p:stCondLst>
                                        </p:cTn>
                                        <p:tgtEl>
                                          <p:spTgt spid="4"/>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 grpId="0"/>
      <p:bldP spid="2" grpId="1"/>
      <p:bldP spid="3" grpId="0"/>
      <p:bldP spid="3" grpId="1"/>
      <p:bldP spid="4" grpId="0"/>
      <p:bldP spid="4"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7894662" y="2326926"/>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薄</a:t>
            </a:r>
            <a:endParaRPr lang="en-US" altLang="zh-CN" sz="2800" kern="100" dirty="0">
              <a:latin typeface="宋体" panose="02010600030101010101" pitchFamily="2" charset="-122"/>
              <a:ea typeface="华文细黑"/>
              <a:cs typeface="Times New Roman" panose="02020603050405020304"/>
            </a:endParaRPr>
          </a:p>
        </p:txBody>
      </p:sp>
      <p:sp>
        <p:nvSpPr>
          <p:cNvPr id="36" name="左大括号 35"/>
          <p:cNvSpPr/>
          <p:nvPr/>
        </p:nvSpPr>
        <p:spPr>
          <a:xfrm>
            <a:off x="8777648" y="1901363"/>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8864514" y="162959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厚</a:t>
            </a:r>
            <a:r>
              <a:rPr lang="zh-CN" altLang="zh-CN" sz="2800" kern="100" dirty="0">
                <a:solidFill>
                  <a:srgbClr val="0000FF"/>
                </a:solidFill>
                <a:latin typeface="Times New Roman" panose="02020603050405020304"/>
                <a:ea typeface="华文细黑"/>
                <a:cs typeface="Times New Roman" panose="02020603050405020304"/>
              </a:rPr>
              <a:t>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8864514" y="218939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薄</a:t>
            </a:r>
            <a:r>
              <a:rPr lang="zh-CN" altLang="zh-CN" sz="2800" kern="100" dirty="0">
                <a:latin typeface="Times New Roman" panose="02020603050405020304"/>
                <a:ea typeface="华文细黑"/>
                <a:cs typeface="Times New Roman" panose="02020603050405020304"/>
              </a:rPr>
              <a:t>板</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8864514" y="276545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薄</a:t>
            </a:r>
            <a:r>
              <a:rPr lang="zh-CN" altLang="zh-CN" sz="2800" kern="100" dirty="0">
                <a:latin typeface="Times New Roman" panose="02020603050405020304"/>
                <a:ea typeface="华文细黑"/>
                <a:cs typeface="Times New Roman" panose="02020603050405020304"/>
              </a:rPr>
              <a:t>荷</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39000" y="581954"/>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588850" y="2326926"/>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帖</a:t>
            </a:r>
            <a:endParaRPr lang="en-US" altLang="zh-CN" sz="2800" kern="100" dirty="0">
              <a:latin typeface="宋体" panose="02010600030101010101" pitchFamily="2" charset="-122"/>
              <a:ea typeface="华文细黑"/>
              <a:cs typeface="Times New Roman" panose="02020603050405020304"/>
            </a:endParaRPr>
          </a:p>
        </p:txBody>
      </p:sp>
      <p:sp>
        <p:nvSpPr>
          <p:cNvPr id="14" name="左大括号 13"/>
          <p:cNvSpPr/>
          <p:nvPr/>
        </p:nvSpPr>
        <p:spPr>
          <a:xfrm>
            <a:off x="1471836" y="1901363"/>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558702" y="1629594"/>
            <a:ext cx="2631292" cy="69176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临</a:t>
            </a:r>
            <a:r>
              <a:rPr lang="zh-CN" altLang="zh-CN" sz="2800" kern="100" dirty="0">
                <a:solidFill>
                  <a:srgbClr val="0000FF"/>
                </a:solidFill>
                <a:latin typeface="Times New Roman" panose="02020603050405020304"/>
                <a:ea typeface="华文细黑"/>
                <a:cs typeface="Times New Roman" panose="02020603050405020304"/>
              </a:rPr>
              <a:t>帖</a:t>
            </a:r>
            <a:r>
              <a:rPr lang="en-US" altLang="zh-CN" sz="2800" kern="1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a:t>
            </a:r>
            <a:endParaRPr lang="zh-CN" altLang="zh-CN" sz="2800" kern="100" dirty="0">
              <a:latin typeface="Times New Roman" panose="02020603050405020304"/>
              <a:ea typeface="华文细黑"/>
              <a:cs typeface="Times New Roman" panose="02020603050405020304"/>
            </a:endParaRPr>
          </a:p>
        </p:txBody>
      </p:sp>
      <p:sp>
        <p:nvSpPr>
          <p:cNvPr id="16" name="矩形 15"/>
          <p:cNvSpPr/>
          <p:nvPr/>
        </p:nvSpPr>
        <p:spPr>
          <a:xfrm>
            <a:off x="1558702" y="218939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请</a:t>
            </a:r>
            <a:r>
              <a:rPr lang="zh-CN" altLang="zh-CN" sz="2800" kern="100" dirty="0">
                <a:solidFill>
                  <a:srgbClr val="0000FF"/>
                </a:solidFill>
                <a:latin typeface="Times New Roman" panose="02020603050405020304"/>
                <a:ea typeface="华文细黑"/>
                <a:cs typeface="Times New Roman" panose="02020603050405020304"/>
              </a:rPr>
              <a:t>帖</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1558702" y="276545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服</a:t>
            </a:r>
            <a:r>
              <a:rPr lang="zh-CN" altLang="zh-CN" sz="2800" kern="100" dirty="0">
                <a:solidFill>
                  <a:srgbClr val="0000FF"/>
                </a:solidFill>
                <a:latin typeface="Times New Roman" panose="02020603050405020304"/>
                <a:ea typeface="华文细黑"/>
                <a:cs typeface="Times New Roman" panose="02020603050405020304"/>
              </a:rPr>
              <a:t>帖</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8" name="矩形 17"/>
          <p:cNvSpPr/>
          <p:nvPr/>
        </p:nvSpPr>
        <p:spPr>
          <a:xfrm>
            <a:off x="4116338" y="2326926"/>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数</a:t>
            </a:r>
            <a:endParaRPr lang="en-US" altLang="zh-CN" sz="2800" kern="100" dirty="0">
              <a:latin typeface="宋体" panose="02010600030101010101" pitchFamily="2" charset="-122"/>
              <a:ea typeface="华文细黑"/>
              <a:cs typeface="Times New Roman" panose="02020603050405020304"/>
            </a:endParaRPr>
          </a:p>
        </p:txBody>
      </p:sp>
      <p:sp>
        <p:nvSpPr>
          <p:cNvPr id="19" name="左大括号 18"/>
          <p:cNvSpPr/>
          <p:nvPr/>
        </p:nvSpPr>
        <p:spPr>
          <a:xfrm>
            <a:off x="4999324" y="1901363"/>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5086190" y="162959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数</a:t>
            </a:r>
            <a:r>
              <a:rPr lang="zh-CN" altLang="zh-CN" sz="2800" kern="100" dirty="0">
                <a:latin typeface="Times New Roman" panose="02020603050405020304"/>
                <a:ea typeface="华文细黑"/>
                <a:cs typeface="Times New Roman" panose="02020603050405020304"/>
              </a:rPr>
              <a:t>学</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1" name="矩形 20"/>
          <p:cNvSpPr/>
          <p:nvPr/>
        </p:nvSpPr>
        <p:spPr>
          <a:xfrm>
            <a:off x="5086190" y="218939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数</a:t>
            </a:r>
            <a:r>
              <a:rPr lang="zh-CN" altLang="zh-CN" sz="2800" kern="100" dirty="0">
                <a:latin typeface="Times New Roman" panose="02020603050405020304"/>
                <a:ea typeface="华文细黑"/>
                <a:cs typeface="Times New Roman" panose="02020603050405020304"/>
              </a:rPr>
              <a:t>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2" name="矩形 21"/>
          <p:cNvSpPr/>
          <p:nvPr/>
        </p:nvSpPr>
        <p:spPr>
          <a:xfrm>
            <a:off x="5086190" y="276545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频</a:t>
            </a:r>
            <a:r>
              <a:rPr lang="zh-CN" altLang="zh-CN" sz="2800" kern="100" dirty="0">
                <a:solidFill>
                  <a:srgbClr val="0000FF"/>
                </a:solidFill>
                <a:latin typeface="Times New Roman" panose="02020603050405020304"/>
                <a:ea typeface="华文细黑"/>
                <a:cs typeface="Times New Roman" panose="02020603050405020304"/>
              </a:rPr>
              <a:t>数</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672750" y="1773610"/>
            <a:ext cx="5421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tiè</a:t>
            </a:r>
            <a:endParaRPr lang="zh-CN" altLang="en-US" sz="2800" kern="100" dirty="0">
              <a:solidFill>
                <a:srgbClr val="C00000"/>
              </a:solidFill>
              <a:latin typeface="Times New Roman" panose="02020603050405020304"/>
              <a:ea typeface="华文细黑"/>
            </a:endParaRPr>
          </a:p>
        </p:txBody>
      </p:sp>
      <p:sp>
        <p:nvSpPr>
          <p:cNvPr id="3" name="矩形 2"/>
          <p:cNvSpPr/>
          <p:nvPr/>
        </p:nvSpPr>
        <p:spPr>
          <a:xfrm>
            <a:off x="2672750" y="2386599"/>
            <a:ext cx="5421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tiě</a:t>
            </a:r>
            <a:endParaRPr lang="zh-CN" altLang="en-US" sz="2800" kern="100" dirty="0">
              <a:solidFill>
                <a:srgbClr val="C00000"/>
              </a:solidFill>
              <a:latin typeface="Times New Roman" panose="02020603050405020304"/>
              <a:ea typeface="华文细黑"/>
            </a:endParaRPr>
          </a:p>
        </p:txBody>
      </p:sp>
      <p:sp>
        <p:nvSpPr>
          <p:cNvPr id="5" name="矩形 4"/>
          <p:cNvSpPr/>
          <p:nvPr/>
        </p:nvSpPr>
        <p:spPr>
          <a:xfrm>
            <a:off x="2672750" y="3018294"/>
            <a:ext cx="5421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tiē</a:t>
            </a:r>
            <a:endParaRPr lang="zh-CN" altLang="en-US" sz="2800" kern="100" dirty="0">
              <a:solidFill>
                <a:srgbClr val="C00000"/>
              </a:solidFill>
              <a:latin typeface="Times New Roman" panose="02020603050405020304"/>
              <a:ea typeface="华文细黑"/>
            </a:endParaRPr>
          </a:p>
        </p:txBody>
      </p:sp>
      <p:sp>
        <p:nvSpPr>
          <p:cNvPr id="6" name="矩形 5"/>
          <p:cNvSpPr/>
          <p:nvPr/>
        </p:nvSpPr>
        <p:spPr>
          <a:xfrm>
            <a:off x="6119589" y="1797879"/>
            <a:ext cx="6832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shù</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6119589" y="2330624"/>
            <a:ext cx="6832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shǔ</a:t>
            </a:r>
            <a:endParaRPr lang="zh-CN" altLang="en-US" sz="2800" kern="100" dirty="0">
              <a:solidFill>
                <a:srgbClr val="C00000"/>
              </a:solidFill>
              <a:latin typeface="Times New Roman" panose="02020603050405020304"/>
              <a:ea typeface="华文细黑"/>
            </a:endParaRPr>
          </a:p>
        </p:txBody>
      </p:sp>
      <p:sp>
        <p:nvSpPr>
          <p:cNvPr id="9" name="矩形 8"/>
          <p:cNvSpPr/>
          <p:nvPr/>
        </p:nvSpPr>
        <p:spPr>
          <a:xfrm>
            <a:off x="6024557" y="2925738"/>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shuò</a:t>
            </a:r>
            <a:endParaRPr lang="zh-CN" altLang="en-US" sz="2800" kern="100" dirty="0">
              <a:solidFill>
                <a:srgbClr val="C00000"/>
              </a:solidFill>
              <a:latin typeface="Times New Roman" panose="02020603050405020304"/>
              <a:ea typeface="华文细黑"/>
            </a:endParaRPr>
          </a:p>
        </p:txBody>
      </p:sp>
      <p:sp>
        <p:nvSpPr>
          <p:cNvPr id="10" name="矩形 9"/>
          <p:cNvSpPr/>
          <p:nvPr/>
        </p:nvSpPr>
        <p:spPr>
          <a:xfrm>
            <a:off x="9993163" y="1790792"/>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bó</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9921155" y="2364532"/>
            <a:ext cx="723275"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rPr>
              <a:t>b</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smtClean="0">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24" name="矩形 23"/>
          <p:cNvSpPr/>
          <p:nvPr/>
        </p:nvSpPr>
        <p:spPr>
          <a:xfrm>
            <a:off x="9993163" y="2906688"/>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bò</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linds(horizontal)">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1"/>
                                        </p:tgtEl>
                                      </p:cBhvr>
                                    </p:animEffect>
                                    <p:set>
                                      <p:cBhvr>
                                        <p:cTn id="61" dur="1" fill="hold">
                                          <p:stCondLst>
                                            <p:cond delay="499"/>
                                          </p:stCondLst>
                                        </p:cTn>
                                        <p:tgtEl>
                                          <p:spTgt spid="11"/>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24"/>
                                        </p:tgtEl>
                                      </p:cBhvr>
                                    </p:animEffect>
                                    <p:set>
                                      <p:cBhvr>
                                        <p:cTn id="64"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P spid="11" grpId="0"/>
      <p:bldP spid="11" grpId="1"/>
      <p:bldP spid="24" grpId="0"/>
      <p:bldP spid="2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3793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给下列形似字组词</a:t>
            </a:r>
            <a:endParaRPr lang="zh-CN" altLang="zh-CN" sz="1050" b="1" kern="100" dirty="0">
              <a:effectLst/>
              <a:latin typeface="宋体" panose="02010600030101010101" pitchFamily="2" charset="-122"/>
              <a:cs typeface="Courier New" panose="02070309020205020404"/>
            </a:endParaRPr>
          </a:p>
        </p:txBody>
      </p:sp>
      <p:sp>
        <p:nvSpPr>
          <p:cNvPr id="4" name="矩形 3"/>
          <p:cNvSpPr/>
          <p:nvPr/>
        </p:nvSpPr>
        <p:spPr>
          <a:xfrm>
            <a:off x="430053" y="1840959"/>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a:t>
            </a:r>
            <a:endParaRPr lang="en-US" altLang="zh-CN" sz="2800" kern="100" dirty="0" smtClean="0">
              <a:latin typeface="Times New Roman" panose="02020603050405020304"/>
              <a:ea typeface="华文细黑"/>
              <a:cs typeface="Times New Roman" panose="020206030504050203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5" name="矩形 74"/>
          <p:cNvSpPr/>
          <p:nvPr/>
        </p:nvSpPr>
        <p:spPr>
          <a:xfrm>
            <a:off x="6314167" y="1840959"/>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76" name="左大括号 75"/>
          <p:cNvSpPr/>
          <p:nvPr/>
        </p:nvSpPr>
        <p:spPr>
          <a:xfrm>
            <a:off x="6880706" y="179266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矩形 76"/>
          <p:cNvSpPr/>
          <p:nvPr/>
        </p:nvSpPr>
        <p:spPr>
          <a:xfrm>
            <a:off x="6992306" y="150462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砺</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8" name="矩形 77"/>
          <p:cNvSpPr/>
          <p:nvPr/>
        </p:nvSpPr>
        <p:spPr>
          <a:xfrm>
            <a:off x="6992306" y="213846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粝</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左大括号 16"/>
          <p:cNvSpPr/>
          <p:nvPr/>
        </p:nvSpPr>
        <p:spPr>
          <a:xfrm>
            <a:off x="1048058" y="1480332"/>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p:cNvSpPr/>
          <p:nvPr/>
        </p:nvSpPr>
        <p:spPr>
          <a:xfrm>
            <a:off x="1159658" y="124525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鳜</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9" name="矩形 18"/>
          <p:cNvSpPr/>
          <p:nvPr/>
        </p:nvSpPr>
        <p:spPr>
          <a:xfrm>
            <a:off x="1159658" y="244435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蹶</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0" name="矩形 19"/>
          <p:cNvSpPr/>
          <p:nvPr/>
        </p:nvSpPr>
        <p:spPr>
          <a:xfrm>
            <a:off x="1159658" y="184037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獗</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1" name="矩形 20"/>
          <p:cNvSpPr/>
          <p:nvPr/>
        </p:nvSpPr>
        <p:spPr>
          <a:xfrm>
            <a:off x="430053" y="4338568"/>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22" name="左大括号 21"/>
          <p:cNvSpPr/>
          <p:nvPr/>
        </p:nvSpPr>
        <p:spPr>
          <a:xfrm>
            <a:off x="1048058" y="3977941"/>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1159658" y="374286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腾</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5" name="矩形 24"/>
          <p:cNvSpPr/>
          <p:nvPr/>
        </p:nvSpPr>
        <p:spPr>
          <a:xfrm>
            <a:off x="1159658" y="494196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塍</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6" name="矩形 25"/>
          <p:cNvSpPr/>
          <p:nvPr/>
        </p:nvSpPr>
        <p:spPr>
          <a:xfrm>
            <a:off x="1159658" y="433798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滕</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7" name="矩形 26"/>
          <p:cNvSpPr/>
          <p:nvPr/>
        </p:nvSpPr>
        <p:spPr>
          <a:xfrm>
            <a:off x="6314167" y="4338568"/>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(4)</a:t>
            </a:r>
            <a:endParaRPr lang="en-US" altLang="zh-CN" sz="2800" kern="100" dirty="0" smtClean="0">
              <a:latin typeface="Times New Roman" panose="02020603050405020304"/>
              <a:ea typeface="华文细黑"/>
              <a:cs typeface="Times New Roman" panose="02020603050405020304"/>
            </a:endParaRPr>
          </a:p>
        </p:txBody>
      </p:sp>
      <p:sp>
        <p:nvSpPr>
          <p:cNvPr id="28" name="左大括号 27"/>
          <p:cNvSpPr/>
          <p:nvPr/>
        </p:nvSpPr>
        <p:spPr>
          <a:xfrm>
            <a:off x="6880706" y="4287778"/>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6992306" y="399974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0" name="矩形 29"/>
          <p:cNvSpPr/>
          <p:nvPr/>
        </p:nvSpPr>
        <p:spPr>
          <a:xfrm>
            <a:off x="6992306" y="463358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糟</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1736011" y="139440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鳜鱼</a:t>
            </a:r>
            <a:endParaRPr lang="zh-CN" altLang="en-US" sz="2800" dirty="0">
              <a:solidFill>
                <a:srgbClr val="C00000"/>
              </a:solidFill>
            </a:endParaRPr>
          </a:p>
        </p:txBody>
      </p:sp>
      <p:sp>
        <p:nvSpPr>
          <p:cNvPr id="5" name="矩形 4"/>
          <p:cNvSpPr/>
          <p:nvPr/>
        </p:nvSpPr>
        <p:spPr>
          <a:xfrm>
            <a:off x="1736010" y="2009699"/>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猖獗</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1676156" y="2603684"/>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一蹶不振</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1730602" y="388077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腾飞</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1730602" y="450752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滕州</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1730602" y="510275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路塍</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7578184" y="163725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磨砺</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7588324" y="227494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粗粝</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7573992" y="414976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马槽</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6" name="矩形 15"/>
          <p:cNvSpPr/>
          <p:nvPr/>
        </p:nvSpPr>
        <p:spPr>
          <a:xfrm>
            <a:off x="7564466" y="478425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糟糕</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3"/>
                                        </p:tgtEl>
                                      </p:cBhvr>
                                    </p:animEffect>
                                    <p:set>
                                      <p:cBhvr>
                                        <p:cTn id="45" dur="1" fill="hold">
                                          <p:stCondLst>
                                            <p:cond delay="499"/>
                                          </p:stCondLst>
                                        </p:cTn>
                                        <p:tgtEl>
                                          <p:spTgt spid="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7"/>
                                        </p:tgtEl>
                                      </p:cBhvr>
                                    </p:animEffect>
                                    <p:set>
                                      <p:cBhvr>
                                        <p:cTn id="51" dur="1" fill="hold">
                                          <p:stCondLst>
                                            <p:cond delay="499"/>
                                          </p:stCondLst>
                                        </p:cTn>
                                        <p:tgtEl>
                                          <p:spTgt spid="7"/>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3"/>
                                        </p:tgtEl>
                                      </p:cBhvr>
                                    </p:animEffect>
                                    <p:set>
                                      <p:cBhvr>
                                        <p:cTn id="63" dur="1" fill="hold">
                                          <p:stCondLst>
                                            <p:cond delay="499"/>
                                          </p:stCondLst>
                                        </p:cTn>
                                        <p:tgtEl>
                                          <p:spTgt spid="1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4"/>
                                        </p:tgtEl>
                                      </p:cBhvr>
                                    </p:animEffect>
                                    <p:set>
                                      <p:cBhvr>
                                        <p:cTn id="66" dur="1" fill="hold">
                                          <p:stCondLst>
                                            <p:cond delay="499"/>
                                          </p:stCondLst>
                                        </p:cTn>
                                        <p:tgtEl>
                                          <p:spTgt spid="14"/>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5"/>
                                        </p:tgtEl>
                                      </p:cBhvr>
                                    </p:animEffect>
                                    <p:set>
                                      <p:cBhvr>
                                        <p:cTn id="69" dur="1" fill="hold">
                                          <p:stCondLst>
                                            <p:cond delay="499"/>
                                          </p:stCondLst>
                                        </p:cTn>
                                        <p:tgtEl>
                                          <p:spTgt spid="15"/>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3" grpId="0"/>
      <p:bldP spid="3" grpId="1"/>
      <p:bldP spid="5" grpId="0"/>
      <p:bldP spid="5" grpId="1"/>
      <p:bldP spid="7" grpId="0"/>
      <p:bldP spid="7" grpId="1"/>
      <p:bldP spid="9" grpId="0"/>
      <p:bldP spid="9" grpId="1"/>
      <p:bldP spid="10" grpId="0"/>
      <p:bldP spid="10" grpId="1"/>
      <p:bldP spid="11" grpId="0"/>
      <p:bldP spid="11" grpId="1"/>
      <p:bldP spid="13" grpId="0"/>
      <p:bldP spid="13" grpId="1"/>
      <p:bldP spid="14" grpId="0"/>
      <p:bldP spid="14" grpId="1"/>
      <p:bldP spid="15" grpId="0"/>
      <p:bldP spid="15" grpId="1"/>
      <p:bldP spid="16" grpId="0"/>
      <p:bldP spid="1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922795"/>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千篇一律：</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如鱼得水：</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举步维艰：</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大模大样：</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smtClean="0">
                <a:latin typeface="Times New Roman" panose="02020603050405020304"/>
                <a:ea typeface="华文细黑"/>
                <a:cs typeface="Times New Roman" panose="02020603050405020304"/>
              </a:rPr>
              <a:t>____</a:t>
            </a:r>
            <a:r>
              <a:rPr lang="en-US" altLang="zh-CN" sz="2800" kern="100" dirty="0">
                <a:latin typeface="Times New Roman" panose="02020603050405020304"/>
                <a:ea typeface="华文细黑"/>
                <a:cs typeface="Times New Roman" panose="02020603050405020304"/>
              </a:rPr>
              <a:t>____</a:t>
            </a:r>
            <a:endParaRPr lang="en-US" altLang="zh-CN" sz="2800" kern="100" dirty="0" smtClean="0">
              <a:latin typeface="Times New Roman" panose="02020603050405020304"/>
              <a:ea typeface="华文细黑"/>
            </a:endParaRPr>
          </a:p>
          <a:p>
            <a:pPr algn="just">
              <a:lnSpc>
                <a:spcPct val="150000"/>
              </a:lnSpc>
            </a:pPr>
            <a:r>
              <a:rPr lang="en-US" altLang="zh-CN" sz="2800" kern="100" dirty="0" smtClean="0">
                <a:latin typeface="Times New Roman" panose="02020603050405020304"/>
                <a:ea typeface="华文细黑"/>
              </a:rPr>
              <a:t>(</a:t>
            </a: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惠而不费：</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smtClean="0">
                <a:latin typeface="Times New Roman" panose="02020603050405020304"/>
                <a:ea typeface="华文细黑"/>
                <a:cs typeface="Times New Roman" panose="02020603050405020304"/>
              </a:rPr>
              <a:t>____</a:t>
            </a:r>
            <a:r>
              <a:rPr lang="en-US" altLang="zh-CN" sz="2800" kern="100" dirty="0">
                <a:latin typeface="Times New Roman" panose="02020603050405020304"/>
                <a:ea typeface="华文细黑"/>
                <a:cs typeface="Times New Roman" panose="02020603050405020304"/>
              </a:rPr>
              <a:t>_</a:t>
            </a:r>
            <a:r>
              <a:rPr lang="en-US" altLang="zh-CN" sz="2800" kern="100" dirty="0" smtClean="0">
                <a:latin typeface="Times New Roman" panose="02020603050405020304"/>
                <a:ea typeface="华文细黑"/>
                <a:cs typeface="Times New Roman" panose="02020603050405020304"/>
              </a:rPr>
              <a:t>____</a:t>
            </a:r>
            <a:endParaRPr lang="en-US" altLang="zh-CN" sz="2800" u="sng" kern="100" dirty="0">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a:spLocks noChangeAspect="1"/>
          </p:cNvSpPr>
          <p:nvPr/>
        </p:nvSpPr>
        <p:spPr>
          <a:xfrm>
            <a:off x="377344" y="134156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明确词义</a:t>
            </a:r>
            <a:endParaRPr lang="zh-CN" altLang="en-US" sz="2600" b="1" dirty="0">
              <a:solidFill>
                <a:schemeClr val="bg1"/>
              </a:solidFill>
              <a:latin typeface="+mj-ea"/>
              <a:ea typeface="+mj-ea"/>
              <a:cs typeface="Times New Roman" panose="02020603050405020304" pitchFamily="18" charset="0"/>
            </a:endParaRPr>
          </a:p>
        </p:txBody>
      </p:sp>
      <p:sp>
        <p:nvSpPr>
          <p:cNvPr id="11" name="矩形 10"/>
          <p:cNvSpPr/>
          <p:nvPr/>
        </p:nvSpPr>
        <p:spPr>
          <a:xfrm>
            <a:off x="377344" y="420316"/>
            <a:ext cx="11449272" cy="686830"/>
          </a:xfrm>
          <a:prstGeom prst="rect">
            <a:avLst/>
          </a:prstGeom>
        </p:spPr>
        <p:txBody>
          <a:bodyPr wrap="square" lIns="121898" tIns="60948" rIns="121898" bIns="60948">
            <a:spAutoFit/>
          </a:bodyPr>
          <a:lstStyle/>
          <a:p>
            <a:pPr lvl="0"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en-US"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2" name="矩形 1"/>
          <p:cNvSpPr/>
          <p:nvPr/>
        </p:nvSpPr>
        <p:spPr>
          <a:xfrm>
            <a:off x="2681033" y="1989634"/>
            <a:ext cx="8109551"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指诗文公式化，泛指事物只有一种形式，毫无变化</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719316" y="2647231"/>
            <a:ext cx="8920506"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形容遇到的人跟自己很投合或所处的环境对自己很适合</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2700266" y="3276139"/>
            <a:ext cx="8920506"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迈步艰难，比喻办事情每向前进行一步都十分不容易</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2619772" y="3924211"/>
            <a:ext cx="8920506"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形容自以为了不起，旁若无人的样子；也形容</a:t>
            </a:r>
            <a:r>
              <a:rPr lang="zh-CN" altLang="zh-CN" sz="2800" kern="100" dirty="0" smtClean="0">
                <a:solidFill>
                  <a:srgbClr val="C00000"/>
                </a:solidFill>
                <a:latin typeface="Times New Roman" panose="02020603050405020304"/>
                <a:ea typeface="华文细黑"/>
                <a:cs typeface="Times New Roman" panose="02020603050405020304"/>
              </a:rPr>
              <a:t>满不在乎</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451326" y="4562872"/>
            <a:ext cx="1620957" cy="523220"/>
          </a:xfrm>
          <a:prstGeom prst="rect">
            <a:avLst/>
          </a:prstGeom>
        </p:spPr>
        <p:txBody>
          <a:bodyPr wrap="none">
            <a:spAutoFit/>
          </a:bodyPr>
          <a:lstStyle/>
          <a:p>
            <a:pPr lvl="0"/>
            <a:r>
              <a:rPr lang="zh-CN" altLang="zh-CN" sz="2800" kern="100">
                <a:solidFill>
                  <a:srgbClr val="C00000"/>
                </a:solidFill>
                <a:latin typeface="Times New Roman" panose="02020603050405020304"/>
                <a:ea typeface="华文细黑"/>
                <a:cs typeface="Times New Roman" panose="02020603050405020304"/>
              </a:rPr>
              <a:t>的样子。</a:t>
            </a:r>
            <a:endParaRPr lang="en-US" altLang="zh-CN" sz="2800" kern="100" dirty="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2578174" y="5191780"/>
            <a:ext cx="9190806"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给人好处，自己却无所损失。形容有实力而又不多费钱财</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459532" y="5858902"/>
            <a:ext cx="1980029" cy="523220"/>
          </a:xfrm>
          <a:prstGeom prst="rect">
            <a:avLst/>
          </a:prstGeom>
        </p:spPr>
        <p:txBody>
          <a:bodyPr wrap="none">
            <a:spAutoFit/>
          </a:bodyPr>
          <a:lstStyle/>
          <a:p>
            <a:pPr lvl="0"/>
            <a:r>
              <a:rPr lang="zh-CN" altLang="zh-CN" sz="2800" kern="100">
                <a:solidFill>
                  <a:srgbClr val="C00000"/>
                </a:solidFill>
                <a:latin typeface="Times New Roman" panose="02020603050405020304"/>
                <a:ea typeface="华文细黑"/>
                <a:cs typeface="Times New Roman" panose="02020603050405020304"/>
              </a:rPr>
              <a:t>用于褒义。</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4"/>
                                        </p:tgtEl>
                                      </p:cBhvr>
                                    </p:animEffect>
                                    <p:set>
                                      <p:cBhvr>
                                        <p:cTn id="41" dur="1" fill="hold">
                                          <p:stCondLst>
                                            <p:cond delay="499"/>
                                          </p:stCondLst>
                                        </p:cTn>
                                        <p:tgtEl>
                                          <p:spTgt spid="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5"/>
                                        </p:tgtEl>
                                      </p:cBhvr>
                                    </p:animEffect>
                                    <p:set>
                                      <p:cBhvr>
                                        <p:cTn id="44" dur="1" fill="hold">
                                          <p:stCondLst>
                                            <p:cond delay="499"/>
                                          </p:stCondLst>
                                        </p:cTn>
                                        <p:tgtEl>
                                          <p:spTgt spid="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9"/>
                                        </p:tgtEl>
                                      </p:cBhvr>
                                    </p:animEffect>
                                    <p:set>
                                      <p:cBhvr>
                                        <p:cTn id="50" dur="1" fill="hold">
                                          <p:stCondLst>
                                            <p:cond delay="499"/>
                                          </p:stCondLst>
                                        </p:cTn>
                                        <p:tgtEl>
                                          <p:spTgt spid="9"/>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4"/>
                                        </p:tgtEl>
                                      </p:cBhvr>
                                    </p:animEffect>
                                    <p:set>
                                      <p:cBhvr>
                                        <p:cTn id="5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P spid="9" grpId="0"/>
      <p:bldP spid="9" grpId="1"/>
      <p:bldP spid="12" grpId="0"/>
      <p:bldP spid="12" grpId="1"/>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843790"/>
            <a:ext cx="11478502"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spc="-100" dirty="0" smtClean="0">
                <a:latin typeface="Times New Roman" panose="02020603050405020304"/>
                <a:ea typeface="华文细黑"/>
                <a:cs typeface="Times New Roman" panose="02020603050405020304"/>
              </a:rPr>
              <a:t>判断下列加</a:t>
            </a:r>
            <a:r>
              <a:rPr lang="zh-CN" altLang="en-US" sz="2800" kern="100" spc="-100" dirty="0" smtClean="0">
                <a:latin typeface="Times New Roman" panose="02020603050405020304"/>
                <a:ea typeface="华文细黑"/>
                <a:cs typeface="Times New Roman" panose="02020603050405020304"/>
              </a:rPr>
              <a:t>颜色</a:t>
            </a:r>
            <a:r>
              <a:rPr lang="zh-CN" altLang="zh-CN" sz="2800" kern="100" spc="-100" dirty="0" smtClean="0">
                <a:latin typeface="Times New Roman" panose="02020603050405020304"/>
                <a:ea typeface="华文细黑"/>
                <a:cs typeface="Times New Roman" panose="02020603050405020304"/>
              </a:rPr>
              <a:t>成语的运用是否正确。</a:t>
            </a:r>
            <a:r>
              <a:rPr lang="en-US" altLang="zh-CN" sz="2800" kern="100" spc="-100" dirty="0" smtClean="0">
                <a:latin typeface="Times New Roman" panose="02020603050405020304"/>
                <a:ea typeface="华文细黑"/>
                <a:cs typeface="Courier New" panose="02070309020205020404"/>
              </a:rPr>
              <a:t>(</a:t>
            </a:r>
            <a:r>
              <a:rPr lang="zh-CN" altLang="zh-CN" sz="2800" kern="100" spc="-100" dirty="0" smtClean="0">
                <a:latin typeface="Times New Roman" panose="02020603050405020304"/>
                <a:ea typeface="华文细黑"/>
                <a:cs typeface="Times New Roman" panose="02020603050405020304"/>
              </a:rPr>
              <a:t>正确的打</a:t>
            </a:r>
            <a:r>
              <a:rPr lang="en-US" altLang="zh-CN" sz="2800" kern="100" spc="-100" dirty="0" smtClean="0">
                <a:latin typeface="宋体" panose="02010600030101010101" pitchFamily="2" charset="-122"/>
                <a:ea typeface="华文细黑"/>
                <a:cs typeface="Times New Roman" panose="02020603050405020304"/>
              </a:rPr>
              <a:t>“√”</a:t>
            </a:r>
            <a:r>
              <a:rPr lang="zh-CN" altLang="zh-CN" sz="2800" kern="100" spc="-100" dirty="0" smtClean="0">
                <a:latin typeface="Times New Roman" panose="02020603050405020304"/>
                <a:ea typeface="华文细黑"/>
                <a:cs typeface="Times New Roman" panose="02020603050405020304"/>
              </a:rPr>
              <a:t>，错误的打</a:t>
            </a:r>
            <a:r>
              <a:rPr lang="en-US" altLang="zh-CN" sz="2800" kern="100" spc="-100" dirty="0" smtClean="0">
                <a:latin typeface="宋体" panose="02010600030101010101" pitchFamily="2" charset="-122"/>
                <a:ea typeface="华文细黑"/>
                <a:cs typeface="Times New Roman" panose="02020603050405020304"/>
              </a:rPr>
              <a:t>“×”</a:t>
            </a:r>
            <a:r>
              <a:rPr lang="en-US" altLang="zh-CN" sz="2800" kern="100" spc="-100" dirty="0" smtClean="0">
                <a:latin typeface="Times New Roman" panose="02020603050405020304"/>
                <a:ea typeface="华文细黑"/>
                <a:cs typeface="Courier New" panose="02070309020205020404"/>
              </a:rPr>
              <a:t>)</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孙俊峰一再强调自己并非所谓的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成功者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，认为社会不应该</a:t>
            </a:r>
            <a:r>
              <a:rPr lang="zh-CN" altLang="zh-CN" sz="2800" kern="100" dirty="0">
                <a:solidFill>
                  <a:srgbClr val="0000FF"/>
                </a:solidFill>
                <a:latin typeface="Times New Roman" panose="02020603050405020304"/>
                <a:ea typeface="华文细黑"/>
                <a:cs typeface="Times New Roman" panose="02020603050405020304"/>
              </a:rPr>
              <a:t>千篇一律</a:t>
            </a:r>
            <a:r>
              <a:rPr lang="zh-CN" altLang="zh-CN" sz="2800" kern="100" dirty="0">
                <a:latin typeface="Times New Roman" panose="02020603050405020304"/>
                <a:ea typeface="华文细黑"/>
                <a:cs typeface="Times New Roman" panose="02020603050405020304"/>
              </a:rPr>
              <a:t>，没有人说北大毕业就一定要去当公务员或者去大企业工作。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太平洋国际交易所如同一把大伞，为投资者遮风挡雨，投资者们依托于这把大伞开始了一场</a:t>
            </a:r>
            <a:r>
              <a:rPr lang="zh-CN" altLang="zh-CN" sz="2800" kern="100" dirty="0">
                <a:solidFill>
                  <a:srgbClr val="0000FF"/>
                </a:solidFill>
                <a:latin typeface="Times New Roman" panose="02020603050405020304"/>
                <a:ea typeface="华文细黑"/>
                <a:cs typeface="Times New Roman" panose="02020603050405020304"/>
              </a:rPr>
              <a:t>如鱼得水</a:t>
            </a:r>
            <a:r>
              <a:rPr lang="zh-CN" altLang="zh-CN" sz="2800" kern="100" dirty="0">
                <a:latin typeface="Times New Roman" panose="02020603050405020304"/>
                <a:ea typeface="华文细黑"/>
                <a:cs typeface="Times New Roman" panose="02020603050405020304"/>
              </a:rPr>
              <a:t>的投资盛宴</a:t>
            </a:r>
            <a:r>
              <a:rPr lang="zh-CN" altLang="zh-CN" sz="2800" kern="100" dirty="0" smtClean="0">
                <a:latin typeface="Times New Roman" panose="02020603050405020304"/>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 (</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endParaRPr lang="en-US" altLang="zh-CN" sz="2800" kern="100" dirty="0">
              <a:latin typeface="Times New Roman" panose="02020603050405020304"/>
              <a:ea typeface="华文细黑"/>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记者在采访中了解到，因经营艰难而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尴尬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的，远不止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地一大道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一家，其北段西侧的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富力广场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熊猫城</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同样</a:t>
            </a:r>
            <a:r>
              <a:rPr lang="zh-CN" altLang="zh-CN" sz="2800" kern="100" dirty="0">
                <a:solidFill>
                  <a:srgbClr val="0000FF"/>
                </a:solidFill>
                <a:latin typeface="Times New Roman" panose="02020603050405020304"/>
                <a:ea typeface="华文细黑"/>
                <a:cs typeface="Times New Roman" panose="02020603050405020304"/>
              </a:rPr>
              <a:t>举步维艰</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grpSp>
        <p:nvGrpSpPr>
          <p:cNvPr id="9" name="组合 8"/>
          <p:cNvGrpSpPr/>
          <p:nvPr/>
        </p:nvGrpSpPr>
        <p:grpSpPr>
          <a:xfrm>
            <a:off x="165" y="329168"/>
            <a:ext cx="2134602" cy="523196"/>
            <a:chOff x="164" y="300187"/>
            <a:chExt cx="2525446" cy="523196"/>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对点小测</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 name="矩形 1"/>
          <p:cNvSpPr/>
          <p:nvPr/>
        </p:nvSpPr>
        <p:spPr>
          <a:xfrm>
            <a:off x="10579893" y="2292410"/>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7857306" y="3554760"/>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450007" y="4164618"/>
            <a:ext cx="10210987" cy="523220"/>
          </a:xfrm>
          <a:prstGeom prst="rect">
            <a:avLst/>
          </a:prstGeom>
        </p:spPr>
        <p:txBody>
          <a:bodyPr>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应为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得心应手</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，心里怎么想，手就能怎么做，形容运用自如　</a:t>
            </a:r>
            <a:endParaRPr lang="en-US" altLang="zh-CN" sz="2800" kern="100" dirty="0" smtClean="0">
              <a:solidFill>
                <a:srgbClr val="C00000"/>
              </a:solidFill>
              <a:latin typeface="宋体" panose="02010600030101010101" pitchFamily="2" charset="-122"/>
              <a:ea typeface="华文细黑"/>
              <a:cs typeface="Times New Roman" panose="02020603050405020304"/>
            </a:endParaRPr>
          </a:p>
        </p:txBody>
      </p:sp>
      <p:sp>
        <p:nvSpPr>
          <p:cNvPr id="7" name="矩形 6"/>
          <p:cNvSpPr/>
          <p:nvPr/>
        </p:nvSpPr>
        <p:spPr>
          <a:xfrm>
            <a:off x="9758089" y="5483760"/>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7001</Words>
  <Application>WPS 演示</Application>
  <PresentationFormat>自定义</PresentationFormat>
  <Paragraphs>469</Paragraphs>
  <Slides>43</Slides>
  <Notes>0</Notes>
  <HiddenSlides>1</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43</vt:i4>
      </vt:variant>
    </vt:vector>
  </HeadingPairs>
  <TitlesOfParts>
    <vt:vector size="58" baseType="lpstr">
      <vt:lpstr>Arial</vt:lpstr>
      <vt:lpstr>宋体</vt:lpstr>
      <vt:lpstr>Wingdings</vt:lpstr>
      <vt:lpstr>Times New Roman</vt:lpstr>
      <vt:lpstr>微软雅黑</vt:lpstr>
      <vt:lpstr>Times New Roman</vt:lpstr>
      <vt:lpstr>华文细黑</vt:lpstr>
      <vt:lpstr>华文细黑</vt:lpstr>
      <vt:lpstr>Courier New</vt:lpstr>
      <vt:lpstr>MS Mincho</vt:lpstr>
      <vt:lpstr>Symbol</vt:lpstr>
      <vt:lpstr>Arial Unicode MS</vt:lpstr>
      <vt:lpstr>Calibri</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4856</cp:revision>
  <dcterms:created xsi:type="dcterms:W3CDTF">2014-11-27T01:03:00Z</dcterms:created>
  <dcterms:modified xsi:type="dcterms:W3CDTF">2018-02-10T05:06:44Z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