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notesSlides/notesSlide139.xml" ContentType="application/vnd.openxmlformats-officedocument.presentationml.notesSlide+xml"/>
  <Override PartName="/ppt/notesSlides/notesSlide186.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customXml/itemProps1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148.xml" ContentType="application/vnd.openxmlformats-officedocument.presentationml.slide+xml"/>
  <Override PartName="/ppt/slides/slide195.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94"/>
  </p:sldMasterIdLst>
  <p:notesMasterIdLst>
    <p:notesMasterId r:id="rId391"/>
  </p:notesMasterIdLst>
  <p:sldIdLst>
    <p:sldId id="468" r:id="rId195"/>
    <p:sldId id="469" r:id="rId196"/>
    <p:sldId id="258" r:id="rId197"/>
    <p:sldId id="259" r:id="rId198"/>
    <p:sldId id="260" r:id="rId199"/>
    <p:sldId id="262" r:id="rId200"/>
    <p:sldId id="263" r:id="rId201"/>
    <p:sldId id="264" r:id="rId202"/>
    <p:sldId id="265" r:id="rId203"/>
    <p:sldId id="266" r:id="rId204"/>
    <p:sldId id="268" r:id="rId205"/>
    <p:sldId id="269" r:id="rId206"/>
    <p:sldId id="270" r:id="rId207"/>
    <p:sldId id="271" r:id="rId208"/>
    <p:sldId id="272" r:id="rId209"/>
    <p:sldId id="273" r:id="rId210"/>
    <p:sldId id="470" r:id="rId211"/>
    <p:sldId id="274" r:id="rId212"/>
    <p:sldId id="275" r:id="rId213"/>
    <p:sldId id="276" r:id="rId214"/>
    <p:sldId id="277" r:id="rId215"/>
    <p:sldId id="278" r:id="rId216"/>
    <p:sldId id="279" r:id="rId217"/>
    <p:sldId id="281" r:id="rId218"/>
    <p:sldId id="282" r:id="rId219"/>
    <p:sldId id="283" r:id="rId220"/>
    <p:sldId id="471" r:id="rId221"/>
    <p:sldId id="284" r:id="rId222"/>
    <p:sldId id="286" r:id="rId223"/>
    <p:sldId id="288" r:id="rId224"/>
    <p:sldId id="289" r:id="rId225"/>
    <p:sldId id="291" r:id="rId226"/>
    <p:sldId id="292" r:id="rId227"/>
    <p:sldId id="293" r:id="rId228"/>
    <p:sldId id="294" r:id="rId229"/>
    <p:sldId id="295" r:id="rId230"/>
    <p:sldId id="296" r:id="rId231"/>
    <p:sldId id="297" r:id="rId232"/>
    <p:sldId id="298" r:id="rId233"/>
    <p:sldId id="299" r:id="rId234"/>
    <p:sldId id="300" r:id="rId235"/>
    <p:sldId id="301" r:id="rId236"/>
    <p:sldId id="302" r:id="rId237"/>
    <p:sldId id="303" r:id="rId238"/>
    <p:sldId id="304" r:id="rId239"/>
    <p:sldId id="305" r:id="rId240"/>
    <p:sldId id="306" r:id="rId241"/>
    <p:sldId id="308" r:id="rId242"/>
    <p:sldId id="309" r:id="rId243"/>
    <p:sldId id="310" r:id="rId244"/>
    <p:sldId id="311" r:id="rId245"/>
    <p:sldId id="312" r:id="rId246"/>
    <p:sldId id="313" r:id="rId247"/>
    <p:sldId id="314" r:id="rId248"/>
    <p:sldId id="315" r:id="rId249"/>
    <p:sldId id="316" r:id="rId250"/>
    <p:sldId id="317" r:id="rId251"/>
    <p:sldId id="318" r:id="rId252"/>
    <p:sldId id="319" r:id="rId253"/>
    <p:sldId id="320" r:id="rId254"/>
    <p:sldId id="321" r:id="rId255"/>
    <p:sldId id="322" r:id="rId256"/>
    <p:sldId id="323" r:id="rId257"/>
    <p:sldId id="324" r:id="rId258"/>
    <p:sldId id="325" r:id="rId259"/>
    <p:sldId id="326" r:id="rId260"/>
    <p:sldId id="327" r:id="rId261"/>
    <p:sldId id="328" r:id="rId262"/>
    <p:sldId id="330" r:id="rId263"/>
    <p:sldId id="332" r:id="rId264"/>
    <p:sldId id="333" r:id="rId265"/>
    <p:sldId id="334" r:id="rId266"/>
    <p:sldId id="335" r:id="rId267"/>
    <p:sldId id="336" r:id="rId268"/>
    <p:sldId id="338" r:id="rId269"/>
    <p:sldId id="339" r:id="rId270"/>
    <p:sldId id="340" r:id="rId271"/>
    <p:sldId id="341" r:id="rId272"/>
    <p:sldId id="342" r:id="rId273"/>
    <p:sldId id="343" r:id="rId274"/>
    <p:sldId id="344" r:id="rId275"/>
    <p:sldId id="346" r:id="rId276"/>
    <p:sldId id="347" r:id="rId277"/>
    <p:sldId id="348" r:id="rId278"/>
    <p:sldId id="349" r:id="rId279"/>
    <p:sldId id="350" r:id="rId280"/>
    <p:sldId id="351" r:id="rId281"/>
    <p:sldId id="352" r:id="rId282"/>
    <p:sldId id="353" r:id="rId283"/>
    <p:sldId id="354" r:id="rId284"/>
    <p:sldId id="355" r:id="rId285"/>
    <p:sldId id="357" r:id="rId286"/>
    <p:sldId id="358" r:id="rId287"/>
    <p:sldId id="359" r:id="rId288"/>
    <p:sldId id="360" r:id="rId289"/>
    <p:sldId id="361" r:id="rId290"/>
    <p:sldId id="362" r:id="rId291"/>
    <p:sldId id="365" r:id="rId292"/>
    <p:sldId id="367" r:id="rId293"/>
    <p:sldId id="368" r:id="rId294"/>
    <p:sldId id="369" r:id="rId295"/>
    <p:sldId id="370" r:id="rId296"/>
    <p:sldId id="371" r:id="rId297"/>
    <p:sldId id="372" r:id="rId298"/>
    <p:sldId id="373" r:id="rId299"/>
    <p:sldId id="476" r:id="rId300"/>
    <p:sldId id="374" r:id="rId301"/>
    <p:sldId id="375" r:id="rId302"/>
    <p:sldId id="376" r:id="rId303"/>
    <p:sldId id="377" r:id="rId304"/>
    <p:sldId id="378" r:id="rId305"/>
    <p:sldId id="379" r:id="rId306"/>
    <p:sldId id="380" r:id="rId307"/>
    <p:sldId id="472" r:id="rId308"/>
    <p:sldId id="381" r:id="rId309"/>
    <p:sldId id="382" r:id="rId310"/>
    <p:sldId id="383" r:id="rId311"/>
    <p:sldId id="473" r:id="rId312"/>
    <p:sldId id="384" r:id="rId313"/>
    <p:sldId id="385" r:id="rId314"/>
    <p:sldId id="386" r:id="rId315"/>
    <p:sldId id="387" r:id="rId316"/>
    <p:sldId id="388" r:id="rId317"/>
    <p:sldId id="390" r:id="rId318"/>
    <p:sldId id="391" r:id="rId319"/>
    <p:sldId id="392" r:id="rId320"/>
    <p:sldId id="393" r:id="rId321"/>
    <p:sldId id="394" r:id="rId322"/>
    <p:sldId id="395" r:id="rId323"/>
    <p:sldId id="396" r:id="rId324"/>
    <p:sldId id="397" r:id="rId325"/>
    <p:sldId id="398" r:id="rId326"/>
    <p:sldId id="399" r:id="rId327"/>
    <p:sldId id="400" r:id="rId328"/>
    <p:sldId id="401" r:id="rId329"/>
    <p:sldId id="402" r:id="rId330"/>
    <p:sldId id="403" r:id="rId331"/>
    <p:sldId id="404" r:id="rId332"/>
    <p:sldId id="406" r:id="rId333"/>
    <p:sldId id="409" r:id="rId334"/>
    <p:sldId id="410" r:id="rId335"/>
    <p:sldId id="411" r:id="rId336"/>
    <p:sldId id="412" r:id="rId337"/>
    <p:sldId id="413" r:id="rId338"/>
    <p:sldId id="414" r:id="rId339"/>
    <p:sldId id="415" r:id="rId340"/>
    <p:sldId id="416" r:id="rId341"/>
    <p:sldId id="417" r:id="rId342"/>
    <p:sldId id="419" r:id="rId343"/>
    <p:sldId id="421" r:id="rId344"/>
    <p:sldId id="422" r:id="rId345"/>
    <p:sldId id="423" r:id="rId346"/>
    <p:sldId id="424" r:id="rId347"/>
    <p:sldId id="425" r:id="rId348"/>
    <p:sldId id="426" r:id="rId349"/>
    <p:sldId id="427" r:id="rId350"/>
    <p:sldId id="428" r:id="rId351"/>
    <p:sldId id="430" r:id="rId352"/>
    <p:sldId id="431" r:id="rId353"/>
    <p:sldId id="432" r:id="rId354"/>
    <p:sldId id="433" r:id="rId355"/>
    <p:sldId id="434" r:id="rId356"/>
    <p:sldId id="435" r:id="rId357"/>
    <p:sldId id="436" r:id="rId358"/>
    <p:sldId id="437" r:id="rId359"/>
    <p:sldId id="438" r:id="rId360"/>
    <p:sldId id="439" r:id="rId361"/>
    <p:sldId id="440" r:id="rId362"/>
    <p:sldId id="441" r:id="rId363"/>
    <p:sldId id="442" r:id="rId364"/>
    <p:sldId id="443" r:id="rId365"/>
    <p:sldId id="444" r:id="rId366"/>
    <p:sldId id="445" r:id="rId367"/>
    <p:sldId id="446" r:id="rId368"/>
    <p:sldId id="447" r:id="rId369"/>
    <p:sldId id="474" r:id="rId370"/>
    <p:sldId id="448" r:id="rId371"/>
    <p:sldId id="449" r:id="rId372"/>
    <p:sldId id="450" r:id="rId373"/>
    <p:sldId id="451" r:id="rId374"/>
    <p:sldId id="452" r:id="rId375"/>
    <p:sldId id="453" r:id="rId376"/>
    <p:sldId id="454" r:id="rId377"/>
    <p:sldId id="455" r:id="rId378"/>
    <p:sldId id="475" r:id="rId379"/>
    <p:sldId id="456" r:id="rId380"/>
    <p:sldId id="457" r:id="rId381"/>
    <p:sldId id="458" r:id="rId382"/>
    <p:sldId id="460" r:id="rId383"/>
    <p:sldId id="461" r:id="rId384"/>
    <p:sldId id="462" r:id="rId385"/>
    <p:sldId id="463" r:id="rId386"/>
    <p:sldId id="464" r:id="rId387"/>
    <p:sldId id="465" r:id="rId388"/>
    <p:sldId id="466" r:id="rId389"/>
    <p:sldId id="467" r:id="rId390"/>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75" d="100"/>
          <a:sy n="75" d="100"/>
        </p:scale>
        <p:origin x="-720"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05.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30.xml"/><Relationship Id="rId366" Type="http://schemas.openxmlformats.org/officeDocument/2006/relationships/slide" Target="slides/slide172.xml"/><Relationship Id="rId170" Type="http://schemas.openxmlformats.org/officeDocument/2006/relationships/customXml" Target="../customXml/item170.xml"/><Relationship Id="rId191" Type="http://schemas.openxmlformats.org/officeDocument/2006/relationships/customXml" Target="../customXml/item191.xml"/><Relationship Id="rId205" Type="http://schemas.openxmlformats.org/officeDocument/2006/relationships/slide" Target="slides/slide11.xml"/><Relationship Id="rId226" Type="http://schemas.openxmlformats.org/officeDocument/2006/relationships/slide" Target="slides/slide32.xml"/><Relationship Id="rId247" Type="http://schemas.openxmlformats.org/officeDocument/2006/relationships/slide" Target="slides/slide53.xml"/><Relationship Id="rId107" Type="http://schemas.openxmlformats.org/officeDocument/2006/relationships/customXml" Target="../customXml/item107.xml"/><Relationship Id="rId268" Type="http://schemas.openxmlformats.org/officeDocument/2006/relationships/slide" Target="slides/slide74.xml"/><Relationship Id="rId289" Type="http://schemas.openxmlformats.org/officeDocument/2006/relationships/slide" Target="slides/slide95.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20.xml"/><Relationship Id="rId335" Type="http://schemas.openxmlformats.org/officeDocument/2006/relationships/slide" Target="slides/slide141.xml"/><Relationship Id="rId356" Type="http://schemas.openxmlformats.org/officeDocument/2006/relationships/slide" Target="slides/slide162.xml"/><Relationship Id="rId377" Type="http://schemas.openxmlformats.org/officeDocument/2006/relationships/slide" Target="slides/slide183.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slide" Target="slides/slide22.xml"/><Relationship Id="rId237" Type="http://schemas.openxmlformats.org/officeDocument/2006/relationships/slide" Target="slides/slide43.xml"/><Relationship Id="rId258" Type="http://schemas.openxmlformats.org/officeDocument/2006/relationships/slide" Target="slides/slide64.xml"/><Relationship Id="rId279" Type="http://schemas.openxmlformats.org/officeDocument/2006/relationships/slide" Target="slides/slide85.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96.xml"/><Relationship Id="rId304" Type="http://schemas.openxmlformats.org/officeDocument/2006/relationships/slide" Target="slides/slide110.xml"/><Relationship Id="rId325" Type="http://schemas.openxmlformats.org/officeDocument/2006/relationships/slide" Target="slides/slide131.xml"/><Relationship Id="rId346" Type="http://schemas.openxmlformats.org/officeDocument/2006/relationships/slide" Target="slides/slide152.xml"/><Relationship Id="rId367" Type="http://schemas.openxmlformats.org/officeDocument/2006/relationships/slide" Target="slides/slide173.xml"/><Relationship Id="rId388" Type="http://schemas.openxmlformats.org/officeDocument/2006/relationships/slide" Target="slides/slide194.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slide" Target="slides/slide12.xml"/><Relationship Id="rId227" Type="http://schemas.openxmlformats.org/officeDocument/2006/relationships/slide" Target="slides/slide33.xml"/><Relationship Id="rId248" Type="http://schemas.openxmlformats.org/officeDocument/2006/relationships/slide" Target="slides/slide54.xml"/><Relationship Id="rId269" Type="http://schemas.openxmlformats.org/officeDocument/2006/relationships/slide" Target="slides/slide75.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86.xml"/><Relationship Id="rId315" Type="http://schemas.openxmlformats.org/officeDocument/2006/relationships/slide" Target="slides/slide121.xml"/><Relationship Id="rId336" Type="http://schemas.openxmlformats.org/officeDocument/2006/relationships/slide" Target="slides/slide142.xml"/><Relationship Id="rId357" Type="http://schemas.openxmlformats.org/officeDocument/2006/relationships/slide" Target="slides/slide163.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23.xml"/><Relationship Id="rId378" Type="http://schemas.openxmlformats.org/officeDocument/2006/relationships/slide" Target="slides/slide184.xml"/><Relationship Id="rId6" Type="http://schemas.openxmlformats.org/officeDocument/2006/relationships/customXml" Target="../customXml/item6.xml"/><Relationship Id="rId238" Type="http://schemas.openxmlformats.org/officeDocument/2006/relationships/slide" Target="slides/slide44.xml"/><Relationship Id="rId259" Type="http://schemas.openxmlformats.org/officeDocument/2006/relationships/slide" Target="slides/slide65.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76.xml"/><Relationship Id="rId291" Type="http://schemas.openxmlformats.org/officeDocument/2006/relationships/slide" Target="slides/slide97.xml"/><Relationship Id="rId305" Type="http://schemas.openxmlformats.org/officeDocument/2006/relationships/slide" Target="slides/slide111.xml"/><Relationship Id="rId326" Type="http://schemas.openxmlformats.org/officeDocument/2006/relationships/slide" Target="slides/slide132.xml"/><Relationship Id="rId347" Type="http://schemas.openxmlformats.org/officeDocument/2006/relationships/slide" Target="slides/slide153.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74.xml"/><Relationship Id="rId389" Type="http://schemas.openxmlformats.org/officeDocument/2006/relationships/slide" Target="slides/slide195.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slide" Target="slides/slide13.xml"/><Relationship Id="rId228" Type="http://schemas.openxmlformats.org/officeDocument/2006/relationships/slide" Target="slides/slide34.xml"/><Relationship Id="rId249" Type="http://schemas.openxmlformats.org/officeDocument/2006/relationships/slide" Target="slides/slide55.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66.xml"/><Relationship Id="rId281" Type="http://schemas.openxmlformats.org/officeDocument/2006/relationships/slide" Target="slides/slide87.xml"/><Relationship Id="rId316" Type="http://schemas.openxmlformats.org/officeDocument/2006/relationships/slide" Target="slides/slide122.xml"/><Relationship Id="rId337" Type="http://schemas.openxmlformats.org/officeDocument/2006/relationships/slide" Target="slides/slide143.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64.xml"/><Relationship Id="rId379" Type="http://schemas.openxmlformats.org/officeDocument/2006/relationships/slide" Target="slides/slide185.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24.xml"/><Relationship Id="rId239" Type="http://schemas.openxmlformats.org/officeDocument/2006/relationships/slide" Target="slides/slide45.xml"/><Relationship Id="rId390" Type="http://schemas.openxmlformats.org/officeDocument/2006/relationships/slide" Target="slides/slide196.xml"/><Relationship Id="rId250" Type="http://schemas.openxmlformats.org/officeDocument/2006/relationships/slide" Target="slides/slide56.xml"/><Relationship Id="rId271" Type="http://schemas.openxmlformats.org/officeDocument/2006/relationships/slide" Target="slides/slide77.xml"/><Relationship Id="rId292" Type="http://schemas.openxmlformats.org/officeDocument/2006/relationships/slide" Target="slides/slide98.xml"/><Relationship Id="rId306" Type="http://schemas.openxmlformats.org/officeDocument/2006/relationships/slide" Target="slides/slide112.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33.xml"/><Relationship Id="rId348" Type="http://schemas.openxmlformats.org/officeDocument/2006/relationships/slide" Target="slides/slide154.xml"/><Relationship Id="rId369" Type="http://schemas.openxmlformats.org/officeDocument/2006/relationships/slide" Target="slides/slide175.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slideMaster" Target="slideMasters/slideMaster1.xml"/><Relationship Id="rId208" Type="http://schemas.openxmlformats.org/officeDocument/2006/relationships/slide" Target="slides/slide14.xml"/><Relationship Id="rId229" Type="http://schemas.openxmlformats.org/officeDocument/2006/relationships/slide" Target="slides/slide35.xml"/><Relationship Id="rId380" Type="http://schemas.openxmlformats.org/officeDocument/2006/relationships/slide" Target="slides/slide186.xml"/><Relationship Id="rId240" Type="http://schemas.openxmlformats.org/officeDocument/2006/relationships/slide" Target="slides/slide46.xml"/><Relationship Id="rId261" Type="http://schemas.openxmlformats.org/officeDocument/2006/relationships/slide" Target="slides/slide67.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88.xml"/><Relationship Id="rId317" Type="http://schemas.openxmlformats.org/officeDocument/2006/relationships/slide" Target="slides/slide123.xml"/><Relationship Id="rId338" Type="http://schemas.openxmlformats.org/officeDocument/2006/relationships/slide" Target="slides/slide144.xml"/><Relationship Id="rId359" Type="http://schemas.openxmlformats.org/officeDocument/2006/relationships/slide" Target="slides/slide165.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25.xml"/><Relationship Id="rId370" Type="http://schemas.openxmlformats.org/officeDocument/2006/relationships/slide" Target="slides/slide176.xml"/><Relationship Id="rId391" Type="http://schemas.openxmlformats.org/officeDocument/2006/relationships/notesMaster" Target="notesMasters/notesMaster1.xml"/><Relationship Id="rId230" Type="http://schemas.openxmlformats.org/officeDocument/2006/relationships/slide" Target="slides/slide36.xml"/><Relationship Id="rId251" Type="http://schemas.openxmlformats.org/officeDocument/2006/relationships/slide" Target="slides/slide57.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78.xml"/><Relationship Id="rId293" Type="http://schemas.openxmlformats.org/officeDocument/2006/relationships/slide" Target="slides/slide99.xml"/><Relationship Id="rId307" Type="http://schemas.openxmlformats.org/officeDocument/2006/relationships/slide" Target="slides/slide113.xml"/><Relationship Id="rId328" Type="http://schemas.openxmlformats.org/officeDocument/2006/relationships/slide" Target="slides/slide134.xml"/><Relationship Id="rId349" Type="http://schemas.openxmlformats.org/officeDocument/2006/relationships/slide" Target="slides/slide155.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slide" Target="slides/slide1.xml"/><Relationship Id="rId209" Type="http://schemas.openxmlformats.org/officeDocument/2006/relationships/slide" Target="slides/slide15.xml"/><Relationship Id="rId360" Type="http://schemas.openxmlformats.org/officeDocument/2006/relationships/slide" Target="slides/slide166.xml"/><Relationship Id="rId381" Type="http://schemas.openxmlformats.org/officeDocument/2006/relationships/slide" Target="slides/slide187.xml"/><Relationship Id="rId220" Type="http://schemas.openxmlformats.org/officeDocument/2006/relationships/slide" Target="slides/slide26.xml"/><Relationship Id="rId241" Type="http://schemas.openxmlformats.org/officeDocument/2006/relationships/slide" Target="slides/slide47.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68.xml"/><Relationship Id="rId283" Type="http://schemas.openxmlformats.org/officeDocument/2006/relationships/slide" Target="slides/slide89.xml"/><Relationship Id="rId318" Type="http://schemas.openxmlformats.org/officeDocument/2006/relationships/slide" Target="slides/slide124.xml"/><Relationship Id="rId339" Type="http://schemas.openxmlformats.org/officeDocument/2006/relationships/slide" Target="slides/slide145.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56.xml"/><Relationship Id="rId371" Type="http://schemas.openxmlformats.org/officeDocument/2006/relationships/slide" Target="slides/slide177.xml"/><Relationship Id="rId9" Type="http://schemas.openxmlformats.org/officeDocument/2006/relationships/customXml" Target="../customXml/item9.xml"/><Relationship Id="rId210" Type="http://schemas.openxmlformats.org/officeDocument/2006/relationships/slide" Target="slides/slide16.xml"/><Relationship Id="rId392" Type="http://schemas.openxmlformats.org/officeDocument/2006/relationships/presProps" Target="presProps.xml"/><Relationship Id="rId26" Type="http://schemas.openxmlformats.org/officeDocument/2006/relationships/customXml" Target="../customXml/item26.xml"/><Relationship Id="rId231" Type="http://schemas.openxmlformats.org/officeDocument/2006/relationships/slide" Target="slides/slide37.xml"/><Relationship Id="rId252" Type="http://schemas.openxmlformats.org/officeDocument/2006/relationships/slide" Target="slides/slide58.xml"/><Relationship Id="rId273" Type="http://schemas.openxmlformats.org/officeDocument/2006/relationships/slide" Target="slides/slide79.xml"/><Relationship Id="rId294" Type="http://schemas.openxmlformats.org/officeDocument/2006/relationships/slide" Target="slides/slide100.xml"/><Relationship Id="rId308" Type="http://schemas.openxmlformats.org/officeDocument/2006/relationships/slide" Target="slides/slide114.xml"/><Relationship Id="rId329" Type="http://schemas.openxmlformats.org/officeDocument/2006/relationships/slide" Target="slides/slide135.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46.xml"/><Relationship Id="rId361" Type="http://schemas.openxmlformats.org/officeDocument/2006/relationships/slide" Target="slides/slide167.xml"/><Relationship Id="rId196" Type="http://schemas.openxmlformats.org/officeDocument/2006/relationships/slide" Target="slides/slide2.xml"/><Relationship Id="rId200" Type="http://schemas.openxmlformats.org/officeDocument/2006/relationships/slide" Target="slides/slide6.xml"/><Relationship Id="rId382" Type="http://schemas.openxmlformats.org/officeDocument/2006/relationships/slide" Target="slides/slide188.xml"/><Relationship Id="rId16" Type="http://schemas.openxmlformats.org/officeDocument/2006/relationships/customXml" Target="../customXml/item16.xml"/><Relationship Id="rId221" Type="http://schemas.openxmlformats.org/officeDocument/2006/relationships/slide" Target="slides/slide27.xml"/><Relationship Id="rId242" Type="http://schemas.openxmlformats.org/officeDocument/2006/relationships/slide" Target="slides/slide48.xml"/><Relationship Id="rId263" Type="http://schemas.openxmlformats.org/officeDocument/2006/relationships/slide" Target="slides/slide69.xml"/><Relationship Id="rId284" Type="http://schemas.openxmlformats.org/officeDocument/2006/relationships/slide" Target="slides/slide90.xml"/><Relationship Id="rId319" Type="http://schemas.openxmlformats.org/officeDocument/2006/relationships/slide" Target="slides/slide125.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36.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57.xml"/><Relationship Id="rId372" Type="http://schemas.openxmlformats.org/officeDocument/2006/relationships/slide" Target="slides/slide178.xml"/><Relationship Id="rId393" Type="http://schemas.openxmlformats.org/officeDocument/2006/relationships/viewProps" Target="viewProps.xml"/><Relationship Id="rId211" Type="http://schemas.openxmlformats.org/officeDocument/2006/relationships/slide" Target="slides/slide17.xml"/><Relationship Id="rId232" Type="http://schemas.openxmlformats.org/officeDocument/2006/relationships/slide" Target="slides/slide38.xml"/><Relationship Id="rId253" Type="http://schemas.openxmlformats.org/officeDocument/2006/relationships/slide" Target="slides/slide59.xml"/><Relationship Id="rId274" Type="http://schemas.openxmlformats.org/officeDocument/2006/relationships/slide" Target="slides/slide80.xml"/><Relationship Id="rId295" Type="http://schemas.openxmlformats.org/officeDocument/2006/relationships/slide" Target="slides/slide101.xml"/><Relationship Id="rId309" Type="http://schemas.openxmlformats.org/officeDocument/2006/relationships/slide" Target="slides/slide115.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26.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slide" Target="slides/slide3.xml"/><Relationship Id="rId341" Type="http://schemas.openxmlformats.org/officeDocument/2006/relationships/slide" Target="slides/slide147.xml"/><Relationship Id="rId362" Type="http://schemas.openxmlformats.org/officeDocument/2006/relationships/slide" Target="slides/slide168.xml"/><Relationship Id="rId383" Type="http://schemas.openxmlformats.org/officeDocument/2006/relationships/slide" Target="slides/slide189.xml"/><Relationship Id="rId201" Type="http://schemas.openxmlformats.org/officeDocument/2006/relationships/slide" Target="slides/slide7.xml"/><Relationship Id="rId222" Type="http://schemas.openxmlformats.org/officeDocument/2006/relationships/slide" Target="slides/slide28.xml"/><Relationship Id="rId243" Type="http://schemas.openxmlformats.org/officeDocument/2006/relationships/slide" Target="slides/slide49.xml"/><Relationship Id="rId264" Type="http://schemas.openxmlformats.org/officeDocument/2006/relationships/slide" Target="slides/slide70.xml"/><Relationship Id="rId285" Type="http://schemas.openxmlformats.org/officeDocument/2006/relationships/slide" Target="slides/slide9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16.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37.xml"/><Relationship Id="rId352" Type="http://schemas.openxmlformats.org/officeDocument/2006/relationships/slide" Target="slides/slide158.xml"/><Relationship Id="rId373" Type="http://schemas.openxmlformats.org/officeDocument/2006/relationships/slide" Target="slides/slide179.xml"/><Relationship Id="rId394" Type="http://schemas.openxmlformats.org/officeDocument/2006/relationships/theme" Target="theme/theme1.xml"/><Relationship Id="rId1" Type="http://schemas.openxmlformats.org/officeDocument/2006/relationships/customXml" Target="../customXml/item1.xml"/><Relationship Id="rId212" Type="http://schemas.openxmlformats.org/officeDocument/2006/relationships/slide" Target="slides/slide18.xml"/><Relationship Id="rId233" Type="http://schemas.openxmlformats.org/officeDocument/2006/relationships/slide" Target="slides/slide39.xml"/><Relationship Id="rId254" Type="http://schemas.openxmlformats.org/officeDocument/2006/relationships/slide" Target="slides/slide60.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81.xml"/><Relationship Id="rId296" Type="http://schemas.openxmlformats.org/officeDocument/2006/relationships/slide" Target="slides/slide102.xml"/><Relationship Id="rId300" Type="http://schemas.openxmlformats.org/officeDocument/2006/relationships/slide" Target="slides/slide106.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slide" Target="slides/slide4.xml"/><Relationship Id="rId321" Type="http://schemas.openxmlformats.org/officeDocument/2006/relationships/slide" Target="slides/slide127.xml"/><Relationship Id="rId342" Type="http://schemas.openxmlformats.org/officeDocument/2006/relationships/slide" Target="slides/slide148.xml"/><Relationship Id="rId363" Type="http://schemas.openxmlformats.org/officeDocument/2006/relationships/slide" Target="slides/slide169.xml"/><Relationship Id="rId384" Type="http://schemas.openxmlformats.org/officeDocument/2006/relationships/slide" Target="slides/slide190.xml"/><Relationship Id="rId202" Type="http://schemas.openxmlformats.org/officeDocument/2006/relationships/slide" Target="slides/slide8.xml"/><Relationship Id="rId223" Type="http://schemas.openxmlformats.org/officeDocument/2006/relationships/slide" Target="slides/slide29.xml"/><Relationship Id="rId244" Type="http://schemas.openxmlformats.org/officeDocument/2006/relationships/slide" Target="slides/slide50.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71.xml"/><Relationship Id="rId286" Type="http://schemas.openxmlformats.org/officeDocument/2006/relationships/slide" Target="slides/slide92.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17.xml"/><Relationship Id="rId332" Type="http://schemas.openxmlformats.org/officeDocument/2006/relationships/slide" Target="slides/slide138.xml"/><Relationship Id="rId353" Type="http://schemas.openxmlformats.org/officeDocument/2006/relationships/slide" Target="slides/slide159.xml"/><Relationship Id="rId374" Type="http://schemas.openxmlformats.org/officeDocument/2006/relationships/slide" Target="slides/slide180.xml"/><Relationship Id="rId395" Type="http://schemas.openxmlformats.org/officeDocument/2006/relationships/tableStyles" Target="tableStyles.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19.xml"/><Relationship Id="rId234" Type="http://schemas.openxmlformats.org/officeDocument/2006/relationships/slide" Target="slides/slide40.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61.xml"/><Relationship Id="rId276" Type="http://schemas.openxmlformats.org/officeDocument/2006/relationships/slide" Target="slides/slide82.xml"/><Relationship Id="rId297" Type="http://schemas.openxmlformats.org/officeDocument/2006/relationships/slide" Target="slides/slide103.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107.xml"/><Relationship Id="rId322" Type="http://schemas.openxmlformats.org/officeDocument/2006/relationships/slide" Target="slides/slide128.xml"/><Relationship Id="rId343" Type="http://schemas.openxmlformats.org/officeDocument/2006/relationships/slide" Target="slides/slide149.xml"/><Relationship Id="rId364" Type="http://schemas.openxmlformats.org/officeDocument/2006/relationships/slide" Target="slides/slide170.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5.xml"/><Relationship Id="rId203" Type="http://schemas.openxmlformats.org/officeDocument/2006/relationships/slide" Target="slides/slide9.xml"/><Relationship Id="rId385" Type="http://schemas.openxmlformats.org/officeDocument/2006/relationships/slide" Target="slides/slide191.xml"/><Relationship Id="rId19" Type="http://schemas.openxmlformats.org/officeDocument/2006/relationships/customXml" Target="../customXml/item19.xml"/><Relationship Id="rId224" Type="http://schemas.openxmlformats.org/officeDocument/2006/relationships/slide" Target="slides/slide30.xml"/><Relationship Id="rId245" Type="http://schemas.openxmlformats.org/officeDocument/2006/relationships/slide" Target="slides/slide51.xml"/><Relationship Id="rId266" Type="http://schemas.openxmlformats.org/officeDocument/2006/relationships/slide" Target="slides/slide72.xml"/><Relationship Id="rId287" Type="http://schemas.openxmlformats.org/officeDocument/2006/relationships/slide" Target="slides/slide93.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18.xml"/><Relationship Id="rId333" Type="http://schemas.openxmlformats.org/officeDocument/2006/relationships/slide" Target="slides/slide139.xml"/><Relationship Id="rId354" Type="http://schemas.openxmlformats.org/officeDocument/2006/relationships/slide" Target="slides/slide160.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81.xml"/><Relationship Id="rId3" Type="http://schemas.openxmlformats.org/officeDocument/2006/relationships/customXml" Target="../customXml/item3.xml"/><Relationship Id="rId214" Type="http://schemas.openxmlformats.org/officeDocument/2006/relationships/slide" Target="slides/slide20.xml"/><Relationship Id="rId235" Type="http://schemas.openxmlformats.org/officeDocument/2006/relationships/slide" Target="slides/slide41.xml"/><Relationship Id="rId256" Type="http://schemas.openxmlformats.org/officeDocument/2006/relationships/slide" Target="slides/slide62.xml"/><Relationship Id="rId277" Type="http://schemas.openxmlformats.org/officeDocument/2006/relationships/slide" Target="slides/slide83.xml"/><Relationship Id="rId298" Type="http://schemas.openxmlformats.org/officeDocument/2006/relationships/slide" Target="slides/slide104.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08.xml"/><Relationship Id="rId323" Type="http://schemas.openxmlformats.org/officeDocument/2006/relationships/slide" Target="slides/slide129.xml"/><Relationship Id="rId344" Type="http://schemas.openxmlformats.org/officeDocument/2006/relationships/slide" Target="slides/slide15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71.xml"/><Relationship Id="rId386" Type="http://schemas.openxmlformats.org/officeDocument/2006/relationships/slide" Target="slides/slide192.xml"/><Relationship Id="rId190" Type="http://schemas.openxmlformats.org/officeDocument/2006/relationships/customXml" Target="../customXml/item190.xml"/><Relationship Id="rId204" Type="http://schemas.openxmlformats.org/officeDocument/2006/relationships/slide" Target="slides/slide10.xml"/><Relationship Id="rId225" Type="http://schemas.openxmlformats.org/officeDocument/2006/relationships/slide" Target="slides/slide31.xml"/><Relationship Id="rId246" Type="http://schemas.openxmlformats.org/officeDocument/2006/relationships/slide" Target="slides/slide52.xml"/><Relationship Id="rId267" Type="http://schemas.openxmlformats.org/officeDocument/2006/relationships/slide" Target="slides/slide73.xml"/><Relationship Id="rId288" Type="http://schemas.openxmlformats.org/officeDocument/2006/relationships/slide" Target="slides/slide94.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19.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40.xml"/><Relationship Id="rId355" Type="http://schemas.openxmlformats.org/officeDocument/2006/relationships/slide" Target="slides/slide161.xml"/><Relationship Id="rId376" Type="http://schemas.openxmlformats.org/officeDocument/2006/relationships/slide" Target="slides/slide182.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21.xml"/><Relationship Id="rId236" Type="http://schemas.openxmlformats.org/officeDocument/2006/relationships/slide" Target="slides/slide42.xml"/><Relationship Id="rId257" Type="http://schemas.openxmlformats.org/officeDocument/2006/relationships/slide" Target="slides/slide63.xml"/><Relationship Id="rId278" Type="http://schemas.openxmlformats.org/officeDocument/2006/relationships/slide" Target="slides/slide84.xml"/><Relationship Id="rId303" Type="http://schemas.openxmlformats.org/officeDocument/2006/relationships/slide" Target="slides/slide109.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51.xml"/><Relationship Id="rId387" Type="http://schemas.openxmlformats.org/officeDocument/2006/relationships/slide" Target="slides/slide19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18.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5.xml"/><Relationship Id="rId1" Type="http://schemas.openxmlformats.org/officeDocument/2006/relationships/customXml" Target="../../customXml/item14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5.xml"/><Relationship Id="rId1" Type="http://schemas.openxmlformats.org/officeDocument/2006/relationships/customXml" Target="../../customXml/item131.xml"/><Relationship Id="rId4" Type="http://schemas.openxmlformats.org/officeDocument/2006/relationships/image" Target="../media/image17.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5.xml"/><Relationship Id="rId1" Type="http://schemas.openxmlformats.org/officeDocument/2006/relationships/customXml" Target="../../customXml/item4.xml"/><Relationship Id="rId4" Type="http://schemas.openxmlformats.org/officeDocument/2006/relationships/image" Target="../media/image16.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5.xml"/><Relationship Id="rId1" Type="http://schemas.openxmlformats.org/officeDocument/2006/relationships/customXml" Target="../../customXml/item10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5.xml"/><Relationship Id="rId1" Type="http://schemas.openxmlformats.org/officeDocument/2006/relationships/customXml" Target="../../customXml/item51.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5.xml"/><Relationship Id="rId1" Type="http://schemas.openxmlformats.org/officeDocument/2006/relationships/customXml" Target="../../customXml/item88.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5.xml"/><Relationship Id="rId1" Type="http://schemas.openxmlformats.org/officeDocument/2006/relationships/customXml" Target="../../customXml/item47.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5.xml"/><Relationship Id="rId1" Type="http://schemas.openxmlformats.org/officeDocument/2006/relationships/customXml" Target="../../customXml/item157.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5.xml"/><Relationship Id="rId1" Type="http://schemas.openxmlformats.org/officeDocument/2006/relationships/customXml" Target="../../customXml/item100.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152.xml"/><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5.xml"/><Relationship Id="rId1" Type="http://schemas.openxmlformats.org/officeDocument/2006/relationships/customXml" Target="../../customXml/item192.xml"/><Relationship Id="rId4" Type="http://schemas.openxmlformats.org/officeDocument/2006/relationships/image" Target="../media/image16.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5.xml"/><Relationship Id="rId1" Type="http://schemas.openxmlformats.org/officeDocument/2006/relationships/customXml" Target="../../customXml/item116.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5.xml"/><Relationship Id="rId1" Type="http://schemas.openxmlformats.org/officeDocument/2006/relationships/customXml" Target="../../customXml/item55.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5.xml"/><Relationship Id="rId1" Type="http://schemas.openxmlformats.org/officeDocument/2006/relationships/customXml" Target="../../customXml/item15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5.xml"/><Relationship Id="rId1" Type="http://schemas.openxmlformats.org/officeDocument/2006/relationships/customXml" Target="../../customXml/item17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5.xml"/><Relationship Id="rId1" Type="http://schemas.openxmlformats.org/officeDocument/2006/relationships/customXml" Target="../../customXml/item81.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5.xml"/><Relationship Id="rId1" Type="http://schemas.openxmlformats.org/officeDocument/2006/relationships/customXml" Target="../../customXml/item117.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5.xml"/><Relationship Id="rId1" Type="http://schemas.openxmlformats.org/officeDocument/2006/relationships/customXml" Target="../../customXml/item69.xml"/><Relationship Id="rId4" Type="http://schemas.openxmlformats.org/officeDocument/2006/relationships/image" Target="../media/image19.jpe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5.xml"/><Relationship Id="rId1" Type="http://schemas.openxmlformats.org/officeDocument/2006/relationships/customXml" Target="../../customXml/item6.xml"/><Relationship Id="rId4" Type="http://schemas.openxmlformats.org/officeDocument/2006/relationships/image" Target="../media/image16.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5.xml"/><Relationship Id="rId1" Type="http://schemas.openxmlformats.org/officeDocument/2006/relationships/customXml" Target="../../customXml/item18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92.xml"/><Relationship Id="rId4" Type="http://schemas.openxmlformats.org/officeDocument/2006/relationships/image" Target="../media/image9.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5.xml"/><Relationship Id="rId1" Type="http://schemas.openxmlformats.org/officeDocument/2006/relationships/customXml" Target="../../customXml/item17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5.xml"/><Relationship Id="rId1" Type="http://schemas.openxmlformats.org/officeDocument/2006/relationships/customXml" Target="../../customXml/item7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5.xml"/><Relationship Id="rId1" Type="http://schemas.openxmlformats.org/officeDocument/2006/relationships/customXml" Target="../../customXml/item74.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5.xml"/><Relationship Id="rId1" Type="http://schemas.openxmlformats.org/officeDocument/2006/relationships/customXml" Target="../../customXml/item144.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5.xml"/><Relationship Id="rId1" Type="http://schemas.openxmlformats.org/officeDocument/2006/relationships/customXml" Target="../../customXml/item8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5.xml"/><Relationship Id="rId1" Type="http://schemas.openxmlformats.org/officeDocument/2006/relationships/customXml" Target="../../customXml/item147.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5.xml"/><Relationship Id="rId1" Type="http://schemas.openxmlformats.org/officeDocument/2006/relationships/customXml" Target="../../customXml/item56.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5.xml"/><Relationship Id="rId1" Type="http://schemas.openxmlformats.org/officeDocument/2006/relationships/customXml" Target="../../customXml/item145.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5.xml"/><Relationship Id="rId1" Type="http://schemas.openxmlformats.org/officeDocument/2006/relationships/customXml" Target="../../customXml/item136.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5.xml"/><Relationship Id="rId1" Type="http://schemas.openxmlformats.org/officeDocument/2006/relationships/customXml" Target="../../customXml/item4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124.xml"/><Relationship Id="rId4" Type="http://schemas.openxmlformats.org/officeDocument/2006/relationships/image" Target="../media/image10.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5.xml"/><Relationship Id="rId1" Type="http://schemas.openxmlformats.org/officeDocument/2006/relationships/customXml" Target="../../customXml/item95.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5.xml"/><Relationship Id="rId1" Type="http://schemas.openxmlformats.org/officeDocument/2006/relationships/customXml" Target="../../customXml/item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6.xml"/><Relationship Id="rId1" Type="http://schemas.openxmlformats.org/officeDocument/2006/relationships/customXml" Target="../../customXml/item125.xml"/><Relationship Id="rId4" Type="http://schemas.openxmlformats.org/officeDocument/2006/relationships/image" Target="../media/image5.pn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6.xml"/><Relationship Id="rId1" Type="http://schemas.openxmlformats.org/officeDocument/2006/relationships/customXml" Target="../../customXml/item4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6.xml"/><Relationship Id="rId1" Type="http://schemas.openxmlformats.org/officeDocument/2006/relationships/customXml" Target="../../customXml/item184.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6.xml"/><Relationship Id="rId1" Type="http://schemas.openxmlformats.org/officeDocument/2006/relationships/customXml" Target="../../customXml/item121.xml"/><Relationship Id="rId4" Type="http://schemas.openxmlformats.org/officeDocument/2006/relationships/image" Target="../media/image6.pn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6.xml"/><Relationship Id="rId1" Type="http://schemas.openxmlformats.org/officeDocument/2006/relationships/customXml" Target="../../customXml/item149.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6.xml"/><Relationship Id="rId1" Type="http://schemas.openxmlformats.org/officeDocument/2006/relationships/customXml" Target="../../customXml/item31.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6.xml"/><Relationship Id="rId1" Type="http://schemas.openxmlformats.org/officeDocument/2006/relationships/customXml" Target="../../customXml/item94.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6.xml"/><Relationship Id="rId1" Type="http://schemas.openxmlformats.org/officeDocument/2006/relationships/customXml" Target="../../customXml/item8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19.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6.xml"/><Relationship Id="rId1" Type="http://schemas.openxmlformats.org/officeDocument/2006/relationships/customXml" Target="../../customXml/item128.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6.xml"/><Relationship Id="rId1" Type="http://schemas.openxmlformats.org/officeDocument/2006/relationships/customXml" Target="../../customXml/item101.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6.xml"/><Relationship Id="rId1" Type="http://schemas.openxmlformats.org/officeDocument/2006/relationships/customXml" Target="../../customXml/item15.xml"/><Relationship Id="rId4" Type="http://schemas.openxmlformats.org/officeDocument/2006/relationships/image" Target="../media/image16.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6.xml"/><Relationship Id="rId1" Type="http://schemas.openxmlformats.org/officeDocument/2006/relationships/customXml" Target="../../customXml/item162.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6.xml"/><Relationship Id="rId1" Type="http://schemas.openxmlformats.org/officeDocument/2006/relationships/customXml" Target="../../customXml/item29.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6.xml"/><Relationship Id="rId1" Type="http://schemas.openxmlformats.org/officeDocument/2006/relationships/customXml" Target="../../customXml/item91.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6.xml"/><Relationship Id="rId1" Type="http://schemas.openxmlformats.org/officeDocument/2006/relationships/customXml" Target="../../customXml/item83.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6.xml"/><Relationship Id="rId1" Type="http://schemas.openxmlformats.org/officeDocument/2006/relationships/customXml" Target="../../customXml/item1.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6.xml"/><Relationship Id="rId1" Type="http://schemas.openxmlformats.org/officeDocument/2006/relationships/customXml" Target="../../customXml/item138.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6.xml"/><Relationship Id="rId1" Type="http://schemas.openxmlformats.org/officeDocument/2006/relationships/customXml" Target="../../customXml/item9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10.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6.xml"/><Relationship Id="rId1" Type="http://schemas.openxmlformats.org/officeDocument/2006/relationships/customXml" Target="../../customXml/item187.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6.xml"/><Relationship Id="rId1" Type="http://schemas.openxmlformats.org/officeDocument/2006/relationships/customXml" Target="../../customXml/item84.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6.xml"/><Relationship Id="rId1" Type="http://schemas.openxmlformats.org/officeDocument/2006/relationships/customXml" Target="../../customXml/item129.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6.xml"/><Relationship Id="rId1" Type="http://schemas.openxmlformats.org/officeDocument/2006/relationships/customXml" Target="../../customXml/item185.xml"/><Relationship Id="rId4" Type="http://schemas.openxmlformats.org/officeDocument/2006/relationships/image" Target="../media/image16.pn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6.xml"/><Relationship Id="rId1" Type="http://schemas.openxmlformats.org/officeDocument/2006/relationships/customXml" Target="../../customXml/item160.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6.xml"/><Relationship Id="rId1" Type="http://schemas.openxmlformats.org/officeDocument/2006/relationships/customXml" Target="../../customXml/item45.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6.xml"/><Relationship Id="rId1" Type="http://schemas.openxmlformats.org/officeDocument/2006/relationships/customXml" Target="../../customXml/item112.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6.xml"/><Relationship Id="rId1" Type="http://schemas.openxmlformats.org/officeDocument/2006/relationships/customXml" Target="../../customXml/item171.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6.xml"/><Relationship Id="rId1" Type="http://schemas.openxmlformats.org/officeDocument/2006/relationships/customXml" Target="../../customXml/item62.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6.xml"/><Relationship Id="rId1" Type="http://schemas.openxmlformats.org/officeDocument/2006/relationships/customXml" Target="../../customXml/item17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122.xml"/><Relationship Id="rId4" Type="http://schemas.openxmlformats.org/officeDocument/2006/relationships/image" Target="../media/image11.png"/></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6.xml"/><Relationship Id="rId1" Type="http://schemas.openxmlformats.org/officeDocument/2006/relationships/customXml" Target="../../customXml/item37.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6.xml"/><Relationship Id="rId1" Type="http://schemas.openxmlformats.org/officeDocument/2006/relationships/customXml" Target="../../customXml/item16.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6.xml"/><Relationship Id="rId1" Type="http://schemas.openxmlformats.org/officeDocument/2006/relationships/customXml" Target="../../customXml/item12.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6.xml"/><Relationship Id="rId1" Type="http://schemas.openxmlformats.org/officeDocument/2006/relationships/customXml" Target="../../customXml/item54.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6.xml"/><Relationship Id="rId1" Type="http://schemas.openxmlformats.org/officeDocument/2006/relationships/customXml" Target="../../customXml/item153.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7.xml"/><Relationship Id="rId1" Type="http://schemas.openxmlformats.org/officeDocument/2006/relationships/customXml" Target="../../customXml/item28.xml"/><Relationship Id="rId4" Type="http://schemas.openxmlformats.org/officeDocument/2006/relationships/image" Target="../media/image5.pn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7.xml"/><Relationship Id="rId1" Type="http://schemas.openxmlformats.org/officeDocument/2006/relationships/customXml" Target="../../customXml/item76.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7.xml"/><Relationship Id="rId1" Type="http://schemas.openxmlformats.org/officeDocument/2006/relationships/customXml" Target="../../customXml/item139.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7.xml"/><Relationship Id="rId1" Type="http://schemas.openxmlformats.org/officeDocument/2006/relationships/customXml" Target="../../customXml/item73.xml"/><Relationship Id="rId4" Type="http://schemas.openxmlformats.org/officeDocument/2006/relationships/image" Target="../media/image6.png"/></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7.xml"/><Relationship Id="rId1" Type="http://schemas.openxmlformats.org/officeDocument/2006/relationships/customXml" Target="../../customXml/item17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57.xml"/><Relationship Id="rId4" Type="http://schemas.openxmlformats.org/officeDocument/2006/relationships/image" Target="../media/image8.png"/></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7.xml"/><Relationship Id="rId1" Type="http://schemas.openxmlformats.org/officeDocument/2006/relationships/customXml" Target="../../customXml/item106.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7.xml"/><Relationship Id="rId1" Type="http://schemas.openxmlformats.org/officeDocument/2006/relationships/customXml" Target="../../customXml/item191.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7.xml"/><Relationship Id="rId1" Type="http://schemas.openxmlformats.org/officeDocument/2006/relationships/customXml" Target="../../customXml/item35.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7.xml"/><Relationship Id="rId1" Type="http://schemas.openxmlformats.org/officeDocument/2006/relationships/customXml" Target="../../customXml/item30.xml"/><Relationship Id="rId4" Type="http://schemas.openxmlformats.org/officeDocument/2006/relationships/image" Target="../media/image16.png"/></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7.xml"/><Relationship Id="rId1" Type="http://schemas.openxmlformats.org/officeDocument/2006/relationships/customXml" Target="../../customXml/item123.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7.xml"/><Relationship Id="rId1" Type="http://schemas.openxmlformats.org/officeDocument/2006/relationships/customXml" Target="../../customXml/item134.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7.xml"/><Relationship Id="rId1" Type="http://schemas.openxmlformats.org/officeDocument/2006/relationships/customXml" Target="../../customXml/item26.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7.xml"/><Relationship Id="rId1" Type="http://schemas.openxmlformats.org/officeDocument/2006/relationships/customXml" Target="../../customXml/item49.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7.xml"/><Relationship Id="rId1" Type="http://schemas.openxmlformats.org/officeDocument/2006/relationships/customXml" Target="../../customXml/item155.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7.xml"/><Relationship Id="rId1" Type="http://schemas.openxmlformats.org/officeDocument/2006/relationships/customXml" Target="../../customXml/item53.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25.xml"/><Relationship Id="rId4" Type="http://schemas.openxmlformats.org/officeDocument/2006/relationships/image" Target="../media/image9.png"/></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7.xml"/><Relationship Id="rId1" Type="http://schemas.openxmlformats.org/officeDocument/2006/relationships/customXml" Target="../../customXml/item43.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7.xml"/><Relationship Id="rId1" Type="http://schemas.openxmlformats.org/officeDocument/2006/relationships/customXml" Target="../../customXml/item189.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7.xml"/><Relationship Id="rId1" Type="http://schemas.openxmlformats.org/officeDocument/2006/relationships/customXml" Target="../../customXml/item159.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7.xml"/><Relationship Id="rId1" Type="http://schemas.openxmlformats.org/officeDocument/2006/relationships/customXml" Target="../../customXml/item79.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7.xml"/><Relationship Id="rId1" Type="http://schemas.openxmlformats.org/officeDocument/2006/relationships/customXml" Target="../../customXml/item190.xml"/><Relationship Id="rId4" Type="http://schemas.openxmlformats.org/officeDocument/2006/relationships/image" Target="../media/image16.png"/></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7.xml"/><Relationship Id="rId1" Type="http://schemas.openxmlformats.org/officeDocument/2006/relationships/customXml" Target="../../customXml/item46.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7.xml"/><Relationship Id="rId1" Type="http://schemas.openxmlformats.org/officeDocument/2006/relationships/customXml" Target="../../customXml/item120.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7.xml"/><Relationship Id="rId1" Type="http://schemas.openxmlformats.org/officeDocument/2006/relationships/customXml" Target="../../customXml/item16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7.xml"/><Relationship Id="rId1" Type="http://schemas.openxmlformats.org/officeDocument/2006/relationships/customXml" Target="../../customXml/item11.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7.xml"/><Relationship Id="rId1" Type="http://schemas.openxmlformats.org/officeDocument/2006/relationships/customXml" Target="../../customXml/item5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23.xml"/><Relationship Id="rId4" Type="http://schemas.openxmlformats.org/officeDocument/2006/relationships/image" Target="../media/image10.png"/></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7.xml"/><Relationship Id="rId1" Type="http://schemas.openxmlformats.org/officeDocument/2006/relationships/customXml" Target="../../customXml/item132.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7.xml"/><Relationship Id="rId1" Type="http://schemas.openxmlformats.org/officeDocument/2006/relationships/customXml" Target="../../customXml/item85.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7.xml"/><Relationship Id="rId1" Type="http://schemas.openxmlformats.org/officeDocument/2006/relationships/customXml" Target="../../customXml/item36.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7.xml"/><Relationship Id="rId1" Type="http://schemas.openxmlformats.org/officeDocument/2006/relationships/customXml" Target="../../customXml/item109.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7.xml"/><Relationship Id="rId1" Type="http://schemas.openxmlformats.org/officeDocument/2006/relationships/customXml" Target="../../customXml/item143.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7.xml"/><Relationship Id="rId1" Type="http://schemas.openxmlformats.org/officeDocument/2006/relationships/customXml" Target="../../customXml/item2.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7.xml"/><Relationship Id="rId1" Type="http://schemas.openxmlformats.org/officeDocument/2006/relationships/customXml" Target="../../customXml/item96.xml"/></Relationships>
</file>

<file path=ppt/slides/_rels/slide2.xml.rels><?xml version="1.0" encoding="UTF-8" standalone="yes"?>
<Relationships xmlns="http://schemas.openxmlformats.org/package/2006/relationships"><Relationship Id="rId8" Type="http://schemas.openxmlformats.org/officeDocument/2006/relationships/slide" Target="slide132.xml"/><Relationship Id="rId3" Type="http://schemas.openxmlformats.org/officeDocument/2006/relationships/slide" Target="slide5.xml"/><Relationship Id="rId7" Type="http://schemas.openxmlformats.org/officeDocument/2006/relationships/slide" Target="slide90.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58.xml"/><Relationship Id="rId5" Type="http://schemas.openxmlformats.org/officeDocument/2006/relationships/slide" Target="slide77.xml"/><Relationship Id="rId4" Type="http://schemas.openxmlformats.org/officeDocument/2006/relationships/slide" Target="slide3.xml"/><Relationship Id="rId9" Type="http://schemas.openxmlformats.org/officeDocument/2006/relationships/slide" Target="slide16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20.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97.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18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107.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8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4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14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4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8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70.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59.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7.xml"/><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1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14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10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1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10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10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18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161.xml"/><Relationship Id="rId5" Type="http://schemas.openxmlformats.org/officeDocument/2006/relationships/image" Target="../media/image8.png"/><Relationship Id="rId4" Type="http://schemas.openxmlformats.org/officeDocument/2006/relationships/image" Target="../media/image13.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93.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13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3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119.xml"/><Relationship Id="rId5" Type="http://schemas.openxmlformats.org/officeDocument/2006/relationships/image" Target="../media/image10.png"/><Relationship Id="rId4" Type="http://schemas.openxmlformats.org/officeDocument/2006/relationships/image" Target="../media/image14.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13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6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3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6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17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10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16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7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16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114.xml"/><Relationship Id="rId4" Type="http://schemas.openxmlformats.org/officeDocument/2006/relationships/image" Target="../media/image15.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15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17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73.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111.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15.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6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24.xml"/><Relationship Id="rId4" Type="http://schemas.openxmlformats.org/officeDocument/2006/relationships/image" Target="../media/image16.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10.xml"/><Relationship Id="rId4" Type="http://schemas.openxmlformats.org/officeDocument/2006/relationships/image" Target="../media/image16.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11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16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5.xml"/><Relationship Id="rId1" Type="http://schemas.openxmlformats.org/officeDocument/2006/relationships/customXml" Target="../../customXml/item130.xml"/><Relationship Id="rId4" Type="http://schemas.openxmlformats.org/officeDocument/2006/relationships/image" Target="../media/image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5.xml"/><Relationship Id="rId1" Type="http://schemas.openxmlformats.org/officeDocument/2006/relationships/customXml" Target="../../customXml/item168.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5.xml"/><Relationship Id="rId1" Type="http://schemas.openxmlformats.org/officeDocument/2006/relationships/customXml" Target="../../customXml/item66.xml"/><Relationship Id="rId4" Type="http://schemas.openxmlformats.org/officeDocument/2006/relationships/image" Target="../media/image6.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5.xml"/><Relationship Id="rId1" Type="http://schemas.openxmlformats.org/officeDocument/2006/relationships/customXml" Target="../../customXml/item18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5.xml"/><Relationship Id="rId1" Type="http://schemas.openxmlformats.org/officeDocument/2006/relationships/customXml" Target="../../customXml/item17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5.xml"/><Relationship Id="rId1" Type="http://schemas.openxmlformats.org/officeDocument/2006/relationships/customXml" Target="../../customXml/item15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5.xml"/><Relationship Id="rId1" Type="http://schemas.openxmlformats.org/officeDocument/2006/relationships/customXml" Target="../../customXml/item9.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5.xml"/><Relationship Id="rId1" Type="http://schemas.openxmlformats.org/officeDocument/2006/relationships/customXml" Target="../../customXml/item175.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5.xml"/><Relationship Id="rId1" Type="http://schemas.openxmlformats.org/officeDocument/2006/relationships/customXml" Target="../../customXml/item140.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5.xml"/><Relationship Id="rId1" Type="http://schemas.openxmlformats.org/officeDocument/2006/relationships/customXml" Target="../../customXml/item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专题十三  写　作</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1294329"/>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明技法　明确技法写好文</a:t>
            </a:r>
            <a:endParaRPr lang="zh-CN" altLang="en-US" sz="3000"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一、单则材料作文审题“三方法”</a:t>
            </a:r>
            <a:endParaRPr lang="zh-CN" altLang="en-US" b="1" dirty="0"/>
          </a:p>
        </p:txBody>
      </p:sp>
      <p:pic>
        <p:nvPicPr>
          <p:cNvPr id="211969" name="Picture 1"/>
          <p:cNvPicPr>
            <a:picLocks noChangeAspect="1" noChangeArrowheads="1"/>
          </p:cNvPicPr>
          <p:nvPr/>
        </p:nvPicPr>
        <p:blipFill>
          <a:blip r:embed="rId4" cstate="print"/>
          <a:srcRect/>
          <a:stretch>
            <a:fillRect/>
          </a:stretch>
        </p:blipFill>
        <p:spPr bwMode="auto">
          <a:xfrm>
            <a:off x="449213" y="1965609"/>
            <a:ext cx="7218362" cy="590550"/>
          </a:xfrm>
          <a:prstGeom prst="rect">
            <a:avLst/>
          </a:prstGeom>
          <a:noFill/>
          <a:ln w="9525">
            <a:noFill/>
            <a:miter lim="800000"/>
            <a:headEnd/>
            <a:tailEnd/>
          </a:ln>
        </p:spPr>
      </p:pic>
      <p:sp>
        <p:nvSpPr>
          <p:cNvPr id="4" name="TextBox 2"/>
          <p:cNvSpPr txBox="1"/>
          <p:nvPr/>
        </p:nvSpPr>
        <p:spPr>
          <a:xfrm>
            <a:off x="540000" y="2556159"/>
            <a:ext cx="11340000" cy="3544240"/>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审题立意要有全局意识,要从材料整体出发,全面把握材料的意旨。最忌抓住</a:t>
            </a:r>
            <a:r>
              <a:rPr dirty="0"/>
              <a:t/>
            </a:r>
            <a:br>
              <a:rPr dirty="0"/>
            </a:br>
            <a:r>
              <a:rPr lang="zh-CN" altLang="en-US" sz="2607" kern="0" dirty="0" smtClean="0">
                <a:solidFill>
                  <a:srgbClr val="000000"/>
                </a:solidFill>
                <a:latin typeface="Times New Roman" pitchFamily="65" charset="-122"/>
                <a:ea typeface="宋体" pitchFamily="65" charset="-122"/>
              </a:rPr>
              <a:t>一点,不及其余。具体说来有以下两步:</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第一步:明确材料性质,找到立意核心信息。</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高考作文的材料一般为记叙性材料或议论性材料,记叙性材料可采取透事析</a:t>
            </a:r>
            <a:r>
              <a:rPr dirty="0"/>
              <a:t/>
            </a:r>
            <a:br>
              <a:rPr dirty="0"/>
            </a:br>
            <a:r>
              <a:rPr lang="zh-CN" altLang="en-US" sz="2607" kern="0" dirty="0" smtClean="0">
                <a:solidFill>
                  <a:srgbClr val="000000"/>
                </a:solidFill>
                <a:latin typeface="Times New Roman" pitchFamily="65" charset="-122"/>
                <a:ea typeface="宋体" pitchFamily="65" charset="-122"/>
              </a:rPr>
              <a:t>理的方法寻找立意核心信息;议论性材料要善于抓论点寻找立意核心信息。</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第二步:确定材料倾向,确定最佳立意。</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提炼出一个中心论点,这个中心论点,就是从整体出发所形成的立意。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3.标志句的写法要多样化。写标志句其实就是在整理文章的思路,所以标志</a:t>
            </a:r>
            <a:r>
              <a:rPr dirty="0"/>
              <a:t/>
            </a:r>
            <a:br>
              <a:rPr dirty="0"/>
            </a:br>
            <a:r>
              <a:rPr lang="zh-CN" altLang="en-US" sz="2607" kern="0" dirty="0" smtClean="0">
                <a:solidFill>
                  <a:srgbClr val="000000"/>
                </a:solidFill>
                <a:latin typeface="Times New Roman" pitchFamily="65" charset="-122"/>
                <a:ea typeface="宋体" pitchFamily="65" charset="-122"/>
              </a:rPr>
              <a:t>句一定要好好写。标志句要有文采,因为标志句放在段首,很醒目,也是展示</a:t>
            </a:r>
            <a:r>
              <a:rPr dirty="0"/>
              <a:t/>
            </a:r>
            <a:br>
              <a:rPr dirty="0"/>
            </a:br>
            <a:r>
              <a:rPr lang="zh-CN" altLang="en-US" sz="2607" kern="0" dirty="0" smtClean="0">
                <a:solidFill>
                  <a:srgbClr val="000000"/>
                </a:solidFill>
                <a:latin typeface="Times New Roman" pitchFamily="65" charset="-122"/>
                <a:ea typeface="宋体" pitchFamily="65" charset="-122"/>
              </a:rPr>
              <a:t>作者语言功底的一部分;还要做到精练传神、句式工整。标志句的写法大概</a:t>
            </a:r>
            <a:r>
              <a:rPr dirty="0"/>
              <a:t/>
            </a:r>
            <a:br>
              <a:rPr dirty="0"/>
            </a:br>
            <a:r>
              <a:rPr lang="zh-CN" altLang="en-US" sz="2607" kern="0" dirty="0" smtClean="0">
                <a:solidFill>
                  <a:srgbClr val="000000"/>
                </a:solidFill>
                <a:latin typeface="Times New Roman" pitchFamily="65" charset="-122"/>
                <a:ea typeface="宋体" pitchFamily="65" charset="-122"/>
              </a:rPr>
              <a:t>可以分为以下两种: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(1)小标题式,就是用精练传神的语言概括段落大意。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(2)中心句式,就是概括段落主旨的句子。(也可用名言、诗句或者歌词等作</a:t>
            </a:r>
            <a:r>
              <a:rPr dirty="0"/>
              <a:t/>
            </a:r>
            <a:br>
              <a:rPr dirty="0"/>
            </a:br>
            <a:r>
              <a:rPr lang="zh-CN" altLang="en-US" sz="2607" kern="0" dirty="0" smtClean="0">
                <a:solidFill>
                  <a:srgbClr val="000000"/>
                </a:solidFill>
                <a:latin typeface="Times New Roman" pitchFamily="65" charset="-122"/>
                <a:ea typeface="宋体" pitchFamily="65" charset="-122"/>
              </a:rPr>
              <a:t>为标志句)</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25721"/>
          </a:xfrm>
          <a:prstGeom prst="rect">
            <a:avLst/>
          </a:prstGeom>
          <a:noFill/>
        </p:spPr>
        <p:txBody>
          <a:bodyPr wrap="square" lIns="0" tIns="0" rIns="0" bIns="0" rtlCol="0">
            <a:spAutoFit/>
          </a:bodyPr>
          <a:lstStyle/>
          <a:p>
            <a:pPr eaLnBrk="0" latinLnBrk="1" hangingPunct="0">
              <a:lnSpc>
                <a:spcPct val="150000"/>
              </a:lnSpc>
              <a:spcBef>
                <a:spcPts val="2452"/>
              </a:spcBef>
            </a:pPr>
            <a:r>
              <a:rPr lang="zh-CN" altLang="en-US" sz="2607" kern="0" dirty="0" smtClean="0">
                <a:solidFill>
                  <a:srgbClr val="000000"/>
                </a:solidFill>
                <a:latin typeface="Times New Roman" pitchFamily="65" charset="-122"/>
                <a:ea typeface="宋体" pitchFamily="65" charset="-122"/>
              </a:rPr>
              <a:t>[模板图示]</a:t>
            </a:r>
            <a:endParaRPr lang="en-US" altLang="zh-CN" sz="2607" kern="0" dirty="0" smtClean="0">
              <a:solidFill>
                <a:srgbClr val="000000"/>
              </a:solidFill>
              <a:latin typeface="Times New Roman" pitchFamily="65" charset="-122"/>
              <a:ea typeface="宋体" pitchFamily="65" charset="-122"/>
            </a:endParaRPr>
          </a:p>
        </p:txBody>
      </p:sp>
      <p:pic>
        <p:nvPicPr>
          <p:cNvPr id="1027" name="Picture 3"/>
          <p:cNvPicPr>
            <a:picLocks noChangeAspect="1" noChangeArrowheads="1"/>
          </p:cNvPicPr>
          <p:nvPr/>
        </p:nvPicPr>
        <p:blipFill>
          <a:blip r:embed="rId4" cstate="print"/>
          <a:srcRect/>
          <a:stretch>
            <a:fillRect/>
          </a:stretch>
        </p:blipFill>
        <p:spPr bwMode="auto">
          <a:xfrm>
            <a:off x="593229" y="1476053"/>
            <a:ext cx="4894202" cy="288032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628318"/>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明辨方能求真</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一考生</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云山苍苍,掩初日于云后;江水泱泱,藏金沙于石下。世相纷杂,真理往往隐藏</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其后。“不识庐山真面目,只缘身在此山中。”我们唯有像沃德一样,以“明</a:t>
            </a:r>
            <a:r>
              <a:rPr dirty="0"/>
              <a:t/>
            </a:r>
            <a:br>
              <a:rPr dirty="0"/>
            </a:br>
            <a:r>
              <a:rPr lang="zh-CN" altLang="en-US" sz="2607" kern="0" dirty="0" smtClean="0">
                <a:solidFill>
                  <a:srgbClr val="000000"/>
                </a:solidFill>
                <a:latin typeface="Times New Roman" pitchFamily="65" charset="-122"/>
                <a:ea typeface="宋体" pitchFamily="65" charset="-122"/>
              </a:rPr>
              <a:t>辨”为棹,在“惯性思维”的大海中乘风破浪,方可发现本质,觅得真理。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明辨方可发真问。“天何所沓?十二焉分?日月安属?列星安陈?”这是数千</a:t>
            </a:r>
            <a:r>
              <a:rPr dirty="0"/>
              <a:t/>
            </a:r>
            <a:br>
              <a:rPr dirty="0"/>
            </a:br>
            <a:r>
              <a:rPr lang="zh-CN" altLang="en-US" sz="2607" kern="0" dirty="0" smtClean="0">
                <a:solidFill>
                  <a:srgbClr val="000000"/>
                </a:solidFill>
                <a:latin typeface="Times New Roman" pitchFamily="65" charset="-122"/>
                <a:ea typeface="宋体" pitchFamily="65" charset="-122"/>
              </a:rPr>
              <a:t>年前的屈子对天空发出的《天问》。在那个笃信天圆地方的时代,屈子却面</a:t>
            </a:r>
            <a:r>
              <a:rPr dirty="0"/>
              <a:t/>
            </a:r>
            <a:br>
              <a:rPr dirty="0"/>
            </a:b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1044005"/>
            <a:ext cx="2533650" cy="4667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对浩瀚星河敏锐地察觉到星宿与天地之间神秘的关系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提出疑问。至今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我们的“天宫”“神舟”系列仍在向遥远的苍穹发出追问。明代思想家、哲学家方以智曾说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善疑者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不疑人之所疑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而疑人之所不疑。”沃德不也是这样吗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若无一双明辨之眼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何以穿过“惯性思维”的重重迷雾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发出那真理之问</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明辨方可见真理。我国著名地质学家李四光曾感叹:“不怀疑不能见真</a:t>
            </a:r>
            <a:r>
              <a:rPr dirty="0"/>
              <a:t/>
            </a:r>
            <a:br>
              <a:rPr dirty="0"/>
            </a:br>
            <a:r>
              <a:rPr lang="zh-CN" altLang="en-US" sz="2607" kern="0" dirty="0" smtClean="0">
                <a:solidFill>
                  <a:srgbClr val="000000"/>
                </a:solidFill>
                <a:latin typeface="Times New Roman" pitchFamily="65" charset="-122"/>
                <a:ea typeface="宋体" pitchFamily="65" charset="-122"/>
              </a:rPr>
              <a:t>理。”而明辨就是提出疑问乃至发现真理的基础。欧几里得提出“三角形</a:t>
            </a:r>
            <a:r>
              <a:rPr dirty="0"/>
              <a:t/>
            </a:r>
            <a:br>
              <a:rPr dirty="0"/>
            </a:br>
            <a:r>
              <a:rPr lang="zh-CN" altLang="en-US" sz="2607" kern="0" dirty="0" smtClean="0">
                <a:solidFill>
                  <a:srgbClr val="000000"/>
                </a:solidFill>
                <a:latin typeface="Times New Roman" pitchFamily="65" charset="-122"/>
                <a:ea typeface="宋体" pitchFamily="65" charset="-122"/>
              </a:rPr>
              <a:t>内角和等于180</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”的结论一直被无数数学工作者奉为圭臬。可数学家罗巴</a:t>
            </a:r>
            <a:r>
              <a:rPr dirty="0"/>
              <a:t/>
            </a:r>
            <a:br>
              <a:rPr dirty="0"/>
            </a:br>
            <a:r>
              <a:rPr lang="zh-CN" altLang="en-US" sz="2607" kern="0" dirty="0" smtClean="0">
                <a:solidFill>
                  <a:srgbClr val="000000"/>
                </a:solidFill>
                <a:latin typeface="Times New Roman" pitchFamily="65" charset="-122"/>
                <a:ea typeface="宋体" pitchFamily="65" charset="-122"/>
              </a:rPr>
              <a:t>切夫斯基和黎曼却在一次次的运算中敏锐地发现了“真理”的漏洞,并分别</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得出不同的结论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完善了数学界已沿用了几百年的定理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得出真理。正如钱钟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书所说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天下就没有偶然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那不过是化了妆的、戴了面具的必然。”沃德</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“幸存者偏差”的提出看似偶然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实则为明辨带来的必然。正是那种透过现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象看本质的能力让沃德没有唯“规律”是瞻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他怀明辨之心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在众说纷纭中力</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排众议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高举真理的大旗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最终觅得真理。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明辨方可守真知。格拉斯说:“将灯熄掉,以便看清灯泡。”纷繁世相中,唯</a:t>
            </a:r>
            <a:r>
              <a:rPr dirty="0"/>
              <a:t/>
            </a:r>
            <a:br>
              <a:rPr dirty="0"/>
            </a:br>
            <a:r>
              <a:rPr lang="zh-CN" altLang="en-US" sz="2607" kern="0" dirty="0" smtClean="0">
                <a:solidFill>
                  <a:srgbClr val="000000"/>
                </a:solidFill>
                <a:latin typeface="Times New Roman" pitchFamily="65" charset="-122"/>
                <a:ea typeface="宋体" pitchFamily="65" charset="-122"/>
              </a:rPr>
              <a:t>有关闭“表象”的灯光,方可看清“真知”的灯泡。神医华佗悬壶济世,医术</a:t>
            </a:r>
            <a:r>
              <a:rPr dirty="0"/>
              <a:t/>
            </a:r>
            <a:br>
              <a:rPr dirty="0"/>
            </a:br>
            <a:r>
              <a:rPr lang="zh-CN" altLang="en-US" sz="2607" kern="0" dirty="0" smtClean="0">
                <a:solidFill>
                  <a:srgbClr val="000000"/>
                </a:solidFill>
                <a:latin typeface="Times New Roman" pitchFamily="65" charset="-122"/>
                <a:ea typeface="宋体" pitchFamily="65" charset="-122"/>
              </a:rPr>
              <a:t>闻名天下,在面对同样有头痛身热症状的倪寻和李延时,开出两个不同的处方</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的做法流传千古。正是因为华佗明确地分辨出了二人内部积食和外部受寒的不同病因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才灵活运用了自己的医学理论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因人而异诊断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守住了医学真知。</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真正的智者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可以在“横看成岭侧成峰”的境地中识得庐山真面目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可以在千</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淘万漉的辛苦中“始到金”。沃德力排众议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坚持己见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最终被事实证明、被</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历史承认。云山苍苍掩不住初日万丈红光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江水泱泱藏不住金沙闪烁耀华。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虽然真理常被事物的表象掩盖,但我们若像沃德一样,执明辨的火把拨开迷</a:t>
            </a:r>
            <a:r>
              <a:rPr dirty="0"/>
              <a:t/>
            </a:r>
            <a:br>
              <a:rPr dirty="0"/>
            </a:br>
            <a:r>
              <a:rPr lang="zh-CN" altLang="en-US" sz="2607" kern="0" dirty="0" smtClean="0">
                <a:solidFill>
                  <a:srgbClr val="000000"/>
                </a:solidFill>
                <a:latin typeface="Times New Roman" pitchFamily="65" charset="-122"/>
                <a:ea typeface="宋体" pitchFamily="65" charset="-122"/>
              </a:rPr>
              <a:t>雾,定可发真问,见真理,守真知!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(2018年课标全国Ⅱ高分作文)</a:t>
            </a:r>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9333" y="1620069"/>
            <a:ext cx="8856984" cy="3627211"/>
          </a:xfrm>
          <a:prstGeom prst="rect">
            <a:avLst/>
          </a:prstGeom>
        </p:spPr>
        <p:txBody>
          <a:bodyPr wrap="square">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亮点借鉴：本文结构清晰，考生以“以‘明辨’为棹，在‘</a:t>
            </a:r>
            <a:r>
              <a:rPr lang="zh-CN" altLang="en-US" sz="2607" kern="0" smtClean="0">
                <a:solidFill>
                  <a:srgbClr val="000000"/>
                </a:solidFill>
                <a:latin typeface="Times New Roman" pitchFamily="65" charset="-122"/>
                <a:ea typeface="宋体" pitchFamily="65" charset="-122"/>
              </a:rPr>
              <a:t>惯</a:t>
            </a:r>
            <a:r>
              <a:rPr lang="zh-CN" altLang="en-US" sz="2607" kern="0" smtClean="0">
                <a:solidFill>
                  <a:srgbClr val="000000"/>
                </a:solidFill>
                <a:latin typeface="Times New Roman" pitchFamily="65" charset="-122"/>
                <a:ea typeface="宋体" pitchFamily="65" charset="-122"/>
              </a:rPr>
              <a:t>性思</a:t>
            </a:r>
            <a:r>
              <a:rPr lang="zh-CN" altLang="en-US" sz="2607" kern="0" dirty="0" smtClean="0">
                <a:solidFill>
                  <a:srgbClr val="000000"/>
                </a:solidFill>
                <a:latin typeface="Times New Roman" pitchFamily="65" charset="-122"/>
                <a:ea typeface="宋体" pitchFamily="65" charset="-122"/>
              </a:rPr>
              <a:t>维’的大海中乘风破浪，方可发现本质，觅得真理”作为本</a:t>
            </a:r>
            <a:r>
              <a:rPr lang="zh-CN" altLang="en-US" sz="2607" kern="0" smtClean="0">
                <a:solidFill>
                  <a:srgbClr val="000000"/>
                </a:solidFill>
                <a:latin typeface="Times New Roman" pitchFamily="65" charset="-122"/>
                <a:ea typeface="宋体" pitchFamily="65" charset="-122"/>
              </a:rPr>
              <a:t>文</a:t>
            </a:r>
            <a:r>
              <a:rPr lang="zh-CN" altLang="en-US" sz="2607" kern="0" smtClean="0">
                <a:solidFill>
                  <a:srgbClr val="000000"/>
                </a:solidFill>
                <a:latin typeface="Times New Roman" pitchFamily="65" charset="-122"/>
                <a:ea typeface="宋体" pitchFamily="65" charset="-122"/>
              </a:rPr>
              <a:t>的中</a:t>
            </a:r>
            <a:r>
              <a:rPr lang="zh-CN" altLang="en-US" sz="2607" kern="0" dirty="0" smtClean="0">
                <a:solidFill>
                  <a:srgbClr val="000000"/>
                </a:solidFill>
                <a:latin typeface="Times New Roman" pitchFamily="65" charset="-122"/>
                <a:ea typeface="宋体" pitchFamily="65" charset="-122"/>
              </a:rPr>
              <a:t>心论点，把握材料意旨。主体部分采用并列式结构，将中</a:t>
            </a:r>
            <a:r>
              <a:rPr lang="zh-CN" altLang="en-US" sz="2607" kern="0" smtClean="0">
                <a:solidFill>
                  <a:srgbClr val="000000"/>
                </a:solidFill>
                <a:latin typeface="Times New Roman" pitchFamily="65" charset="-122"/>
                <a:ea typeface="宋体" pitchFamily="65" charset="-122"/>
              </a:rPr>
              <a:t>心</a:t>
            </a:r>
            <a:r>
              <a:rPr lang="zh-CN" altLang="en-US" sz="2607" kern="0" smtClean="0">
                <a:solidFill>
                  <a:srgbClr val="000000"/>
                </a:solidFill>
                <a:latin typeface="Times New Roman" pitchFamily="65" charset="-122"/>
                <a:ea typeface="宋体" pitchFamily="65" charset="-122"/>
              </a:rPr>
              <a:t>论点</a:t>
            </a:r>
            <a:r>
              <a:rPr lang="zh-CN" altLang="en-US" sz="2607" kern="0" dirty="0" smtClean="0">
                <a:solidFill>
                  <a:srgbClr val="000000"/>
                </a:solidFill>
                <a:latin typeface="Times New Roman" pitchFamily="65" charset="-122"/>
                <a:ea typeface="宋体" pitchFamily="65" charset="-122"/>
              </a:rPr>
              <a:t>分解为“明辨方可发真问”“明辨方可见真理”“明辨方可</a:t>
            </a:r>
            <a:r>
              <a:rPr lang="zh-CN" altLang="en-US" sz="2607" kern="0" smtClean="0">
                <a:solidFill>
                  <a:srgbClr val="000000"/>
                </a:solidFill>
                <a:latin typeface="Times New Roman" pitchFamily="65" charset="-122"/>
                <a:ea typeface="宋体" pitchFamily="65" charset="-122"/>
              </a:rPr>
              <a:t>守</a:t>
            </a:r>
            <a:r>
              <a:rPr lang="zh-CN" altLang="en-US" sz="2607" kern="0" smtClean="0">
                <a:solidFill>
                  <a:srgbClr val="000000"/>
                </a:solidFill>
                <a:latin typeface="Times New Roman" pitchFamily="65" charset="-122"/>
                <a:ea typeface="宋体" pitchFamily="65" charset="-122"/>
              </a:rPr>
              <a:t>真知</a:t>
            </a:r>
            <a:r>
              <a:rPr lang="zh-CN" altLang="en-US" sz="2607" kern="0" dirty="0" smtClean="0">
                <a:solidFill>
                  <a:srgbClr val="000000"/>
                </a:solidFill>
                <a:latin typeface="Times New Roman" pitchFamily="65" charset="-122"/>
                <a:ea typeface="宋体" pitchFamily="65" charset="-122"/>
              </a:rPr>
              <a:t>”三个分论点，层次分明，过渡自然，脉络分明，而又有条不紊。</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二、层进式结构</a:t>
            </a:r>
            <a:endParaRPr lang="zh-CN" altLang="en-US" sz="28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层进式结构是指文章先提出中心论点,然后按照事物的内在逻辑关系确立与</a:t>
            </a:r>
            <a:r>
              <a:rPr dirty="0"/>
              <a:t/>
            </a:r>
            <a:br>
              <a:rPr dirty="0"/>
            </a:br>
            <a:r>
              <a:rPr lang="zh-CN" altLang="en-US" sz="2607" kern="0" dirty="0" smtClean="0">
                <a:solidFill>
                  <a:srgbClr val="000000"/>
                </a:solidFill>
                <a:latin typeface="Times New Roman" pitchFamily="65" charset="-122"/>
                <a:ea typeface="宋体" pitchFamily="65" charset="-122"/>
              </a:rPr>
              <a:t>中心论点相关的分论点,再层层深入地加以论述,从而证明中心论点的正确</a:t>
            </a:r>
            <a:r>
              <a:rPr dirty="0"/>
              <a:t/>
            </a:r>
            <a:br>
              <a:rPr dirty="0"/>
            </a:br>
            <a:r>
              <a:rPr lang="zh-CN" altLang="en-US" sz="2607" kern="0" dirty="0" smtClean="0">
                <a:solidFill>
                  <a:srgbClr val="000000"/>
                </a:solidFill>
                <a:latin typeface="Times New Roman" pitchFamily="65" charset="-122"/>
                <a:ea typeface="宋体" pitchFamily="65" charset="-122"/>
              </a:rPr>
              <a:t>性。运用这种论证结构时,文章各个层次之间层层深入,步步推进,先后顺序</a:t>
            </a:r>
            <a:r>
              <a:rPr dirty="0"/>
              <a:t/>
            </a:r>
            <a:br>
              <a:rPr dirty="0"/>
            </a:br>
            <a:r>
              <a:rPr lang="zh-CN" altLang="en-US" sz="2607" kern="0" dirty="0" smtClean="0">
                <a:solidFill>
                  <a:srgbClr val="000000"/>
                </a:solidFill>
                <a:latin typeface="Times New Roman" pitchFamily="65" charset="-122"/>
                <a:ea typeface="宋体" pitchFamily="65" charset="-122"/>
              </a:rPr>
              <a:t>不可调换。这种论证结构,可以充分反映人们认识客观事物的一般思路。具</a:t>
            </a:r>
            <a:r>
              <a:rPr dirty="0"/>
              <a:t/>
            </a:r>
            <a:br>
              <a:rPr dirty="0"/>
            </a:br>
            <a:r>
              <a:rPr lang="zh-CN" altLang="en-US" sz="2607" kern="0" dirty="0" smtClean="0">
                <a:solidFill>
                  <a:srgbClr val="000000"/>
                </a:solidFill>
                <a:latin typeface="Times New Roman" pitchFamily="65" charset="-122"/>
                <a:ea typeface="宋体" pitchFamily="65" charset="-122"/>
              </a:rPr>
              <a:t>体有以下几种模式: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468880"/>
        </p:xfrm>
        <a:graphic>
          <a:graphicData uri="http://schemas.openxmlformats.org/drawingml/2006/table">
            <a:tbl>
              <a:tblPr/>
              <a:tblGrid>
                <a:gridCol w="1349373"/>
                <a:gridCol w="9637827"/>
              </a:tblGrid>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模式一</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将中心论点进行分解,分成几个分论点,这些分论点之间的关系是由浅入深、由简单到复杂。层间可用诸如“不仅</a:t>
                      </a:r>
                      <a:r>
                        <a:rPr lang="zh-CN" altLang="en-US" sz="1600" kern="0" dirty="0" smtClean="0">
                          <a:solidFill>
                            <a:srgbClr val="000000"/>
                          </a:solidFill>
                          <a:latin typeface="黑体" pitchFamily="65" charset="-122"/>
                          <a:ea typeface="宋体" pitchFamily="65" charset="-122"/>
                        </a:rPr>
                        <a:t>……</a:t>
                      </a:r>
                      <a:r>
                        <a:rPr lang="zh-CN" altLang="en-US" sz="1600" kern="0" dirty="0" smtClean="0">
                          <a:solidFill>
                            <a:srgbClr val="000000"/>
                          </a:solidFill>
                          <a:latin typeface="Times New Roman" pitchFamily="65" charset="-122"/>
                          <a:ea typeface="宋体" pitchFamily="65" charset="-122"/>
                        </a:rPr>
                        <a:t>而且</a:t>
                      </a:r>
                      <a:r>
                        <a:rPr lang="zh-CN" altLang="en-US" sz="1600" kern="0" dirty="0" smtClean="0">
                          <a:solidFill>
                            <a:srgbClr val="000000"/>
                          </a:solidFill>
                          <a:latin typeface="黑体" pitchFamily="65" charset="-122"/>
                          <a:ea typeface="宋体" pitchFamily="65" charset="-122"/>
                        </a:rPr>
                        <a:t>……</a:t>
                      </a:r>
                      <a:r>
                        <a:rPr lang="zh-CN" altLang="en-US" sz="1600" kern="0" dirty="0" smtClean="0">
                          <a:solidFill>
                            <a:srgbClr val="000000"/>
                          </a:solidFill>
                          <a:latin typeface="Times New Roman" pitchFamily="65" charset="-122"/>
                          <a:ea typeface="宋体" pitchFamily="65" charset="-122"/>
                        </a:rPr>
                        <a:t>”等关联词语过渡,同时又以此反映层次间递进的关系。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模式二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按照“提出问题—分析问题—解决问题”的思路安排论证结构,即围绕中心论点回答三个问题:①是什么;②为什么;③怎么办。</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模式三</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针对某些不好的现象,分析其危害,挖掘其产生的根源,指出解决问题的办法,即“摆现象—析危害—挖根源—指办法”的格式。</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[模板图示]</a:t>
            </a:r>
            <a:endParaRPr lang="zh-CN" altLang="en-US" dirty="0"/>
          </a:p>
        </p:txBody>
      </p:sp>
      <p:pic>
        <p:nvPicPr>
          <p:cNvPr id="3" name="图片 3" descr="textimage3.jpeg"/>
          <p:cNvPicPr>
            <a:picLocks noChangeAspect="1"/>
          </p:cNvPicPr>
          <p:nvPr/>
        </p:nvPicPr>
        <p:blipFill>
          <a:blip r:embed="rId4" cstate="print"/>
          <a:stretch>
            <a:fillRect/>
          </a:stretch>
        </p:blipFill>
        <p:spPr>
          <a:xfrm>
            <a:off x="994240" y="1861588"/>
            <a:ext cx="8807018" cy="2650739"/>
          </a:xfrm>
          <a:prstGeom prst="rect">
            <a:avLst/>
          </a:prstGeom>
        </p:spPr>
      </p:pic>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(2018高考押题卷)阅读下面的材料,根据要求写作。</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2018年1月5日,由蚌埠南开往广州南站的G1747次列车在合肥站停站时,一名</a:t>
            </a:r>
            <a:r>
              <a:rPr dirty="0"/>
              <a:t/>
            </a:r>
            <a:br>
              <a:rPr dirty="0"/>
            </a:br>
            <a:r>
              <a:rPr lang="zh-CN" altLang="en-US" sz="2607" kern="0" dirty="0" smtClean="0">
                <a:solidFill>
                  <a:srgbClr val="000000"/>
                </a:solidFill>
                <a:latin typeface="Times New Roman" pitchFamily="65" charset="-122"/>
                <a:ea typeface="宋体" pitchFamily="65" charset="-122"/>
              </a:rPr>
              <a:t>带着孩子的女性旅客以等老公为名,用身体强行阻挡车门关闭,铁路工作人员</a:t>
            </a:r>
            <a:r>
              <a:rPr dirty="0"/>
              <a:t/>
            </a:r>
            <a:br>
              <a:rPr dirty="0"/>
            </a:br>
            <a:r>
              <a:rPr lang="zh-CN" altLang="en-US" sz="2607" kern="0" dirty="0" smtClean="0">
                <a:solidFill>
                  <a:srgbClr val="000000"/>
                </a:solidFill>
                <a:latin typeface="Times New Roman" pitchFamily="65" charset="-122"/>
                <a:ea typeface="宋体" pitchFamily="65" charset="-122"/>
              </a:rPr>
              <a:t>和乘客多次劝解,该女子仍强行扒阻车门,造成该列车晚点。后经确认,该事</a:t>
            </a:r>
            <a:r>
              <a:rPr dirty="0"/>
              <a:t/>
            </a:r>
            <a:br>
              <a:rPr dirty="0"/>
            </a:br>
            <a:r>
              <a:rPr lang="zh-CN" altLang="en-US" sz="2607" kern="0" dirty="0" smtClean="0">
                <a:solidFill>
                  <a:srgbClr val="000000"/>
                </a:solidFill>
                <a:latin typeface="Times New Roman" pitchFamily="65" charset="-122"/>
                <a:ea typeface="宋体" pitchFamily="65" charset="-122"/>
              </a:rPr>
              <a:t>件的女主角为合肥市永红路小学教导处副主任罗海丽。1月9日下午,庐阳区</a:t>
            </a:r>
            <a:r>
              <a:rPr dirty="0"/>
              <a:t/>
            </a:r>
            <a:br>
              <a:rPr dirty="0"/>
            </a:br>
            <a:r>
              <a:rPr lang="zh-CN" altLang="en-US" sz="2607" kern="0" dirty="0" smtClean="0">
                <a:solidFill>
                  <a:srgbClr val="000000"/>
                </a:solidFill>
                <a:latin typeface="Times New Roman" pitchFamily="65" charset="-122"/>
                <a:ea typeface="宋体" pitchFamily="65" charset="-122"/>
              </a:rPr>
              <a:t>教体局对此事件做出处理,罗海丽老师被立即停职检查。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要求:综合材料内容及含意,选好角度,确定立意,明确文体,自拟标题;不要套</a:t>
            </a:r>
            <a:r>
              <a:rPr dirty="0"/>
              <a:t/>
            </a:r>
            <a:br>
              <a:rPr dirty="0"/>
            </a:br>
            <a:r>
              <a:rPr lang="zh-CN" altLang="en-US" sz="2607" kern="0" dirty="0" smtClean="0">
                <a:solidFill>
                  <a:srgbClr val="000000"/>
                </a:solidFill>
                <a:latin typeface="Times New Roman" pitchFamily="65" charset="-122"/>
                <a:ea typeface="宋体" pitchFamily="65" charset="-122"/>
              </a:rPr>
              <a:t>作,不得抄袭;不少于800字。</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继往开来,永在路上</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一考生</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亲爱的朋友,时光瓶里的这篇文章,是2018年18岁的我写给2035年18岁的你们的,我想把我在这个时代经历的事说与你们听,也想跟你们谈谈如何走好未来路。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我想让你们知道,早在我还是个懵懂少年时,中国这头雄狮已经发出吼声,傲</a:t>
            </a:r>
            <a:r>
              <a:rPr dirty="0"/>
              <a:t/>
            </a:r>
            <a:br>
              <a:rPr dirty="0"/>
            </a:br>
            <a:r>
              <a:rPr lang="zh-CN" altLang="en-US" sz="2607" kern="0" dirty="0" smtClean="0">
                <a:solidFill>
                  <a:srgbClr val="000000"/>
                </a:solidFill>
                <a:latin typeface="Times New Roman" pitchFamily="65" charset="-122"/>
                <a:ea typeface="宋体" pitchFamily="65" charset="-122"/>
              </a:rPr>
              <a:t>然屹立在世界的东方!仰观宇宙,在“天宫一号”里我国实现了首次太空授</a:t>
            </a:r>
            <a:r>
              <a:rPr dirty="0"/>
              <a:t/>
            </a:r>
            <a:br>
              <a:rPr dirty="0"/>
            </a:br>
            <a:r>
              <a:rPr lang="zh-CN" altLang="en-US" sz="2607" kern="0" dirty="0" smtClean="0">
                <a:solidFill>
                  <a:srgbClr val="000000"/>
                </a:solidFill>
                <a:latin typeface="Times New Roman" pitchFamily="65" charset="-122"/>
                <a:ea typeface="宋体" pitchFamily="65" charset="-122"/>
              </a:rPr>
              <a:t>课,在失重的太空环境下,一连串奇特的物理现象激发了广大中小学生对宇宙</a:t>
            </a:r>
            <a:r>
              <a:rPr dirty="0"/>
              <a:t/>
            </a:r>
            <a:br>
              <a:rPr dirty="0"/>
            </a:br>
            <a:r>
              <a:rPr lang="zh-CN" altLang="en-US" sz="2607" kern="0" dirty="0" smtClean="0">
                <a:solidFill>
                  <a:srgbClr val="000000"/>
                </a:solidFill>
                <a:latin typeface="Times New Roman" pitchFamily="65" charset="-122"/>
                <a:ea typeface="宋体" pitchFamily="65" charset="-122"/>
              </a:rPr>
              <a:t>空间的向往;环顾世界,中国互联网普及率已超全球平均水平,“高铁”更是</a:t>
            </a:r>
            <a:r>
              <a:rPr dirty="0"/>
              <a:t/>
            </a:r>
            <a:br>
              <a:rPr dirty="0"/>
            </a:b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93229" y="971997"/>
            <a:ext cx="2533650" cy="466725"/>
          </a:xfrm>
          <a:prstGeom prst="rect">
            <a:avLst/>
          </a:prstGeom>
          <a:noFill/>
          <a:ln w="9525">
            <a:noFill/>
            <a:miter lim="800000"/>
            <a:headEnd/>
            <a:tailEnd/>
          </a:ln>
        </p:spPr>
      </p:pic>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成为中国响当当的名片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成为外国青年最想带回家的“中国特产”之一。在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你们的时代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想必中国已基本实现社会主义现代化。堂堂中华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且行且歌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何</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其盛哉!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我还想让你们知道,我们的祖国走到今天经历了多少风雨坎坷。2003年,非典</a:t>
            </a:r>
            <a:r>
              <a:rPr dirty="0"/>
              <a:t/>
            </a:r>
            <a:br>
              <a:rPr dirty="0"/>
            </a:br>
            <a:r>
              <a:rPr lang="zh-CN" altLang="en-US" sz="2607" kern="0" dirty="0" smtClean="0">
                <a:solidFill>
                  <a:srgbClr val="000000"/>
                </a:solidFill>
                <a:latin typeface="Times New Roman" pitchFamily="65" charset="-122"/>
                <a:ea typeface="宋体" pitchFamily="65" charset="-122"/>
              </a:rPr>
              <a:t>肆虐,人心惶惶;2008年,汶川大地震,举国悲痛。面对灾难,举国上下众志成城,</a:t>
            </a:r>
            <a:r>
              <a:rPr dirty="0"/>
              <a:t/>
            </a:r>
            <a:br>
              <a:rPr dirty="0"/>
            </a:br>
            <a:r>
              <a:rPr lang="zh-CN" altLang="en-US" sz="2607" kern="0" dirty="0" smtClean="0">
                <a:solidFill>
                  <a:srgbClr val="000000"/>
                </a:solidFill>
                <a:latin typeface="Times New Roman" pitchFamily="65" charset="-122"/>
                <a:ea typeface="宋体" pitchFamily="65" charset="-122"/>
              </a:rPr>
              <a:t>尽显坚忍顽强的民族精神。我们国家的科研工作起步较晚,庞大的人口数量</a:t>
            </a:r>
            <a:r>
              <a:rPr dirty="0"/>
              <a:t/>
            </a:r>
            <a:br>
              <a:rPr dirty="0"/>
            </a:br>
            <a:r>
              <a:rPr lang="zh-CN" altLang="en-US" sz="2607" kern="0" dirty="0" smtClean="0">
                <a:solidFill>
                  <a:srgbClr val="000000"/>
                </a:solidFill>
                <a:latin typeface="Times New Roman" pitchFamily="65" charset="-122"/>
                <a:ea typeface="宋体" pitchFamily="65" charset="-122"/>
              </a:rPr>
              <a:t>与不均衡的区域发展形成了不可忽视的贫困问题。但我们筚路蓝缕、励精</a:t>
            </a:r>
            <a:r>
              <a:rPr dirty="0"/>
              <a:t/>
            </a:r>
            <a:br>
              <a:rPr dirty="0"/>
            </a:br>
            <a:r>
              <a:rPr lang="zh-CN" altLang="en-US" sz="2607" kern="0" dirty="0" smtClean="0">
                <a:solidFill>
                  <a:srgbClr val="000000"/>
                </a:solidFill>
                <a:latin typeface="Times New Roman" pitchFamily="65" charset="-122"/>
                <a:ea typeface="宋体" pitchFamily="65" charset="-122"/>
              </a:rPr>
              <a:t>图治,取得累累硕果。如今,祖国科技腾飞,走在了世界前沿;公路“村村</a:t>
            </a:r>
            <a:r>
              <a:rPr dirty="0"/>
              <a:t/>
            </a:r>
            <a:br>
              <a:rPr dirty="0"/>
            </a:br>
            <a:endParaRPr lang="zh-CN" altLang="en-US" dirty="0"/>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通”、“精准扶贫”将扶助政策落到实处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共同富裕”指日可待。泱泱华</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历尽沧桑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更显光华</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我更想让你们知道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回望来时路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是为了走好新征程。到</a:t>
            </a:r>
            <a:r>
              <a:rPr lang="en-US" altLang="zh-CN" sz="2607" kern="0" dirty="0" smtClean="0">
                <a:solidFill>
                  <a:srgbClr val="000000"/>
                </a:solidFill>
                <a:latin typeface="Times New Roman" pitchFamily="65" charset="-122"/>
                <a:ea typeface="宋体" pitchFamily="65" charset="-122"/>
              </a:rPr>
              <a:t>2035</a:t>
            </a:r>
            <a:r>
              <a:rPr lang="zh-CN" altLang="en-US" sz="2607" kern="0" dirty="0" smtClean="0">
                <a:solidFill>
                  <a:srgbClr val="000000"/>
                </a:solidFill>
                <a:latin typeface="Times New Roman" pitchFamily="65" charset="-122"/>
                <a:ea typeface="宋体" pitchFamily="65" charset="-122"/>
              </a:rPr>
              <a:t>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你们也将成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年,发展的接力棒就会传到你们手中,时代重任必然落在你们肩上。每一代人</a:t>
            </a:r>
            <a:r>
              <a:rPr dirty="0"/>
              <a:t/>
            </a:r>
            <a:br>
              <a:rPr dirty="0"/>
            </a:br>
            <a:r>
              <a:rPr lang="zh-CN" altLang="en-US" sz="2607" kern="0" dirty="0" smtClean="0">
                <a:solidFill>
                  <a:srgbClr val="000000"/>
                </a:solidFill>
                <a:latin typeface="Times New Roman" pitchFamily="65" charset="-122"/>
                <a:ea typeface="宋体" pitchFamily="65" charset="-122"/>
              </a:rPr>
              <a:t>都有自己的机缘和挑战,如何把握和面对,是每一代人必修的课题。前人不惜</a:t>
            </a:r>
            <a:r>
              <a:rPr dirty="0"/>
              <a:t/>
            </a:r>
            <a:br>
              <a:rPr dirty="0"/>
            </a:br>
            <a:r>
              <a:rPr lang="zh-CN" altLang="en-US" sz="2607" kern="0" dirty="0" smtClean="0">
                <a:solidFill>
                  <a:srgbClr val="000000"/>
                </a:solidFill>
                <a:latin typeface="Times New Roman" pitchFamily="65" charset="-122"/>
                <a:ea typeface="宋体" pitchFamily="65" charset="-122"/>
              </a:rPr>
              <a:t>血汗地为我们换来自由,夜以继日地铺设发展的基石,我们在此基础上执着进</a:t>
            </a:r>
            <a:r>
              <a:rPr dirty="0"/>
              <a:t/>
            </a:r>
            <a:br>
              <a:rPr dirty="0"/>
            </a:br>
            <a:r>
              <a:rPr lang="zh-CN" altLang="en-US" sz="2607" kern="0" dirty="0" smtClean="0">
                <a:solidFill>
                  <a:srgbClr val="000000"/>
                </a:solidFill>
                <a:latin typeface="Times New Roman" pitchFamily="65" charset="-122"/>
                <a:ea typeface="宋体" pitchFamily="65" charset="-122"/>
              </a:rPr>
              <a:t>取,才有了你们的时代。同样,你们也决不能满足于已有的成就,而要再攀高</a:t>
            </a:r>
            <a:r>
              <a:rPr dirty="0"/>
              <a:t/>
            </a:r>
            <a:br>
              <a:rPr dirty="0"/>
            </a:br>
            <a:r>
              <a:rPr lang="zh-CN" altLang="en-US" sz="2607" kern="0" dirty="0" smtClean="0">
                <a:solidFill>
                  <a:srgbClr val="000000"/>
                </a:solidFill>
                <a:latin typeface="Times New Roman" pitchFamily="65" charset="-122"/>
                <a:ea typeface="宋体" pitchFamily="65" charset="-122"/>
              </a:rPr>
              <a:t>峰。只有这样,国家前进的脚步才不会停止,你们的后辈才能更好地发挥他们</a:t>
            </a:r>
            <a:r>
              <a:rPr dirty="0"/>
              <a:t/>
            </a:r>
            <a:br>
              <a:rPr dirty="0"/>
            </a:br>
            <a:r>
              <a:rPr lang="zh-CN" altLang="en-US" sz="2607" kern="0" dirty="0" smtClean="0">
                <a:solidFill>
                  <a:srgbClr val="000000"/>
                </a:solidFill>
                <a:latin typeface="Times New Roman" pitchFamily="65" charset="-122"/>
                <a:ea typeface="宋体" pitchFamily="65" charset="-122"/>
              </a:rPr>
              <a:t>的作用。所以,请谨记:继往开来,负重前行,方有明天!</a:t>
            </a:r>
            <a:endParaRPr lang="zh-CN" altLang="en-US" dirty="0"/>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每一代人有每一代人的长征路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每一代人都要走好自己的长征路。或许你们</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的时代比我们的已先进太多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现在的经验教训不尽能在那时运用。但你我都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深信“中国梦”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并都会为之不懈奋斗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那就让你我为了这个初心继续砥砺前</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行吧!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2035年的你们,请记住:未来已在你们手中,请继往开来,努力拼搏。共筑“中</a:t>
            </a:r>
            <a:r>
              <a:rPr dirty="0"/>
              <a:t/>
            </a:r>
            <a:br>
              <a:rPr dirty="0"/>
            </a:br>
            <a:r>
              <a:rPr lang="zh-CN" altLang="en-US" sz="2607" kern="0" dirty="0" smtClean="0">
                <a:solidFill>
                  <a:srgbClr val="000000"/>
                </a:solidFill>
                <a:latin typeface="Times New Roman" pitchFamily="65" charset="-122"/>
                <a:ea typeface="宋体" pitchFamily="65" charset="-122"/>
              </a:rPr>
              <a:t>国梦”,我们永在路上!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(2018年课标全国Ⅰ高分作文)</a:t>
            </a:r>
            <a:endParaRPr lang="zh-CN" altLang="en-US" dirty="0"/>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亮点借鉴:本文开头直接切题,表明写作意图;主体部分采用层进式结构,先写</a:t>
            </a:r>
            <a:r>
              <a:rPr dirty="0"/>
              <a:t/>
            </a:r>
            <a:br>
              <a:rPr dirty="0"/>
            </a:br>
            <a:r>
              <a:rPr lang="zh-CN" altLang="en-US" sz="2607" kern="0" dirty="0" smtClean="0">
                <a:solidFill>
                  <a:srgbClr val="000000"/>
                </a:solidFill>
                <a:latin typeface="Times New Roman" pitchFamily="65" charset="-122"/>
                <a:ea typeface="宋体" pitchFamily="65" charset="-122"/>
              </a:rPr>
              <a:t>国家建设所取得的成就,再写国家所经历的风雨坎坷和光明前景,最后从传承</a:t>
            </a:r>
            <a:r>
              <a:rPr dirty="0"/>
              <a:t/>
            </a:r>
            <a:br>
              <a:rPr dirty="0"/>
            </a:br>
            <a:r>
              <a:rPr lang="zh-CN" altLang="en-US" sz="2607" kern="0" dirty="0" smtClean="0">
                <a:solidFill>
                  <a:srgbClr val="000000"/>
                </a:solidFill>
                <a:latin typeface="Times New Roman" pitchFamily="65" charset="-122"/>
                <a:ea typeface="宋体" pitchFamily="65" charset="-122"/>
              </a:rPr>
              <a:t>的角度对2035年的青年提出期望,让他们继往开来,再攀高峰;文章结尾发出</a:t>
            </a:r>
            <a:r>
              <a:rPr dirty="0"/>
              <a:t/>
            </a:r>
            <a:br>
              <a:rPr dirty="0"/>
            </a:br>
            <a:r>
              <a:rPr lang="zh-CN" altLang="en-US" sz="2607" kern="0" dirty="0" smtClean="0">
                <a:solidFill>
                  <a:srgbClr val="000000"/>
                </a:solidFill>
                <a:latin typeface="Times New Roman" pitchFamily="65" charset="-122"/>
                <a:ea typeface="宋体" pitchFamily="65" charset="-122"/>
              </a:rPr>
              <a:t>呼吁:共筑“中国梦”,我们永在路上!思路清晰,一气呵成。首尾段紧扣“20</a:t>
            </a:r>
            <a:r>
              <a:rPr dirty="0"/>
              <a:t/>
            </a:r>
            <a:br>
              <a:rPr dirty="0"/>
            </a:br>
            <a:r>
              <a:rPr lang="zh-CN" altLang="en-US" sz="2607" kern="0" dirty="0" smtClean="0">
                <a:solidFill>
                  <a:srgbClr val="000000"/>
                </a:solidFill>
                <a:latin typeface="Times New Roman" pitchFamily="65" charset="-122"/>
                <a:ea typeface="宋体" pitchFamily="65" charset="-122"/>
              </a:rPr>
              <a:t>18”“2035”“时光瓶”等关键词,既扣紧材料,又前后呼应,结构完整。</a:t>
            </a:r>
            <a:endParaRPr lang="zh-CN" altLang="en-US" dirty="0"/>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三、正反对照式结构</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这种写作模式一般是在开头和结尾写两个用优美语言组成的语段,这两个语</a:t>
            </a:r>
            <a:r>
              <a:rPr dirty="0"/>
              <a:t/>
            </a:r>
            <a:br>
              <a:rPr dirty="0"/>
            </a:br>
            <a:r>
              <a:rPr lang="zh-CN" altLang="en-US" sz="2607" kern="0" dirty="0" smtClean="0">
                <a:solidFill>
                  <a:srgbClr val="000000"/>
                </a:solidFill>
                <a:latin typeface="Times New Roman" pitchFamily="65" charset="-122"/>
                <a:ea typeface="宋体" pitchFamily="65" charset="-122"/>
              </a:rPr>
              <a:t>段可以以比喻、排比、拟人、对偶等修辞手法为主要形式,内容上首尾呼</a:t>
            </a:r>
            <a:r>
              <a:rPr dirty="0"/>
              <a:t/>
            </a:r>
            <a:br>
              <a:rPr dirty="0"/>
            </a:br>
            <a:r>
              <a:rPr lang="zh-CN" altLang="en-US" sz="2607" kern="0" dirty="0" smtClean="0">
                <a:solidFill>
                  <a:srgbClr val="000000"/>
                </a:solidFill>
                <a:latin typeface="Times New Roman" pitchFamily="65" charset="-122"/>
                <a:ea typeface="宋体" pitchFamily="65" charset="-122"/>
              </a:rPr>
              <a:t>应。文章的主体部分,运用正反对照式结构。“正”就是举正面的例子或正</a:t>
            </a:r>
            <a:r>
              <a:rPr dirty="0"/>
              <a:t/>
            </a:r>
            <a:br>
              <a:rPr dirty="0"/>
            </a:br>
            <a:r>
              <a:rPr lang="zh-CN" altLang="en-US" sz="2607" kern="0" dirty="0" smtClean="0">
                <a:solidFill>
                  <a:srgbClr val="000000"/>
                </a:solidFill>
                <a:latin typeface="Times New Roman" pitchFamily="65" charset="-122"/>
                <a:ea typeface="宋体" pitchFamily="65" charset="-122"/>
              </a:rPr>
              <a:t>面分析;“反”就是举反面的例子或反面分析。整篇文章前后照应,中间正反</a:t>
            </a:r>
            <a:r>
              <a:rPr dirty="0"/>
              <a:t/>
            </a:r>
            <a:br>
              <a:rPr dirty="0"/>
            </a:br>
            <a:r>
              <a:rPr lang="zh-CN" altLang="en-US" sz="2607" kern="0" dirty="0" smtClean="0">
                <a:solidFill>
                  <a:srgbClr val="000000"/>
                </a:solidFill>
                <a:latin typeface="Times New Roman" pitchFamily="65" charset="-122"/>
                <a:ea typeface="宋体" pitchFamily="65" charset="-122"/>
              </a:rPr>
              <a:t>对称。文章前后圆合,浑然一体。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正反对照式的结构,既可以体现在段与段之间,也可以体现在段内句与句之</a:t>
            </a:r>
            <a:r>
              <a:rPr dirty="0"/>
              <a:t/>
            </a:r>
            <a:br>
              <a:rPr dirty="0"/>
            </a:br>
            <a:r>
              <a:rPr lang="zh-CN" altLang="en-US" sz="2607" kern="0" dirty="0" smtClean="0">
                <a:solidFill>
                  <a:srgbClr val="000000"/>
                </a:solidFill>
                <a:latin typeface="Times New Roman" pitchFamily="65" charset="-122"/>
                <a:ea typeface="宋体" pitchFamily="65" charset="-122"/>
              </a:rPr>
              <a:t>间。简单地说,就是“正面说了反面说”或“反面说了正面说”,它对于议论</a:t>
            </a:r>
            <a:r>
              <a:rPr dirty="0"/>
              <a:t/>
            </a:r>
            <a:br>
              <a:rPr dirty="0"/>
            </a:br>
            <a:r>
              <a:rPr lang="zh-CN" altLang="en-US" sz="2607" kern="0" dirty="0" smtClean="0">
                <a:solidFill>
                  <a:srgbClr val="000000"/>
                </a:solidFill>
                <a:latin typeface="Times New Roman" pitchFamily="65" charset="-122"/>
                <a:ea typeface="宋体" pitchFamily="65" charset="-122"/>
              </a:rPr>
              <a:t>的深入、论点的突出、说服力的增强,都是很有用的。使用正反对照法应注</a:t>
            </a:r>
            <a:endParaRPr lang="zh-CN" altLang="en-US" dirty="0"/>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意的问题: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第一,围绕中心论点选择材料,确定对比点。所选对象必须是两种性质截然相</a:t>
            </a:r>
            <a:r>
              <a:rPr dirty="0"/>
              <a:t/>
            </a:r>
            <a:br>
              <a:rPr dirty="0"/>
            </a:br>
            <a:r>
              <a:rPr lang="zh-CN" altLang="en-US" sz="2607" kern="0" dirty="0" smtClean="0">
                <a:solidFill>
                  <a:srgbClr val="000000"/>
                </a:solidFill>
                <a:latin typeface="Times New Roman" pitchFamily="65" charset="-122"/>
                <a:ea typeface="宋体" pitchFamily="65" charset="-122"/>
              </a:rPr>
              <a:t>反或有差异的事物,论证时要紧扣文章的中心。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第二,正反论证应有主有次。若文章从正面立论,则主体部分应以正面论述为</a:t>
            </a:r>
            <a:r>
              <a:rPr dirty="0"/>
              <a:t/>
            </a:r>
            <a:br>
              <a:rPr dirty="0"/>
            </a:br>
            <a:r>
              <a:rPr lang="zh-CN" altLang="en-US" sz="2607" kern="0" dirty="0" smtClean="0">
                <a:solidFill>
                  <a:srgbClr val="000000"/>
                </a:solidFill>
                <a:latin typeface="Times New Roman" pitchFamily="65" charset="-122"/>
                <a:ea typeface="宋体" pitchFamily="65" charset="-122"/>
              </a:rPr>
              <a:t>主,以反面论述为辅;若文章从反面立论,则主体部分以反面论述为主,以正面</a:t>
            </a:r>
            <a:r>
              <a:rPr dirty="0"/>
              <a:t/>
            </a:r>
            <a:br>
              <a:rPr dirty="0"/>
            </a:br>
            <a:r>
              <a:rPr lang="zh-CN" altLang="en-US" sz="2607" kern="0" dirty="0" smtClean="0">
                <a:solidFill>
                  <a:srgbClr val="000000"/>
                </a:solidFill>
                <a:latin typeface="Times New Roman" pitchFamily="65" charset="-122"/>
                <a:ea typeface="宋体" pitchFamily="65" charset="-122"/>
              </a:rPr>
              <a:t>论述为辅。</a:t>
            </a:r>
            <a:endParaRPr lang="zh-CN" altLang="en-US" dirty="0"/>
          </a:p>
        </p:txBody>
      </p:sp>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eaLnBrk="0" latinLnBrk="1" hangingPunct="0">
              <a:lnSpc>
                <a:spcPct val="150000"/>
              </a:lnSpc>
              <a:spcBef>
                <a:spcPts val="2835"/>
              </a:spcBef>
            </a:pPr>
            <a:r>
              <a:rPr lang="zh-CN" altLang="en-US" sz="2607" kern="0" dirty="0" smtClean="0">
                <a:solidFill>
                  <a:srgbClr val="000000"/>
                </a:solidFill>
                <a:latin typeface="Times New Roman" pitchFamily="65" charset="-122"/>
                <a:ea typeface="宋体" pitchFamily="65" charset="-122"/>
              </a:rPr>
              <a:t>[模板图示]</a:t>
            </a:r>
            <a:endParaRPr lang="zh-CN" altLang="en-US" dirty="0"/>
          </a:p>
        </p:txBody>
      </p:sp>
      <p:pic>
        <p:nvPicPr>
          <p:cNvPr id="3" name="图片 3" descr="textimage4.jpeg"/>
          <p:cNvPicPr>
            <a:picLocks noChangeAspect="1"/>
          </p:cNvPicPr>
          <p:nvPr/>
        </p:nvPicPr>
        <p:blipFill>
          <a:blip r:embed="rId4" cstate="print"/>
          <a:stretch>
            <a:fillRect/>
          </a:stretch>
        </p:blipFill>
        <p:spPr>
          <a:xfrm>
            <a:off x="1241301" y="1548061"/>
            <a:ext cx="6542442" cy="3240360"/>
          </a:xfrm>
          <a:prstGeom prst="rect">
            <a:avLst/>
          </a:prstGeom>
        </p:spPr>
      </p:pic>
    </p:spTree>
    <p:custDataLst>
      <p:custData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沉默的数据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材料中,统计学家沃德力排众议,要求注意弹痕少的部位,因为这些部位受到</a:t>
            </a:r>
            <a:r>
              <a:rPr dirty="0"/>
              <a:t/>
            </a:r>
            <a:br>
              <a:rPr dirty="0"/>
            </a:br>
            <a:r>
              <a:rPr lang="zh-CN" altLang="en-US" sz="2607" kern="0" dirty="0" smtClean="0">
                <a:solidFill>
                  <a:srgbClr val="000000"/>
                </a:solidFill>
                <a:latin typeface="Times New Roman" pitchFamily="65" charset="-122"/>
                <a:ea typeface="宋体" pitchFamily="65" charset="-122"/>
              </a:rPr>
              <a:t>重创的战机,很难有机会返航。这个故事被后人概括为“幸存者偏差现</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象”。而这所谓的“幸存者偏差现象”普遍存在于我们的生活当中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我们又</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应该如何巧妙避开这一陷阱呢</a:t>
            </a:r>
            <a:r>
              <a:rPr lang="en-US" altLang="zh-CN" sz="2607" kern="0" dirty="0" smtClean="0">
                <a:solidFill>
                  <a:srgbClr val="000000"/>
                </a:solidFill>
                <a:latin typeface="Times New Roman" pitchFamily="65" charset="-122"/>
                <a:ea typeface="宋体" pitchFamily="65" charset="-122"/>
              </a:rPr>
              <a:t>?</a:t>
            </a:r>
            <a:endParaRPr lang="zh-CN" altLang="en-US" dirty="0"/>
          </a:p>
        </p:txBody>
      </p:sp>
      <p:pic>
        <p:nvPicPr>
          <p:cNvPr id="4" name="Picture 2"/>
          <p:cNvPicPr>
            <a:picLocks noChangeAspect="1" noChangeArrowheads="1"/>
          </p:cNvPicPr>
          <p:nvPr/>
        </p:nvPicPr>
        <p:blipFill>
          <a:blip r:embed="rId4" cstate="print"/>
          <a:srcRect/>
          <a:stretch>
            <a:fillRect/>
          </a:stretch>
        </p:blipFill>
        <p:spPr bwMode="auto">
          <a:xfrm>
            <a:off x="521221" y="1044005"/>
            <a:ext cx="2533650" cy="466725"/>
          </a:xfrm>
          <a:prstGeom prst="rect">
            <a:avLst/>
          </a:prstGeom>
          <a:noFill/>
          <a:ln w="9525">
            <a:noFill/>
            <a:miter lim="800000"/>
            <a:headEnd/>
            <a:tailEnd/>
          </a:ln>
        </p:spPr>
      </p:pic>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只有分析全局,了解全部,才能不被“幸存者偏差现象”误导,因为你所看见</a:t>
            </a:r>
            <a:r>
              <a:rPr dirty="0"/>
              <a:t/>
            </a:r>
            <a:br>
              <a:rPr dirty="0"/>
            </a:br>
            <a:r>
              <a:rPr lang="zh-CN" altLang="en-US" sz="2607" kern="0" dirty="0" smtClean="0">
                <a:solidFill>
                  <a:srgbClr val="000000"/>
                </a:solidFill>
                <a:latin typeface="Times New Roman" pitchFamily="65" charset="-122"/>
                <a:ea typeface="宋体" pitchFamily="65" charset="-122"/>
              </a:rPr>
              <a:t>的,其实只是你想看见的。不少人都爱说“读书无用”,举出一系列的例子:</a:t>
            </a:r>
            <a:r>
              <a:rPr dirty="0"/>
              <a:t/>
            </a:r>
            <a:br>
              <a:rPr dirty="0"/>
            </a:br>
            <a:r>
              <a:rPr lang="zh-CN" altLang="en-US" sz="2607" kern="0" dirty="0" smtClean="0">
                <a:solidFill>
                  <a:srgbClr val="000000"/>
                </a:solidFill>
                <a:latin typeface="Times New Roman" pitchFamily="65" charset="-122"/>
                <a:ea typeface="宋体" pitchFamily="65" charset="-122"/>
              </a:rPr>
              <a:t>某人没读大学照样年薪百万,某人没读什么书一样可以住豪宅</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然而这些</a:t>
            </a:r>
            <a:r>
              <a:rPr dirty="0"/>
              <a:t/>
            </a:r>
            <a:br>
              <a:rPr dirty="0"/>
            </a:br>
            <a:r>
              <a:rPr lang="zh-CN" altLang="en-US" sz="2607" kern="0" dirty="0" smtClean="0">
                <a:solidFill>
                  <a:srgbClr val="000000"/>
                </a:solidFill>
                <a:latin typeface="Times New Roman" pitchFamily="65" charset="-122"/>
                <a:ea typeface="宋体" pitchFamily="65" charset="-122"/>
              </a:rPr>
              <a:t>只是个例,因为低学历人群基数大,自然而然低学历成功的人也会存在,但如</a:t>
            </a:r>
            <a:r>
              <a:rPr dirty="0"/>
              <a:t/>
            </a:r>
            <a:br>
              <a:rPr dirty="0"/>
            </a:br>
            <a:r>
              <a:rPr lang="zh-CN" altLang="en-US" sz="2607" kern="0" dirty="0" smtClean="0">
                <a:solidFill>
                  <a:srgbClr val="000000"/>
                </a:solidFill>
                <a:latin typeface="Times New Roman" pitchFamily="65" charset="-122"/>
                <a:ea typeface="宋体" pitchFamily="65" charset="-122"/>
              </a:rPr>
              <a:t>果把这些例子放在大基数之中,求出来的概率却是十分低的。世界的关注点</a:t>
            </a:r>
            <a:r>
              <a:rPr dirty="0"/>
              <a:t/>
            </a:r>
            <a:br>
              <a:rPr dirty="0"/>
            </a:br>
            <a:r>
              <a:rPr lang="zh-CN" altLang="en-US" sz="2607" kern="0" dirty="0" smtClean="0">
                <a:solidFill>
                  <a:srgbClr val="000000"/>
                </a:solidFill>
                <a:latin typeface="Times New Roman" pitchFamily="65" charset="-122"/>
                <a:ea typeface="宋体" pitchFamily="65" charset="-122"/>
              </a:rPr>
              <a:t>永远在那些偶然的成功者身上,却忽略了上万倍没被概率选中的失败者。正</a:t>
            </a:r>
            <a:r>
              <a:rPr dirty="0"/>
              <a:t/>
            </a:r>
            <a:br>
              <a:rPr dirty="0"/>
            </a:br>
            <a:r>
              <a:rPr lang="zh-CN" altLang="en-US" sz="2607" kern="0" dirty="0" smtClean="0">
                <a:solidFill>
                  <a:srgbClr val="000000"/>
                </a:solidFill>
                <a:latin typeface="Times New Roman" pitchFamily="65" charset="-122"/>
                <a:ea typeface="宋体" pitchFamily="65" charset="-122"/>
              </a:rPr>
              <a:t>是因为忽略了这一部分沉默的数据,才让人们产生了幸存者偏差感。我们面</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对矛盾和处理问题时应该从全局出发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不能忽视每一个部分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沃德也正是因为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做到了这一点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才把握住了问题的关键。</a:t>
            </a:r>
            <a:endParaRPr lang="zh-CN" altLang="en-US" dirty="0"/>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第一步:这是一则记叙性材料。主要内容是:罗姓女教师为了一己私利,完全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漠视规则,造成列车晚点,最终遭到教体局处理。在这个材料中,主体很确定,</a:t>
            </a:r>
            <a:r>
              <a:rPr dirty="0"/>
              <a:t/>
            </a:r>
            <a:br>
              <a:rPr dirty="0"/>
            </a:br>
            <a:r>
              <a:rPr lang="zh-CN" altLang="en-US" sz="2607" kern="0" dirty="0" smtClean="0">
                <a:solidFill>
                  <a:srgbClr val="000000"/>
                </a:solidFill>
                <a:latin typeface="Times New Roman" pitchFamily="65" charset="-122"/>
                <a:ea typeface="宋体" pitchFamily="65" charset="-122"/>
              </a:rPr>
              <a:t>罗姓女教师。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第二步:材料的结果是不好的,命题者的倾向性是贬,反对这么做。所以,本题</a:t>
            </a:r>
            <a:r>
              <a:rPr dirty="0"/>
              <a:t/>
            </a:r>
            <a:br>
              <a:rPr dirty="0"/>
            </a:br>
            <a:r>
              <a:rPr lang="zh-CN" altLang="en-US" sz="2607" kern="0" dirty="0" smtClean="0">
                <a:solidFill>
                  <a:srgbClr val="000000"/>
                </a:solidFill>
                <a:latin typeface="Times New Roman" pitchFamily="65" charset="-122"/>
                <a:ea typeface="宋体" pitchFamily="65" charset="-122"/>
              </a:rPr>
              <a:t>的立意可为:遵守规则,把无序、混乱等阻隔在规则高墙之外,才能营造安</a:t>
            </a:r>
            <a:r>
              <a:rPr dirty="0"/>
              <a:t/>
            </a:r>
            <a:br>
              <a:rPr dirty="0"/>
            </a:br>
            <a:r>
              <a:rPr lang="zh-CN" altLang="en-US" sz="2607" kern="0" dirty="0" smtClean="0">
                <a:solidFill>
                  <a:srgbClr val="000000"/>
                </a:solidFill>
                <a:latin typeface="Times New Roman" pitchFamily="65" charset="-122"/>
                <a:ea typeface="宋体" pitchFamily="65" charset="-122"/>
              </a:rPr>
              <a:t>全、有序、和谐的社会环境,让世界更加美好。</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着眼于局部,只会被眼前的现象所迷惑。在很多事情上,我们将规避危险的系</a:t>
            </a:r>
            <a:r>
              <a:rPr dirty="0"/>
              <a:t/>
            </a:r>
            <a:br>
              <a:rPr dirty="0"/>
            </a:br>
            <a:r>
              <a:rPr lang="zh-CN" altLang="en-US" sz="2607" kern="0" dirty="0" smtClean="0">
                <a:solidFill>
                  <a:srgbClr val="000000"/>
                </a:solidFill>
                <a:latin typeface="Times New Roman" pitchFamily="65" charset="-122"/>
                <a:ea typeface="宋体" pitchFamily="65" charset="-122"/>
              </a:rPr>
              <a:t>统人为放大,如牛一般被牵着鼻子走,以至于完全感知不到我们正在掉入“幸</a:t>
            </a:r>
            <a:r>
              <a:rPr dirty="0"/>
              <a:t/>
            </a:r>
            <a:br>
              <a:rPr dirty="0"/>
            </a:br>
            <a:r>
              <a:rPr lang="zh-CN" altLang="en-US" sz="2607" kern="0" dirty="0" smtClean="0">
                <a:solidFill>
                  <a:srgbClr val="000000"/>
                </a:solidFill>
                <a:latin typeface="Times New Roman" pitchFamily="65" charset="-122"/>
                <a:ea typeface="宋体" pitchFamily="65" charset="-122"/>
              </a:rPr>
              <a:t>存者偏差现象”的陷阱之中。“马航MH370事件”发生以后,铺天盖地的媒</a:t>
            </a:r>
            <a:r>
              <a:rPr dirty="0"/>
              <a:t/>
            </a:r>
            <a:br>
              <a:rPr dirty="0"/>
            </a:br>
            <a:r>
              <a:rPr lang="zh-CN" altLang="en-US" sz="2607" kern="0" dirty="0" smtClean="0">
                <a:solidFill>
                  <a:srgbClr val="000000"/>
                </a:solidFill>
                <a:latin typeface="Times New Roman" pitchFamily="65" charset="-122"/>
                <a:ea typeface="宋体" pitchFamily="65" charset="-122"/>
              </a:rPr>
              <a:t>体宣传让不少人不敢坐飞机出行。殊不知有的数据显示,飞机是比火车还要</a:t>
            </a:r>
            <a:r>
              <a:rPr dirty="0"/>
              <a:t/>
            </a:r>
            <a:br>
              <a:rPr dirty="0"/>
            </a:br>
            <a:r>
              <a:rPr lang="zh-CN" altLang="en-US" sz="2607" kern="0" dirty="0" smtClean="0">
                <a:solidFill>
                  <a:srgbClr val="000000"/>
                </a:solidFill>
                <a:latin typeface="Times New Roman" pitchFamily="65" charset="-122"/>
                <a:ea typeface="宋体" pitchFamily="65" charset="-122"/>
              </a:rPr>
              <a:t>安全的交通工具,而我们常常选择的汽车,因交通事故而死亡的人数已经远超</a:t>
            </a:r>
            <a:r>
              <a:rPr dirty="0"/>
              <a:t/>
            </a:r>
            <a:br>
              <a:rPr dirty="0"/>
            </a:br>
            <a:r>
              <a:rPr lang="zh-CN" altLang="en-US" sz="2607" kern="0" dirty="0" smtClean="0">
                <a:solidFill>
                  <a:srgbClr val="000000"/>
                </a:solidFill>
                <a:latin typeface="Times New Roman" pitchFamily="65" charset="-122"/>
                <a:ea typeface="宋体" pitchFamily="65" charset="-122"/>
              </a:rPr>
              <a:t>飞机。然而,这并不妨碍许多人依然患有飞机恐惧症,却对私家车出行有着足</a:t>
            </a:r>
            <a:r>
              <a:rPr dirty="0"/>
              <a:t/>
            </a:r>
            <a:br>
              <a:rPr dirty="0"/>
            </a:br>
            <a:r>
              <a:rPr lang="zh-CN" altLang="en-US" sz="2607" kern="0" dirty="0" smtClean="0">
                <a:solidFill>
                  <a:srgbClr val="000000"/>
                </a:solidFill>
                <a:latin typeface="Times New Roman" pitchFamily="65" charset="-122"/>
                <a:ea typeface="宋体" pitchFamily="65" charset="-122"/>
              </a:rPr>
              <a:t>够的心理安全感,这一切和媒体关注点的选择有着莫大的干系。</a:t>
            </a:r>
            <a:endParaRPr lang="zh-CN" altLang="en-US" dirty="0"/>
          </a:p>
        </p:txBody>
      </p:sp>
    </p:spTree>
    <p:custDataLst>
      <p:custData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重视那些因失败甚至死亡而“沉默的大多数”的例子,可能借鉴意义更强。</a:t>
            </a:r>
            <a:r>
              <a:t/>
            </a:r>
            <a:br/>
            <a:r>
              <a:rPr lang="zh-CN" altLang="en-US" sz="2607" kern="0" dirty="0" smtClean="0">
                <a:solidFill>
                  <a:srgbClr val="000000"/>
                </a:solidFill>
                <a:latin typeface="Times New Roman" pitchFamily="65" charset="-122"/>
                <a:ea typeface="宋体" pitchFamily="65" charset="-122"/>
              </a:rPr>
              <a:t>很多情况下,在各个行业中,存活下来的企业往往被视为传奇,也许只是因为</a:t>
            </a:r>
            <a:r>
              <a:t/>
            </a:r>
            <a:br/>
            <a:r>
              <a:rPr lang="zh-CN" altLang="en-US" sz="2607" kern="0" dirty="0" smtClean="0">
                <a:solidFill>
                  <a:srgbClr val="000000"/>
                </a:solidFill>
                <a:latin typeface="Times New Roman" pitchFamily="65" charset="-122"/>
                <a:ea typeface="宋体" pitchFamily="65" charset="-122"/>
              </a:rPr>
              <a:t>偶然因素幸存下来了。如现在很火的“歌手选秀”节目,很多人抛弃一切四</a:t>
            </a:r>
            <a:r>
              <a:t/>
            </a:r>
            <a:br/>
            <a:r>
              <a:rPr lang="zh-CN" altLang="en-US" sz="2607" kern="0" dirty="0" smtClean="0">
                <a:solidFill>
                  <a:srgbClr val="000000"/>
                </a:solidFill>
                <a:latin typeface="Times New Roman" pitchFamily="65" charset="-122"/>
                <a:ea typeface="宋体" pitchFamily="65" charset="-122"/>
              </a:rPr>
              <a:t>处参加选秀,希望有朝一日自己也可以像那些明星一样功成名就。但他们常</a:t>
            </a:r>
            <a:r>
              <a:t/>
            </a:r>
            <a:br/>
            <a:r>
              <a:rPr lang="zh-CN" altLang="en-US" sz="2607" kern="0" dirty="0" smtClean="0">
                <a:solidFill>
                  <a:srgbClr val="000000"/>
                </a:solidFill>
                <a:latin typeface="Times New Roman" pitchFamily="65" charset="-122"/>
                <a:ea typeface="宋体" pitchFamily="65" charset="-122"/>
              </a:rPr>
              <a:t>常忽略了一个事实,那些“死”在他们前面的比他们有才又努力的“前辈”</a:t>
            </a:r>
            <a:r>
              <a:t/>
            </a:r>
            <a:br/>
            <a:r>
              <a:rPr lang="zh-CN" altLang="en-US" sz="2607" kern="0" dirty="0" smtClean="0">
                <a:solidFill>
                  <a:srgbClr val="000000"/>
                </a:solidFill>
                <a:latin typeface="Times New Roman" pitchFamily="65" charset="-122"/>
                <a:ea typeface="宋体" pitchFamily="65" charset="-122"/>
              </a:rPr>
              <a:t>依然是多得超出他们的想象。不知道有多少人现在早已远离“歌手”这个</a:t>
            </a:r>
            <a:r>
              <a:t/>
            </a:r>
            <a:br/>
            <a:r>
              <a:rPr lang="zh-CN" altLang="en-US" sz="2607" kern="0" dirty="0" smtClean="0">
                <a:solidFill>
                  <a:srgbClr val="000000"/>
                </a:solidFill>
                <a:latin typeface="Times New Roman" pitchFamily="65" charset="-122"/>
                <a:ea typeface="宋体" pitchFamily="65" charset="-122"/>
              </a:rPr>
              <a:t>职业,他们可能正开着一家小店,也可能正在工地搬砖。当他们被现实撞得头</a:t>
            </a:r>
            <a:r>
              <a:t/>
            </a:r>
            <a:br/>
            <a:r>
              <a:rPr lang="zh-CN" altLang="en-US" sz="2607" kern="0" dirty="0" smtClean="0">
                <a:solidFill>
                  <a:srgbClr val="000000"/>
                </a:solidFill>
                <a:latin typeface="Times New Roman" pitchFamily="65" charset="-122"/>
                <a:ea typeface="宋体" pitchFamily="65" charset="-122"/>
              </a:rPr>
              <a:t>破血流时,终究会明白,大多数情况下,就算再有天赋再努力,成功也并不容</a:t>
            </a:r>
            <a:r>
              <a:t/>
            </a:r>
            <a:br/>
            <a:r>
              <a:rPr lang="zh-CN" altLang="en-US" sz="2607" kern="0" dirty="0" smtClean="0">
                <a:solidFill>
                  <a:srgbClr val="000000"/>
                </a:solidFill>
                <a:latin typeface="Times New Roman" pitchFamily="65" charset="-122"/>
                <a:ea typeface="宋体" pitchFamily="65" charset="-122"/>
              </a:rPr>
              <a:t>易。不要只看到塔尖上站着的那群人,更要关注在那条路上究竟埋葬了多少</a:t>
            </a:r>
            <a:endParaRPr lang="zh-CN" altLang="en-US"/>
          </a:p>
        </p:txBody>
      </p:sp>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懵懂无知的满怀青春梦想的人,在现实生活中多多了解那些失败者的故事,反</a:t>
            </a:r>
            <a:r>
              <a:t/>
            </a:r>
            <a:br/>
            <a:r>
              <a:rPr lang="zh-CN" altLang="en-US" sz="2607" kern="0" dirty="0" smtClean="0">
                <a:solidFill>
                  <a:srgbClr val="000000"/>
                </a:solidFill>
                <a:latin typeface="Times New Roman" pitchFamily="65" charset="-122"/>
                <a:ea typeface="宋体" pitchFamily="65" charset="-122"/>
              </a:rPr>
              <a:t>而比听那些成功者的传奇更有意义。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沉默的数据不说话,你若忽视,可能会被撞得头破血流;但你若能听见,也许就</a:t>
            </a:r>
            <a:r>
              <a:t/>
            </a:r>
            <a:br/>
            <a:r>
              <a:rPr lang="zh-CN" altLang="en-US" sz="2607" kern="0" dirty="0" smtClean="0">
                <a:solidFill>
                  <a:srgbClr val="000000"/>
                </a:solidFill>
                <a:latin typeface="Times New Roman" pitchFamily="65" charset="-122"/>
                <a:ea typeface="宋体" pitchFamily="65" charset="-122"/>
              </a:rPr>
              <a:t>能避开“幸存者偏差现象”的陷阱,不至于成为下一个被埋葬的小白鼠。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(2018年课标全国Ⅱ高分作文)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亮点借鉴:文章标题运用了拟人手法,道出了观点所指,即有些数据是不显山</a:t>
            </a:r>
            <a:r>
              <a:t/>
            </a:r>
            <a:br/>
            <a:r>
              <a:rPr lang="zh-CN" altLang="en-US" sz="2607" kern="0" dirty="0" smtClean="0">
                <a:solidFill>
                  <a:srgbClr val="000000"/>
                </a:solidFill>
                <a:latin typeface="Times New Roman" pitchFamily="65" charset="-122"/>
                <a:ea typeface="宋体" pitchFamily="65" charset="-122"/>
              </a:rPr>
              <a:t>露水的,但很重要。这一思想来自题目材料,审题精准,观点带有启发性。文</a:t>
            </a:r>
            <a:r>
              <a:t/>
            </a:r>
            <a:br/>
            <a:r>
              <a:rPr lang="zh-CN" altLang="en-US" sz="2607" kern="0" dirty="0" smtClean="0">
                <a:solidFill>
                  <a:srgbClr val="000000"/>
                </a:solidFill>
                <a:latin typeface="Times New Roman" pitchFamily="65" charset="-122"/>
                <a:ea typeface="宋体" pitchFamily="65" charset="-122"/>
              </a:rPr>
              <a:t>章主体部分划为三层分而析之:只有分析全局,了解全部,才能不被“幸存者</a:t>
            </a:r>
            <a:r>
              <a:t/>
            </a:r>
            <a:br/>
            <a:r>
              <a:rPr lang="zh-CN" altLang="en-US" sz="2607" kern="0" dirty="0" smtClean="0">
                <a:solidFill>
                  <a:srgbClr val="000000"/>
                </a:solidFill>
                <a:latin typeface="Times New Roman" pitchFamily="65" charset="-122"/>
                <a:ea typeface="宋体" pitchFamily="65" charset="-122"/>
              </a:rPr>
              <a:t>偏差现象”误导;(正面论证)着眼于局部,只会被眼前的现象所迷惑;(反面论</a:t>
            </a:r>
            <a:endParaRPr lang="zh-CN" altLang="en-US"/>
          </a:p>
        </p:txBody>
      </p:sp>
    </p:spTree>
    <p:custDataLst>
      <p:custData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证)重视那些因失败甚至死亡而“沉默的大多数”的例子,借鉴意义更强。</a:t>
            </a:r>
            <a:r>
              <a:t/>
            </a:r>
            <a:br/>
            <a:r>
              <a:rPr lang="zh-CN" altLang="en-US" sz="2607" kern="0" dirty="0" smtClean="0">
                <a:solidFill>
                  <a:srgbClr val="000000"/>
                </a:solidFill>
                <a:latin typeface="Times New Roman" pitchFamily="65" charset="-122"/>
                <a:ea typeface="宋体" pitchFamily="65" charset="-122"/>
              </a:rPr>
              <a:t>(正反论证)分析透彻充分。文章举例联系现实,针对性强,思考深刻。</a:t>
            </a:r>
            <a:endParaRPr lang="zh-CN" altLang="en-US"/>
          </a:p>
        </p:txBody>
      </p:sp>
    </p:spTree>
    <p:custDataLst>
      <p:custData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507149"/>
          </a:xfrm>
          <a:prstGeom prst="rect">
            <a:avLst/>
          </a:prstGeom>
          <a:noFill/>
        </p:spPr>
        <p:txBody>
          <a:bodyPr wrap="square" lIns="0" tIns="0" rIns="0" bIns="0" rtlCol="0">
            <a:spAutoFit/>
          </a:bodyPr>
          <a:lstStyle/>
          <a:p>
            <a:pPr algn="ctr" eaLnBrk="0" latinLnBrk="1" hangingPunct="0">
              <a:lnSpc>
                <a:spcPct val="150000"/>
              </a:lnSpc>
            </a:pPr>
            <a:r>
              <a:rPr lang="zh-CN" altLang="en-US" sz="3000" b="1" kern="0" dirty="0" smtClean="0">
                <a:solidFill>
                  <a:srgbClr val="000000"/>
                </a:solidFill>
                <a:latin typeface="Times New Roman" pitchFamily="65" charset="-122"/>
                <a:ea typeface="宋体" pitchFamily="65" charset="-122"/>
              </a:rPr>
              <a:t>专题练　精研练习成高手</a:t>
            </a:r>
            <a:endParaRPr lang="zh-CN" altLang="en-US" sz="30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南海的大帝名叫倏,北海的大帝名叫忽,中央的大帝叫混沌。倏与忽常常到混</a:t>
            </a:r>
            <a:r>
              <a:rPr dirty="0"/>
              <a:t/>
            </a:r>
            <a:br>
              <a:rPr dirty="0"/>
            </a:br>
            <a:r>
              <a:rPr lang="zh-CN" altLang="en-US" sz="2607" kern="0" dirty="0" smtClean="0">
                <a:solidFill>
                  <a:srgbClr val="000000"/>
                </a:solidFill>
                <a:latin typeface="Times New Roman" pitchFamily="65" charset="-122"/>
                <a:ea typeface="宋体" pitchFamily="65" charset="-122"/>
              </a:rPr>
              <a:t>沌之处游玩,混沌每次都热情地招待他们。倏和忽在一起商量报答混沌的深</a:t>
            </a:r>
            <a:r>
              <a:rPr dirty="0"/>
              <a:t/>
            </a:r>
            <a:br>
              <a:rPr dirty="0"/>
            </a:br>
            <a:r>
              <a:rPr lang="zh-CN" altLang="en-US" sz="2607" kern="0" dirty="0" smtClean="0">
                <a:solidFill>
                  <a:srgbClr val="000000"/>
                </a:solidFill>
                <a:latin typeface="Times New Roman" pitchFamily="65" charset="-122"/>
                <a:ea typeface="宋体" pitchFamily="65" charset="-122"/>
              </a:rPr>
              <a:t>厚情谊,说:“人人都有眼、耳、口、鼻七个窍孔,用来看、听、吃和呼吸,唯</a:t>
            </a:r>
            <a:r>
              <a:rPr dirty="0"/>
              <a:t/>
            </a:r>
            <a:br>
              <a:rPr dirty="0"/>
            </a:br>
            <a:r>
              <a:rPr lang="zh-CN" altLang="en-US" sz="2607" kern="0" dirty="0" smtClean="0">
                <a:solidFill>
                  <a:srgbClr val="000000"/>
                </a:solidFill>
                <a:latin typeface="Times New Roman" pitchFamily="65" charset="-122"/>
                <a:ea typeface="宋体" pitchFamily="65" charset="-122"/>
              </a:rPr>
              <a:t>独混沌没有,我们试着为他凿开七窍吧。”于是他们每天凿出一个孔窍,凿了</a:t>
            </a:r>
            <a:r>
              <a:rPr dirty="0"/>
              <a:t/>
            </a:r>
            <a:br>
              <a:rPr dirty="0"/>
            </a:br>
            <a:r>
              <a:rPr lang="zh-CN" altLang="en-US" sz="2607" kern="0" dirty="0" smtClean="0">
                <a:solidFill>
                  <a:srgbClr val="000000"/>
                </a:solidFill>
                <a:latin typeface="Times New Roman" pitchFamily="65" charset="-122"/>
                <a:ea typeface="宋体" pitchFamily="65" charset="-122"/>
              </a:rPr>
              <a:t>七天后混沌死了。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要求:选好角度,确定立意,明确文体,自拟标题;不要脱离材料内容及含意的范</a:t>
            </a:r>
            <a:r>
              <a:rPr dirty="0"/>
              <a:t/>
            </a:r>
            <a:br>
              <a:rPr dirty="0"/>
            </a:br>
            <a:r>
              <a:rPr lang="zh-CN" altLang="en-US" sz="2607" kern="0" dirty="0" smtClean="0">
                <a:solidFill>
                  <a:srgbClr val="000000"/>
                </a:solidFill>
                <a:latin typeface="Times New Roman" pitchFamily="65" charset="-122"/>
                <a:ea typeface="宋体" pitchFamily="65" charset="-122"/>
              </a:rPr>
              <a:t>围作文;不要套作,不得抄袭。</a:t>
            </a:r>
            <a:endParaRPr lang="zh-CN" altLang="en-US" dirty="0"/>
          </a:p>
        </p:txBody>
      </p:sp>
    </p:spTree>
    <p:custDataLst>
      <p:custData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[写作指导]　审题时,考生要先弄清楚材料的内容,再扣住材料的内涵进行立</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意。这则寓言主要讲了“倏与忽为混沌开凿七窍,想让混沌告别蒙昧,享受自</a:t>
            </a:r>
            <a:r>
              <a:rPr dirty="0"/>
              <a:t/>
            </a:r>
            <a:br>
              <a:rPr dirty="0"/>
            </a:br>
            <a:r>
              <a:rPr lang="zh-CN" altLang="en-US" sz="2607" kern="0" dirty="0" smtClean="0">
                <a:solidFill>
                  <a:srgbClr val="000000"/>
                </a:solidFill>
                <a:latin typeface="Times New Roman" pitchFamily="65" charset="-122"/>
                <a:ea typeface="宋体" pitchFamily="65" charset="-122"/>
              </a:rPr>
              <a:t>由和快乐,最后却事与愿违,反而害死了混沌”的故事。考生可以从以下几个</a:t>
            </a:r>
            <a:r>
              <a:rPr dirty="0"/>
              <a:t/>
            </a:r>
            <a:br>
              <a:rPr dirty="0"/>
            </a:br>
            <a:r>
              <a:rPr lang="zh-CN" altLang="en-US" sz="2607" kern="0" dirty="0" smtClean="0">
                <a:solidFill>
                  <a:srgbClr val="000000"/>
                </a:solidFill>
                <a:latin typeface="Times New Roman" pitchFamily="65" charset="-122"/>
                <a:ea typeface="宋体" pitchFamily="65" charset="-122"/>
              </a:rPr>
              <a:t>方面进行立意:①本真之亡。在我们成长的过程中,被社会凿出了一窍又一</a:t>
            </a:r>
            <a:r>
              <a:rPr dirty="0"/>
              <a:t/>
            </a:r>
            <a:br>
              <a:rPr dirty="0"/>
            </a:br>
            <a:r>
              <a:rPr lang="zh-CN" altLang="en-US" sz="2607" kern="0" dirty="0" smtClean="0">
                <a:solidFill>
                  <a:srgbClr val="000000"/>
                </a:solidFill>
                <a:latin typeface="Times New Roman" pitchFamily="65" charset="-122"/>
                <a:ea typeface="宋体" pitchFamily="65" charset="-122"/>
              </a:rPr>
              <a:t>窍,到最后,我们变成一个社会标准下的人,离我们的初心却越来越远。②热</a:t>
            </a:r>
            <a:r>
              <a:rPr dirty="0"/>
              <a:t/>
            </a:r>
            <a:br>
              <a:rPr dirty="0"/>
            </a:br>
            <a:r>
              <a:rPr lang="zh-CN" altLang="en-US" sz="2607" kern="0" dirty="0" smtClean="0">
                <a:solidFill>
                  <a:srgbClr val="000000"/>
                </a:solidFill>
                <a:latin typeface="Times New Roman" pitchFamily="65" charset="-122"/>
                <a:ea typeface="宋体" pitchFamily="65" charset="-122"/>
              </a:rPr>
              <a:t>心冷爱。倏和忽站在自己的角度为混沌考虑,却好心办了坏事。③尊重规</a:t>
            </a:r>
            <a:r>
              <a:rPr dirty="0"/>
              <a:t/>
            </a:r>
            <a:br>
              <a:rPr dirty="0"/>
            </a:br>
            <a:r>
              <a:rPr lang="zh-CN" altLang="en-US" sz="2607" kern="0" dirty="0" smtClean="0">
                <a:solidFill>
                  <a:srgbClr val="000000"/>
                </a:solidFill>
                <a:latin typeface="Times New Roman" pitchFamily="65" charset="-122"/>
                <a:ea typeface="宋体" pitchFamily="65" charset="-122"/>
              </a:rPr>
              <a:t>律。做事不要过于机械,要遵循事物的内在规律。④顺应自然。开凿混沌,就</a:t>
            </a:r>
            <a:r>
              <a:rPr dirty="0"/>
              <a:t/>
            </a:r>
            <a:br>
              <a:rPr dirty="0"/>
            </a:br>
            <a:r>
              <a:rPr lang="zh-CN" altLang="en-US" sz="2607" kern="0" dirty="0" smtClean="0">
                <a:solidFill>
                  <a:srgbClr val="000000"/>
                </a:solidFill>
                <a:latin typeface="Times New Roman" pitchFamily="65" charset="-122"/>
                <a:ea typeface="宋体" pitchFamily="65" charset="-122"/>
              </a:rPr>
              <a:t>是改造自然。自然是不能被随心所欲地改变的。</a:t>
            </a:r>
            <a:endParaRPr lang="zh-CN" altLang="en-US" dirty="0"/>
          </a:p>
        </p:txBody>
      </p:sp>
    </p:spTree>
    <p:custDataLst>
      <p:custData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①知人者智,自知者明。(老子)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②是以志之难也,不在胜人,在自胜也。(韩非子)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③天生我材必有用,千金散尽还复来。(李白)</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④恢弘志士之气,不宜妄自菲薄。(诸葛亮)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⑤自信者,不疑人,人亦信之;自疑者,不信人,人亦疑之。(《史典》)</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⑥自信人生二百年,会当击水三千里。(毛泽东)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中国文化博大精深,无数名句化育后世。读了上面名句,你有怎样的感触与思</a:t>
            </a:r>
            <a:r>
              <a:t/>
            </a:r>
            <a:br/>
            <a:r>
              <a:rPr lang="zh-CN" altLang="en-US" sz="2607" kern="0" dirty="0" smtClean="0">
                <a:solidFill>
                  <a:srgbClr val="000000"/>
                </a:solidFill>
                <a:latin typeface="Times New Roman" pitchFamily="65" charset="-122"/>
                <a:ea typeface="宋体" pitchFamily="65" charset="-122"/>
              </a:rPr>
              <a:t>考?请以其中两三则为基础确定立意,并合理引用,写一篇文章。</a:t>
            </a:r>
            <a:endParaRPr lang="zh-CN" altLang="en-US"/>
          </a:p>
        </p:txBody>
      </p:sp>
    </p:spTree>
    <p:custDataLst>
      <p:custData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要求:自选角度,明确文体,自拟标题;不要套作,不得抄袭;不少于800字。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写作时,考生要先读懂材料的内容和含意,然后根据实际情况加</a:t>
            </a:r>
            <a:r>
              <a:t/>
            </a:r>
            <a:br/>
            <a:r>
              <a:rPr lang="zh-CN" altLang="en-US" sz="2607" kern="0" dirty="0" smtClean="0">
                <a:solidFill>
                  <a:srgbClr val="000000"/>
                </a:solidFill>
                <a:latin typeface="Times New Roman" pitchFamily="65" charset="-122"/>
                <a:ea typeface="宋体" pitchFamily="65" charset="-122"/>
              </a:rPr>
              <a:t>以组合。参考立意:(1)①和④,第①则主要强调人要有自知之明,只有“自</a:t>
            </a:r>
            <a:r>
              <a:t/>
            </a:r>
            <a:br/>
            <a:r>
              <a:rPr lang="zh-CN" altLang="en-US" sz="2607" kern="0" dirty="0" smtClean="0">
                <a:solidFill>
                  <a:srgbClr val="000000"/>
                </a:solidFill>
                <a:latin typeface="Times New Roman" pitchFamily="65" charset="-122"/>
                <a:ea typeface="宋体" pitchFamily="65" charset="-122"/>
              </a:rPr>
              <a:t>知”才算是明智的;第④则阐明人在任何情况下都不能自卑,唯有抛却自卑,</a:t>
            </a:r>
            <a:r>
              <a:t/>
            </a:r>
            <a:br/>
            <a:r>
              <a:rPr lang="zh-CN" altLang="en-US" sz="2607" kern="0" dirty="0" smtClean="0">
                <a:solidFill>
                  <a:srgbClr val="000000"/>
                </a:solidFill>
                <a:latin typeface="Times New Roman" pitchFamily="65" charset="-122"/>
                <a:ea typeface="宋体" pitchFamily="65" charset="-122"/>
              </a:rPr>
              <a:t>才能自信地生活。据此可以立意为“了解自己,抛却自卑,走向自信”。(2)</a:t>
            </a:r>
            <a:r>
              <a:t/>
            </a:r>
            <a:br/>
            <a:r>
              <a:rPr lang="zh-CN" altLang="en-US" sz="2607" kern="0" dirty="0" smtClean="0">
                <a:solidFill>
                  <a:srgbClr val="000000"/>
                </a:solidFill>
                <a:latin typeface="Times New Roman" pitchFamily="65" charset="-122"/>
                <a:ea typeface="宋体" pitchFamily="65" charset="-122"/>
              </a:rPr>
              <a:t>②和⑤,第②则主要阐明战胜自己的重要性和必要性;第⑤则说的是有充分自</a:t>
            </a:r>
            <a:r>
              <a:t/>
            </a:r>
            <a:br/>
            <a:r>
              <a:rPr lang="zh-CN" altLang="en-US" sz="2607" kern="0" dirty="0" smtClean="0">
                <a:solidFill>
                  <a:srgbClr val="000000"/>
                </a:solidFill>
                <a:latin typeface="Times New Roman" pitchFamily="65" charset="-122"/>
                <a:ea typeface="宋体" pitchFamily="65" charset="-122"/>
              </a:rPr>
              <a:t>信的人不会去怀疑别人,别人也会相信他,怀疑自己的人不相信别人,那么别</a:t>
            </a:r>
            <a:r>
              <a:t/>
            </a:r>
            <a:br/>
            <a:r>
              <a:rPr lang="zh-CN" altLang="en-US" sz="2607" kern="0" dirty="0" smtClean="0">
                <a:solidFill>
                  <a:srgbClr val="000000"/>
                </a:solidFill>
                <a:latin typeface="Times New Roman" pitchFamily="65" charset="-122"/>
                <a:ea typeface="宋体" pitchFamily="65" charset="-122"/>
              </a:rPr>
              <a:t>人也会对他产生怀疑。真正的自信者必须在困境中战胜自己,真正的自信者</a:t>
            </a:r>
            <a:r>
              <a:t/>
            </a:r>
            <a:br/>
            <a:r>
              <a:rPr lang="zh-CN" altLang="en-US" sz="2607" kern="0" dirty="0" smtClean="0">
                <a:solidFill>
                  <a:srgbClr val="000000"/>
                </a:solidFill>
                <a:latin typeface="Times New Roman" pitchFamily="65" charset="-122"/>
                <a:ea typeface="宋体" pitchFamily="65" charset="-122"/>
              </a:rPr>
              <a:t>不会去怀疑别人。据此可以立意为“自信者要勇于战胜自己,同时不怀疑别</a:t>
            </a:r>
            <a:endParaRPr lang="zh-CN" altLang="en-US"/>
          </a:p>
        </p:txBody>
      </p:sp>
    </p:spTree>
    <p:custDataLst>
      <p:custData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人”。(3)③和⑥,这两则名言都强调人要自信,唯有自信,才能展示自己的价</a:t>
            </a:r>
            <a:r>
              <a:t/>
            </a:r>
            <a:br/>
            <a:r>
              <a:rPr lang="zh-CN" altLang="en-US" sz="2607" kern="0" dirty="0" smtClean="0">
                <a:solidFill>
                  <a:srgbClr val="000000"/>
                </a:solidFill>
                <a:latin typeface="Times New Roman" pitchFamily="65" charset="-122"/>
                <a:ea typeface="宋体" pitchFamily="65" charset="-122"/>
              </a:rPr>
              <a:t>值,发挥自己的价值。可以立意为“唯有自信,才能展示自己的价值,发挥自</a:t>
            </a:r>
            <a:r>
              <a:t/>
            </a:r>
            <a:br/>
            <a:r>
              <a:rPr lang="zh-CN" altLang="en-US" sz="2607" kern="0" dirty="0" smtClean="0">
                <a:solidFill>
                  <a:srgbClr val="000000"/>
                </a:solidFill>
                <a:latin typeface="Times New Roman" pitchFamily="65" charset="-122"/>
                <a:ea typeface="宋体" pitchFamily="65" charset="-122"/>
              </a:rPr>
              <a:t>己的价值”。当然还有其他的立意,不管怎样,都要从材料本身出发,联系实</a:t>
            </a:r>
            <a:r>
              <a:t/>
            </a:r>
            <a:br/>
            <a:r>
              <a:rPr lang="zh-CN" altLang="en-US" sz="2607" kern="0" dirty="0" smtClean="0">
                <a:solidFill>
                  <a:srgbClr val="000000"/>
                </a:solidFill>
                <a:latin typeface="Times New Roman" pitchFamily="65" charset="-122"/>
                <a:ea typeface="宋体" pitchFamily="65" charset="-122"/>
              </a:rPr>
              <a:t>际展开论述,写出自己的深度思考。</a:t>
            </a:r>
            <a:endParaRPr lang="zh-CN" altLang="en-US"/>
          </a:p>
        </p:txBody>
      </p:sp>
    </p:spTree>
    <p:custDataLst>
      <p:custData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一片曾经丰饶的土地逐渐变得贫瘠,许多动物陆续离开了这里。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小鸟对蚯蚓说:“我也要走了,你不走吗?”蚯蚓说:“我还是想留在这里。”</a:t>
            </a:r>
            <a:r>
              <a:t/>
            </a:r>
            <a:br/>
            <a:r>
              <a:rPr lang="zh-CN" altLang="en-US" sz="2607" kern="0" dirty="0" smtClean="0">
                <a:solidFill>
                  <a:srgbClr val="000000"/>
                </a:solidFill>
                <a:latin typeface="Times New Roman" pitchFamily="65" charset="-122"/>
                <a:ea typeface="宋体" pitchFamily="65" charset="-122"/>
              </a:rPr>
              <a:t>小鸟拍拍翅膀,依依不舍地飞走了。蚯蚓看了看小鸟的背影,继续埋头松土。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甲虫从远方赶来,和蚯蚓一起忙碌起来。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几年之后,小鸟回来了,带着一群伙伴。小鸟和伙伴们嘴里衔着各种各样的种</a:t>
            </a:r>
            <a:r>
              <a:t/>
            </a:r>
            <a:br/>
            <a:r>
              <a:rPr lang="zh-CN" altLang="en-US" sz="2607" kern="0" dirty="0" smtClean="0">
                <a:solidFill>
                  <a:srgbClr val="000000"/>
                </a:solidFill>
                <a:latin typeface="Times New Roman" pitchFamily="65" charset="-122"/>
                <a:ea typeface="宋体" pitchFamily="65" charset="-122"/>
              </a:rPr>
              <a:t>子。小鸟惊讶地发现,这片土地已经变得松软,还长出了小草。蚯蚓说:“你</a:t>
            </a:r>
            <a:r>
              <a:t/>
            </a:r>
            <a:br/>
            <a:r>
              <a:rPr lang="zh-CN" altLang="en-US" sz="2607" kern="0" dirty="0" smtClean="0">
                <a:solidFill>
                  <a:srgbClr val="000000"/>
                </a:solidFill>
                <a:latin typeface="Times New Roman" pitchFamily="65" charset="-122"/>
                <a:ea typeface="宋体" pitchFamily="65" charset="-122"/>
              </a:rPr>
              <a:t>离开的这段时间,甲虫和我一起翻土堆肥,这里渐渐变好了。”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小鸟和伙伴们把种子播撒在大地上,大地上开满了鲜花,蝴蝶和蜜蜂也来了。</a:t>
            </a:r>
            <a:endParaRPr lang="zh-CN" altLang="en-US"/>
          </a:p>
        </p:txBody>
      </p:sp>
    </p:spTree>
    <p:custDataLst>
      <p:custData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相传在古代,有一青年拜在一位颇有本领的长者门下。长者带其到弓匠行里</a:t>
            </a:r>
            <a:r>
              <a:rPr dirty="0"/>
              <a:t/>
            </a:r>
            <a:br>
              <a:rPr dirty="0"/>
            </a:br>
            <a:r>
              <a:rPr lang="zh-CN" altLang="en-US" sz="2607" kern="0" dirty="0" smtClean="0">
                <a:solidFill>
                  <a:srgbClr val="000000"/>
                </a:solidFill>
                <a:latin typeface="Times New Roman" pitchFamily="65" charset="-122"/>
                <a:ea typeface="宋体" pitchFamily="65" charset="-122"/>
              </a:rPr>
              <a:t>选弓,让其随意挑选一张自己看中的弓。青年眼光四下一转,随即落到了靠近</a:t>
            </a:r>
            <a:r>
              <a:rPr dirty="0"/>
              <a:t/>
            </a:r>
            <a:br>
              <a:rPr dirty="0"/>
            </a:br>
            <a:r>
              <a:rPr lang="zh-CN" altLang="en-US" sz="2607" kern="0" dirty="0" smtClean="0">
                <a:solidFill>
                  <a:srgbClr val="000000"/>
                </a:solidFill>
                <a:latin typeface="Times New Roman" pitchFamily="65" charset="-122"/>
                <a:ea typeface="宋体" pitchFamily="65" charset="-122"/>
              </a:rPr>
              <a:t>门口处的一张拉伸摆放的弓上,觉得这张弓非常漂亮,不管是木质还是雕花,</a:t>
            </a:r>
            <a:r>
              <a:rPr dirty="0"/>
              <a:t/>
            </a:r>
            <a:br>
              <a:rPr dirty="0"/>
            </a:br>
            <a:r>
              <a:rPr lang="zh-CN" altLang="en-US" sz="2607" kern="0" dirty="0" smtClean="0">
                <a:solidFill>
                  <a:srgbClr val="000000"/>
                </a:solidFill>
                <a:latin typeface="Times New Roman" pitchFamily="65" charset="-122"/>
                <a:ea typeface="宋体" pitchFamily="65" charset="-122"/>
              </a:rPr>
              <a:t>都是他喜欢的那一类型。于是,他回头看向长者,开口道:“师父,弟子想要那</a:t>
            </a:r>
            <a:r>
              <a:rPr dirty="0"/>
              <a:t/>
            </a:r>
            <a:br>
              <a:rPr dirty="0"/>
            </a:br>
            <a:r>
              <a:rPr lang="zh-CN" altLang="en-US" sz="2607" kern="0" dirty="0" smtClean="0">
                <a:solidFill>
                  <a:srgbClr val="000000"/>
                </a:solidFill>
                <a:latin typeface="Times New Roman" pitchFamily="65" charset="-122"/>
                <a:ea typeface="宋体" pitchFamily="65" charset="-122"/>
              </a:rPr>
              <a:t>一张弓!”</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根据上面的材料,结合自己的感受和思考,写一篇文章。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要求:选好角度,明确文体,自拟标题;不要套作,不得抄袭;不少于800字。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综合来看,本寓言讲述了一个动物们通过努力让贫瘠的土地变</a:t>
            </a:r>
            <a:r>
              <a:t/>
            </a:r>
            <a:br/>
            <a:r>
              <a:rPr lang="zh-CN" altLang="en-US" sz="2607" kern="0" dirty="0" smtClean="0">
                <a:solidFill>
                  <a:srgbClr val="000000"/>
                </a:solidFill>
                <a:latin typeface="Times New Roman" pitchFamily="65" charset="-122"/>
                <a:ea typeface="宋体" pitchFamily="65" charset="-122"/>
              </a:rPr>
              <a:t>得丰饶美丽的故事。材料要素可分为两组:第一组为“土地”,不管丰饶还是</a:t>
            </a:r>
            <a:r>
              <a:t/>
            </a:r>
            <a:br/>
            <a:r>
              <a:rPr lang="zh-CN" altLang="en-US" sz="2607" kern="0" dirty="0" smtClean="0">
                <a:solidFill>
                  <a:srgbClr val="000000"/>
                </a:solidFill>
                <a:latin typeface="Times New Roman" pitchFamily="65" charset="-122"/>
                <a:ea typeface="宋体" pitchFamily="65" charset="-122"/>
              </a:rPr>
              <a:t>贫瘠,她都是生养万物的母体,“土地”可理解为乡土,还可理解为祖国、地</a:t>
            </a:r>
            <a:r>
              <a:t/>
            </a:r>
            <a:br/>
            <a:r>
              <a:rPr lang="zh-CN" altLang="en-US" sz="2607" kern="0" dirty="0" smtClean="0">
                <a:solidFill>
                  <a:srgbClr val="000000"/>
                </a:solidFill>
                <a:latin typeface="Times New Roman" pitchFamily="65" charset="-122"/>
                <a:ea typeface="宋体" pitchFamily="65" charset="-122"/>
              </a:rPr>
              <a:t>球;第二组为动物们(蚯蚓、小鸟、甲虫)。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①从整体上可着眼于动物和土地之间的关系进行综合立意:个体通过适合自</a:t>
            </a:r>
            <a:r>
              <a:t/>
            </a:r>
            <a:br/>
            <a:r>
              <a:rPr lang="zh-CN" altLang="en-US" sz="2607" kern="0" dirty="0" smtClean="0">
                <a:solidFill>
                  <a:srgbClr val="000000"/>
                </a:solidFill>
                <a:latin typeface="Times New Roman" pitchFamily="65" charset="-122"/>
                <a:ea typeface="宋体" pitchFamily="65" charset="-122"/>
              </a:rPr>
              <a:t>己的方式回馈母体,共同发展;人类命运共同体;努力协作,共建美好家园;国之</a:t>
            </a:r>
            <a:r>
              <a:t/>
            </a:r>
            <a:br/>
            <a:r>
              <a:rPr lang="zh-CN" altLang="en-US" sz="2607" kern="0" dirty="0" smtClean="0">
                <a:solidFill>
                  <a:srgbClr val="000000"/>
                </a:solidFill>
                <a:latin typeface="Times New Roman" pitchFamily="65" charset="-122"/>
                <a:ea typeface="宋体" pitchFamily="65" charset="-122"/>
              </a:rPr>
              <a:t>崛起,你我共勉;等等。</a:t>
            </a:r>
            <a:endParaRPr lang="zh-CN" altLang="en-US"/>
          </a:p>
        </p:txBody>
      </p:sp>
    </p:spTree>
    <p:custDataLst>
      <p:custData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②从个体角度立意: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从蚯蚓的角度立意:坚守+努力,定会改变。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从小鸟的角度立意:寻找和利用资源,离开是为了更好地回来服务。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从甲虫的角度立意:协助融合,共同发展。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从大地的角度立意:包容万物,定会迎来新貌。</a:t>
            </a:r>
            <a:endParaRPr lang="zh-CN" altLang="en-US"/>
          </a:p>
        </p:txBody>
      </p:sp>
    </p:spTree>
    <p:custDataLst>
      <p:custData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555734"/>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提分攻略四　文体鲜明写佳篇——文体清</a:t>
            </a:r>
            <a:endParaRPr lang="zh-CN" altLang="en-US" sz="3700" dirty="0">
              <a:latin typeface="黑体" pitchFamily="2" charset="-122"/>
              <a:ea typeface="黑体" pitchFamily="2" charset="-122"/>
            </a:endParaRPr>
          </a:p>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品佳作　识得标杆得高分</a:t>
            </a:r>
            <a:endParaRPr lang="zh-CN" altLang="en-US" sz="3000" b="1"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(2018课标全国Ⅲ,22)阅读下面的材料,根据要求写作。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时间就是金钱,效率就是生命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——特区口号,深圳,1981</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绿水青山也是金山银山</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2556173"/>
            <a:ext cx="2524125" cy="581025"/>
          </a:xfrm>
          <a:prstGeom prst="rect">
            <a:avLst/>
          </a:prstGeom>
          <a:noFill/>
          <a:ln w="9525">
            <a:noFill/>
            <a:miter lim="800000"/>
            <a:headEnd/>
            <a:tailEnd/>
          </a:ln>
        </p:spPr>
      </p:pic>
    </p:spTree>
    <p:custDataLst>
      <p:custData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——时评标题,浙江,2005</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走好我们这一代人的长征路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——新区标语,雄安,2017</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要求:围绕材料内容及含意,选好角度,确定立意,明确文体,自拟标题;不要套</a:t>
            </a:r>
            <a:r>
              <a:rPr dirty="0"/>
              <a:t/>
            </a:r>
            <a:br>
              <a:rPr dirty="0"/>
            </a:br>
            <a:r>
              <a:rPr lang="zh-CN" altLang="en-US" sz="2607" kern="0" dirty="0" smtClean="0">
                <a:solidFill>
                  <a:srgbClr val="000000"/>
                </a:solidFill>
                <a:latin typeface="Times New Roman" pitchFamily="65" charset="-122"/>
                <a:ea typeface="宋体" pitchFamily="65" charset="-122"/>
              </a:rPr>
              <a:t>作,不得抄袭。不少于800字。</a:t>
            </a:r>
            <a:endParaRPr lang="zh-CN" altLang="en-US" dirty="0"/>
          </a:p>
        </p:txBody>
      </p:sp>
    </p:spTree>
    <p:custDataLst>
      <p:custData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124125"/>
          <a:ext cx="10987200" cy="3517585"/>
        </p:xfrm>
        <a:graphic>
          <a:graphicData uri="http://schemas.openxmlformats.org/drawingml/2006/table">
            <a:tbl>
              <a:tblPr/>
              <a:tblGrid>
                <a:gridCol w="3293589"/>
                <a:gridCol w="7693611"/>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立意角度示例</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写作点拨</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1.剖析发展历程,反思发展智慧。</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从发展的历程分析,展现改革开放不同阶段的任务和成果,谈不同的阶段有不同的发展规划和难题,勉励人们与时俱进,不断攀登。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2.历数发展成果,体现发展使命。</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从发展的成果分析,展示中国的改革精神和大国风范,提升民族自豪感和民族自信心,唤醒当代青年的使命感。</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3.转变发展方式,提倡绿色发展。</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从发展的方式分析,可谈从追求高速发展到提倡可持续发展,所体现出的反思精神与发展智慧。</a:t>
                      </a:r>
                    </a:p>
                  </a:txBody>
                  <a:tcPr marL="45720" marR="45720"/>
                </a:tc>
              </a:tr>
              <a:tr h="602639">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4.提倡各地区均衡发展。</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从发展的区域分析,可关注材料中所给的地理区位,从珠三角到长三角再到京津冀地区,谈国家的均衡发展观。</a:t>
                      </a:r>
                    </a:p>
                  </a:txBody>
                  <a:tcPr marL="45720" marR="45720"/>
                </a:tc>
              </a:tr>
            </a:tbl>
          </a:graphicData>
        </a:graphic>
      </p:graphicFrame>
      <p:sp>
        <p:nvSpPr>
          <p:cNvPr id="3" name="矩形 2"/>
          <p:cNvSpPr/>
          <p:nvPr/>
        </p:nvSpPr>
        <p:spPr>
          <a:xfrm>
            <a:off x="521221" y="1188021"/>
            <a:ext cx="2082621" cy="626069"/>
          </a:xfrm>
          <a:prstGeom prst="rect">
            <a:avLst/>
          </a:prstGeom>
        </p:spPr>
        <p:txBody>
          <a:bodyPr wrap="none">
            <a:spAutoFit/>
          </a:bodyPr>
          <a:lstStyle/>
          <a:p>
            <a:pPr eaLnBrk="0" latinLnBrk="1" hangingPunct="0">
              <a:lnSpc>
                <a:spcPct val="150000"/>
              </a:lnSpc>
            </a:pPr>
            <a:r>
              <a:rPr lang="zh-CN" altLang="en-US" sz="2610" kern="0" dirty="0" smtClean="0">
                <a:solidFill>
                  <a:srgbClr val="000000"/>
                </a:solidFill>
                <a:latin typeface="Times New Roman" pitchFamily="65" charset="-122"/>
                <a:ea typeface="宋体" pitchFamily="65" charset="-122"/>
              </a:rPr>
              <a:t>[写作指导]    </a:t>
            </a:r>
            <a:endParaRPr lang="zh-CN" altLang="en-US" sz="2610" dirty="0"/>
          </a:p>
        </p:txBody>
      </p:sp>
    </p:spTree>
    <p:custDataLst>
      <p:custData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寻找古老岁月的踪迹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微风拂过山梁,泛起阵阵涛声,仿佛埋在黑土里的先烈们的英魂在低语。山寨</a:t>
            </a:r>
            <a:r>
              <a:rPr dirty="0"/>
              <a:t/>
            </a:r>
            <a:br>
              <a:rPr dirty="0"/>
            </a:br>
            <a:r>
              <a:rPr lang="zh-CN" altLang="en-US" sz="2607" kern="0" dirty="0" smtClean="0">
                <a:solidFill>
                  <a:srgbClr val="000000"/>
                </a:solidFill>
                <a:latin typeface="Times New Roman" pitchFamily="65" charset="-122"/>
                <a:ea typeface="宋体" pitchFamily="65" charset="-122"/>
              </a:rPr>
              <a:t>的斗牛场里,时而深沉时而高亢的芦笙声、时急时缓的锣鼓声、羊的咩咩声</a:t>
            </a:r>
            <a:r>
              <a:rPr dirty="0"/>
              <a:t/>
            </a:r>
            <a:br>
              <a:rPr dirty="0"/>
            </a:br>
            <a:r>
              <a:rPr lang="zh-CN" altLang="en-US" sz="2607" kern="0" dirty="0" smtClean="0">
                <a:solidFill>
                  <a:srgbClr val="000000"/>
                </a:solidFill>
                <a:latin typeface="Times New Roman" pitchFamily="65" charset="-122"/>
                <a:ea typeface="宋体" pitchFamily="65" charset="-122"/>
              </a:rPr>
              <a:t>随着风越过山梁,把吉祥的信号传送到远方。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阿姐是三十年前离开山寨的,如今,这里已不是当年的模样。她光脚踩过的羊</a:t>
            </a:r>
            <a:r>
              <a:rPr dirty="0"/>
              <a:t/>
            </a:r>
            <a:br>
              <a:rPr dirty="0"/>
            </a:br>
            <a:r>
              <a:rPr lang="zh-CN" altLang="en-US" sz="2607" kern="0" dirty="0" smtClean="0">
                <a:solidFill>
                  <a:srgbClr val="000000"/>
                </a:solidFill>
                <a:latin typeface="Times New Roman" pitchFamily="65" charset="-122"/>
                <a:ea typeface="宋体" pitchFamily="65" charset="-122"/>
              </a:rPr>
              <a:t>肠小道,已经变成了宽阔的柏油马路;以前随时可能倒塌的旧房早已修葺一</a:t>
            </a:r>
            <a:r>
              <a:rPr dirty="0"/>
              <a:t/>
            </a:r>
            <a:br>
              <a:rPr dirty="0"/>
            </a:br>
            <a:r>
              <a:rPr lang="zh-CN" altLang="en-US" sz="2607" kern="0" dirty="0" smtClean="0">
                <a:solidFill>
                  <a:srgbClr val="000000"/>
                </a:solidFill>
                <a:latin typeface="Times New Roman" pitchFamily="65" charset="-122"/>
                <a:ea typeface="宋体" pitchFamily="65" charset="-122"/>
              </a:rPr>
              <a:t>新,一个个木桩泛着古朴的光泽,保留着苗寨建筑古色古香的韵味。几千年</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21221" y="971997"/>
            <a:ext cx="2371725" cy="523875"/>
          </a:xfrm>
          <a:prstGeom prst="rect">
            <a:avLst/>
          </a:prstGeom>
          <a:noFill/>
          <a:ln w="9525">
            <a:noFill/>
            <a:miter lim="800000"/>
            <a:headEnd/>
            <a:tailEnd/>
          </a:ln>
        </p:spPr>
      </p:pic>
    </p:spTree>
    <p:custDataLst>
      <p:custData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前,苗家的祖先们从遥远的地方迁徙至此,一年又一年,用脚和手去感受大地</a:t>
            </a:r>
            <a:r>
              <a:t/>
            </a:r>
            <a:br/>
            <a:r>
              <a:rPr lang="zh-CN" altLang="en-US" sz="2607" kern="0" dirty="0" smtClean="0">
                <a:solidFill>
                  <a:srgbClr val="000000"/>
                </a:solidFill>
                <a:latin typeface="Times New Roman" pitchFamily="65" charset="-122"/>
                <a:ea typeface="宋体" pitchFamily="65" charset="-122"/>
              </a:rPr>
              <a:t>的温度,过着日出而作、日落而息的农耕生活,孕育了善良淳朴、热情好客的</a:t>
            </a:r>
            <a:r>
              <a:t/>
            </a:r>
            <a:br/>
            <a:r>
              <a:rPr lang="zh-CN" altLang="en-US" sz="2607" kern="0" dirty="0" smtClean="0">
                <a:solidFill>
                  <a:srgbClr val="000000"/>
                </a:solidFill>
                <a:latin typeface="Times New Roman" pitchFamily="65" charset="-122"/>
                <a:ea typeface="宋体" pitchFamily="65" charset="-122"/>
              </a:rPr>
              <a:t>民俗风情。</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那一年,阿姐和村里的年轻人一起背着行囊外出打工,就像几千年前他们的祖</a:t>
            </a:r>
            <a:r>
              <a:t/>
            </a:r>
            <a:br/>
            <a:r>
              <a:rPr lang="zh-CN" altLang="en-US" sz="2607" kern="0" dirty="0" smtClean="0">
                <a:solidFill>
                  <a:srgbClr val="000000"/>
                </a:solidFill>
                <a:latin typeface="Times New Roman" pitchFamily="65" charset="-122"/>
                <a:ea typeface="宋体" pitchFamily="65" charset="-122"/>
              </a:rPr>
              <a:t>先那样,背井离乡寻找栖息的乐土。从那以后,封闭的山寨开进了第一台拖拉</a:t>
            </a:r>
            <a:r>
              <a:t/>
            </a:r>
            <a:br/>
            <a:r>
              <a:rPr lang="zh-CN" altLang="en-US" sz="2607" kern="0" dirty="0" smtClean="0">
                <a:solidFill>
                  <a:srgbClr val="000000"/>
                </a:solidFill>
                <a:latin typeface="Times New Roman" pitchFamily="65" charset="-122"/>
                <a:ea typeface="宋体" pitchFamily="65" charset="-122"/>
              </a:rPr>
              <a:t>机、第一辆摩托车、第一辆货车</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时间就是金钱,效率就是生命,一批批年</a:t>
            </a:r>
            <a:r>
              <a:t/>
            </a:r>
            <a:br/>
            <a:r>
              <a:rPr lang="zh-CN" altLang="en-US" sz="2607" kern="0" dirty="0" smtClean="0">
                <a:solidFill>
                  <a:srgbClr val="000000"/>
                </a:solidFill>
                <a:latin typeface="Times New Roman" pitchFamily="65" charset="-122"/>
                <a:ea typeface="宋体" pitchFamily="65" charset="-122"/>
              </a:rPr>
              <a:t>轻人加入打工的洪流,他们用打工的收入,悄悄地改变了这个山寨的面貌。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如今,阿姐回到了这里。山梁依旧,山寨依旧,只是村里的年轻人不再外出打</a:t>
            </a:r>
            <a:r>
              <a:t/>
            </a:r>
            <a:br/>
            <a:r>
              <a:rPr lang="zh-CN" altLang="en-US" sz="2607" kern="0" dirty="0" smtClean="0">
                <a:solidFill>
                  <a:srgbClr val="000000"/>
                </a:solidFill>
                <a:latin typeface="Times New Roman" pitchFamily="65" charset="-122"/>
                <a:ea typeface="宋体" pitchFamily="65" charset="-122"/>
              </a:rPr>
              <a:t>工,他们在用家乡的特色打造家乡的金山银山。你看,那条宽阔的柏油马路显</a:t>
            </a:r>
            <a:endParaRPr lang="zh-CN" altLang="en-US"/>
          </a:p>
        </p:txBody>
      </p:sp>
    </p:spTree>
    <p:custDataLst>
      <p:custData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得那么拥挤,原来,山寨大力发展生态旅游,每天都有一车又一车的游客来访。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阿姐继续在这美丽的山寨里寻找古老岁月留下的踪迹。美丽的杜鹃花映红</a:t>
            </a:r>
            <a:r>
              <a:rPr dirty="0"/>
              <a:t/>
            </a:r>
            <a:br>
              <a:rPr dirty="0"/>
            </a:br>
            <a:r>
              <a:rPr lang="zh-CN" altLang="en-US" sz="2607" kern="0" dirty="0" smtClean="0">
                <a:solidFill>
                  <a:srgbClr val="000000"/>
                </a:solidFill>
                <a:latin typeface="Times New Roman" pitchFamily="65" charset="-122"/>
                <a:ea typeface="宋体" pitchFamily="65" charset="-122"/>
              </a:rPr>
              <a:t>了山谷,姑娘头上的银饰映衬着她们甜美的笑容,小伙儿肩上的火药枪为其平</a:t>
            </a:r>
            <a:r>
              <a:rPr dirty="0"/>
              <a:t/>
            </a:r>
            <a:br>
              <a:rPr dirty="0"/>
            </a:br>
            <a:r>
              <a:rPr lang="zh-CN" altLang="en-US" sz="2607" kern="0" dirty="0" smtClean="0">
                <a:solidFill>
                  <a:srgbClr val="000000"/>
                </a:solidFill>
                <a:latin typeface="Times New Roman" pitchFamily="65" charset="-122"/>
                <a:ea typeface="宋体" pitchFamily="65" charset="-122"/>
              </a:rPr>
              <a:t>添了几分威武,斗牛场的竹竿上挂着迎风飘扬的红丝带</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在这焕然一新的</a:t>
            </a:r>
            <a:r>
              <a:rPr dirty="0"/>
              <a:t/>
            </a:r>
            <a:br>
              <a:rPr dirty="0"/>
            </a:br>
            <a:r>
              <a:rPr lang="zh-CN" altLang="en-US" sz="2607" kern="0" dirty="0" smtClean="0">
                <a:solidFill>
                  <a:srgbClr val="000000"/>
                </a:solidFill>
                <a:latin typeface="Times New Roman" pitchFamily="65" charset="-122"/>
                <a:ea typeface="宋体" pitchFamily="65" charset="-122"/>
              </a:rPr>
              <a:t>山寨里,阿姐打开了尘封的记忆,乡愁、乡思、乡音就是岁月的踪迹,也是曾</a:t>
            </a:r>
            <a:r>
              <a:rPr dirty="0"/>
              <a:t/>
            </a:r>
            <a:br>
              <a:rPr dirty="0"/>
            </a:br>
            <a:r>
              <a:rPr lang="zh-CN" altLang="en-US" sz="2607" kern="0" dirty="0" smtClean="0">
                <a:solidFill>
                  <a:srgbClr val="000000"/>
                </a:solidFill>
                <a:latin typeface="Times New Roman" pitchFamily="65" charset="-122"/>
                <a:ea typeface="宋体" pitchFamily="65" charset="-122"/>
              </a:rPr>
              <a:t>经被我们遗忘的金山银山。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望着年轻人充满活力的面庞、民居客栈古朴的招牌、小卖部精美的苗家手</a:t>
            </a:r>
            <a:r>
              <a:rPr dirty="0"/>
              <a:t/>
            </a:r>
            <a:br>
              <a:rPr dirty="0"/>
            </a:br>
            <a:r>
              <a:rPr lang="zh-CN" altLang="en-US" sz="2607" kern="0" dirty="0" smtClean="0">
                <a:solidFill>
                  <a:srgbClr val="000000"/>
                </a:solidFill>
                <a:latin typeface="Times New Roman" pitchFamily="65" charset="-122"/>
                <a:ea typeface="宋体" pitchFamily="65" charset="-122"/>
              </a:rPr>
              <a:t>工艺品,阿姐突然想,姑娘们的刺绣——那些美丽、别致的饰品,还有精心包</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装的苗家特产,是不是可以通过网络销售到世界各地呢?</a:t>
            </a:r>
            <a:endParaRPr lang="zh-CN" altLang="en-US" dirty="0"/>
          </a:p>
        </p:txBody>
      </p:sp>
    </p:spTree>
    <p:custDataLst>
      <p:custData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阿姐暗自下定决心,下一个三十年,她要在这个小山寨里,继续寻找岁月的踪</a:t>
            </a:r>
            <a:r>
              <a:rPr dirty="0"/>
              <a:t/>
            </a:r>
            <a:br>
              <a:rPr dirty="0"/>
            </a:br>
            <a:r>
              <a:rPr lang="zh-CN" altLang="en-US" sz="2607" kern="0" dirty="0" smtClean="0">
                <a:solidFill>
                  <a:srgbClr val="000000"/>
                </a:solidFill>
                <a:latin typeface="Times New Roman" pitchFamily="65" charset="-122"/>
                <a:ea typeface="宋体" pitchFamily="65" charset="-122"/>
              </a:rPr>
              <a:t>迹,为把山寨优秀的传统文化推向全世界尽微薄之力。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亮点借鉴:当大多数考生选择写议论文时,这位考生独辟蹊径,选择了写记叙</a:t>
            </a:r>
            <a:r>
              <a:rPr dirty="0"/>
              <a:t/>
            </a:r>
            <a:br>
              <a:rPr dirty="0"/>
            </a:br>
            <a:r>
              <a:rPr lang="zh-CN" altLang="en-US" sz="2607" kern="0" dirty="0" smtClean="0">
                <a:solidFill>
                  <a:srgbClr val="000000"/>
                </a:solidFill>
                <a:latin typeface="Times New Roman" pitchFamily="65" charset="-122"/>
                <a:ea typeface="宋体" pitchFamily="65" charset="-122"/>
              </a:rPr>
              <a:t>文,如雪中红梅,是那么引人注目。考生将命题材料中的三条标语有机组合,</a:t>
            </a:r>
            <a:r>
              <a:rPr dirty="0"/>
              <a:t/>
            </a:r>
            <a:br>
              <a:rPr dirty="0"/>
            </a:br>
            <a:r>
              <a:rPr lang="zh-CN" altLang="en-US" sz="2607" kern="0" dirty="0" smtClean="0">
                <a:solidFill>
                  <a:srgbClr val="000000"/>
                </a:solidFill>
                <a:latin typeface="Times New Roman" pitchFamily="65" charset="-122"/>
                <a:ea typeface="宋体" pitchFamily="65" charset="-122"/>
              </a:rPr>
              <a:t>通过“阿姐寻找古老岁月的踪迹”这一线索,反映了山寨30年来的变化,透视</a:t>
            </a:r>
            <a:r>
              <a:rPr dirty="0"/>
              <a:t/>
            </a:r>
            <a:br>
              <a:rPr dirty="0"/>
            </a:br>
            <a:r>
              <a:rPr lang="zh-CN" altLang="en-US" sz="2607" kern="0" dirty="0" smtClean="0">
                <a:solidFill>
                  <a:srgbClr val="000000"/>
                </a:solidFill>
                <a:latin typeface="Times New Roman" pitchFamily="65" charset="-122"/>
                <a:ea typeface="宋体" pitchFamily="65" charset="-122"/>
              </a:rPr>
              <a:t>了改革开放的发展成果。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行文中,作者将细节设置得很精巧。比如,山寨大力发展生态旅游,每天都有</a:t>
            </a:r>
            <a:r>
              <a:rPr dirty="0"/>
              <a:t/>
            </a:r>
            <a:br>
              <a:rPr dirty="0"/>
            </a:br>
            <a:r>
              <a:rPr lang="zh-CN" altLang="en-US" sz="2607" kern="0" dirty="0" smtClean="0">
                <a:solidFill>
                  <a:srgbClr val="000000"/>
                </a:solidFill>
                <a:latin typeface="Times New Roman" pitchFamily="65" charset="-122"/>
                <a:ea typeface="宋体" pitchFamily="65" charset="-122"/>
              </a:rPr>
              <a:t>一车又一车的游客来访;阿姐想通过网络将山寨的特产销售到世界各地;等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等,既贴近生活,又折射出时代印记。</a:t>
            </a:r>
            <a:endParaRPr lang="zh-CN" altLang="en-US" dirty="0"/>
          </a:p>
        </p:txBody>
      </p:sp>
    </p:spTree>
    <p:custDataLst>
      <p:custData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30348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明技法　明确技法写好文</a:t>
            </a:r>
            <a:endParaRPr lang="zh-CN" altLang="en-US" sz="3000"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一、记叙文写作必备技法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记叙文也称“叙述文”,是一种通过真实记人、叙事、写景、状物来反映社</a:t>
            </a:r>
            <a:r>
              <a:rPr dirty="0"/>
              <a:t/>
            </a:r>
            <a:br>
              <a:rPr dirty="0"/>
            </a:br>
            <a:r>
              <a:rPr lang="zh-CN" altLang="en-US" sz="2607" kern="0" dirty="0" smtClean="0">
                <a:solidFill>
                  <a:srgbClr val="000000"/>
                </a:solidFill>
                <a:latin typeface="Times New Roman" pitchFamily="65" charset="-122"/>
                <a:ea typeface="宋体" pitchFamily="65" charset="-122"/>
              </a:rPr>
              <a:t>会生活,表达作者思想情感的文体。记叙文的特点主要表现为:具有时间、地</a:t>
            </a:r>
            <a:r>
              <a:rPr dirty="0"/>
              <a:t/>
            </a:r>
            <a:br>
              <a:rPr dirty="0"/>
            </a:br>
            <a:r>
              <a:rPr lang="zh-CN" altLang="en-US" sz="2607" kern="0" dirty="0" smtClean="0">
                <a:solidFill>
                  <a:srgbClr val="000000"/>
                </a:solidFill>
                <a:latin typeface="Times New Roman" pitchFamily="65" charset="-122"/>
                <a:ea typeface="宋体" pitchFamily="65" charset="-122"/>
              </a:rPr>
              <a:t>点、人物、起因、经过、结果六要素;以记叙、描写为主要表达方式,同时兼</a:t>
            </a:r>
            <a:r>
              <a:rPr dirty="0"/>
              <a:t/>
            </a:r>
            <a:br>
              <a:rPr dirty="0"/>
            </a:br>
            <a:r>
              <a:rPr lang="zh-CN" altLang="en-US" sz="2607" kern="0" dirty="0" smtClean="0">
                <a:solidFill>
                  <a:srgbClr val="000000"/>
                </a:solidFill>
                <a:latin typeface="Times New Roman" pitchFamily="65" charset="-122"/>
                <a:ea typeface="宋体" pitchFamily="65" charset="-122"/>
              </a:rPr>
              <a:t>有抒情、议论和说明,其中叙述方式包括顺叙、倒叙、插叙、补叙等;结构上</a:t>
            </a:r>
            <a:r>
              <a:rPr dirty="0"/>
              <a:t/>
            </a:r>
            <a:br>
              <a:rPr dirty="0"/>
            </a:br>
            <a:r>
              <a:rPr lang="zh-CN" altLang="en-US" sz="2607" kern="0" dirty="0" smtClean="0">
                <a:solidFill>
                  <a:srgbClr val="000000"/>
                </a:solidFill>
                <a:latin typeface="Times New Roman" pitchFamily="65" charset="-122"/>
                <a:ea typeface="宋体" pitchFamily="65" charset="-122"/>
              </a:rPr>
              <a:t>主要以时空为序,也兼有逻辑式、情感式。写记叙文的具体要求如下:</a:t>
            </a:r>
            <a:endParaRPr lang="zh-CN" altLang="en-US" dirty="0"/>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长者还未回话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店主便失声大笑起来。青年不解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不知这店主为何会突然大</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他回头看向长者。见长者一脸无奈地道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你觉得那么一张没日没夜摆架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在那里的弓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还能用吗</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青年顿时愣住了。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要求:结合材料的内容和寓意,选好角度,确定立意,明确文体,自拟标题,不要套</a:t>
            </a:r>
            <a:r>
              <a:rPr dirty="0"/>
              <a:t/>
            </a:r>
            <a:br>
              <a:rPr dirty="0"/>
            </a:br>
            <a:r>
              <a:rPr lang="zh-CN" altLang="en-US" sz="2607" kern="0" dirty="0" smtClean="0">
                <a:solidFill>
                  <a:srgbClr val="000000"/>
                </a:solidFill>
                <a:latin typeface="Times New Roman" pitchFamily="65" charset="-122"/>
                <a:ea typeface="宋体" pitchFamily="65" charset="-122"/>
              </a:rPr>
              <a:t>作,不得抄袭,不少于800字。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把握要素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巧作安排</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必须掌握六要素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即时间、地点、人物、起因、经过、结果。考生在写作时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要注意把这些要素交代清楚。</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选材典型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角度独特</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写记叙文时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所选材料要十分典型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角度独特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不能平淡无奇。考生要将自己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生活中鲜活的、独特的、有积极意义的材料运用到作文中来。</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3.确定线索,理清顺序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记叙文在结构安排上往往要有一定的线索和顺序,不能像记流水账。考生在</a:t>
            </a:r>
            <a:r>
              <a:rPr dirty="0"/>
              <a:t/>
            </a:r>
            <a:br>
              <a:rPr dirty="0"/>
            </a:br>
            <a:r>
              <a:rPr lang="zh-CN" altLang="en-US" sz="2607" kern="0" dirty="0" smtClean="0">
                <a:solidFill>
                  <a:srgbClr val="000000"/>
                </a:solidFill>
                <a:latin typeface="Times New Roman" pitchFamily="65" charset="-122"/>
                <a:ea typeface="宋体" pitchFamily="65" charset="-122"/>
              </a:rPr>
              <a:t>写作时,可以以时间顺序、空间变换、情感变化等为线索。</a:t>
            </a:r>
            <a:endParaRPr lang="zh-CN" altLang="en-US" dirty="0"/>
          </a:p>
        </p:txBody>
      </p:sp>
    </p:spTree>
    <p:custDataLst>
      <p:custData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4.明确表达,掌握技法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记叙和描写相结合,是记叙文写作的基本要求。记叙是通过叙说和交代,把人</a:t>
            </a:r>
            <a:r>
              <a:t/>
            </a:r>
            <a:br/>
            <a:r>
              <a:rPr lang="zh-CN" altLang="en-US" sz="2607" kern="0" dirty="0" smtClean="0">
                <a:solidFill>
                  <a:srgbClr val="000000"/>
                </a:solidFill>
                <a:latin typeface="Times New Roman" pitchFamily="65" charset="-122"/>
                <a:ea typeface="宋体" pitchFamily="65" charset="-122"/>
              </a:rPr>
              <a:t>物或事件及其相互关系、变化介绍给读者,使读者对事物的发展和全貌有清</a:t>
            </a:r>
            <a:r>
              <a:t/>
            </a:r>
            <a:br/>
            <a:r>
              <a:rPr lang="zh-CN" altLang="en-US" sz="2607" kern="0" dirty="0" smtClean="0">
                <a:solidFill>
                  <a:srgbClr val="000000"/>
                </a:solidFill>
                <a:latin typeface="Times New Roman" pitchFamily="65" charset="-122"/>
                <a:ea typeface="宋体" pitchFamily="65" charset="-122"/>
              </a:rPr>
              <a:t>晰的了解;描写是在记叙的基础上,用生动形象的语言,将人物、事件、景物</a:t>
            </a:r>
            <a:r>
              <a:t/>
            </a:r>
            <a:br/>
            <a:r>
              <a:rPr lang="zh-CN" altLang="en-US" sz="2607" kern="0" dirty="0" smtClean="0">
                <a:solidFill>
                  <a:srgbClr val="000000"/>
                </a:solidFill>
                <a:latin typeface="Times New Roman" pitchFamily="65" charset="-122"/>
                <a:ea typeface="宋体" pitchFamily="65" charset="-122"/>
              </a:rPr>
              <a:t>存在与变化的具体状态进行精细的描绘,造成一种如见其人、如闻其声、如</a:t>
            </a:r>
            <a:r>
              <a:t/>
            </a:r>
            <a:br/>
            <a:r>
              <a:rPr lang="zh-CN" altLang="en-US" sz="2607" kern="0" dirty="0" smtClean="0">
                <a:solidFill>
                  <a:srgbClr val="000000"/>
                </a:solidFill>
                <a:latin typeface="Times New Roman" pitchFamily="65" charset="-122"/>
                <a:ea typeface="宋体" pitchFamily="65" charset="-122"/>
              </a:rPr>
              <a:t>临其境的感觉,使读者受到艺术感染,给读者留下难以忘怀的印象。记叙文如</a:t>
            </a:r>
            <a:r>
              <a:t/>
            </a:r>
            <a:br/>
            <a:r>
              <a:rPr lang="zh-CN" altLang="en-US" sz="2607" kern="0" dirty="0" smtClean="0">
                <a:solidFill>
                  <a:srgbClr val="000000"/>
                </a:solidFill>
                <a:latin typeface="Times New Roman" pitchFamily="65" charset="-122"/>
                <a:ea typeface="宋体" pitchFamily="65" charset="-122"/>
              </a:rPr>
              <a:t>果缺少描写,就会平淡苍白,形象不鲜明,情节不感人。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描写要恰当,要为中心服务。所谓恰当,即突出特征,符合身份,写出变化。写</a:t>
            </a:r>
            <a:r>
              <a:t/>
            </a:r>
            <a:br/>
            <a:r>
              <a:rPr lang="zh-CN" altLang="en-US" sz="2607" kern="0" dirty="0" smtClean="0">
                <a:solidFill>
                  <a:srgbClr val="000000"/>
                </a:solidFill>
                <a:latin typeface="Times New Roman" pitchFamily="65" charset="-122"/>
                <a:ea typeface="宋体" pitchFamily="65" charset="-122"/>
              </a:rPr>
              <a:t>记叙文时,在记叙和描写的基础上,适当穿插抒情和议论,不仅能增强文章的</a:t>
            </a:r>
            <a:endParaRPr lang="zh-CN" altLang="en-US"/>
          </a:p>
        </p:txBody>
      </p:sp>
    </p:spTree>
    <p:custDataLst>
      <p:custData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感染力和表现力,而且能突出文章的中心。但不可过多地议论、抒情,以免冲</a:t>
            </a:r>
            <a:r>
              <a:rPr dirty="0"/>
              <a:t/>
            </a:r>
            <a:br>
              <a:rPr dirty="0"/>
            </a:br>
            <a:r>
              <a:rPr lang="zh-CN" altLang="en-US" sz="2607" kern="0" dirty="0" smtClean="0">
                <a:solidFill>
                  <a:srgbClr val="000000"/>
                </a:solidFill>
                <a:latin typeface="Times New Roman" pitchFamily="65" charset="-122"/>
                <a:ea typeface="宋体" pitchFamily="65" charset="-122"/>
              </a:rPr>
              <a:t>淡了记叙文的文体特征,使文章成为“四不像”。</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绿水青山图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“奶奶,您看这朵花多漂亮!”站在奶奶家的院子里,我兴奋地指着花向奶奶</a:t>
            </a:r>
            <a:r>
              <a:rPr dirty="0"/>
              <a:t/>
            </a:r>
            <a:br>
              <a:rPr dirty="0"/>
            </a:br>
            <a:r>
              <a:rPr lang="zh-CN" altLang="en-US" sz="2607" kern="0" dirty="0" smtClean="0">
                <a:solidFill>
                  <a:srgbClr val="000000"/>
                </a:solidFill>
                <a:latin typeface="Times New Roman" pitchFamily="65" charset="-122"/>
                <a:ea typeface="宋体" pitchFamily="65" charset="-122"/>
              </a:rPr>
              <a:t>喊道。此时旭日东升,坐在花丛前的奶奶微笑着朝我点头。“是啊,漂亮,漂</a:t>
            </a:r>
            <a:r>
              <a:rPr dirty="0"/>
              <a:t/>
            </a:r>
            <a:br>
              <a:rPr dirty="0"/>
            </a:br>
            <a:r>
              <a:rPr lang="zh-CN" altLang="en-US" sz="2607" kern="0" dirty="0" smtClean="0">
                <a:solidFill>
                  <a:srgbClr val="000000"/>
                </a:solidFill>
                <a:latin typeface="Times New Roman" pitchFamily="65" charset="-122"/>
                <a:ea typeface="宋体" pitchFamily="65" charset="-122"/>
              </a:rPr>
              <a:t>亮。”“奶奶,过去您院子里种什么呀?也是种花吗?”“种花?过去哪里有这</a:t>
            </a:r>
            <a:r>
              <a:rPr dirty="0"/>
              <a:t/>
            </a:r>
            <a:br>
              <a:rPr dirty="0"/>
            </a:br>
            <a:r>
              <a:rPr lang="zh-CN" altLang="en-US" sz="2607" kern="0" dirty="0" smtClean="0">
                <a:solidFill>
                  <a:srgbClr val="000000"/>
                </a:solidFill>
                <a:latin typeface="Times New Roman" pitchFamily="65" charset="-122"/>
                <a:ea typeface="宋体" pitchFamily="65" charset="-122"/>
              </a:rPr>
              <a:t>闲工夫种花呀。”</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449213" y="2268141"/>
            <a:ext cx="2533650" cy="466725"/>
          </a:xfrm>
          <a:prstGeom prst="rect">
            <a:avLst/>
          </a:prstGeom>
          <a:noFill/>
          <a:ln w="9525">
            <a:noFill/>
            <a:miter lim="800000"/>
            <a:headEnd/>
            <a:tailEnd/>
          </a:ln>
        </p:spPr>
      </p:pic>
    </p:spTree>
    <p:custDataLst>
      <p:custData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奶奶打开了话匣子。“刚嫁过来的时候,家里底子薄,又赶上天灾,一家人都</a:t>
            </a:r>
            <a:r>
              <a:t/>
            </a:r>
            <a:br/>
            <a:r>
              <a:rPr lang="zh-CN" altLang="en-US" sz="2607" kern="0" dirty="0" smtClean="0">
                <a:solidFill>
                  <a:srgbClr val="000000"/>
                </a:solidFill>
                <a:latin typeface="Times New Roman" pitchFamily="65" charset="-122"/>
                <a:ea typeface="宋体" pitchFamily="65" charset="-122"/>
              </a:rPr>
              <a:t>饿肚子。我一看这样子可不行。于是我就从牙缝中省出点玉米种在了院子</a:t>
            </a:r>
            <a:r>
              <a:t/>
            </a:r>
            <a:br/>
            <a:r>
              <a:rPr lang="zh-CN" altLang="en-US" sz="2607" kern="0" dirty="0" smtClean="0">
                <a:solidFill>
                  <a:srgbClr val="000000"/>
                </a:solidFill>
                <a:latin typeface="Times New Roman" pitchFamily="65" charset="-122"/>
                <a:ea typeface="宋体" pitchFamily="65" charset="-122"/>
              </a:rPr>
              <a:t>里,还种了些萝卜。当时是土房,院子比现在小多了。种完之后,院子里就只</a:t>
            </a:r>
            <a:r>
              <a:t/>
            </a:r>
            <a:br/>
            <a:r>
              <a:rPr lang="zh-CN" altLang="en-US" sz="2607" kern="0" dirty="0" smtClean="0">
                <a:solidFill>
                  <a:srgbClr val="000000"/>
                </a:solidFill>
                <a:latin typeface="Times New Roman" pitchFamily="65" charset="-122"/>
                <a:ea typeface="宋体" pitchFamily="65" charset="-122"/>
              </a:rPr>
              <a:t>剩下一条小路可以下脚了。等到它们发芽时,全家人都乐了,整天蹲在旁边,</a:t>
            </a:r>
            <a:r>
              <a:t/>
            </a:r>
            <a:br/>
            <a:r>
              <a:rPr lang="zh-CN" altLang="en-US" sz="2607" kern="0" dirty="0" smtClean="0">
                <a:solidFill>
                  <a:srgbClr val="000000"/>
                </a:solidFill>
                <a:latin typeface="Times New Roman" pitchFamily="65" charset="-122"/>
                <a:ea typeface="宋体" pitchFamily="65" charset="-122"/>
              </a:rPr>
              <a:t>生怕那芽一下子缩回去。当萝卜长到小手指这么粗时,你爸爸的姑姑叔叔们</a:t>
            </a:r>
            <a:r>
              <a:t/>
            </a:r>
            <a:br/>
            <a:r>
              <a:rPr lang="zh-CN" altLang="en-US" sz="2607" kern="0" dirty="0" smtClean="0">
                <a:solidFill>
                  <a:srgbClr val="000000"/>
                </a:solidFill>
                <a:latin typeface="Times New Roman" pitchFamily="65" charset="-122"/>
                <a:ea typeface="宋体" pitchFamily="65" charset="-122"/>
              </a:rPr>
              <a:t>就蹲不住了,老想着偷吃,可一看到我,又都吓得不敢了。”讲起往事,奶奶不</a:t>
            </a:r>
            <a:r>
              <a:t/>
            </a:r>
            <a:br/>
            <a:r>
              <a:rPr lang="zh-CN" altLang="en-US" sz="2607" kern="0" dirty="0" smtClean="0">
                <a:solidFill>
                  <a:srgbClr val="000000"/>
                </a:solidFill>
                <a:latin typeface="Times New Roman" pitchFamily="65" charset="-122"/>
                <a:ea typeface="宋体" pitchFamily="65" charset="-122"/>
              </a:rPr>
              <a:t>再觉得苦,反而多了一丝回忆的甜蜜。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“奶奶,他们想吃就吃呗,这有什么呀!”“吃?说得轻松,把它们吃光了,整个</a:t>
            </a:r>
            <a:r>
              <a:t/>
            </a:r>
            <a:br/>
            <a:r>
              <a:rPr lang="zh-CN" altLang="en-US" sz="2607" kern="0" dirty="0" smtClean="0">
                <a:solidFill>
                  <a:srgbClr val="000000"/>
                </a:solidFill>
                <a:latin typeface="Times New Roman" pitchFamily="65" charset="-122"/>
                <a:ea typeface="宋体" pitchFamily="65" charset="-122"/>
              </a:rPr>
              <a:t>冬天一家人都得喝西北风。后来,就有了你爸爸,生活也好了许多,起码不再</a:t>
            </a:r>
            <a:endParaRPr lang="zh-CN" altLang="en-US"/>
          </a:p>
        </p:txBody>
      </p:sp>
    </p:spTree>
    <p:custDataLst>
      <p:custData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饿肚子了。那时,房子也变成了结实的砖瓦房,院子也比以前大了些,也不再</a:t>
            </a:r>
            <a:r>
              <a:t/>
            </a:r>
            <a:br/>
            <a:r>
              <a:rPr lang="zh-CN" altLang="en-US" sz="2607" kern="0" dirty="0" smtClean="0">
                <a:solidFill>
                  <a:srgbClr val="000000"/>
                </a:solidFill>
                <a:latin typeface="Times New Roman" pitchFamily="65" charset="-122"/>
                <a:ea typeface="宋体" pitchFamily="65" charset="-122"/>
              </a:rPr>
              <a:t>种庄稼了,你爷爷就在院里种了棵枣树。一年年过去,等到它第一年挂果时,</a:t>
            </a:r>
            <a:r>
              <a:t/>
            </a:r>
            <a:br/>
            <a:r>
              <a:rPr lang="zh-CN" altLang="en-US" sz="2607" kern="0" dirty="0" smtClean="0">
                <a:solidFill>
                  <a:srgbClr val="000000"/>
                </a:solidFill>
                <a:latin typeface="Times New Roman" pitchFamily="65" charset="-122"/>
                <a:ea typeface="宋体" pitchFamily="65" charset="-122"/>
              </a:rPr>
              <a:t>全家人又沸腾了,那劲头比吃炖肉都高兴。你爸爸呀,就领着周围一大群馋孩</a:t>
            </a:r>
            <a:r>
              <a:t/>
            </a:r>
            <a:br/>
            <a:r>
              <a:rPr lang="zh-CN" altLang="en-US" sz="2607" kern="0" dirty="0" smtClean="0">
                <a:solidFill>
                  <a:srgbClr val="000000"/>
                </a:solidFill>
                <a:latin typeface="Times New Roman" pitchFamily="65" charset="-122"/>
                <a:ea typeface="宋体" pitchFamily="65" charset="-122"/>
              </a:rPr>
              <a:t>子整天站在树底下,掰着手指头盼吃枣。你是没看见他们那馋样,口水直流不</a:t>
            </a:r>
            <a:r>
              <a:t/>
            </a:r>
            <a:br/>
            <a:r>
              <a:rPr lang="zh-CN" altLang="en-US" sz="2607" kern="0" dirty="0" smtClean="0">
                <a:solidFill>
                  <a:srgbClr val="000000"/>
                </a:solidFill>
                <a:latin typeface="Times New Roman" pitchFamily="65" charset="-122"/>
                <a:ea typeface="宋体" pitchFamily="65" charset="-122"/>
              </a:rPr>
              <a:t>说,眼珠子都快瞪出来了。”此时,讲起爸爸童年的奶奶,脸上挂着母亲特有</a:t>
            </a:r>
            <a:r>
              <a:t/>
            </a:r>
            <a:br/>
            <a:r>
              <a:rPr lang="zh-CN" altLang="en-US" sz="2607" kern="0" dirty="0" smtClean="0">
                <a:solidFill>
                  <a:srgbClr val="000000"/>
                </a:solidFill>
                <a:latin typeface="Times New Roman" pitchFamily="65" charset="-122"/>
                <a:ea typeface="宋体" pitchFamily="65" charset="-122"/>
              </a:rPr>
              <a:t>的幸福微笑。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“奶奶,那怎么现在没有那棵树了,爷爷把它砍了?”“对,砍了,在你很小的时</a:t>
            </a:r>
            <a:r>
              <a:t/>
            </a:r>
            <a:br/>
            <a:r>
              <a:rPr lang="zh-CN" altLang="en-US" sz="2607" kern="0" dirty="0" smtClean="0">
                <a:solidFill>
                  <a:srgbClr val="000000"/>
                </a:solidFill>
                <a:latin typeface="Times New Roman" pitchFamily="65" charset="-122"/>
                <a:ea typeface="宋体" pitchFamily="65" charset="-122"/>
              </a:rPr>
              <a:t>候砍的。那时候,家家户户的生活都好了,没有人稀罕那枣了,你爷爷就把树</a:t>
            </a:r>
            <a:r>
              <a:t/>
            </a:r>
            <a:br/>
            <a:r>
              <a:rPr lang="zh-CN" altLang="en-US" sz="2607" kern="0" dirty="0" smtClean="0">
                <a:solidFill>
                  <a:srgbClr val="000000"/>
                </a:solidFill>
                <a:latin typeface="Times New Roman" pitchFamily="65" charset="-122"/>
                <a:ea typeface="宋体" pitchFamily="65" charset="-122"/>
              </a:rPr>
              <a:t>砍了。”奶奶的语调低了,眼出神地望着院子。也许是又想起了爸爸的馋样</a:t>
            </a:r>
            <a:endParaRPr lang="zh-CN" altLang="en-US"/>
          </a:p>
        </p:txBody>
      </p:sp>
    </p:spTree>
    <p:custDataLst>
      <p:custData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吧,奶奶的嘴角又重新漾开微笑。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“再后来,您就在这院子里种起了花?”“对,我年轻时就爱花,可那时整天为</a:t>
            </a:r>
            <a:r>
              <a:t/>
            </a:r>
            <a:br/>
            <a:r>
              <a:rPr lang="zh-CN" altLang="en-US" sz="2607" kern="0" dirty="0" smtClean="0">
                <a:solidFill>
                  <a:srgbClr val="000000"/>
                </a:solidFill>
                <a:latin typeface="Times New Roman" pitchFamily="65" charset="-122"/>
                <a:ea typeface="宋体" pitchFamily="65" charset="-122"/>
              </a:rPr>
              <a:t>吃饱肚子费脑筋,根本没心思种花。你爷爷砍完树后,院子里就空荡荡的了,</a:t>
            </a:r>
            <a:r>
              <a:t/>
            </a:r>
            <a:br/>
            <a:r>
              <a:rPr lang="zh-CN" altLang="en-US" sz="2607" kern="0" dirty="0" smtClean="0">
                <a:solidFill>
                  <a:srgbClr val="000000"/>
                </a:solidFill>
                <a:latin typeface="Times New Roman" pitchFamily="65" charset="-122"/>
                <a:ea typeface="宋体" pitchFamily="65" charset="-122"/>
              </a:rPr>
              <a:t>正好我也清闲,于是就种起了花。刚开始那几年,也就是些普通的花,渐渐日</a:t>
            </a:r>
            <a:r>
              <a:t/>
            </a:r>
            <a:br/>
            <a:r>
              <a:rPr lang="zh-CN" altLang="en-US" sz="2607" kern="0" dirty="0" smtClean="0">
                <a:solidFill>
                  <a:srgbClr val="000000"/>
                </a:solidFill>
                <a:latin typeface="Times New Roman" pitchFamily="65" charset="-122"/>
                <a:ea typeface="宋体" pitchFamily="65" charset="-122"/>
              </a:rPr>
              <a:t>子一天比一天好,花的种类也就多了。你看,现在院子里也有这么多花了。”</a:t>
            </a:r>
            <a:r>
              <a:t/>
            </a:r>
            <a:br/>
            <a:r>
              <a:rPr lang="zh-CN" altLang="en-US" sz="2607" kern="0" dirty="0" smtClean="0">
                <a:solidFill>
                  <a:srgbClr val="000000"/>
                </a:solidFill>
                <a:latin typeface="Times New Roman" pitchFamily="65" charset="-122"/>
                <a:ea typeface="宋体" pitchFamily="65" charset="-122"/>
              </a:rPr>
              <a:t>看着满院子的鲜花,奶奶的脸上挂着的不仅是微笑,还有满足。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听着奶奶讲那过去的故事,当年的一幕幕好像在这院子里跳动。我好像看到</a:t>
            </a:r>
            <a:r>
              <a:t/>
            </a:r>
            <a:br/>
            <a:r>
              <a:rPr lang="zh-CN" altLang="en-US" sz="2607" kern="0" dirty="0" smtClean="0">
                <a:solidFill>
                  <a:srgbClr val="000000"/>
                </a:solidFill>
                <a:latin typeface="Times New Roman" pitchFamily="65" charset="-122"/>
                <a:ea typeface="宋体" pitchFamily="65" charset="-122"/>
              </a:rPr>
              <a:t>了近七十年来祖国几代人努力拼搏的身影,看到了祖国近七十年来的巨大变</a:t>
            </a:r>
            <a:r>
              <a:t/>
            </a:r>
            <a:br/>
            <a:r>
              <a:rPr lang="zh-CN" altLang="en-US" sz="2607" kern="0" dirty="0" smtClean="0">
                <a:solidFill>
                  <a:srgbClr val="000000"/>
                </a:solidFill>
                <a:latin typeface="Times New Roman" pitchFamily="65" charset="-122"/>
                <a:ea typeface="宋体" pitchFamily="65" charset="-122"/>
              </a:rPr>
              <a:t>化,看到了我们的生活一天比一天好</a:t>
            </a:r>
            <a:r>
              <a:rPr lang="zh-CN" altLang="en-US" sz="2607" kern="0" dirty="0" smtClean="0">
                <a:solidFill>
                  <a:srgbClr val="000000"/>
                </a:solidFill>
                <a:latin typeface="黑体" pitchFamily="65" charset="-122"/>
                <a:ea typeface="宋体" pitchFamily="65" charset="-122"/>
              </a:rPr>
              <a:t>……</a:t>
            </a:r>
            <a:endParaRPr lang="zh-CN" altLang="en-US"/>
          </a:p>
        </p:txBody>
      </p:sp>
    </p:spTree>
    <p:custDataLst>
      <p:custData r:id="rId1"/>
    </p:custData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“小傻瓜,又瞎想什么呢?”“没,没什么!”被奶奶的话惊醒,迎上奶奶的目</a:t>
            </a:r>
            <a:r>
              <a:t/>
            </a:r>
            <a:br/>
            <a:r>
              <a:rPr lang="zh-CN" altLang="en-US" sz="2607" kern="0" dirty="0" smtClean="0">
                <a:solidFill>
                  <a:srgbClr val="000000"/>
                </a:solidFill>
                <a:latin typeface="Times New Roman" pitchFamily="65" charset="-122"/>
                <a:ea typeface="宋体" pitchFamily="65" charset="-122"/>
              </a:rPr>
              <a:t>光,我看到了奶奶幸福满足的笑容,看到了奶奶身后大片烂漫的鲜花,看到了</a:t>
            </a:r>
            <a:r>
              <a:t/>
            </a:r>
            <a:br/>
            <a:r>
              <a:rPr lang="zh-CN" altLang="en-US" sz="2607" kern="0" dirty="0" smtClean="0">
                <a:solidFill>
                  <a:srgbClr val="000000"/>
                </a:solidFill>
                <a:latin typeface="Times New Roman" pitchFamily="65" charset="-122"/>
                <a:ea typeface="宋体" pitchFamily="65" charset="-122"/>
              </a:rPr>
              <a:t>花丛后那轮鲜红的朝阳,这朝阳就像我们的祖国,正从东方冉冉升起</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远处,青山隐现,绿水环绕。整个农村就是一幅绿水青山图。</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(2018年北京高分作文)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亮点借鉴:本文是一篇成功的记叙文,考生对农家小院的变化进行描绘,以奶</a:t>
            </a:r>
            <a:r>
              <a:t/>
            </a:r>
            <a:br/>
            <a:r>
              <a:rPr lang="zh-CN" altLang="en-US" sz="2607" kern="0" dirty="0" smtClean="0">
                <a:solidFill>
                  <a:srgbClr val="000000"/>
                </a:solidFill>
                <a:latin typeface="Times New Roman" pitchFamily="65" charset="-122"/>
                <a:ea typeface="宋体" pitchFamily="65" charset="-122"/>
              </a:rPr>
              <a:t>奶讲故事的方式呈现,反映了中国近七十年来的巨大变化,立意高远。本文选</a:t>
            </a:r>
            <a:r>
              <a:t/>
            </a:r>
            <a:br/>
            <a:r>
              <a:rPr lang="zh-CN" altLang="en-US" sz="2607" kern="0" dirty="0" smtClean="0">
                <a:solidFill>
                  <a:srgbClr val="000000"/>
                </a:solidFill>
                <a:latin typeface="Times New Roman" pitchFamily="65" charset="-122"/>
                <a:ea typeface="宋体" pitchFamily="65" charset="-122"/>
              </a:rPr>
              <a:t>材典型,时代气息浓厚。奶奶的话语自然,过去的一幕幕本身就是一幅幅图</a:t>
            </a:r>
            <a:r>
              <a:t/>
            </a:r>
            <a:br/>
            <a:r>
              <a:rPr lang="zh-CN" altLang="en-US" sz="2607" kern="0" dirty="0" smtClean="0">
                <a:solidFill>
                  <a:srgbClr val="000000"/>
                </a:solidFill>
                <a:latin typeface="Times New Roman" pitchFamily="65" charset="-122"/>
                <a:ea typeface="宋体" pitchFamily="65" charset="-122"/>
              </a:rPr>
              <a:t>画,彰显了时代的变迁。</a:t>
            </a:r>
            <a:endParaRPr lang="zh-CN" altLang="en-US"/>
          </a:p>
        </p:txBody>
      </p:sp>
    </p:spTree>
    <p:custDataLst>
      <p:custData r:id="rId1"/>
    </p:custData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二、议论文写作必备技法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议论文,就是议论说理的文章。它以议论为主要表达方式,运用判断推理的方</a:t>
            </a:r>
            <a:r>
              <a:rPr dirty="0"/>
              <a:t/>
            </a:r>
            <a:br>
              <a:rPr dirty="0"/>
            </a:br>
            <a:r>
              <a:rPr lang="zh-CN" altLang="en-US" sz="2607" kern="0" dirty="0" smtClean="0">
                <a:solidFill>
                  <a:srgbClr val="000000"/>
                </a:solidFill>
                <a:latin typeface="Times New Roman" pitchFamily="65" charset="-122"/>
                <a:ea typeface="宋体" pitchFamily="65" charset="-122"/>
              </a:rPr>
              <a:t>法,通过摆事实、讲道理,来论证观点或阐明主张。议论文的三要素是论点、</a:t>
            </a:r>
            <a:r>
              <a:rPr dirty="0"/>
              <a:t/>
            </a:r>
            <a:br>
              <a:rPr dirty="0"/>
            </a:br>
            <a:r>
              <a:rPr lang="zh-CN" altLang="en-US" sz="2607" kern="0" dirty="0" smtClean="0">
                <a:solidFill>
                  <a:srgbClr val="000000"/>
                </a:solidFill>
                <a:latin typeface="Times New Roman" pitchFamily="65" charset="-122"/>
                <a:ea typeface="宋体" pitchFamily="65" charset="-122"/>
              </a:rPr>
              <a:t>论据、论证。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下面具体讲述中心论点和分论点: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中心论点是作者对所论述的问题的见解和主张,是议论文的灵魂。一篇文章</a:t>
            </a:r>
            <a:r>
              <a:rPr dirty="0"/>
              <a:t/>
            </a:r>
            <a:br>
              <a:rPr dirty="0"/>
            </a:br>
            <a:r>
              <a:rPr lang="zh-CN" altLang="en-US" sz="2607" kern="0" dirty="0" smtClean="0">
                <a:solidFill>
                  <a:srgbClr val="000000"/>
                </a:solidFill>
                <a:latin typeface="Times New Roman" pitchFamily="65" charset="-122"/>
                <a:ea typeface="宋体" pitchFamily="65" charset="-122"/>
              </a:rPr>
              <a:t>往往只有一个中心论点,但可以有多个分论点。论点应该鲜明、正确、有概</a:t>
            </a:r>
            <a:r>
              <a:rPr dirty="0"/>
              <a:t/>
            </a:r>
            <a:br>
              <a:rPr dirty="0"/>
            </a:br>
            <a:r>
              <a:rPr lang="zh-CN" altLang="en-US" sz="2607" kern="0" dirty="0" smtClean="0">
                <a:solidFill>
                  <a:srgbClr val="000000"/>
                </a:solidFill>
                <a:latin typeface="Times New Roman" pitchFamily="65" charset="-122"/>
                <a:ea typeface="宋体" pitchFamily="65" charset="-122"/>
              </a:rPr>
              <a:t>括性,绝不能模棱两可,让人捉摸不定。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看一篇文章是不是议论文,首先要看其有无中心论点。中心论点一定要鲜明</a:t>
            </a:r>
            <a:endParaRPr lang="zh-CN" altLang="en-US" dirty="0"/>
          </a:p>
        </p:txBody>
      </p:sp>
    </p:spTree>
    <p:custDataLst>
      <p:custData r:id="rId1"/>
    </p:custData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突出,对某个人或某件事的看法是什么,赞成什么,反对什么,都应明确地表达</a:t>
            </a:r>
            <a:r>
              <a:rPr dirty="0"/>
              <a:t/>
            </a:r>
            <a:br>
              <a:rPr dirty="0"/>
            </a:br>
            <a:r>
              <a:rPr lang="zh-CN" altLang="en-US" sz="2607" kern="0" dirty="0" smtClean="0">
                <a:solidFill>
                  <a:srgbClr val="000000"/>
                </a:solidFill>
                <a:latin typeface="Times New Roman" pitchFamily="65" charset="-122"/>
                <a:ea typeface="宋体" pitchFamily="65" charset="-122"/>
              </a:rPr>
              <a:t>出来,不能含糊不清,也不能罗列各种看法和见解而不表明自己的态度。常见</a:t>
            </a:r>
            <a:r>
              <a:rPr dirty="0"/>
              <a:t/>
            </a:r>
            <a:br>
              <a:rPr dirty="0"/>
            </a:br>
            <a:r>
              <a:rPr lang="zh-CN" altLang="en-US" sz="2607" kern="0" dirty="0" smtClean="0">
                <a:solidFill>
                  <a:srgbClr val="000000"/>
                </a:solidFill>
                <a:latin typeface="Times New Roman" pitchFamily="65" charset="-122"/>
                <a:ea typeface="宋体" pitchFamily="65" charset="-122"/>
              </a:rPr>
              <a:t>的中心论点的表达形式有: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修辞式</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如材料的中心是“节俭”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中心论点可以这样确立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节俭是秋天的蒲公英追求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的一丝清风。</a:t>
            </a:r>
            <a:endParaRPr lang="zh-CN" altLang="en-US" dirty="0"/>
          </a:p>
        </p:txBody>
      </p:sp>
    </p:spTree>
    <p:custDataLst>
      <p:custData r:id="rId1"/>
    </p:custData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2.复句式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如材料的中心是“守住心灵的净土”,中心论点可以这样确立:只有守住心灵</a:t>
            </a:r>
            <a:r>
              <a:rPr dirty="0"/>
              <a:t/>
            </a:r>
            <a:br>
              <a:rPr dirty="0"/>
            </a:br>
            <a:r>
              <a:rPr lang="zh-CN" altLang="en-US" sz="2607" kern="0" dirty="0" smtClean="0">
                <a:solidFill>
                  <a:srgbClr val="000000"/>
                </a:solidFill>
                <a:latin typeface="Times New Roman" pitchFamily="65" charset="-122"/>
                <a:ea typeface="宋体" pitchFamily="65" charset="-122"/>
              </a:rPr>
              <a:t>的一方净土,才能取得骄人的成绩。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一篇议论文,除中心论点外,还要有对中心论点起证明、补充作用的分论点。</a:t>
            </a:r>
            <a:r>
              <a:rPr dirty="0"/>
              <a:t/>
            </a:r>
            <a:br>
              <a:rPr dirty="0"/>
            </a:br>
            <a:r>
              <a:rPr lang="zh-CN" altLang="en-US" sz="2607" kern="0" dirty="0" smtClean="0">
                <a:solidFill>
                  <a:srgbClr val="000000"/>
                </a:solidFill>
                <a:latin typeface="Times New Roman" pitchFamily="65" charset="-122"/>
                <a:ea typeface="宋体" pitchFamily="65" charset="-122"/>
              </a:rPr>
              <a:t>分论点是由中心论点统率并为中心论点服务的。中心论点是文章的基本观</a:t>
            </a:r>
            <a:r>
              <a:rPr dirty="0"/>
              <a:t/>
            </a:r>
            <a:br>
              <a:rPr dirty="0"/>
            </a:br>
            <a:r>
              <a:rPr lang="zh-CN" altLang="en-US" sz="2607" kern="0" dirty="0" smtClean="0">
                <a:solidFill>
                  <a:srgbClr val="000000"/>
                </a:solidFill>
                <a:latin typeface="Times New Roman" pitchFamily="65" charset="-122"/>
                <a:ea typeface="宋体" pitchFamily="65" charset="-122"/>
              </a:rPr>
              <a:t>点;分论点则是为了阐述中心论点而设置的。中心论点就好比文章的纲,分论</a:t>
            </a:r>
            <a:r>
              <a:rPr dirty="0"/>
              <a:t/>
            </a:r>
            <a:br>
              <a:rPr dirty="0"/>
            </a:br>
            <a:r>
              <a:rPr lang="zh-CN" altLang="en-US" sz="2607" kern="0" dirty="0" smtClean="0">
                <a:solidFill>
                  <a:srgbClr val="000000"/>
                </a:solidFill>
                <a:latin typeface="Times New Roman" pitchFamily="65" charset="-122"/>
                <a:ea typeface="宋体" pitchFamily="65" charset="-122"/>
              </a:rPr>
              <a:t>点为目,它们是纲与目的关系,两者紧密结合,协调得当,就能使文章言之成理,</a:t>
            </a:r>
            <a:r>
              <a:rPr dirty="0"/>
              <a:t/>
            </a:r>
            <a:br>
              <a:rPr dirty="0"/>
            </a:br>
            <a:r>
              <a:rPr lang="zh-CN" altLang="en-US" sz="2607" kern="0" dirty="0" smtClean="0">
                <a:solidFill>
                  <a:srgbClr val="000000"/>
                </a:solidFill>
                <a:latin typeface="Times New Roman" pitchFamily="65" charset="-122"/>
                <a:ea typeface="宋体" pitchFamily="65" charset="-122"/>
              </a:rPr>
              <a:t>纲举目张。“纲”具有概括性,才能根据它分化出具体的分论点。常见的分</a:t>
            </a:r>
            <a:r>
              <a:rPr dirty="0"/>
              <a:t/>
            </a:r>
            <a:br>
              <a:rPr dirty="0"/>
            </a:br>
            <a:r>
              <a:rPr lang="zh-CN" altLang="en-US" sz="2607" kern="0" dirty="0" smtClean="0">
                <a:solidFill>
                  <a:srgbClr val="000000"/>
                </a:solidFill>
                <a:latin typeface="Times New Roman" pitchFamily="65" charset="-122"/>
                <a:ea typeface="宋体" pitchFamily="65" charset="-122"/>
              </a:rPr>
              <a:t>论点的确立形式有:</a:t>
            </a:r>
            <a:endParaRPr lang="zh-CN" altLang="en-US" dirty="0"/>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审题指导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本题可以采用“整体概括法”。材料的主要内容是青年选择</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弓匠行里煞是好看的整天拉伸摆放的弓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遭到店主嘲笑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原因是这种弓终究是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不能用了。命题者的倾向性是贬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青年被弓的外表迷惑了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所以立意可以为</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不要追求华而不实的东西,要追求真才实学,做真正有用的人。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并列分解</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并列分解就是从不同的侧面横向展开来分解中心论点。如对命题作文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可以这样分解</a:t>
            </a:r>
            <a:r>
              <a:rPr lang="en-US" altLang="zh-CN" sz="2607" kern="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自嘲是机敏的退让</a:t>
            </a:r>
            <a:r>
              <a:rPr lang="en-US" altLang="zh-CN" sz="2607" kern="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自嘲是面对缺点的勇敢</a:t>
            </a:r>
            <a:r>
              <a:rPr lang="en-US" altLang="zh-CN" sz="2607" kern="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自嘲</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是生存的智慧。</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2.递进分解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在论证过程中,由浅入深,层层深入,步步推进,这就是递进分解。议论文一般</a:t>
            </a:r>
            <a:r>
              <a:rPr dirty="0"/>
              <a:t/>
            </a:r>
            <a:br>
              <a:rPr dirty="0"/>
            </a:br>
            <a:r>
              <a:rPr lang="zh-CN" altLang="en-US" sz="2607" kern="0" dirty="0" smtClean="0">
                <a:solidFill>
                  <a:srgbClr val="000000"/>
                </a:solidFill>
                <a:latin typeface="Times New Roman" pitchFamily="65" charset="-122"/>
                <a:ea typeface="宋体" pitchFamily="65" charset="-122"/>
              </a:rPr>
              <a:t>按“是什么,为什么,怎么办”的步骤来写,这其实就是一种递进关系,环环相</a:t>
            </a:r>
            <a:r>
              <a:rPr dirty="0"/>
              <a:t/>
            </a:r>
            <a:br>
              <a:rPr dirty="0"/>
            </a:br>
            <a:r>
              <a:rPr lang="zh-CN" altLang="en-US" sz="2607" kern="0" dirty="0" smtClean="0">
                <a:solidFill>
                  <a:srgbClr val="000000"/>
                </a:solidFill>
                <a:latin typeface="Times New Roman" pitchFamily="65" charset="-122"/>
                <a:ea typeface="宋体" pitchFamily="65" charset="-122"/>
              </a:rPr>
              <a:t>扣,逐步解决议论文的三个问题。这既可以集中笔力写清楚任一方面,也可以</a:t>
            </a:r>
            <a:r>
              <a:rPr dirty="0"/>
              <a:t/>
            </a:r>
            <a:br>
              <a:rPr dirty="0"/>
            </a:br>
            <a:r>
              <a:rPr lang="zh-CN" altLang="en-US" sz="2607" kern="0" dirty="0" smtClean="0">
                <a:solidFill>
                  <a:srgbClr val="000000"/>
                </a:solidFill>
                <a:latin typeface="Times New Roman" pitchFamily="65" charset="-122"/>
                <a:ea typeface="宋体" pitchFamily="65" charset="-122"/>
              </a:rPr>
              <a:t>把三个方面写得全面详细。</a:t>
            </a:r>
            <a:endParaRPr lang="zh-CN" altLang="en-US" dirty="0"/>
          </a:p>
        </p:txBody>
      </p:sp>
    </p:spTree>
    <p:custDataLst>
      <p:custData r:id="rId1"/>
    </p:custData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3.正反分解</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正反分解是将发生在同一时期或同一区域的两种性质截然相反或有差异的</a:t>
            </a:r>
            <a:r>
              <a:t/>
            </a:r>
            <a:br/>
            <a:r>
              <a:rPr lang="zh-CN" altLang="en-US" sz="2607" kern="0" dirty="0" smtClean="0">
                <a:solidFill>
                  <a:srgbClr val="000000"/>
                </a:solidFill>
                <a:latin typeface="Times New Roman" pitchFamily="65" charset="-122"/>
                <a:ea typeface="宋体" pitchFamily="65" charset="-122"/>
              </a:rPr>
              <a:t>事物进行比较。通过这样的对比,对正确的或者好的事物予以肯定,对错误的</a:t>
            </a:r>
            <a:r>
              <a:t/>
            </a:r>
            <a:br/>
            <a:r>
              <a:rPr lang="zh-CN" altLang="en-US" sz="2607" kern="0" dirty="0" smtClean="0">
                <a:solidFill>
                  <a:srgbClr val="000000"/>
                </a:solidFill>
                <a:latin typeface="Times New Roman" pitchFamily="65" charset="-122"/>
                <a:ea typeface="宋体" pitchFamily="65" charset="-122"/>
              </a:rPr>
              <a:t>或者差的事物予以否定。如在论证“不能忽视微小力量”这个中心论点时,</a:t>
            </a:r>
            <a:r>
              <a:t/>
            </a:r>
            <a:br/>
            <a:r>
              <a:rPr lang="zh-CN" altLang="en-US" sz="2607" kern="0" dirty="0" smtClean="0">
                <a:solidFill>
                  <a:srgbClr val="000000"/>
                </a:solidFill>
                <a:latin typeface="Times New Roman" pitchFamily="65" charset="-122"/>
                <a:ea typeface="宋体" pitchFamily="65" charset="-122"/>
              </a:rPr>
              <a:t>可先从正面论证“滴水可以穿石”这个中心论点;然后从反面论证“千里之</a:t>
            </a:r>
            <a:r>
              <a:t/>
            </a:r>
            <a:br/>
            <a:r>
              <a:rPr lang="zh-CN" altLang="en-US" sz="2607" kern="0" dirty="0" smtClean="0">
                <a:solidFill>
                  <a:srgbClr val="000000"/>
                </a:solidFill>
                <a:latin typeface="Times New Roman" pitchFamily="65" charset="-122"/>
                <a:ea typeface="宋体" pitchFamily="65" charset="-122"/>
              </a:rPr>
              <a:t>堤,溃于蚁穴”这个中心论点。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在分解分论点时,需要注意以下几点: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(1)扣得住。分论点不宜过多,三四个即可,分论点的表述要尽量紧扣中心论</a:t>
            </a:r>
            <a:r>
              <a:t/>
            </a:r>
            <a:br/>
            <a:r>
              <a:rPr lang="zh-CN" altLang="en-US" sz="2607" kern="0" dirty="0" smtClean="0">
                <a:solidFill>
                  <a:srgbClr val="000000"/>
                </a:solidFill>
                <a:latin typeface="Times New Roman" pitchFamily="65" charset="-122"/>
                <a:ea typeface="宋体" pitchFamily="65" charset="-122"/>
              </a:rPr>
              <a:t>点的关键字眼,以保证每一段都扣题。</a:t>
            </a:r>
            <a:endParaRPr lang="zh-CN" altLang="en-US"/>
          </a:p>
        </p:txBody>
      </p:sp>
    </p:spTree>
    <p:custDataLst>
      <p:custData r:id="rId1"/>
    </p:custData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(2)分得开。分论点应按照统一分类标准划分,它们之间在内容上不能重复或</a:t>
            </a:r>
            <a:r>
              <a:t/>
            </a:r>
            <a:br/>
            <a:r>
              <a:rPr lang="zh-CN" altLang="en-US" sz="2607" kern="0" dirty="0" smtClean="0">
                <a:solidFill>
                  <a:srgbClr val="000000"/>
                </a:solidFill>
                <a:latin typeface="Times New Roman" pitchFamily="65" charset="-122"/>
                <a:ea typeface="宋体" pitchFamily="65" charset="-122"/>
              </a:rPr>
              <a:t>交叉。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(3)排得顺。分论点之间有时是并列关系,有时是递进关系,有时是正反对比</a:t>
            </a:r>
            <a:r>
              <a:t/>
            </a:r>
            <a:br/>
            <a:r>
              <a:rPr lang="zh-CN" altLang="en-US" sz="2607" kern="0" dirty="0" smtClean="0">
                <a:solidFill>
                  <a:srgbClr val="000000"/>
                </a:solidFill>
                <a:latin typeface="Times New Roman" pitchFamily="65" charset="-122"/>
                <a:ea typeface="宋体" pitchFamily="65" charset="-122"/>
              </a:rPr>
              <a:t>关系。其排列应符合一定的逻辑顺序,不可随意放置。如:人—集体—国家。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(4)语言靓。分论点既要形式整齐,又要有变化,最好有文采(采用排比、比</a:t>
            </a:r>
            <a:r>
              <a:t/>
            </a:r>
            <a:br/>
            <a:r>
              <a:rPr lang="zh-CN" altLang="en-US" sz="2607" kern="0" dirty="0" smtClean="0">
                <a:solidFill>
                  <a:srgbClr val="000000"/>
                </a:solidFill>
                <a:latin typeface="Times New Roman" pitchFamily="65" charset="-122"/>
                <a:ea typeface="宋体" pitchFamily="65" charset="-122"/>
              </a:rPr>
              <a:t>喻、化用等手法),语言要精练,一般控制在15字以内。如中心论点是“摒弃</a:t>
            </a:r>
            <a:r>
              <a:t/>
            </a:r>
            <a:br/>
            <a:r>
              <a:rPr lang="zh-CN" altLang="en-US" sz="2607" kern="0" dirty="0" smtClean="0">
                <a:solidFill>
                  <a:srgbClr val="000000"/>
                </a:solidFill>
                <a:latin typeface="Times New Roman" pitchFamily="65" charset="-122"/>
                <a:ea typeface="宋体" pitchFamily="65" charset="-122"/>
              </a:rPr>
              <a:t>浮华,求真务实,成就梦想”,我们可以这样分解:摒弃浮华,求真务实,成就艺术</a:t>
            </a:r>
            <a:r>
              <a:t/>
            </a:r>
            <a:br/>
            <a:r>
              <a:rPr lang="zh-CN" altLang="en-US" sz="2607" kern="0" dirty="0" smtClean="0">
                <a:solidFill>
                  <a:srgbClr val="000000"/>
                </a:solidFill>
                <a:latin typeface="Times New Roman" pitchFamily="65" charset="-122"/>
                <a:ea typeface="宋体" pitchFamily="65" charset="-122"/>
              </a:rPr>
              <a:t>家的梦想;摒弃浮华,求真务实,成就文学家的梦想;摒弃浮华,求真务实,成就政</a:t>
            </a:r>
            <a:r>
              <a:t/>
            </a:r>
            <a:br/>
            <a:r>
              <a:rPr lang="zh-CN" altLang="en-US" sz="2607" kern="0" dirty="0" smtClean="0">
                <a:solidFill>
                  <a:srgbClr val="000000"/>
                </a:solidFill>
                <a:latin typeface="Times New Roman" pitchFamily="65" charset="-122"/>
                <a:ea typeface="宋体" pitchFamily="65" charset="-122"/>
              </a:rPr>
              <a:t>治家的梦想。</a:t>
            </a:r>
            <a:endParaRPr lang="zh-CN" altLang="en-US"/>
          </a:p>
        </p:txBody>
      </p:sp>
    </p:spTree>
    <p:custDataLst>
      <p:custData r:id="rId1"/>
    </p:custData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“头痛医头,脚痛医脚”漫谈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生活中,我们经常会遇到“头痛医头,脚痛医脚”的做法。这种方法本没有</a:t>
            </a:r>
            <a:r>
              <a:rPr dirty="0"/>
              <a:t/>
            </a:r>
            <a:br>
              <a:rPr dirty="0"/>
            </a:br>
            <a:r>
              <a:rPr lang="zh-CN" altLang="en-US" sz="2607" kern="0" dirty="0" smtClean="0">
                <a:solidFill>
                  <a:srgbClr val="000000"/>
                </a:solidFill>
                <a:latin typeface="Times New Roman" pitchFamily="65" charset="-122"/>
                <a:ea typeface="宋体" pitchFamily="65" charset="-122"/>
              </a:rPr>
              <a:t>错,但这对症下药的做法背后,也反映出一种定式思维:看问题时,人们往往只</a:t>
            </a:r>
            <a:r>
              <a:rPr dirty="0"/>
              <a:t/>
            </a:r>
            <a:br>
              <a:rPr dirty="0"/>
            </a:br>
            <a:r>
              <a:rPr lang="zh-CN" altLang="en-US" sz="2607" kern="0" dirty="0" smtClean="0">
                <a:solidFill>
                  <a:srgbClr val="000000"/>
                </a:solidFill>
                <a:latin typeface="Times New Roman" pitchFamily="65" charset="-122"/>
                <a:ea typeface="宋体" pitchFamily="65" charset="-122"/>
              </a:rPr>
              <a:t>看事物的一面,而忽略其他方面。这提醒我们:看问题要全面、深入、透彻。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材料中的英美军方只考虑加强幸存飞机弹痕多的部位,却忽视了弹痕少的部</a:t>
            </a:r>
            <a:r>
              <a:rPr dirty="0"/>
              <a:t/>
            </a:r>
            <a:br>
              <a:rPr dirty="0"/>
            </a:br>
            <a:r>
              <a:rPr lang="zh-CN" altLang="en-US" sz="2607" kern="0" dirty="0" smtClean="0">
                <a:solidFill>
                  <a:srgbClr val="000000"/>
                </a:solidFill>
                <a:latin typeface="Times New Roman" pitchFamily="65" charset="-122"/>
                <a:ea typeface="宋体" pitchFamily="65" charset="-122"/>
              </a:rPr>
              <a:t>位,事实上,如果弹痕少的部位受到重创,战机将很难有机会返航。这充分说</a:t>
            </a:r>
            <a:r>
              <a:rPr dirty="0"/>
              <a:t/>
            </a:r>
            <a:br>
              <a:rPr dirty="0"/>
            </a:br>
            <a:r>
              <a:rPr lang="zh-CN" altLang="en-US" sz="2607" kern="0" dirty="0" smtClean="0">
                <a:solidFill>
                  <a:srgbClr val="000000"/>
                </a:solidFill>
                <a:latin typeface="Times New Roman" pitchFamily="65" charset="-122"/>
                <a:ea typeface="宋体" pitchFamily="65" charset="-122"/>
              </a:rPr>
              <a:t>明:看问题必须全面,分析查找原因时,不能片面思考。纵观历史,这样的事例</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93229" y="971997"/>
            <a:ext cx="2533650" cy="466725"/>
          </a:xfrm>
          <a:prstGeom prst="rect">
            <a:avLst/>
          </a:prstGeom>
          <a:noFill/>
          <a:ln w="9525">
            <a:noFill/>
            <a:miter lim="800000"/>
            <a:headEnd/>
            <a:tailEnd/>
          </a:ln>
        </p:spPr>
      </p:pic>
    </p:spTree>
    <p:custDataLst>
      <p:custData r:id="rId1"/>
    </p:custData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不胜枚举。赤壁之战中,曹军将战船相连,他们只考虑到整体的战斗能力,却</a:t>
            </a:r>
            <a:r>
              <a:t/>
            </a:r>
            <a:br/>
            <a:r>
              <a:rPr lang="zh-CN" altLang="en-US" sz="2607" kern="0" dirty="0" smtClean="0">
                <a:solidFill>
                  <a:srgbClr val="000000"/>
                </a:solidFill>
                <a:latin typeface="Times New Roman" pitchFamily="65" charset="-122"/>
                <a:ea typeface="宋体" pitchFamily="65" charset="-122"/>
              </a:rPr>
              <a:t>忽略了个体的机动灵活性。结果,对方采用火攻,曹军一败涂地。中国革命史</a:t>
            </a:r>
            <a:r>
              <a:t/>
            </a:r>
            <a:br/>
            <a:r>
              <a:rPr lang="zh-CN" altLang="en-US" sz="2607" kern="0" dirty="0" smtClean="0">
                <a:solidFill>
                  <a:srgbClr val="000000"/>
                </a:solidFill>
                <a:latin typeface="Times New Roman" pitchFamily="65" charset="-122"/>
                <a:ea typeface="宋体" pitchFamily="65" charset="-122"/>
              </a:rPr>
              <a:t>上的“左”倾冒险主义和右倾投降主义,都是因为忽视了中国革命的实际情</a:t>
            </a:r>
            <a:r>
              <a:t/>
            </a:r>
            <a:br/>
            <a:r>
              <a:rPr lang="zh-CN" altLang="en-US" sz="2607" kern="0" dirty="0" smtClean="0">
                <a:solidFill>
                  <a:srgbClr val="000000"/>
                </a:solidFill>
                <a:latin typeface="Times New Roman" pitchFamily="65" charset="-122"/>
                <a:ea typeface="宋体" pitchFamily="65" charset="-122"/>
              </a:rPr>
              <a:t>况,给当时的中国革命带来了很大的损失。这样的教训极其惨痛。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前事不忘,后事之师。以毛泽东为首的中国共产党人,正确分析,并全面把握</a:t>
            </a:r>
            <a:r>
              <a:t/>
            </a:r>
            <a:br/>
            <a:r>
              <a:rPr lang="zh-CN" altLang="en-US" sz="2607" kern="0" dirty="0" smtClean="0">
                <a:solidFill>
                  <a:srgbClr val="000000"/>
                </a:solidFill>
                <a:latin typeface="Times New Roman" pitchFamily="65" charset="-122"/>
                <a:ea typeface="宋体" pitchFamily="65" charset="-122"/>
              </a:rPr>
              <a:t>革命斗争的形势,成功地走出了一条适合中国国情的革命道路,最终带领全国</a:t>
            </a:r>
            <a:r>
              <a:t/>
            </a:r>
            <a:br/>
            <a:r>
              <a:rPr lang="zh-CN" altLang="en-US" sz="2607" kern="0" dirty="0" smtClean="0">
                <a:solidFill>
                  <a:srgbClr val="000000"/>
                </a:solidFill>
                <a:latin typeface="Times New Roman" pitchFamily="65" charset="-122"/>
                <a:ea typeface="宋体" pitchFamily="65" charset="-122"/>
              </a:rPr>
              <a:t>人民共同建立了中华人民共和国。大到一个国家,小到一个集体或一个家庭,</a:t>
            </a:r>
            <a:r>
              <a:t/>
            </a:r>
            <a:br/>
            <a:r>
              <a:rPr lang="zh-CN" altLang="en-US" sz="2607" kern="0" dirty="0" smtClean="0">
                <a:solidFill>
                  <a:srgbClr val="000000"/>
                </a:solidFill>
                <a:latin typeface="Times New Roman" pitchFamily="65" charset="-122"/>
                <a:ea typeface="宋体" pitchFamily="65" charset="-122"/>
              </a:rPr>
              <a:t>看问题、做事情时切勿只看一面,要学会全面地看问题。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要全面地看问题,不能“一叶蔽目,不见太山”。“头痛医头,脚痛医脚”固</a:t>
            </a:r>
            <a:endParaRPr lang="zh-CN" altLang="en-US"/>
          </a:p>
        </p:txBody>
      </p:sp>
    </p:spTree>
    <p:custDataLst>
      <p:custData r:id="rId1"/>
    </p:custData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然是治病良方,但是根据病症,溯源头,寻根本,才是对症下药的上策。比如说</a:t>
            </a:r>
            <a:r>
              <a:t/>
            </a:r>
            <a:br/>
            <a:r>
              <a:rPr lang="zh-CN" altLang="en-US" sz="2607" kern="0" dirty="0" smtClean="0">
                <a:solidFill>
                  <a:srgbClr val="000000"/>
                </a:solidFill>
                <a:latin typeface="Times New Roman" pitchFamily="65" charset="-122"/>
                <a:ea typeface="宋体" pitchFamily="65" charset="-122"/>
              </a:rPr>
              <a:t>治理国家,物质文明必须要抓,但是精神文明更要重视,要做到“两手抓,两手</a:t>
            </a:r>
            <a:r>
              <a:t/>
            </a:r>
            <a:br/>
            <a:r>
              <a:rPr lang="zh-CN" altLang="en-US" sz="2607" kern="0" dirty="0" smtClean="0">
                <a:solidFill>
                  <a:srgbClr val="000000"/>
                </a:solidFill>
                <a:latin typeface="Times New Roman" pitchFamily="65" charset="-122"/>
                <a:ea typeface="宋体" pitchFamily="65" charset="-122"/>
              </a:rPr>
              <a:t>都要硬”。不论偏向哪一方,都可能导致发展的不均衡。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《廉颇蔺相如列传》中有这样的句子:“强秦之所以不敢加兵于赵者,徒以吾</a:t>
            </a:r>
            <a:r>
              <a:t/>
            </a:r>
            <a:br/>
            <a:r>
              <a:rPr lang="zh-CN" altLang="en-US" sz="2607" kern="0" dirty="0" smtClean="0">
                <a:solidFill>
                  <a:srgbClr val="000000"/>
                </a:solidFill>
                <a:latin typeface="Times New Roman" pitchFamily="65" charset="-122"/>
                <a:ea typeface="宋体" pitchFamily="65" charset="-122"/>
              </a:rPr>
              <a:t>两人在也。”这是蔺相如向其门客讲的话。句中的“两人”一是指有攻城</a:t>
            </a:r>
            <a:r>
              <a:t/>
            </a:r>
            <a:br/>
            <a:r>
              <a:rPr lang="zh-CN" altLang="en-US" sz="2607" kern="0" dirty="0" smtClean="0">
                <a:solidFill>
                  <a:srgbClr val="000000"/>
                </a:solidFill>
                <a:latin typeface="Times New Roman" pitchFamily="65" charset="-122"/>
                <a:ea typeface="宋体" pitchFamily="65" charset="-122"/>
              </a:rPr>
              <a:t>野战之大功的武将廉颇,一是指有勇有谋的文官蔺相如。国家的强盛,离不了</a:t>
            </a:r>
            <a:r>
              <a:t/>
            </a:r>
            <a:br/>
            <a:r>
              <a:rPr lang="zh-CN" altLang="en-US" sz="2607" kern="0" dirty="0" smtClean="0">
                <a:solidFill>
                  <a:srgbClr val="000000"/>
                </a:solidFill>
                <a:latin typeface="Times New Roman" pitchFamily="65" charset="-122"/>
                <a:ea typeface="宋体" pitchFamily="65" charset="-122"/>
              </a:rPr>
              <a:t>文武人才,如果缺少一方,国力很难全面提高,国富民强的梦想最终将难以实</a:t>
            </a:r>
            <a:r>
              <a:t/>
            </a:r>
            <a:br/>
            <a:r>
              <a:rPr lang="zh-CN" altLang="en-US" sz="2607" kern="0" dirty="0" smtClean="0">
                <a:solidFill>
                  <a:srgbClr val="000000"/>
                </a:solidFill>
                <a:latin typeface="Times New Roman" pitchFamily="65" charset="-122"/>
                <a:ea typeface="宋体" pitchFamily="65" charset="-122"/>
              </a:rPr>
              <a:t>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今天,我们青少年在学习时,也要全面发展,不能偏科。如果偏科严重,便难以</a:t>
            </a:r>
            <a:endParaRPr lang="zh-CN" altLang="en-US"/>
          </a:p>
        </p:txBody>
      </p:sp>
    </p:spTree>
    <p:custDataLst>
      <p:custData r:id="rId1"/>
    </p:custData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成大事。人们常说的“6-1=0”讲的就是这个道理。在培育建设祖国的人才</a:t>
            </a:r>
            <a:r>
              <a:t/>
            </a:r>
            <a:br/>
            <a:r>
              <a:rPr lang="zh-CN" altLang="en-US" sz="2607" kern="0" dirty="0" smtClean="0">
                <a:solidFill>
                  <a:srgbClr val="000000"/>
                </a:solidFill>
                <a:latin typeface="Times New Roman" pitchFamily="65" charset="-122"/>
                <a:ea typeface="宋体" pitchFamily="65" charset="-122"/>
              </a:rPr>
              <a:t>时,有些人只看重分数,而忽视道德品质这一重要方面。长期下去,教育“立</a:t>
            </a:r>
            <a:r>
              <a:t/>
            </a:r>
            <a:br/>
            <a:r>
              <a:rPr lang="zh-CN" altLang="en-US" sz="2607" kern="0" dirty="0" smtClean="0">
                <a:solidFill>
                  <a:srgbClr val="000000"/>
                </a:solidFill>
                <a:latin typeface="Times New Roman" pitchFamily="65" charset="-122"/>
                <a:ea typeface="宋体" pitchFamily="65" charset="-122"/>
              </a:rPr>
              <a:t>德树人”的任务难以完成,培育出来的所谓人才,也很难与社会需求相匹配。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材料中,沃德力排众议,提出了自己新颖、独到、正确的建议。他给很多有思</a:t>
            </a:r>
            <a:r>
              <a:t/>
            </a:r>
            <a:br/>
            <a:r>
              <a:rPr lang="zh-CN" altLang="en-US" sz="2607" kern="0" dirty="0" smtClean="0">
                <a:solidFill>
                  <a:srgbClr val="000000"/>
                </a:solidFill>
                <a:latin typeface="Times New Roman" pitchFamily="65" charset="-122"/>
                <a:ea typeface="宋体" pitchFamily="65" charset="-122"/>
              </a:rPr>
              <a:t>维漏洞者上了一课,给片面追求某一方面而走极端者敲响了警钟,给人云亦云</a:t>
            </a:r>
            <a:r>
              <a:t/>
            </a:r>
            <a:br/>
            <a:r>
              <a:rPr lang="zh-CN" altLang="en-US" sz="2607" kern="0" dirty="0" smtClean="0">
                <a:solidFill>
                  <a:srgbClr val="000000"/>
                </a:solidFill>
                <a:latin typeface="Times New Roman" pitchFamily="65" charset="-122"/>
                <a:ea typeface="宋体" pitchFamily="65" charset="-122"/>
              </a:rPr>
              <a:t>者树立了榜样。新时代的青年,现在知道自己该怎么做了吧?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(2018年课标全国Ⅱ高分作文)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亮点借鉴:本文是一篇典型的议论文,在论证过程中,考生在文中多次运用引</a:t>
            </a:r>
            <a:r>
              <a:t/>
            </a:r>
            <a:br/>
            <a:r>
              <a:rPr lang="zh-CN" altLang="en-US" sz="2607" kern="0" dirty="0" smtClean="0">
                <a:solidFill>
                  <a:srgbClr val="000000"/>
                </a:solidFill>
                <a:latin typeface="Times New Roman" pitchFamily="65" charset="-122"/>
                <a:ea typeface="宋体" pitchFamily="65" charset="-122"/>
              </a:rPr>
              <a:t>用的修辞,例如“头痛医头,脚痛医脚”“一叶蔽目,不见太山”给人以耳目</a:t>
            </a:r>
            <a:endParaRPr lang="zh-CN" altLang="en-US"/>
          </a:p>
        </p:txBody>
      </p:sp>
    </p:spTree>
    <p:custDataLst>
      <p:custData r:id="rId1"/>
    </p:custData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一新之感。另外,本文事例典型,立意深刻。考生能够巧妙运用课本中的典型</a:t>
            </a:r>
            <a:r>
              <a:t/>
            </a:r>
            <a:br/>
            <a:r>
              <a:rPr lang="zh-CN" altLang="en-US" sz="2607" kern="0" dirty="0" smtClean="0">
                <a:solidFill>
                  <a:srgbClr val="000000"/>
                </a:solidFill>
                <a:latin typeface="Times New Roman" pitchFamily="65" charset="-122"/>
                <a:ea typeface="宋体" pitchFamily="65" charset="-122"/>
              </a:rPr>
              <a:t>事例来证明观点。取材精准,分析到位,实属难得。文章还联系现实,指出新</a:t>
            </a:r>
            <a:r>
              <a:t/>
            </a:r>
            <a:br/>
            <a:r>
              <a:rPr lang="zh-CN" altLang="en-US" sz="2607" kern="0" dirty="0" smtClean="0">
                <a:solidFill>
                  <a:srgbClr val="000000"/>
                </a:solidFill>
                <a:latin typeface="Times New Roman" pitchFamily="65" charset="-122"/>
                <a:ea typeface="宋体" pitchFamily="65" charset="-122"/>
              </a:rPr>
              <a:t>时代青年要全面发展,眼界高远,立意深刻。</a:t>
            </a:r>
            <a:endParaRPr lang="zh-CN" altLang="en-US"/>
          </a:p>
        </p:txBody>
      </p:sp>
    </p:spTree>
    <p:custDataLst>
      <p:custData r:id="rId1"/>
    </p:custData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507149"/>
          </a:xfrm>
          <a:prstGeom prst="rect">
            <a:avLst/>
          </a:prstGeom>
          <a:noFill/>
        </p:spPr>
        <p:txBody>
          <a:bodyPr wrap="square" lIns="0" tIns="0" rIns="0" bIns="0" rtlCol="0">
            <a:spAutoFit/>
          </a:bodyPr>
          <a:lstStyle/>
          <a:p>
            <a:pPr algn="ctr" eaLnBrk="0" latinLnBrk="1" hangingPunct="0">
              <a:lnSpc>
                <a:spcPct val="150000"/>
              </a:lnSpc>
            </a:pPr>
            <a:r>
              <a:rPr lang="zh-CN" altLang="en-US" sz="3000" b="1" kern="0" dirty="0" smtClean="0">
                <a:solidFill>
                  <a:srgbClr val="000000"/>
                </a:solidFill>
                <a:latin typeface="Times New Roman" pitchFamily="65" charset="-122"/>
                <a:ea typeface="宋体" pitchFamily="65" charset="-122"/>
              </a:rPr>
              <a:t>专题练　精研练习成高手</a:t>
            </a:r>
            <a:endParaRPr lang="zh-CN" altLang="en-US" sz="30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某校团委组织学生讨论中共十九大报告中所提到的“绿水青山就是金山银</a:t>
            </a:r>
            <a:r>
              <a:rPr dirty="0"/>
              <a:t/>
            </a:r>
            <a:br>
              <a:rPr dirty="0"/>
            </a:br>
            <a:r>
              <a:rPr lang="zh-CN" altLang="en-US" sz="2607" kern="0" dirty="0" smtClean="0">
                <a:solidFill>
                  <a:srgbClr val="000000"/>
                </a:solidFill>
                <a:latin typeface="Times New Roman" pitchFamily="65" charset="-122"/>
                <a:ea typeface="宋体" pitchFamily="65" charset="-122"/>
              </a:rPr>
              <a:t>山”的理念,大家踊跃发言,积极分享自己的心得。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甲同学:践行“绿水青山就是金山银山”的理念,必须从今天做起,从自己做起。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乙同学:“冰冻三尺,非一日之寒”,生态环境建设需要持之以恒,进行长期的</a:t>
            </a:r>
            <a:r>
              <a:rPr dirty="0"/>
              <a:t/>
            </a:r>
            <a:br>
              <a:rPr dirty="0"/>
            </a:br>
            <a:r>
              <a:rPr lang="zh-CN" altLang="en-US" sz="2607" kern="0" dirty="0" smtClean="0">
                <a:solidFill>
                  <a:srgbClr val="000000"/>
                </a:solidFill>
                <a:latin typeface="Times New Roman" pitchFamily="65" charset="-122"/>
                <a:ea typeface="宋体" pitchFamily="65" charset="-122"/>
              </a:rPr>
              <a:t>努力。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丙同学:只有通过高质量的发展,绿水青山才能变成金山银山。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要求:选好角度,确定立意,明确文体,自拟标题;不要脱离材料内容及含意的范</a:t>
            </a:r>
            <a:endParaRPr lang="zh-CN" altLang="en-US" dirty="0"/>
          </a:p>
        </p:txBody>
      </p:sp>
    </p:spTree>
    <p:custDataLst>
      <p:custData r:id="rId1"/>
    </p:custData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围作文;不少于800字;不要套作,不得抄袭。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这个命题选用同学发言的材料。这里有三位同学的发言,审题</a:t>
            </a:r>
            <a:r>
              <a:t/>
            </a:r>
            <a:br/>
            <a:r>
              <a:rPr lang="zh-CN" altLang="en-US" sz="2607" kern="0" dirty="0" smtClean="0">
                <a:solidFill>
                  <a:srgbClr val="000000"/>
                </a:solidFill>
                <a:latin typeface="Times New Roman" pitchFamily="65" charset="-122"/>
                <a:ea typeface="宋体" pitchFamily="65" charset="-122"/>
              </a:rPr>
              <a:t>时必须加以充分考虑。写作时可以以某一位同学的发言作为立意的基点,也</a:t>
            </a:r>
            <a:r>
              <a:t/>
            </a:r>
            <a:br/>
            <a:r>
              <a:rPr lang="zh-CN" altLang="en-US" sz="2607" kern="0" dirty="0" smtClean="0">
                <a:solidFill>
                  <a:srgbClr val="000000"/>
                </a:solidFill>
                <a:latin typeface="Times New Roman" pitchFamily="65" charset="-122"/>
                <a:ea typeface="宋体" pitchFamily="65" charset="-122"/>
              </a:rPr>
              <a:t>可以综合这三位同学的发言,确立文章的主旨。思考角度:①从甲同学的观点</a:t>
            </a:r>
            <a:r>
              <a:t/>
            </a:r>
            <a:br/>
            <a:r>
              <a:rPr lang="zh-CN" altLang="en-US" sz="2607" kern="0" dirty="0" smtClean="0">
                <a:solidFill>
                  <a:srgbClr val="000000"/>
                </a:solidFill>
                <a:latin typeface="Times New Roman" pitchFamily="65" charset="-122"/>
                <a:ea typeface="宋体" pitchFamily="65" charset="-122"/>
              </a:rPr>
              <a:t>出发,强调要从今天做起,从自己做起,积极践行“绿水青山就是金山银山”</a:t>
            </a:r>
            <a:r>
              <a:t/>
            </a:r>
            <a:br/>
            <a:r>
              <a:rPr lang="zh-CN" altLang="en-US" sz="2607" kern="0" dirty="0" smtClean="0">
                <a:solidFill>
                  <a:srgbClr val="000000"/>
                </a:solidFill>
                <a:latin typeface="Times New Roman" pitchFamily="65" charset="-122"/>
                <a:ea typeface="宋体" pitchFamily="65" charset="-122"/>
              </a:rPr>
              <a:t>的理念,以自己的实际行动为生态环境建设做出贡献;②从乙同学的观点出</a:t>
            </a:r>
            <a:r>
              <a:t/>
            </a:r>
            <a:br/>
            <a:r>
              <a:rPr lang="zh-CN" altLang="en-US" sz="2607" kern="0" dirty="0" smtClean="0">
                <a:solidFill>
                  <a:srgbClr val="000000"/>
                </a:solidFill>
                <a:latin typeface="Times New Roman" pitchFamily="65" charset="-122"/>
                <a:ea typeface="宋体" pitchFamily="65" charset="-122"/>
              </a:rPr>
              <a:t>发,强调要持之以恒,通过不断努力,改善生态环境;③从丙同学的观点出发,强</a:t>
            </a:r>
            <a:r>
              <a:t/>
            </a:r>
            <a:br/>
            <a:r>
              <a:rPr lang="zh-CN" altLang="en-US" sz="2607" kern="0" dirty="0" smtClean="0">
                <a:solidFill>
                  <a:srgbClr val="000000"/>
                </a:solidFill>
                <a:latin typeface="Times New Roman" pitchFamily="65" charset="-122"/>
                <a:ea typeface="宋体" pitchFamily="65" charset="-122"/>
              </a:rPr>
              <a:t>调要遵循自然规律,通过高质量的发展,建成美丽家园。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文章的总体立意应当是:我们要坚定不移地遵循“绿水青山就是金山银山”</a:t>
            </a:r>
            <a:endParaRPr lang="zh-CN" altLang="en-US"/>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作文材料中的关键词(句)有暗示材料主旨的作用,它往往是命题者评议性的</a:t>
            </a:r>
            <a:r>
              <a:rPr dirty="0"/>
              <a:t/>
            </a:r>
            <a:br>
              <a:rPr dirty="0"/>
            </a:br>
            <a:r>
              <a:rPr lang="zh-CN" altLang="en-US" sz="2607" kern="0" dirty="0" smtClean="0">
                <a:solidFill>
                  <a:srgbClr val="000000"/>
                </a:solidFill>
                <a:latin typeface="Times New Roman" pitchFamily="65" charset="-122"/>
                <a:ea typeface="宋体" pitchFamily="65" charset="-122"/>
              </a:rPr>
              <a:t>语句或主人公表明心志、揭示动因的语句。如果材料作文中有关键词(句),</a:t>
            </a:r>
            <a:r>
              <a:rPr dirty="0"/>
              <a:t/>
            </a:r>
            <a:br>
              <a:rPr dirty="0"/>
            </a:br>
            <a:r>
              <a:rPr lang="zh-CN" altLang="en-US" sz="2607" kern="0" dirty="0" smtClean="0">
                <a:solidFill>
                  <a:srgbClr val="000000"/>
                </a:solidFill>
                <a:latin typeface="Times New Roman" pitchFamily="65" charset="-122"/>
                <a:ea typeface="宋体" pitchFamily="65" charset="-122"/>
              </a:rPr>
              <a:t>就可以考虑将其作为立意的突破口。</a:t>
            </a:r>
            <a:endParaRPr lang="zh-CN" altLang="en-US" dirty="0"/>
          </a:p>
        </p:txBody>
      </p:sp>
      <p:pic>
        <p:nvPicPr>
          <p:cNvPr id="197633" name="Picture 1"/>
          <p:cNvPicPr>
            <a:picLocks noChangeAspect="1" noChangeArrowheads="1"/>
          </p:cNvPicPr>
          <p:nvPr/>
        </p:nvPicPr>
        <p:blipFill>
          <a:blip r:embed="rId4" cstate="print"/>
          <a:srcRect/>
          <a:stretch>
            <a:fillRect/>
          </a:stretch>
        </p:blipFill>
        <p:spPr bwMode="auto">
          <a:xfrm>
            <a:off x="521221" y="1044005"/>
            <a:ext cx="7285038"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的理念,持之以恒地谋求高质量的发展,保护自然生态环境,创造绿色生活。</a:t>
            </a:r>
            <a:r>
              <a:t/>
            </a:r>
            <a:br/>
            <a:r>
              <a:rPr lang="zh-CN" altLang="en-US" sz="2607" kern="0" dirty="0" smtClean="0">
                <a:solidFill>
                  <a:srgbClr val="000000"/>
                </a:solidFill>
                <a:latin typeface="Times New Roman" pitchFamily="65" charset="-122"/>
                <a:ea typeface="宋体" pitchFamily="65" charset="-122"/>
              </a:rPr>
              <a:t>具体写作时,考生要选好角度,找到一个合适的切入点,从自己的内心出发,立</a:t>
            </a:r>
            <a:r>
              <a:t/>
            </a:r>
            <a:br/>
            <a:r>
              <a:rPr lang="zh-CN" altLang="en-US" sz="2607" kern="0" dirty="0" smtClean="0">
                <a:solidFill>
                  <a:srgbClr val="000000"/>
                </a:solidFill>
                <a:latin typeface="Times New Roman" pitchFamily="65" charset="-122"/>
                <a:ea typeface="宋体" pitchFamily="65" charset="-122"/>
              </a:rPr>
              <a:t>足真实生活,抒写真情实感,表达真知灼见。</a:t>
            </a:r>
            <a:endParaRPr lang="zh-CN" altLang="en-US"/>
          </a:p>
        </p:txBody>
      </p:sp>
    </p:spTree>
    <p:custDataLst>
      <p:custData r:id="rId1"/>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某高校课堂上,一位教师身着龙袍站在讲台上说:“今天我要以道光皇帝的身</a:t>
            </a:r>
            <a:r>
              <a:t/>
            </a:r>
            <a:br/>
            <a:r>
              <a:rPr lang="zh-CN" altLang="en-US" sz="2607" kern="0" dirty="0" smtClean="0">
                <a:solidFill>
                  <a:srgbClr val="000000"/>
                </a:solidFill>
                <a:latin typeface="Times New Roman" pitchFamily="65" charset="-122"/>
                <a:ea typeface="宋体" pitchFamily="65" charset="-122"/>
              </a:rPr>
              <a:t>份,讲述大清的衰败史。”学生们的眼睛一下亮了,整整一堂课都没人玩手</a:t>
            </a:r>
            <a:r>
              <a:t/>
            </a:r>
            <a:br/>
            <a:r>
              <a:rPr lang="zh-CN" altLang="en-US" sz="2607" kern="0" dirty="0" smtClean="0">
                <a:solidFill>
                  <a:srgbClr val="000000"/>
                </a:solidFill>
                <a:latin typeface="Times New Roman" pitchFamily="65" charset="-122"/>
                <a:ea typeface="宋体" pitchFamily="65" charset="-122"/>
              </a:rPr>
              <a:t>机,这位教师也收获了任教以来难得的掌声。他的“龙袍照”被学生上传到</a:t>
            </a:r>
            <a:r>
              <a:t/>
            </a:r>
            <a:br/>
            <a:r>
              <a:rPr lang="zh-CN" altLang="en-US" sz="2607" kern="0" dirty="0" smtClean="0">
                <a:solidFill>
                  <a:srgbClr val="000000"/>
                </a:solidFill>
                <a:latin typeface="Times New Roman" pitchFamily="65" charset="-122"/>
                <a:ea typeface="宋体" pitchFamily="65" charset="-122"/>
              </a:rPr>
              <a:t>网上,引起一片热议:有人说这是一种行为艺术,也有人说这是哗众取宠的行</a:t>
            </a:r>
            <a:r>
              <a:t/>
            </a:r>
            <a:br/>
            <a:r>
              <a:rPr lang="zh-CN" altLang="en-US" sz="2607" kern="0" dirty="0" smtClean="0">
                <a:solidFill>
                  <a:srgbClr val="000000"/>
                </a:solidFill>
                <a:latin typeface="Times New Roman" pitchFamily="65" charset="-122"/>
                <a:ea typeface="宋体" pitchFamily="65" charset="-122"/>
              </a:rPr>
              <a:t>为,还有人说这是用心对待教学的表现</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上面的材料引发了你怎样的思考?请结合自己的所见、所闻、所思、所感,</a:t>
            </a:r>
            <a:r>
              <a:t/>
            </a:r>
            <a:br/>
            <a:r>
              <a:rPr lang="zh-CN" altLang="en-US" sz="2607" kern="0" dirty="0" smtClean="0">
                <a:solidFill>
                  <a:srgbClr val="000000"/>
                </a:solidFill>
                <a:latin typeface="Times New Roman" pitchFamily="65" charset="-122"/>
                <a:ea typeface="宋体" pitchFamily="65" charset="-122"/>
              </a:rPr>
              <a:t>写一篇文章。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要求:①自选角度,自定文体,自拟标题。②不要套作,不得抄袭。</a:t>
            </a:r>
            <a:endParaRPr lang="zh-CN" altLang="en-US"/>
          </a:p>
        </p:txBody>
      </p:sp>
    </p:spTree>
    <p:custDataLst>
      <p:custData r:id="rId1"/>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第一种观点认为这是一种行为艺术;第二种观点认为这是哗众</a:t>
            </a:r>
            <a:r>
              <a:t/>
            </a:r>
            <a:br/>
            <a:r>
              <a:rPr lang="zh-CN" altLang="en-US" sz="2607" kern="0" dirty="0" smtClean="0">
                <a:solidFill>
                  <a:srgbClr val="000000"/>
                </a:solidFill>
                <a:latin typeface="Times New Roman" pitchFamily="65" charset="-122"/>
                <a:ea typeface="宋体" pitchFamily="65" charset="-122"/>
              </a:rPr>
              <a:t>取宠的行为;第三种观点认为这是用心对待教学的表现。考生可以选择其中</a:t>
            </a:r>
            <a:r>
              <a:t/>
            </a:r>
            <a:br/>
            <a:r>
              <a:rPr lang="zh-CN" altLang="en-US" sz="2607" kern="0" dirty="0" smtClean="0">
                <a:solidFill>
                  <a:srgbClr val="000000"/>
                </a:solidFill>
                <a:latin typeface="Times New Roman" pitchFamily="65" charset="-122"/>
                <a:ea typeface="宋体" pitchFamily="65" charset="-122"/>
              </a:rPr>
              <a:t>一种观点进行论述,还可以把三种观点结合起来进行辩证分析:龙袍可有可</a:t>
            </a:r>
            <a:r>
              <a:t/>
            </a:r>
            <a:br/>
            <a:r>
              <a:rPr lang="zh-CN" altLang="en-US" sz="2607" kern="0" dirty="0" smtClean="0">
                <a:solidFill>
                  <a:srgbClr val="000000"/>
                </a:solidFill>
                <a:latin typeface="Times New Roman" pitchFamily="65" charset="-122"/>
                <a:ea typeface="宋体" pitchFamily="65" charset="-122"/>
              </a:rPr>
              <a:t>无,关键是师生的课堂互动要有实效,做到学有所得,教有所成。考生可以从</a:t>
            </a:r>
            <a:r>
              <a:t/>
            </a:r>
            <a:br/>
            <a:r>
              <a:rPr lang="zh-CN" altLang="en-US" sz="2607" kern="0" dirty="0" smtClean="0">
                <a:solidFill>
                  <a:srgbClr val="000000"/>
                </a:solidFill>
                <a:latin typeface="Times New Roman" pitchFamily="65" charset="-122"/>
                <a:ea typeface="宋体" pitchFamily="65" charset="-122"/>
              </a:rPr>
              <a:t>以下几个方面进行立意:“龙袍上课”,请别一笑了之;“龙袍加身”是教育</a:t>
            </a:r>
            <a:r>
              <a:t/>
            </a:r>
            <a:br/>
            <a:r>
              <a:rPr lang="zh-CN" altLang="en-US" sz="2607" kern="0" dirty="0" smtClean="0">
                <a:solidFill>
                  <a:srgbClr val="000000"/>
                </a:solidFill>
                <a:latin typeface="Times New Roman" pitchFamily="65" charset="-122"/>
                <a:ea typeface="宋体" pitchFamily="65" charset="-122"/>
              </a:rPr>
              <a:t>方式的创新;等等。只要是围绕“该不该穿龙袍上课”这一问题引发的思考</a:t>
            </a:r>
            <a:r>
              <a:t/>
            </a:r>
            <a:br/>
            <a:r>
              <a:rPr lang="zh-CN" altLang="en-US" sz="2607" kern="0" dirty="0" smtClean="0">
                <a:solidFill>
                  <a:srgbClr val="000000"/>
                </a:solidFill>
                <a:latin typeface="Times New Roman" pitchFamily="65" charset="-122"/>
                <a:ea typeface="宋体" pitchFamily="65" charset="-122"/>
              </a:rPr>
              <a:t>都可以写入作文,关键是考生要有自己独到的见解,能够透过“龙袍事件”挖</a:t>
            </a:r>
            <a:r>
              <a:t/>
            </a:r>
            <a:br/>
            <a:r>
              <a:rPr lang="zh-CN" altLang="en-US" sz="2607" kern="0" dirty="0" smtClean="0">
                <a:solidFill>
                  <a:srgbClr val="000000"/>
                </a:solidFill>
                <a:latin typeface="Times New Roman" pitchFamily="65" charset="-122"/>
                <a:ea typeface="宋体" pitchFamily="65" charset="-122"/>
              </a:rPr>
              <a:t>掘出“龙袍加身”背后的深意与无奈。</a:t>
            </a:r>
            <a:endParaRPr lang="zh-CN" altLang="en-US"/>
          </a:p>
        </p:txBody>
      </p:sp>
    </p:spTree>
    <p:custDataLst>
      <p:custData r:id="rId1"/>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一项调查显示,近60%的95后选择在社交网络上屏蔽父母。这表现出95后的</a:t>
            </a:r>
            <a:r>
              <a:t/>
            </a:r>
            <a:br/>
            <a:r>
              <a:rPr lang="zh-CN" altLang="en-US" sz="2607" kern="0" dirty="0" smtClean="0">
                <a:solidFill>
                  <a:srgbClr val="000000"/>
                </a:solidFill>
                <a:latin typeface="Times New Roman" pitchFamily="65" charset="-122"/>
                <a:ea typeface="宋体" pitchFamily="65" charset="-122"/>
              </a:rPr>
              <a:t>独立意识,也折射出在网络中亲子间的相处模式。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“屏蔽”一词很微妙,是隔离也是保持距离,既显示出无形的界限,又留下了</a:t>
            </a:r>
            <a:r>
              <a:t/>
            </a:r>
            <a:br/>
            <a:r>
              <a:rPr lang="zh-CN" altLang="en-US" sz="2607" kern="0" dirty="0" smtClean="0">
                <a:solidFill>
                  <a:srgbClr val="000000"/>
                </a:solidFill>
                <a:latin typeface="Times New Roman" pitchFamily="65" charset="-122"/>
                <a:ea typeface="宋体" pitchFamily="65" charset="-122"/>
              </a:rPr>
              <a:t>互相尊重的空间。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请你给95后、95后的父母或媒体写一封信,谈谈你对这种情况的看法。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要求:选好角度,确定立意;明确文体,自拟标题;不要套作,不得抄袭;不少于800</a:t>
            </a:r>
            <a:r>
              <a:t/>
            </a:r>
            <a:br/>
            <a:r>
              <a:rPr lang="zh-CN" altLang="en-US" sz="2607" kern="0" dirty="0" smtClean="0">
                <a:solidFill>
                  <a:srgbClr val="000000"/>
                </a:solidFill>
                <a:latin typeface="Times New Roman" pitchFamily="65" charset="-122"/>
                <a:ea typeface="宋体" pitchFamily="65" charset="-122"/>
              </a:rPr>
              <a:t>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如果选择写给95后,可以鼓励他们多与父母沟通,告诉他们:在社</a:t>
            </a:r>
            <a:endParaRPr lang="zh-CN" altLang="en-US"/>
          </a:p>
        </p:txBody>
      </p:sp>
    </p:spTree>
    <p:custDataLst>
      <p:custData r:id="rId1"/>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交网络上屏蔽父母虽然使自己暂时获得了成长空间,但长久下去会影响亲子</a:t>
            </a:r>
            <a:r>
              <a:t/>
            </a:r>
            <a:br/>
            <a:r>
              <a:rPr lang="zh-CN" altLang="en-US" sz="2607" kern="0" dirty="0" smtClean="0">
                <a:solidFill>
                  <a:srgbClr val="000000"/>
                </a:solidFill>
                <a:latin typeface="Times New Roman" pitchFamily="65" charset="-122"/>
                <a:ea typeface="宋体" pitchFamily="65" charset="-122"/>
              </a:rPr>
              <a:t>关系,父母养育儿女不容易,不让父母担忧也是孝的一种表现;父母关心孩子</a:t>
            </a:r>
            <a:r>
              <a:t/>
            </a:r>
            <a:br/>
            <a:r>
              <a:rPr lang="zh-CN" altLang="en-US" sz="2607" kern="0" dirty="0" smtClean="0">
                <a:solidFill>
                  <a:srgbClr val="000000"/>
                </a:solidFill>
                <a:latin typeface="Times New Roman" pitchFamily="65" charset="-122"/>
                <a:ea typeface="宋体" pitchFamily="65" charset="-122"/>
              </a:rPr>
              <a:t>是一种天性,只要多站在父母的角度考虑,就能理解父母的苦心。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如果选择写给95后的父母,可以劝慰他们:孩子正在成长并走向独立,孩子有</a:t>
            </a:r>
            <a:r>
              <a:t/>
            </a:r>
            <a:br/>
            <a:r>
              <a:rPr lang="zh-CN" altLang="en-US" sz="2607" kern="0" dirty="0" smtClean="0">
                <a:solidFill>
                  <a:srgbClr val="000000"/>
                </a:solidFill>
                <a:latin typeface="Times New Roman" pitchFamily="65" charset="-122"/>
                <a:ea typeface="宋体" pitchFamily="65" charset="-122"/>
              </a:rPr>
              <a:t>自己的隐私,父母不一定要参与孩子成长的方方面面,应该给他们一定的空间</a:t>
            </a:r>
            <a:r>
              <a:t/>
            </a:r>
            <a:br/>
            <a:r>
              <a:rPr lang="zh-CN" altLang="en-US" sz="2607" kern="0" dirty="0" smtClean="0">
                <a:solidFill>
                  <a:srgbClr val="000000"/>
                </a:solidFill>
                <a:latin typeface="Times New Roman" pitchFamily="65" charset="-122"/>
                <a:ea typeface="宋体" pitchFamily="65" charset="-122"/>
              </a:rPr>
              <a:t>和自由,即便孩子一时受挫了,也是他们人生的一种收获。</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如果选择写给媒体,可重点分析网络时代人与人之间的相处模式正在发生变</a:t>
            </a:r>
            <a:r>
              <a:t/>
            </a:r>
            <a:br/>
            <a:r>
              <a:rPr lang="zh-CN" altLang="en-US" sz="2607" kern="0" dirty="0" smtClean="0">
                <a:solidFill>
                  <a:srgbClr val="000000"/>
                </a:solidFill>
                <a:latin typeface="Times New Roman" pitchFamily="65" charset="-122"/>
                <a:ea typeface="宋体" pitchFamily="65" charset="-122"/>
              </a:rPr>
              <a:t>化,尤其是父母与孩子之间的关系正面临着网络的冲击。媒体要在父母与孩</a:t>
            </a:r>
            <a:r>
              <a:t/>
            </a:r>
            <a:br/>
            <a:r>
              <a:rPr lang="zh-CN" altLang="en-US" sz="2607" kern="0" dirty="0" smtClean="0">
                <a:solidFill>
                  <a:srgbClr val="000000"/>
                </a:solidFill>
                <a:latin typeface="Times New Roman" pitchFamily="65" charset="-122"/>
                <a:ea typeface="宋体" pitchFamily="65" charset="-122"/>
              </a:rPr>
              <a:t>子之间多搭建桥梁,进行正面的引导,让亲子关系更加和谐。</a:t>
            </a:r>
            <a:endParaRPr lang="zh-CN" altLang="en-US"/>
          </a:p>
        </p:txBody>
      </p:sp>
    </p:spTree>
    <p:custDataLst>
      <p:custData r:id="rId1"/>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5756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提分攻略五　提分升档颜值高——语言美</a:t>
            </a:r>
            <a:endParaRPr lang="zh-CN" altLang="en-US" sz="3700" dirty="0">
              <a:latin typeface="黑体" pitchFamily="2" charset="-122"/>
              <a:ea typeface="黑体" pitchFamily="2" charset="-122"/>
            </a:endParaRPr>
          </a:p>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品佳作　识得标杆得高分</a:t>
            </a:r>
            <a:endParaRPr lang="zh-CN" altLang="en-US" sz="3000" b="1"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(2018课标全国Ⅱ,22)阅读下面的材料,根据要求写作。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“二战”期间,为了加强对战机的防护,英美军方调查了作战后幸存飞机上弹</a:t>
            </a:r>
            <a:r>
              <a:rPr dirty="0"/>
              <a:t/>
            </a:r>
            <a:br>
              <a:rPr dirty="0"/>
            </a:br>
            <a:r>
              <a:rPr lang="zh-CN" altLang="en-US" sz="2607" kern="0" dirty="0" smtClean="0">
                <a:solidFill>
                  <a:srgbClr val="000000"/>
                </a:solidFill>
                <a:latin typeface="Times New Roman" pitchFamily="65" charset="-122"/>
                <a:ea typeface="宋体" pitchFamily="65" charset="-122"/>
              </a:rPr>
              <a:t>痕的分布,决定哪里弹痕多就加强哪里。然而统计学家沃德力排众议,指出更</a:t>
            </a:r>
            <a:r>
              <a:rPr dirty="0"/>
              <a:t/>
            </a:r>
            <a:br>
              <a:rPr dirty="0"/>
            </a:br>
            <a:r>
              <a:rPr lang="zh-CN" altLang="en-US" sz="2607" kern="0" dirty="0" smtClean="0">
                <a:solidFill>
                  <a:srgbClr val="000000"/>
                </a:solidFill>
                <a:latin typeface="Times New Roman" pitchFamily="65" charset="-122"/>
                <a:ea typeface="宋体" pitchFamily="65" charset="-122"/>
              </a:rPr>
              <a:t>应该注意弹痕少的部位,因为这些部位受到重创的战机,很难有机会返航,而</a:t>
            </a:r>
            <a:r>
              <a:rPr dirty="0"/>
              <a:t/>
            </a:r>
            <a:br>
              <a:rPr dirty="0"/>
            </a:br>
            <a:r>
              <a:rPr lang="zh-CN" altLang="en-US" sz="2607" kern="0" dirty="0" smtClean="0">
                <a:solidFill>
                  <a:srgbClr val="000000"/>
                </a:solidFill>
                <a:latin typeface="Times New Roman" pitchFamily="65" charset="-122"/>
                <a:ea typeface="宋体" pitchFamily="65" charset="-122"/>
              </a:rPr>
              <a:t>这部分数据被忽略了。事实证明,沃德是正确的。</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2556173"/>
            <a:ext cx="2524125" cy="581025"/>
          </a:xfrm>
          <a:prstGeom prst="rect">
            <a:avLst/>
          </a:prstGeom>
          <a:noFill/>
          <a:ln w="9525">
            <a:noFill/>
            <a:miter lim="800000"/>
            <a:headEnd/>
            <a:tailEnd/>
          </a:ln>
        </p:spPr>
      </p:pic>
    </p:spTree>
    <p:custDataLst>
      <p:custData r:id="rId1"/>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20366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要求:综合材料内容及含意,选好角度,确定立意,明确文体,自拟标题;不要套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作,不得抄袭;不少于800字。</a:t>
            </a:r>
            <a:endParaRPr lang="zh-CN" altLang="en-US" dirty="0"/>
          </a:p>
        </p:txBody>
      </p:sp>
    </p:spTree>
    <p:custDataLst>
      <p:custData r:id="rId1"/>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48061"/>
          <a:ext cx="10987200" cy="4726940"/>
        </p:xfrm>
        <a:graphic>
          <a:graphicData uri="http://schemas.openxmlformats.org/drawingml/2006/table">
            <a:tbl>
              <a:tblPr/>
              <a:tblGrid>
                <a:gridCol w="3581621"/>
                <a:gridCol w="7405579"/>
              </a:tblGrid>
              <a:tr h="249669">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立意角度示例</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写作点拨</a:t>
                      </a:r>
                    </a:p>
                  </a:txBody>
                  <a:tcPr marL="45720" marR="45720"/>
                </a:tc>
              </a:tr>
              <a:tr h="638044">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1.从“事实证明,沃德是正确的”的角度立意:透过现象看本质。</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本质通常潜藏在复杂的表象之下。发现本质,需要不被表象迷惑,比如,在开元盛世的歌舞升平中,各种势力暗流涌动,安史之乱的爆发暴露出社会矛盾的激化,歌舞升平只是表象,社会矛盾的激化才是本质。发现本质,需要独立思考的精神,还需要勇于质疑、勇于试错的精神。</a:t>
                      </a:r>
                    </a:p>
                  </a:txBody>
                  <a:tcPr marL="45720" marR="45720"/>
                </a:tc>
              </a:tr>
              <a:tr h="832231">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2.从“哪里弹痕多就加强哪里”的角度立意:跳出思维惯性。</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我们在生活中依靠固有的经验处理问题本质上就是惯性思维。惯性思维的经典案例就是“大象不挣脱束缚自己的铁链”:驯象人用铁链绑住了小象,小象无法挣脱,渐渐习惯了束缚,长大后即使力气已足以挣脱铁链,它也不再挣扎。跳出思维惯性,需要尝试着抛弃旧的思维模式,重新收集、储藏和分析信息。</a:t>
                      </a:r>
                    </a:p>
                  </a:txBody>
                  <a:tcPr marL="45720" marR="45720"/>
                </a:tc>
              </a:tr>
              <a:tr h="832231">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3.从“这些部位受到重创的战机,很难有机会返航,而这部分数据被忽略了”的角度立意:全面、综</a:t>
                      </a:r>
                      <a:r>
                        <a:rPr sz="1300"/>
                        <a:t/>
                      </a:r>
                      <a:br>
                        <a:rPr sz="1300"/>
                      </a:br>
                      <a:r>
                        <a:rPr lang="zh-CN" altLang="en-US" sz="1300" kern="0" dirty="0" smtClean="0">
                          <a:solidFill>
                            <a:srgbClr val="000000"/>
                          </a:solidFill>
                          <a:latin typeface="Times New Roman" pitchFamily="65" charset="-122"/>
                          <a:ea typeface="宋体" pitchFamily="65" charset="-122"/>
                        </a:rPr>
                        <a:t>合地看问题。</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看问题要全面、综合。任何事物都是普遍联系、对立统一的。“朱门酒肉臭,路有冻死骨”全面地看到了贫富对立的社会局面。在特定情况下,矛盾的对立面可以相互转化,例如“否极泰来”“失败是成功之母”。全面地看问题要运用发展的眼光,例如人工智能既能方便人们的生活,也对人类提出了挑战,但它终究会造福人类。</a:t>
                      </a:r>
                    </a:p>
                  </a:txBody>
                  <a:tcPr marL="45720" marR="45720"/>
                </a:tc>
              </a:tr>
              <a:tr h="832231">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4.从“统计学家沃德力排众议”的角度立意:坚持己见,不随波逐流。</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生活中,盲目从众、随波逐流者比比皆是,不盲从、不跟风者弥足珍贵。坚持己见的人,有着独立的人格。武王灭商后,商末孤竹君的两个儿子伯夷、叔齐认为周朝不仁义,坚决不吃周朝的粮食,即使饿死也不改初心。坚持己见的人,能取得独一无二的成就。明朝时期,文人们都热衷考取功名,但徐霞客不随波逐流,志在四处游历,写出了地理名著《徐霞客游记》。</a:t>
                      </a:r>
                    </a:p>
                  </a:txBody>
                  <a:tcPr marL="45720" marR="45720"/>
                </a:tc>
              </a:tr>
            </a:tbl>
          </a:graphicData>
        </a:graphic>
      </p:graphicFrame>
      <p:sp>
        <p:nvSpPr>
          <p:cNvPr id="3" name="矩形 2"/>
          <p:cNvSpPr/>
          <p:nvPr/>
        </p:nvSpPr>
        <p:spPr>
          <a:xfrm>
            <a:off x="521221" y="827981"/>
            <a:ext cx="2082621" cy="626069"/>
          </a:xfrm>
          <a:prstGeom prst="rect">
            <a:avLst/>
          </a:prstGeom>
        </p:spPr>
        <p:txBody>
          <a:bodyPr wrap="none">
            <a:spAutoFit/>
          </a:bodyPr>
          <a:lstStyle/>
          <a:p>
            <a:pPr eaLnBrk="0" latinLnBrk="1" hangingPunct="0">
              <a:lnSpc>
                <a:spcPct val="150000"/>
              </a:lnSpc>
            </a:pPr>
            <a:r>
              <a:rPr lang="zh-CN" altLang="en-US" sz="2610" kern="0" dirty="0" smtClean="0">
                <a:solidFill>
                  <a:srgbClr val="000000"/>
                </a:solidFill>
                <a:latin typeface="Times New Roman" pitchFamily="65" charset="-122"/>
                <a:ea typeface="宋体" pitchFamily="65" charset="-122"/>
              </a:rPr>
              <a:t>[写作指导]    </a:t>
            </a:r>
            <a:endParaRPr lang="zh-CN" altLang="en-US" sz="2610" dirty="0"/>
          </a:p>
        </p:txBody>
      </p:sp>
    </p:spTree>
    <p:custDataLst>
      <p:custData r:id="rId1"/>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5461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水应深潜,酒应细尝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“二战”中,英美军方认为飞机防护应加强弹痕多的地方,而实际上弹痕少的</a:t>
            </a:r>
            <a:r>
              <a:rPr dirty="0"/>
              <a:t/>
            </a:r>
            <a:br>
              <a:rPr dirty="0"/>
            </a:br>
            <a:r>
              <a:rPr lang="zh-CN" altLang="en-US" sz="2607" kern="0" dirty="0" smtClean="0">
                <a:solidFill>
                  <a:srgbClr val="000000"/>
                </a:solidFill>
                <a:latin typeface="Times New Roman" pitchFamily="65" charset="-122"/>
                <a:ea typeface="宋体" pitchFamily="65" charset="-122"/>
              </a:rPr>
              <a:t>部位才是关键。许多时候,人、物、事都是如此,你看到的表面的东西不一定</a:t>
            </a:r>
            <a:r>
              <a:rPr dirty="0"/>
              <a:t/>
            </a:r>
            <a:br>
              <a:rPr dirty="0"/>
            </a:br>
            <a:r>
              <a:rPr lang="zh-CN" altLang="en-US" sz="2607" kern="0" dirty="0" smtClean="0">
                <a:solidFill>
                  <a:srgbClr val="000000"/>
                </a:solidFill>
                <a:latin typeface="Times New Roman" pitchFamily="65" charset="-122"/>
                <a:ea typeface="宋体" pitchFamily="65" charset="-122"/>
              </a:rPr>
              <a:t>是真的。娇艳花朵的根部才是其生命之本;皮囊之下才有一个人真正的灵</a:t>
            </a:r>
            <a:r>
              <a:rPr dirty="0"/>
              <a:t/>
            </a:r>
            <a:br>
              <a:rPr dirty="0"/>
            </a:br>
            <a:r>
              <a:rPr lang="zh-CN" altLang="en-US" sz="2607" kern="0" dirty="0" smtClean="0">
                <a:solidFill>
                  <a:srgbClr val="000000"/>
                </a:solidFill>
                <a:latin typeface="Times New Roman" pitchFamily="65" charset="-122"/>
                <a:ea typeface="宋体" pitchFamily="65" charset="-122"/>
              </a:rPr>
              <a:t>魂。事物的真相往往隐藏在它的深处。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水应深潜,酒应细尝。看人,看物,看事,我们绝不能在浮云处起舞,而应在深海</a:t>
            </a:r>
            <a:r>
              <a:rPr dirty="0"/>
              <a:t/>
            </a:r>
            <a:br>
              <a:rPr dirty="0"/>
            </a:br>
            <a:r>
              <a:rPr lang="zh-CN" altLang="en-US" sz="2607" kern="0" dirty="0" smtClean="0">
                <a:solidFill>
                  <a:srgbClr val="000000"/>
                </a:solidFill>
                <a:latin typeface="Times New Roman" pitchFamily="65" charset="-122"/>
                <a:ea typeface="宋体" pitchFamily="65" charset="-122"/>
              </a:rPr>
              <a:t>处遨游。</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21221" y="1044005"/>
            <a:ext cx="2371725" cy="523875"/>
          </a:xfrm>
          <a:prstGeom prst="rect">
            <a:avLst/>
          </a:prstGeom>
          <a:noFill/>
          <a:ln w="9525">
            <a:noFill/>
            <a:miter lim="800000"/>
            <a:headEnd/>
            <a:tailEnd/>
          </a:ln>
        </p:spPr>
      </p:pic>
    </p:spTree>
    <p:custDataLst>
      <p:custData r:id="rId1"/>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陈独秀是中国近现代历史上杰出的革命家、大学者。他既有作为一个革命</a:t>
            </a:r>
            <a:r>
              <a:t/>
            </a:r>
            <a:br/>
            <a:r>
              <a:rPr lang="zh-CN" altLang="en-US" sz="2607" kern="0" dirty="0" smtClean="0">
                <a:solidFill>
                  <a:srgbClr val="000000"/>
                </a:solidFill>
                <a:latin typeface="Times New Roman" pitchFamily="65" charset="-122"/>
                <a:ea typeface="宋体" pitchFamily="65" charset="-122"/>
              </a:rPr>
              <a:t>者的刚强骨气和高尚人格,也有作为一个知识分子对旧制度、旧思想、旧文</a:t>
            </a:r>
            <a:r>
              <a:t/>
            </a:r>
            <a:br/>
            <a:r>
              <a:rPr lang="zh-CN" altLang="en-US" sz="2607" kern="0" dirty="0" smtClean="0">
                <a:solidFill>
                  <a:srgbClr val="000000"/>
                </a:solidFill>
                <a:latin typeface="Times New Roman" pitchFamily="65" charset="-122"/>
                <a:ea typeface="宋体" pitchFamily="65" charset="-122"/>
              </a:rPr>
              <a:t>化和旧社会种种弊病坚决批判的社会良心。但他也犯下过不可抹去的错误</a:t>
            </a:r>
            <a:r>
              <a:t/>
            </a:r>
            <a:br/>
            <a:r>
              <a:rPr lang="zh-CN" altLang="en-US" sz="2607" kern="0" dirty="0" smtClean="0">
                <a:solidFill>
                  <a:srgbClr val="000000"/>
                </a:solidFill>
                <a:latin typeface="Times New Roman" pitchFamily="65" charset="-122"/>
                <a:ea typeface="宋体" pitchFamily="65" charset="-122"/>
              </a:rPr>
              <a:t>——右倾投降主义错误,即轰轰烈烈的国民大革命运动时期,在“中山舰事</a:t>
            </a:r>
            <a:r>
              <a:t/>
            </a:r>
            <a:br/>
            <a:r>
              <a:rPr lang="zh-CN" altLang="en-US" sz="2607" kern="0" dirty="0" smtClean="0">
                <a:solidFill>
                  <a:srgbClr val="000000"/>
                </a:solidFill>
                <a:latin typeface="Times New Roman" pitchFamily="65" charset="-122"/>
                <a:ea typeface="宋体" pitchFamily="65" charset="-122"/>
              </a:rPr>
              <a:t>变”后,他依然主张采取退让政策,没能看清事件背后蒋介石打击和排斥中国</a:t>
            </a:r>
            <a:r>
              <a:t/>
            </a:r>
            <a:br/>
            <a:r>
              <a:rPr lang="zh-CN" altLang="en-US" sz="2607" kern="0" dirty="0" smtClean="0">
                <a:solidFill>
                  <a:srgbClr val="000000"/>
                </a:solidFill>
                <a:latin typeface="Times New Roman" pitchFamily="65" charset="-122"/>
                <a:ea typeface="宋体" pitchFamily="65" charset="-122"/>
              </a:rPr>
              <a:t>共产党人的真相。由此可见,事情都需细察。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做一个独具慧眼、明辨是非、不浮于表面的人,十分重要。就如看似温和无</a:t>
            </a:r>
            <a:r>
              <a:t/>
            </a:r>
            <a:br/>
            <a:r>
              <a:rPr lang="zh-CN" altLang="en-US" sz="2607" kern="0" dirty="0" smtClean="0">
                <a:solidFill>
                  <a:srgbClr val="000000"/>
                </a:solidFill>
                <a:latin typeface="Times New Roman" pitchFamily="65" charset="-122"/>
                <a:ea typeface="宋体" pitchFamily="65" charset="-122"/>
              </a:rPr>
              <a:t>害的大象一样,你怎知道它温和的外表下竟潜藏着巨大的破坏力?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水应深潜,酒应细尝。我们看人也应看到其灵魂深处。比如伟大的画家梵高</a:t>
            </a:r>
            <a:endParaRPr lang="zh-CN" altLang="en-US"/>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(2018天津,22)阅读下面材料,根据自己的体验和感悟,写一篇文</a:t>
            </a:r>
            <a:r>
              <a:rPr dirty="0"/>
              <a:t/>
            </a:r>
            <a:br>
              <a:rPr dirty="0"/>
            </a:br>
            <a:r>
              <a:rPr lang="zh-CN" altLang="en-US" sz="2607" kern="0" dirty="0" smtClean="0">
                <a:solidFill>
                  <a:srgbClr val="000000"/>
                </a:solidFill>
                <a:latin typeface="Times New Roman" pitchFamily="65" charset="-122"/>
                <a:ea typeface="宋体" pitchFamily="65" charset="-122"/>
              </a:rPr>
              <a:t>章。(60分)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生活中有不同的“器”。器能盛纳万物,美的形制与好的内容相得益彰;器能</a:t>
            </a:r>
            <a:r>
              <a:rPr dirty="0"/>
              <a:t/>
            </a:r>
            <a:br>
              <a:rPr dirty="0"/>
            </a:br>
            <a:r>
              <a:rPr lang="zh-CN" altLang="en-US" sz="2607" kern="0" dirty="0" smtClean="0">
                <a:solidFill>
                  <a:srgbClr val="000000"/>
                </a:solidFill>
                <a:latin typeface="Times New Roman" pitchFamily="65" charset="-122"/>
                <a:ea typeface="宋体" pitchFamily="65" charset="-122"/>
              </a:rPr>
              <a:t>助人成事,有利器方成匠心之作;有一种“器”叫器量,兼容并包,彰显才识气</a:t>
            </a:r>
            <a:r>
              <a:rPr dirty="0"/>
              <a:t/>
            </a:r>
            <a:br>
              <a:rPr dirty="0"/>
            </a:br>
            <a:r>
              <a:rPr lang="zh-CN" altLang="en-US" sz="2607" kern="0" dirty="0" smtClean="0">
                <a:solidFill>
                  <a:srgbClr val="000000"/>
                </a:solidFill>
                <a:latin typeface="Times New Roman" pitchFamily="65" charset="-122"/>
                <a:ea typeface="宋体" pitchFamily="65" charset="-122"/>
              </a:rPr>
              <a:t>度;有一种“器”叫国之重器,肩负荣光,成就梦想</a:t>
            </a:r>
            <a:r>
              <a:rPr lang="zh-CN" altLang="en-US" sz="2607" kern="0" dirty="0" smtClean="0">
                <a:solidFill>
                  <a:srgbClr val="000000"/>
                </a:solidFill>
                <a:latin typeface="黑体" pitchFamily="65" charset="-122"/>
                <a:ea typeface="宋体" pitchFamily="65" charset="-122"/>
              </a:rPr>
              <a:t>……</a:t>
            </a:r>
            <a:endParaRPr lang="en-US" altLang="zh-CN" sz="2607" kern="0" dirty="0" smtClean="0">
              <a:solidFill>
                <a:srgbClr val="000000"/>
              </a:solidFill>
              <a:latin typeface="黑体"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要求</a:t>
            </a:r>
            <a:r>
              <a:rPr lang="en-US" altLang="zh-CN" sz="2607" kern="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自选角度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自拟标题</a:t>
            </a:r>
            <a:r>
              <a:rPr lang="en-US" altLang="zh-CN" sz="2607" kern="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文体不限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诗歌除外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文体特征明显</a:t>
            </a:r>
            <a:r>
              <a:rPr lang="en-US" altLang="zh-CN" sz="2607" kern="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不少于</a:t>
            </a:r>
            <a:r>
              <a:rPr lang="en-US" altLang="zh-CN" sz="2607" kern="0" dirty="0" smtClean="0">
                <a:solidFill>
                  <a:srgbClr val="000000"/>
                </a:solidFill>
                <a:latin typeface="Times New Roman" pitchFamily="65" charset="-122"/>
                <a:ea typeface="宋体" pitchFamily="65" charset="-122"/>
              </a:rPr>
              <a:t>8</a:t>
            </a:r>
            <a:r>
              <a:rPr lang="zh-CN" altLang="en-US" sz="2800" dirty="0" smtClean="0"/>
              <a:t/>
            </a:r>
            <a:br>
              <a:rPr lang="zh-CN" altLang="en-US" sz="2800" dirty="0" smtClean="0"/>
            </a:br>
            <a:r>
              <a:rPr lang="en-US" altLang="zh-CN" sz="2607" kern="0" dirty="0" smtClean="0">
                <a:solidFill>
                  <a:srgbClr val="000000"/>
                </a:solidFill>
                <a:latin typeface="Times New Roman" pitchFamily="65" charset="-122"/>
                <a:ea typeface="宋体" pitchFamily="65" charset="-122"/>
              </a:rPr>
              <a:t>00</a:t>
            </a:r>
            <a:r>
              <a:rPr lang="zh-CN" altLang="en-US" sz="2607" kern="0" dirty="0" smtClean="0">
                <a:solidFill>
                  <a:srgbClr val="000000"/>
                </a:solidFill>
                <a:latin typeface="Times New Roman" pitchFamily="65" charset="-122"/>
                <a:ea typeface="宋体" pitchFamily="65" charset="-122"/>
              </a:rPr>
              <a:t>字</a:t>
            </a:r>
            <a:r>
              <a:rPr lang="en-US" altLang="zh-CN" sz="2607" kern="0" dirty="0" smtClean="0">
                <a:solidFill>
                  <a:srgbClr val="000000"/>
                </a:solidFill>
                <a:latin typeface="Times New Roman" pitchFamily="65" charset="-122"/>
                <a:ea typeface="宋体" pitchFamily="65" charset="-122"/>
              </a:rPr>
              <a:t>;④</a:t>
            </a:r>
            <a:r>
              <a:rPr lang="zh-CN" altLang="en-US" sz="2607" kern="0" dirty="0" smtClean="0">
                <a:solidFill>
                  <a:srgbClr val="000000"/>
                </a:solidFill>
                <a:latin typeface="Times New Roman" pitchFamily="65" charset="-122"/>
                <a:ea typeface="宋体" pitchFamily="65" charset="-122"/>
              </a:rPr>
              <a:t>不得抄袭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不得套作。</a:t>
            </a:r>
            <a:endParaRPr lang="zh-CN" altLang="en-US" dirty="0"/>
          </a:p>
        </p:txBody>
      </p:sp>
      <p:pic>
        <p:nvPicPr>
          <p:cNvPr id="4" name="Picture 5"/>
          <p:cNvPicPr>
            <a:picLocks noChangeAspect="1" noChangeArrowheads="1"/>
          </p:cNvPicPr>
          <p:nvPr/>
        </p:nvPicPr>
        <p:blipFill>
          <a:blip r:embed="rId4" cstate="print"/>
          <a:srcRect/>
          <a:stretch>
            <a:fillRect/>
          </a:stretch>
        </p:blipFill>
        <p:spPr bwMode="auto">
          <a:xfrm>
            <a:off x="535509" y="111601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先生。如梦如幻的星空是他的情感世界,如阳如火的向日葵是他无尽的热</a:t>
            </a:r>
            <a:r>
              <a:t/>
            </a:r>
            <a:br/>
            <a:r>
              <a:rPr lang="zh-CN" altLang="en-US" sz="2607" kern="0" dirty="0" smtClean="0">
                <a:solidFill>
                  <a:srgbClr val="000000"/>
                </a:solidFill>
                <a:latin typeface="Times New Roman" pitchFamily="65" charset="-122"/>
                <a:ea typeface="宋体" pitchFamily="65" charset="-122"/>
              </a:rPr>
              <a:t>情。梵高说:“每个人心中都有一团火,而路过的人只看到烟。”他有激情,</a:t>
            </a:r>
            <a:r>
              <a:t/>
            </a:r>
            <a:br/>
            <a:r>
              <a:rPr lang="zh-CN" altLang="en-US" sz="2607" kern="0" dirty="0" smtClean="0">
                <a:solidFill>
                  <a:srgbClr val="000000"/>
                </a:solidFill>
                <a:latin typeface="Times New Roman" pitchFamily="65" charset="-122"/>
                <a:ea typeface="宋体" pitchFamily="65" charset="-122"/>
              </a:rPr>
              <a:t>有热心,有苦闷,有孤独——但无人了解他,人们只看见他的偏执,他的疯狂,却</a:t>
            </a:r>
            <a:r>
              <a:t/>
            </a:r>
            <a:br/>
            <a:r>
              <a:rPr lang="zh-CN" altLang="en-US" sz="2607" kern="0" dirty="0" smtClean="0">
                <a:solidFill>
                  <a:srgbClr val="000000"/>
                </a:solidFill>
                <a:latin typeface="Times New Roman" pitchFamily="65" charset="-122"/>
                <a:ea typeface="宋体" pitchFamily="65" charset="-122"/>
              </a:rPr>
              <a:t>从未试着理解他。与时代的格格不入,为这位英年早逝的画家蒙上了一层悲</a:t>
            </a:r>
            <a:r>
              <a:t/>
            </a:r>
            <a:br/>
            <a:r>
              <a:rPr lang="zh-CN" altLang="en-US" sz="2607" kern="0" dirty="0" smtClean="0">
                <a:solidFill>
                  <a:srgbClr val="000000"/>
                </a:solidFill>
                <a:latin typeface="Times New Roman" pitchFamily="65" charset="-122"/>
                <a:ea typeface="宋体" pitchFamily="65" charset="-122"/>
              </a:rPr>
              <a:t>剧的色彩。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生命是一条长河,河边站着各色各样的人,人们有着不同种类的面具,而抛开</a:t>
            </a:r>
            <a:r>
              <a:t/>
            </a:r>
            <a:br/>
            <a:r>
              <a:rPr lang="zh-CN" altLang="en-US" sz="2607" kern="0" dirty="0" smtClean="0">
                <a:solidFill>
                  <a:srgbClr val="000000"/>
                </a:solidFill>
                <a:latin typeface="Times New Roman" pitchFamily="65" charset="-122"/>
                <a:ea typeface="宋体" pitchFamily="65" charset="-122"/>
              </a:rPr>
              <a:t>面具后的交往才能称得上交心。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研究事物依然需要一颗明察秋毫的心。试想如果没有居里夫人日复一日细</a:t>
            </a:r>
            <a:r>
              <a:t/>
            </a:r>
            <a:br/>
            <a:r>
              <a:rPr lang="zh-CN" altLang="en-US" sz="2607" kern="0" dirty="0" smtClean="0">
                <a:solidFill>
                  <a:srgbClr val="000000"/>
                </a:solidFill>
                <a:latin typeface="Times New Roman" pitchFamily="65" charset="-122"/>
                <a:ea typeface="宋体" pitchFamily="65" charset="-122"/>
              </a:rPr>
              <a:t>心的研究,哪里会有镭元素的发现?如果没有屠呦呦多年的寻找与观察,哪里</a:t>
            </a:r>
            <a:endParaRPr lang="zh-CN" altLang="en-US"/>
          </a:p>
        </p:txBody>
      </p:sp>
    </p:spTree>
    <p:custDataLst>
      <p:custData r:id="rId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会发现对抗疟疾的药物竟存于不起眼的青蒿之中?如果没有许许多多中国工</a:t>
            </a:r>
            <a:r>
              <a:t/>
            </a:r>
            <a:br/>
            <a:r>
              <a:rPr lang="zh-CN" altLang="en-US" sz="2607" kern="0" dirty="0" smtClean="0">
                <a:solidFill>
                  <a:srgbClr val="000000"/>
                </a:solidFill>
                <a:latin typeface="Times New Roman" pitchFamily="65" charset="-122"/>
                <a:ea typeface="宋体" pitchFamily="65" charset="-122"/>
              </a:rPr>
              <a:t>匠悉心洞察事物的眼力与恒心,怎会有中国通往“制造强国”的大道?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拨云方能见日,去雾方能看花。水应深潜,酒应细尝。浅显之知浮于表面,深</a:t>
            </a:r>
            <a:r>
              <a:t/>
            </a:r>
            <a:br/>
            <a:r>
              <a:rPr lang="zh-CN" altLang="en-US" sz="2607" kern="0" dirty="0" smtClean="0">
                <a:solidFill>
                  <a:srgbClr val="000000"/>
                </a:solidFill>
                <a:latin typeface="Times New Roman" pitchFamily="65" charset="-122"/>
                <a:ea typeface="宋体" pitchFamily="65" charset="-122"/>
              </a:rPr>
              <a:t>处才是真知。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亮点借鉴:本文最突出的亮点在语言表达方面。考生开篇入题快,抓住材料的</a:t>
            </a:r>
            <a:r>
              <a:t/>
            </a:r>
            <a:br/>
            <a:r>
              <a:rPr lang="zh-CN" altLang="en-US" sz="2607" kern="0" dirty="0" smtClean="0">
                <a:solidFill>
                  <a:srgbClr val="000000"/>
                </a:solidFill>
                <a:latin typeface="Times New Roman" pitchFamily="65" charset="-122"/>
                <a:ea typeface="宋体" pitchFamily="65" charset="-122"/>
              </a:rPr>
              <a:t>核心,精准提炼出自己的观点“水应深潜,酒应细尝”。而这八个字就是中心</a:t>
            </a:r>
            <a:r>
              <a:t/>
            </a:r>
            <a:br/>
            <a:r>
              <a:rPr lang="zh-CN" altLang="en-US" sz="2607" kern="0" dirty="0" smtClean="0">
                <a:solidFill>
                  <a:srgbClr val="000000"/>
                </a:solidFill>
                <a:latin typeface="Times New Roman" pitchFamily="65" charset="-122"/>
                <a:ea typeface="宋体" pitchFamily="65" charset="-122"/>
              </a:rPr>
              <a:t>论点,十分贴切亮眼。第五段将梵高作品的特点与他的性格、心境联系起来,</a:t>
            </a:r>
            <a:r>
              <a:t/>
            </a:r>
            <a:br/>
            <a:r>
              <a:rPr lang="zh-CN" altLang="en-US" sz="2607" kern="0" dirty="0" smtClean="0">
                <a:solidFill>
                  <a:srgbClr val="000000"/>
                </a:solidFill>
                <a:latin typeface="Times New Roman" pitchFamily="65" charset="-122"/>
                <a:ea typeface="宋体" pitchFamily="65" charset="-122"/>
              </a:rPr>
              <a:t>概括准确,文采斐然。第七段排比反问双修辞的运用,非常有感染力,引人思</a:t>
            </a:r>
            <a:r>
              <a:t/>
            </a:r>
            <a:br/>
            <a:r>
              <a:rPr lang="zh-CN" altLang="en-US" sz="2607" kern="0" dirty="0" smtClean="0">
                <a:solidFill>
                  <a:srgbClr val="000000"/>
                </a:solidFill>
                <a:latin typeface="Times New Roman" pitchFamily="65" charset="-122"/>
                <a:ea typeface="宋体" pitchFamily="65" charset="-122"/>
              </a:rPr>
              <a:t>考。文末的对仗句式,也颇有韵味,表现力很强。</a:t>
            </a:r>
            <a:endParaRPr lang="zh-CN" altLang="en-US"/>
          </a:p>
        </p:txBody>
      </p:sp>
    </p:spTree>
    <p:custDataLst>
      <p:custData r:id="rId1"/>
    </p:custData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701654"/>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明技法　明确技法写好文</a:t>
            </a:r>
            <a:endParaRPr lang="zh-CN" altLang="en-US" sz="3000"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一、整句纵横法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怎样的作文才能赢得老师的青睐?怎样的作文才能获得高分?如果仔细分析</a:t>
            </a:r>
            <a:r>
              <a:rPr dirty="0"/>
              <a:t/>
            </a:r>
            <a:br>
              <a:rPr dirty="0"/>
            </a:br>
            <a:r>
              <a:rPr lang="zh-CN" altLang="en-US" sz="2607" kern="0" dirty="0" smtClean="0">
                <a:solidFill>
                  <a:srgbClr val="000000"/>
                </a:solidFill>
                <a:latin typeface="Times New Roman" pitchFamily="65" charset="-122"/>
                <a:ea typeface="宋体" pitchFamily="65" charset="-122"/>
              </a:rPr>
              <a:t>一下近几年的优秀作文,就不难发现,在很多优秀作文中,整句的运用十分突</a:t>
            </a:r>
            <a:r>
              <a:rPr dirty="0"/>
              <a:t/>
            </a:r>
            <a:br>
              <a:rPr dirty="0"/>
            </a:br>
            <a:r>
              <a:rPr lang="zh-CN" altLang="en-US" sz="2607" kern="0" dirty="0" smtClean="0">
                <a:solidFill>
                  <a:srgbClr val="000000"/>
                </a:solidFill>
                <a:latin typeface="Times New Roman" pitchFamily="65" charset="-122"/>
                <a:ea typeface="宋体" pitchFamily="65" charset="-122"/>
              </a:rPr>
              <a:t>出。或排比,或比喻,或反复,或特殊句式连排,或古诗词连用,或段与段的整句</a:t>
            </a:r>
            <a:r>
              <a:rPr dirty="0"/>
              <a:t/>
            </a:r>
            <a:br>
              <a:rPr dirty="0"/>
            </a:br>
            <a:r>
              <a:rPr lang="zh-CN" altLang="en-US" sz="2607" kern="0" dirty="0" smtClean="0">
                <a:solidFill>
                  <a:srgbClr val="000000"/>
                </a:solidFill>
                <a:latin typeface="Times New Roman" pitchFamily="65" charset="-122"/>
                <a:ea typeface="宋体" pitchFamily="65" charset="-122"/>
              </a:rPr>
              <a:t>对应,等等,使得这些优秀作文多姿多彩。</a:t>
            </a:r>
            <a:endParaRPr lang="zh-CN" altLang="en-US" dirty="0"/>
          </a:p>
        </p:txBody>
      </p:sp>
    </p:spTree>
    <p:custDataLst>
      <p:custData r:id="rId1"/>
    </p:custData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以大国之泱泱,添天下之风光</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一考生</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十八岁的你们: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展信佳!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今天,十八岁的我正坐在高考的考场上;而多年以后,你们也将如此刻的我一</a:t>
            </a:r>
            <a:r>
              <a:rPr dirty="0"/>
              <a:t/>
            </a:r>
            <a:br>
              <a:rPr dirty="0"/>
            </a:br>
            <a:r>
              <a:rPr lang="zh-CN" altLang="en-US" sz="2607" kern="0" dirty="0" smtClean="0">
                <a:solidFill>
                  <a:srgbClr val="000000"/>
                </a:solidFill>
                <a:latin typeface="Times New Roman" pitchFamily="65" charset="-122"/>
                <a:ea typeface="宋体" pitchFamily="65" charset="-122"/>
              </a:rPr>
              <a:t>样,长大成人,用一代人的青春使命,与新世纪的中国一同成长,和中国的新时</a:t>
            </a:r>
            <a:r>
              <a:rPr dirty="0"/>
              <a:t/>
            </a:r>
            <a:br>
              <a:rPr dirty="0"/>
            </a:br>
            <a:r>
              <a:rPr lang="zh-CN" altLang="en-US" sz="2607" kern="0" dirty="0" smtClean="0">
                <a:solidFill>
                  <a:srgbClr val="000000"/>
                </a:solidFill>
                <a:latin typeface="Times New Roman" pitchFamily="65" charset="-122"/>
                <a:ea typeface="宋体" pitchFamily="65" charset="-122"/>
              </a:rPr>
              <a:t>代一起追梦、圆梦。</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971997"/>
            <a:ext cx="2533650" cy="466725"/>
          </a:xfrm>
          <a:prstGeom prst="rect">
            <a:avLst/>
          </a:prstGeom>
          <a:noFill/>
          <a:ln w="9525">
            <a:noFill/>
            <a:miter lim="800000"/>
            <a:headEnd/>
            <a:tailEnd/>
          </a:ln>
        </p:spPr>
      </p:pic>
    </p:spTree>
    <p:custDataLst>
      <p:custData r:id="rId1"/>
    </p:custData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节物风光不相待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桑田碧海须臾改。回忆我十八年来所经历的“中国事”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“北京奥运会”到“太空授课”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从“精准扶贫”到“互联网普及”</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路走来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我们的祖国有过欢笑也有过泪水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但无论彼时还是今日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作为华夏儿</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女的我们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都应当担负起这一代人的民族使命与历史重任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以大国之泱泱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添</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天下之风光。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今日的盛世华章,由我们这一代人见证。新世纪的中国,正勇立潮头:如大国</a:t>
            </a:r>
            <a:r>
              <a:rPr dirty="0"/>
              <a:t/>
            </a:r>
            <a:br>
              <a:rPr dirty="0"/>
            </a:br>
            <a:r>
              <a:rPr lang="zh-CN" altLang="en-US" sz="2607" kern="0" dirty="0" smtClean="0">
                <a:solidFill>
                  <a:srgbClr val="000000"/>
                </a:solidFill>
                <a:latin typeface="Times New Roman" pitchFamily="65" charset="-122"/>
                <a:ea typeface="宋体" pitchFamily="65" charset="-122"/>
              </a:rPr>
              <a:t>重器,从港珠澳大桥的建设到“复兴号”动车组的投入运营,从“中国天眼”</a:t>
            </a:r>
            <a:r>
              <a:rPr dirty="0"/>
              <a:t/>
            </a:r>
            <a:br>
              <a:rPr dirty="0"/>
            </a:br>
            <a:r>
              <a:rPr lang="zh-CN" altLang="en-US" sz="2607" kern="0" dirty="0" smtClean="0">
                <a:solidFill>
                  <a:srgbClr val="000000"/>
                </a:solidFill>
                <a:latin typeface="Times New Roman" pitchFamily="65" charset="-122"/>
                <a:ea typeface="宋体" pitchFamily="65" charset="-122"/>
              </a:rPr>
              <a:t>的诞生到洋山深水港四期自动化码头的正式开港,尽显腾飞之姿;如大国外</a:t>
            </a:r>
            <a:r>
              <a:rPr dirty="0"/>
              <a:t/>
            </a:r>
            <a:br>
              <a:rPr dirty="0"/>
            </a:br>
            <a:endParaRPr lang="zh-CN" altLang="en-US" dirty="0"/>
          </a:p>
        </p:txBody>
      </p:sp>
    </p:spTree>
    <p:custDataLst>
      <p:custData r:id="rId1"/>
    </p:custData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a:t>
            </a:r>
            <a:r>
              <a:rPr lang="en-US" altLang="zh-CN" sz="2607" kern="0" dirty="0" smtClean="0">
                <a:solidFill>
                  <a:srgbClr val="000000"/>
                </a:solidFill>
                <a:latin typeface="Times New Roman" pitchFamily="65" charset="-122"/>
                <a:ea typeface="宋体" pitchFamily="65" charset="-122"/>
              </a:rPr>
              <a:t>2014</a:t>
            </a:r>
            <a:r>
              <a:rPr lang="zh-CN" altLang="en-US" sz="2607" kern="0" dirty="0" smtClean="0">
                <a:solidFill>
                  <a:srgbClr val="000000"/>
                </a:solidFill>
                <a:latin typeface="Times New Roman" pitchFamily="65" charset="-122"/>
                <a:ea typeface="宋体" pitchFamily="65" charset="-122"/>
              </a:rPr>
              <a:t>年的北京</a:t>
            </a:r>
            <a:r>
              <a:rPr lang="en-US" altLang="zh-CN" sz="2607" kern="0" dirty="0" smtClean="0">
                <a:solidFill>
                  <a:srgbClr val="000000"/>
                </a:solidFill>
                <a:latin typeface="Times New Roman" pitchFamily="65" charset="-122"/>
                <a:ea typeface="宋体" pitchFamily="65" charset="-122"/>
              </a:rPr>
              <a:t>APEC</a:t>
            </a:r>
            <a:r>
              <a:rPr lang="zh-CN" altLang="en-US" sz="2607" kern="0" dirty="0" smtClean="0">
                <a:solidFill>
                  <a:srgbClr val="000000"/>
                </a:solidFill>
                <a:latin typeface="Times New Roman" pitchFamily="65" charset="-122"/>
                <a:ea typeface="宋体" pitchFamily="65" charset="-122"/>
              </a:rPr>
              <a:t>会议到</a:t>
            </a: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年的杭州</a:t>
            </a:r>
            <a:r>
              <a:rPr lang="en-US" altLang="zh-CN" sz="2607" kern="0" dirty="0" smtClean="0">
                <a:solidFill>
                  <a:srgbClr val="000000"/>
                </a:solidFill>
                <a:latin typeface="Times New Roman" pitchFamily="65" charset="-122"/>
                <a:ea typeface="宋体" pitchFamily="65" charset="-122"/>
              </a:rPr>
              <a:t>G20</a:t>
            </a:r>
            <a:r>
              <a:rPr lang="zh-CN" altLang="en-US" sz="2607" kern="0" dirty="0" smtClean="0">
                <a:solidFill>
                  <a:srgbClr val="000000"/>
                </a:solidFill>
                <a:latin typeface="Times New Roman" pitchFamily="65" charset="-122"/>
                <a:ea typeface="宋体" pitchFamily="65" charset="-122"/>
              </a:rPr>
              <a:t>峰会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a:t>
            </a:r>
            <a:r>
              <a:rPr lang="en-US" altLang="zh-CN" sz="2607" kern="0" dirty="0" smtClean="0">
                <a:solidFill>
                  <a:srgbClr val="000000"/>
                </a:solidFill>
                <a:latin typeface="Times New Roman" pitchFamily="65" charset="-122"/>
                <a:ea typeface="宋体" pitchFamily="65" charset="-122"/>
              </a:rPr>
              <a:t>2017</a:t>
            </a:r>
            <a:r>
              <a:rPr lang="zh-CN" altLang="en-US" sz="2607" kern="0" dirty="0" smtClean="0">
                <a:solidFill>
                  <a:srgbClr val="000000"/>
                </a:solidFill>
                <a:latin typeface="Times New Roman" pitchFamily="65" charset="-122"/>
                <a:ea typeface="宋体" pitchFamily="65" charset="-122"/>
              </a:rPr>
              <a:t>年的厦门金</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砖会议到</a:t>
            </a:r>
            <a:r>
              <a:rPr lang="en-US" altLang="zh-CN" sz="2607" kern="0" dirty="0" smtClean="0">
                <a:solidFill>
                  <a:srgbClr val="000000"/>
                </a:solidFill>
                <a:latin typeface="Times New Roman" pitchFamily="65" charset="-122"/>
                <a:ea typeface="宋体" pitchFamily="65" charset="-122"/>
              </a:rPr>
              <a:t>2018</a:t>
            </a:r>
            <a:r>
              <a:rPr lang="zh-CN" altLang="en-US" sz="2607" kern="0" dirty="0" smtClean="0">
                <a:solidFill>
                  <a:srgbClr val="000000"/>
                </a:solidFill>
                <a:latin typeface="Times New Roman" pitchFamily="65" charset="-122"/>
                <a:ea typeface="宋体" pitchFamily="65" charset="-122"/>
              </a:rPr>
              <a:t>年的天津夏季达沃斯论坛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尽显友好之态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如协调发展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从京津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冀一体化到雄安新区的设立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从“闽宁模式”的东西协作到“精准扶贫”的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推动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尽显担当之魄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如共享经济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从共享单车的诞生到顺风车被明确合法地</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从二手店的复苏到无人便利店的风行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尽显绿色之梦。</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你们不必惊讶,这些举世瞩目的成绩,正是新时代的中国取得的。一路同行,</a:t>
            </a:r>
            <a:r>
              <a:rPr dirty="0"/>
              <a:t/>
            </a:r>
            <a:br>
              <a:rPr dirty="0"/>
            </a:br>
            <a:r>
              <a:rPr lang="zh-CN" altLang="en-US" sz="2607" kern="0" dirty="0" smtClean="0">
                <a:solidFill>
                  <a:srgbClr val="000000"/>
                </a:solidFill>
                <a:latin typeface="Times New Roman" pitchFamily="65" charset="-122"/>
                <a:ea typeface="宋体" pitchFamily="65" charset="-122"/>
              </a:rPr>
              <a:t>有无数爱国儿女、仁人志士为新时代挥洒汗水和热血,如黄大年、南仁东</a:t>
            </a:r>
            <a:r>
              <a:rPr lang="zh-CN" altLang="en-US" sz="2607" kern="0" dirty="0" smtClean="0">
                <a:solidFill>
                  <a:srgbClr val="000000"/>
                </a:solidFill>
                <a:latin typeface="黑体" pitchFamily="65" charset="-122"/>
                <a:ea typeface="宋体" pitchFamily="65" charset="-122"/>
              </a:rPr>
              <a:t>…</a:t>
            </a:r>
            <a:r>
              <a:rPr dirty="0"/>
              <a:t/>
            </a:r>
            <a:br>
              <a:rPr dirty="0"/>
            </a:b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正是因为有这些人的不懈拼搏,今天的我们才能在新世纪的中国放歌而行!</a:t>
            </a:r>
            <a:endParaRPr lang="zh-CN" altLang="en-US" dirty="0"/>
          </a:p>
        </p:txBody>
      </p:sp>
    </p:spTree>
    <p:custDataLst>
      <p:custData r:id="rId1"/>
    </p:custData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“莫言下岭便无难,赚得行人错喜欢。正入万山圈子里,一山放出一山拦。”</a:t>
            </a:r>
            <a:r>
              <a:rPr dirty="0"/>
              <a:t/>
            </a:r>
            <a:br>
              <a:rPr dirty="0"/>
            </a:br>
            <a:r>
              <a:rPr lang="zh-CN" altLang="en-US" sz="2607" kern="0" dirty="0" smtClean="0">
                <a:solidFill>
                  <a:srgbClr val="000000"/>
                </a:solidFill>
                <a:latin typeface="Times New Roman" pitchFamily="65" charset="-122"/>
                <a:ea typeface="宋体" pitchFamily="65" charset="-122"/>
              </a:rPr>
              <a:t>昨日辉煌,已是过往。一切过往,皆为序章。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彼时的中国,将由十八岁的你们谱就华章。我想象着,彼时的中国,应当已经</a:t>
            </a:r>
            <a:r>
              <a:rPr dirty="0"/>
              <a:t/>
            </a:r>
            <a:br>
              <a:rPr dirty="0"/>
            </a:br>
            <a:r>
              <a:rPr lang="zh-CN" altLang="en-US" sz="2607" kern="0" dirty="0" smtClean="0">
                <a:solidFill>
                  <a:srgbClr val="000000"/>
                </a:solidFill>
                <a:latin typeface="Times New Roman" pitchFamily="65" charset="-122"/>
                <a:ea typeface="宋体" pitchFamily="65" charset="-122"/>
              </a:rPr>
              <a:t>基本实现社会主义现代化,正向着更远的目标探索前进;我想象着,未来将有</a:t>
            </a:r>
            <a:r>
              <a:rPr dirty="0"/>
              <a:t/>
            </a:r>
            <a:br>
              <a:rPr dirty="0"/>
            </a:br>
            <a:r>
              <a:rPr lang="zh-CN" altLang="en-US" sz="2607" kern="0" dirty="0" smtClean="0">
                <a:solidFill>
                  <a:srgbClr val="000000"/>
                </a:solidFill>
                <a:latin typeface="Times New Roman" pitchFamily="65" charset="-122"/>
                <a:ea typeface="宋体" pitchFamily="65" charset="-122"/>
              </a:rPr>
              <a:t>更多的名字,在历史长河中熠熠生辉</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“红日初升,其道大光;河出伏流,一泻汪洋。潜龙腾渊,鳞爪飞扬;乳虎啸谷,百</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兽震惶。”这是百年前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梁任公先生对中国少年的期许</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他期许当时的中国少</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年们以人格、智慧缔造一个富强、自由的中国。那么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新时代中国的美好未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将由今日之我们与明日之你们这样的中国少年一同铸就。</a:t>
            </a:r>
            <a:endParaRPr lang="zh-CN" altLang="en-US" dirty="0"/>
          </a:p>
        </p:txBody>
      </p:sp>
    </p:spTree>
    <p:custDataLst>
      <p:custData r:id="rId1"/>
    </p:custData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宋儒张载曾言:“为天地立心,为生民立命,为往圣继绝学,为万世开太平。”</a:t>
            </a:r>
            <a:r>
              <a:rPr dirty="0"/>
              <a:t/>
            </a:r>
            <a:br>
              <a:rPr dirty="0"/>
            </a:br>
            <a:r>
              <a:rPr lang="zh-CN" altLang="en-US" sz="2607" kern="0" dirty="0" smtClean="0">
                <a:solidFill>
                  <a:srgbClr val="000000"/>
                </a:solidFill>
                <a:latin typeface="Times New Roman" pitchFamily="65" charset="-122"/>
                <a:ea typeface="宋体" pitchFamily="65" charset="-122"/>
              </a:rPr>
              <a:t>同是中华儿女的我们,担着同样的民族使命,愿你我不负初心,砥砺而行!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以大国之泱泱,添天下之风光。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一个十八岁的高中生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2018年6月7日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(2018年课标全国Ⅰ高分作文)</a:t>
            </a:r>
            <a:endParaRPr lang="zh-CN" altLang="en-US" dirty="0"/>
          </a:p>
        </p:txBody>
      </p:sp>
    </p:spTree>
    <p:custDataLst>
      <p:custData r:id="rId1"/>
    </p:custData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亮点借鉴:本文句式整齐,富有情趣。讴歌时代,需要抒情写意。文章第四段</a:t>
            </a:r>
            <a:r>
              <a:rPr dirty="0"/>
              <a:t/>
            </a:r>
            <a:br>
              <a:rPr dirty="0"/>
            </a:br>
            <a:r>
              <a:rPr lang="zh-CN" altLang="en-US" sz="2607" kern="0" dirty="0" smtClean="0">
                <a:solidFill>
                  <a:srgbClr val="000000"/>
                </a:solidFill>
                <a:latin typeface="Times New Roman" pitchFamily="65" charset="-122"/>
                <a:ea typeface="宋体" pitchFamily="65" charset="-122"/>
              </a:rPr>
              <a:t>在论述中国勇立潮头时,整体运用了“从</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到</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”的句式,使文段呈现出</a:t>
            </a:r>
            <a:r>
              <a:rPr dirty="0"/>
              <a:t/>
            </a:r>
            <a:br>
              <a:rPr dirty="0"/>
            </a:br>
            <a:r>
              <a:rPr lang="zh-CN" altLang="en-US" sz="2607" kern="0" dirty="0" smtClean="0">
                <a:solidFill>
                  <a:srgbClr val="000000"/>
                </a:solidFill>
                <a:latin typeface="Times New Roman" pitchFamily="65" charset="-122"/>
                <a:ea typeface="宋体" pitchFamily="65" charset="-122"/>
              </a:rPr>
              <a:t>了齐整之美,又巧妙地概述了内容。引用的梁启超和张载的诗文,也是整句的</a:t>
            </a:r>
            <a:r>
              <a:rPr dirty="0"/>
              <a:t/>
            </a:r>
            <a:br>
              <a:rPr dirty="0"/>
            </a:br>
            <a:r>
              <a:rPr lang="zh-CN" altLang="en-US" sz="2607" kern="0" dirty="0" smtClean="0">
                <a:solidFill>
                  <a:srgbClr val="000000"/>
                </a:solidFill>
                <a:latin typeface="Times New Roman" pitchFamily="65" charset="-122"/>
                <a:ea typeface="宋体" pitchFamily="65" charset="-122"/>
              </a:rPr>
              <a:t>形式,这些引用在丰富文章内容的同时,也增加了文章的韵味。</a:t>
            </a:r>
            <a:endParaRPr lang="zh-CN" altLang="en-US"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二、修辞贴切法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修辞,犹如语言百花园中的一朵奇葩,如果能在文章中适当地插几枝,就会给</a:t>
            </a:r>
            <a:r>
              <a:rPr dirty="0"/>
              <a:t/>
            </a:r>
            <a:br>
              <a:rPr dirty="0"/>
            </a:br>
            <a:r>
              <a:rPr lang="zh-CN" altLang="en-US" sz="2607" kern="0" dirty="0" smtClean="0">
                <a:solidFill>
                  <a:srgbClr val="000000"/>
                </a:solidFill>
                <a:latin typeface="Times New Roman" pitchFamily="65" charset="-122"/>
                <a:ea typeface="宋体" pitchFamily="65" charset="-122"/>
              </a:rPr>
              <a:t>我们的文章增添几分亮丽的色彩:巧设比喻,可以使所写的事物形象生动;大</a:t>
            </a:r>
            <a:r>
              <a:rPr dirty="0"/>
              <a:t/>
            </a:r>
            <a:br>
              <a:rPr dirty="0"/>
            </a:br>
            <a:r>
              <a:rPr lang="zh-CN" altLang="en-US" sz="2607" kern="0" dirty="0" smtClean="0">
                <a:solidFill>
                  <a:srgbClr val="000000"/>
                </a:solidFill>
                <a:latin typeface="Times New Roman" pitchFamily="65" charset="-122"/>
                <a:ea typeface="宋体" pitchFamily="65" charset="-122"/>
              </a:rPr>
              <a:t>胆夸张,会使文章显得灵气飞扬;善用设问,可以启人深思;反复吟哦,可以抒发</a:t>
            </a:r>
            <a:r>
              <a:rPr dirty="0"/>
              <a:t/>
            </a:r>
            <a:br>
              <a:rPr dirty="0"/>
            </a:br>
            <a:r>
              <a:rPr lang="zh-CN" altLang="en-US" sz="2607" kern="0" dirty="0" smtClean="0">
                <a:solidFill>
                  <a:srgbClr val="000000"/>
                </a:solidFill>
                <a:latin typeface="Times New Roman" pitchFamily="65" charset="-122"/>
                <a:ea typeface="宋体" pitchFamily="65" charset="-122"/>
              </a:rPr>
              <a:t>绵绵之情;等等。简而言之,修辞运用贴切,常收奇效。</a:t>
            </a:r>
            <a:endParaRPr lang="zh-CN" altLang="en-US" dirty="0"/>
          </a:p>
        </p:txBody>
      </p:sp>
    </p:spTree>
    <p:custDataLst>
      <p:custData r:id="rId1"/>
    </p:custData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变化之中国,中国之变化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改革开放40年,中国由弱变强,由封闭到开放;中国人民也由贫变富,由自卑到</a:t>
            </a:r>
            <a:r>
              <a:rPr dirty="0"/>
              <a:t/>
            </a:r>
            <a:br>
              <a:rPr dirty="0"/>
            </a:br>
            <a:r>
              <a:rPr lang="zh-CN" altLang="en-US" sz="2607" kern="0" dirty="0" smtClean="0">
                <a:solidFill>
                  <a:srgbClr val="000000"/>
                </a:solidFill>
                <a:latin typeface="Times New Roman" pitchFamily="65" charset="-122"/>
                <a:ea typeface="宋体" pitchFamily="65" charset="-122"/>
              </a:rPr>
              <a:t>自信。但国家兴旺,社会变迁,带给我们的不仅有生活方式的改变,更有对这</a:t>
            </a:r>
            <a:r>
              <a:rPr dirty="0"/>
              <a:t/>
            </a:r>
            <a:br>
              <a:rPr dirty="0"/>
            </a:br>
            <a:r>
              <a:rPr lang="zh-CN" altLang="en-US" sz="2607" kern="0" dirty="0" smtClean="0">
                <a:solidFill>
                  <a:srgbClr val="000000"/>
                </a:solidFill>
                <a:latin typeface="Times New Roman" pitchFamily="65" charset="-122"/>
                <a:ea typeface="宋体" pitchFamily="65" charset="-122"/>
              </a:rPr>
              <a:t>改变的深层次思考。改革开放40年的改变,是个体之成长,是社会之进步,也</a:t>
            </a:r>
            <a:r>
              <a:rPr dirty="0"/>
              <a:t/>
            </a:r>
            <a:br>
              <a:rPr dirty="0"/>
            </a:br>
            <a:r>
              <a:rPr lang="zh-CN" altLang="en-US" sz="2607" kern="0" dirty="0" smtClean="0">
                <a:solidFill>
                  <a:srgbClr val="000000"/>
                </a:solidFill>
                <a:latin typeface="Times New Roman" pitchFamily="65" charset="-122"/>
                <a:ea typeface="宋体" pitchFamily="65" charset="-122"/>
              </a:rPr>
              <a:t>是对“中国梦”的一次又一次完善。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效率、速度、效益,此梦之一境也。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20世纪80年代的“中国梦”,简单而质朴。从动荡和贫穷中走来的中国人民,</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971997"/>
            <a:ext cx="2533650" cy="466725"/>
          </a:xfrm>
          <a:prstGeom prst="rect">
            <a:avLst/>
          </a:prstGeom>
          <a:noFill/>
          <a:ln w="9525">
            <a:noFill/>
            <a:miter lim="800000"/>
            <a:headEnd/>
            <a:tailEnd/>
          </a:ln>
        </p:spPr>
      </p:pic>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本则材料的关键词是“器”,考生可以写实物的“器”,或思考形制与内容的</a:t>
            </a:r>
            <a:r>
              <a:rPr dirty="0"/>
              <a:t/>
            </a:r>
            <a:br>
              <a:rPr dirty="0"/>
            </a:br>
            <a:r>
              <a:rPr lang="zh-CN" altLang="en-US" sz="2607" kern="0" dirty="0" smtClean="0">
                <a:solidFill>
                  <a:srgbClr val="000000"/>
                </a:solidFill>
                <a:latin typeface="Times New Roman" pitchFamily="65" charset="-122"/>
                <a:ea typeface="宋体" pitchFamily="65" charset="-122"/>
              </a:rPr>
              <a:t>关系,或思索器与道之辨;可以写个人的才识、气度,探究“器”在才德风范</a:t>
            </a:r>
            <a:r>
              <a:rPr dirty="0"/>
              <a:t/>
            </a:r>
            <a:br>
              <a:rPr dirty="0"/>
            </a:br>
            <a:r>
              <a:rPr lang="zh-CN" altLang="en-US" sz="2607" kern="0" dirty="0" smtClean="0">
                <a:solidFill>
                  <a:srgbClr val="000000"/>
                </a:solidFill>
                <a:latin typeface="Times New Roman" pitchFamily="65" charset="-122"/>
                <a:ea typeface="宋体" pitchFamily="65" charset="-122"/>
              </a:rPr>
              <a:t>方面的含义;可以写工具的“器”,探讨利器推动科技发展、社会进步的作</a:t>
            </a:r>
            <a:r>
              <a:rPr dirty="0"/>
              <a:t/>
            </a:r>
            <a:br>
              <a:rPr dirty="0"/>
            </a:br>
            <a:r>
              <a:rPr lang="zh-CN" altLang="en-US" sz="2607" kern="0" dirty="0" smtClean="0">
                <a:solidFill>
                  <a:srgbClr val="000000"/>
                </a:solidFill>
                <a:latin typeface="Times New Roman" pitchFamily="65" charset="-122"/>
                <a:ea typeface="宋体" pitchFamily="65" charset="-122"/>
              </a:rPr>
              <a:t>用;还可以写大国重器,体悟“器”对于国家、民族发展的重大意义</a:t>
            </a:r>
            <a:r>
              <a:rPr lang="zh-CN" altLang="en-US" sz="2607" kern="0" dirty="0" smtClean="0">
                <a:solidFill>
                  <a:srgbClr val="000000"/>
                </a:solidFill>
                <a:latin typeface="黑体" pitchFamily="65" charset="-122"/>
                <a:ea typeface="宋体" pitchFamily="65" charset="-122"/>
              </a:rPr>
              <a:t>……</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607517" y="97199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迫切需要提高生活水平,实现小康。邓小平的目光最终锁定了深圳这个小渔</a:t>
            </a:r>
            <a:r>
              <a:t/>
            </a:r>
            <a:br/>
            <a:r>
              <a:rPr lang="zh-CN" altLang="en-US" sz="2607" kern="0" dirty="0" smtClean="0">
                <a:solidFill>
                  <a:srgbClr val="000000"/>
                </a:solidFill>
                <a:latin typeface="Times New Roman" pitchFamily="65" charset="-122"/>
                <a:ea typeface="宋体" pitchFamily="65" charset="-122"/>
              </a:rPr>
              <a:t>村,在那里,中国设立了第一个经济特区;在那里,“时间”“效率”“单位效</a:t>
            </a:r>
            <a:r>
              <a:t/>
            </a:r>
            <a:br/>
            <a:r>
              <a:rPr lang="zh-CN" altLang="en-US" sz="2607" kern="0" dirty="0" smtClean="0">
                <a:solidFill>
                  <a:srgbClr val="000000"/>
                </a:solidFill>
                <a:latin typeface="Times New Roman" pitchFamily="65" charset="-122"/>
                <a:ea typeface="宋体" pitchFamily="65" charset="-122"/>
              </a:rPr>
              <a:t>益最大化”成了人们心中的信念;在那里,中国经济实现了飞跃。万丈高楼拔</a:t>
            </a:r>
            <a:r>
              <a:t/>
            </a:r>
            <a:br/>
            <a:r>
              <a:rPr lang="zh-CN" altLang="en-US" sz="2607" kern="0" dirty="0" smtClean="0">
                <a:solidFill>
                  <a:srgbClr val="000000"/>
                </a:solidFill>
                <a:latin typeface="Times New Roman" pitchFamily="65" charset="-122"/>
                <a:ea typeface="宋体" pitchFamily="65" charset="-122"/>
              </a:rPr>
              <a:t>地起,渔村一去不复返,“中国梦”的第一境,在全国人民的共同努力下已变</a:t>
            </a:r>
            <a:r>
              <a:t/>
            </a:r>
            <a:br/>
            <a:r>
              <a:rPr lang="zh-CN" altLang="en-US" sz="2607" kern="0" dirty="0" smtClean="0">
                <a:solidFill>
                  <a:srgbClr val="000000"/>
                </a:solidFill>
                <a:latin typeface="Times New Roman" pitchFamily="65" charset="-122"/>
                <a:ea typeface="宋体" pitchFamily="65" charset="-122"/>
              </a:rPr>
              <a:t>成了现实。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绿色、生态、和谐,此梦之二境也。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康德曾警醒人们说:“人不要过分地陶醉于征服大自然的喜悦之中,人类每一</a:t>
            </a:r>
            <a:r>
              <a:t/>
            </a:r>
            <a:br/>
            <a:r>
              <a:rPr lang="zh-CN" altLang="en-US" sz="2607" kern="0" dirty="0" smtClean="0">
                <a:solidFill>
                  <a:srgbClr val="000000"/>
                </a:solidFill>
                <a:latin typeface="Times New Roman" pitchFamily="65" charset="-122"/>
                <a:ea typeface="宋体" pitchFamily="65" charset="-122"/>
              </a:rPr>
              <a:t>次对大自然的征服,大自然都会报复人类。”人类若想从自然中受益,首先要</a:t>
            </a:r>
            <a:r>
              <a:t/>
            </a:r>
            <a:br/>
            <a:r>
              <a:rPr lang="zh-CN" altLang="en-US" sz="2607" kern="0" dirty="0" smtClean="0">
                <a:solidFill>
                  <a:srgbClr val="000000"/>
                </a:solidFill>
                <a:latin typeface="Times New Roman" pitchFamily="65" charset="-122"/>
                <a:ea typeface="宋体" pitchFamily="65" charset="-122"/>
              </a:rPr>
              <a:t>学会与自然和谐相处。中国做到了。在追求速度与效率的同时,中国意识到</a:t>
            </a:r>
            <a:endParaRPr lang="zh-CN" altLang="en-US"/>
          </a:p>
        </p:txBody>
      </p:sp>
    </p:spTree>
    <p:custDataLst>
      <p:custData r:id="rId1"/>
    </p:custData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了“绿水青山也是金山银山”。生态文明建设的每一步推进,都是实现“中</a:t>
            </a:r>
            <a:r>
              <a:t/>
            </a:r>
            <a:br/>
            <a:r>
              <a:rPr lang="zh-CN" altLang="en-US" sz="2607" kern="0" dirty="0" smtClean="0">
                <a:solidFill>
                  <a:srgbClr val="000000"/>
                </a:solidFill>
                <a:latin typeface="Times New Roman" pitchFamily="65" charset="-122"/>
                <a:ea typeface="宋体" pitchFamily="65" charset="-122"/>
              </a:rPr>
              <a:t>国梦”的必经之路。所以,才会有宜昌至喜长江大桥不设桥墩,为中华鲟“让</a:t>
            </a:r>
            <a:r>
              <a:t/>
            </a:r>
            <a:br/>
            <a:r>
              <a:rPr lang="zh-CN" altLang="en-US" sz="2607" kern="0" dirty="0" smtClean="0">
                <a:solidFill>
                  <a:srgbClr val="000000"/>
                </a:solidFill>
                <a:latin typeface="Times New Roman" pitchFamily="65" charset="-122"/>
                <a:ea typeface="宋体" pitchFamily="65" charset="-122"/>
              </a:rPr>
              <a:t>路”的体贴;才会有塞罕坝荒原变林海,绿水青山变金山银山的进步。苏轼</a:t>
            </a:r>
            <a:r>
              <a:t/>
            </a:r>
            <a:br/>
            <a:r>
              <a:rPr lang="zh-CN" altLang="en-US" sz="2607" kern="0" dirty="0" smtClean="0">
                <a:solidFill>
                  <a:srgbClr val="000000"/>
                </a:solidFill>
                <a:latin typeface="Times New Roman" pitchFamily="65" charset="-122"/>
                <a:ea typeface="宋体" pitchFamily="65" charset="-122"/>
              </a:rPr>
              <a:t>说:“江山风月,本无常主,闲者便是主人。”但中国没有选择做江山风月的</a:t>
            </a:r>
            <a:r>
              <a:t/>
            </a:r>
            <a:br/>
            <a:r>
              <a:rPr lang="zh-CN" altLang="en-US" sz="2607" kern="0" dirty="0" smtClean="0">
                <a:solidFill>
                  <a:srgbClr val="000000"/>
                </a:solidFill>
                <a:latin typeface="Times New Roman" pitchFamily="65" charset="-122"/>
                <a:ea typeface="宋体" pitchFamily="65" charset="-122"/>
              </a:rPr>
              <a:t>主人,而是选择了做与其和谐相处的伙伴。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团结、实干、创新,此梦之三境也。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“大家撸起袖子加油干,我们就一定能够走好我们这一代人的长征路。”习</a:t>
            </a:r>
            <a:r>
              <a:t/>
            </a:r>
            <a:br/>
            <a:r>
              <a:rPr lang="zh-CN" altLang="en-US" sz="2607" kern="0" dirty="0" smtClean="0">
                <a:solidFill>
                  <a:srgbClr val="000000"/>
                </a:solidFill>
                <a:latin typeface="Times New Roman" pitchFamily="65" charset="-122"/>
                <a:ea typeface="宋体" pitchFamily="65" charset="-122"/>
              </a:rPr>
              <a:t>近平主席如是说。要实现中华民族的伟大复兴,需要更多人的力量和创新的</a:t>
            </a:r>
            <a:r>
              <a:t/>
            </a:r>
            <a:br/>
            <a:r>
              <a:rPr lang="zh-CN" altLang="en-US" sz="2607" kern="0" dirty="0" smtClean="0">
                <a:solidFill>
                  <a:srgbClr val="000000"/>
                </a:solidFill>
                <a:latin typeface="Times New Roman" pitchFamily="65" charset="-122"/>
                <a:ea typeface="宋体" pitchFamily="65" charset="-122"/>
              </a:rPr>
              <a:t>思路。雄安新区的建设,便足以让我们动容:数以万计的建设者团结一心,用</a:t>
            </a:r>
            <a:endParaRPr lang="zh-CN" altLang="en-US"/>
          </a:p>
        </p:txBody>
      </p:sp>
    </p:spTree>
    <p:custDataLst>
      <p:custData r:id="rId1"/>
    </p:custData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钉钉子的实干精神,和培育城市新动能的创新思路,正在将发展基础薄弱的雄</a:t>
            </a:r>
            <a:r>
              <a:t/>
            </a:r>
            <a:br/>
            <a:r>
              <a:rPr lang="zh-CN" altLang="en-US" sz="2607" kern="0" dirty="0" smtClean="0">
                <a:solidFill>
                  <a:srgbClr val="000000"/>
                </a:solidFill>
                <a:latin typeface="Times New Roman" pitchFamily="65" charset="-122"/>
                <a:ea typeface="宋体" pitchFamily="65" charset="-122"/>
              </a:rPr>
              <a:t>安建设成中国改革开放的新窗口。“中国梦”之三境,于团结中实现,于实干</a:t>
            </a:r>
            <a:r>
              <a:t/>
            </a:r>
            <a:br/>
            <a:r>
              <a:rPr lang="zh-CN" altLang="en-US" sz="2607" kern="0" dirty="0" smtClean="0">
                <a:solidFill>
                  <a:srgbClr val="000000"/>
                </a:solidFill>
                <a:latin typeface="Times New Roman" pitchFamily="65" charset="-122"/>
                <a:ea typeface="宋体" pitchFamily="65" charset="-122"/>
              </a:rPr>
              <a:t>中实现,于创新中实现。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泰戈尔说:“你只管走过去,一路鲜花自会开放。”观变化之中国,思中国之</a:t>
            </a:r>
            <a:r>
              <a:t/>
            </a:r>
            <a:br/>
            <a:r>
              <a:rPr lang="zh-CN" altLang="en-US" sz="2607" kern="0" dirty="0" smtClean="0">
                <a:solidFill>
                  <a:srgbClr val="000000"/>
                </a:solidFill>
                <a:latin typeface="Times New Roman" pitchFamily="65" charset="-122"/>
                <a:ea typeface="宋体" pitchFamily="65" charset="-122"/>
              </a:rPr>
              <a:t>变化,在时代潮流中不断前行的中国,自会有梦圆的一天。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(2018年课标全国Ⅲ高分作文)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亮点借鉴:本文作者善用修辞,在行文过程中恰到好处地运用了引用的修辞,</a:t>
            </a:r>
            <a:r>
              <a:t/>
            </a:r>
            <a:br/>
            <a:r>
              <a:rPr lang="zh-CN" altLang="en-US" sz="2607" kern="0" dirty="0" smtClean="0">
                <a:solidFill>
                  <a:srgbClr val="000000"/>
                </a:solidFill>
                <a:latin typeface="Times New Roman" pitchFamily="65" charset="-122"/>
                <a:ea typeface="宋体" pitchFamily="65" charset="-122"/>
              </a:rPr>
              <a:t>引用康德、苏轼、习近平、泰戈尔等人的名言,显示了作者深厚的文化底蕴;</a:t>
            </a:r>
            <a:r>
              <a:t/>
            </a:r>
            <a:br/>
            <a:r>
              <a:rPr lang="zh-CN" altLang="en-US" sz="2607" kern="0" dirty="0" smtClean="0">
                <a:solidFill>
                  <a:srgbClr val="000000"/>
                </a:solidFill>
                <a:latin typeface="Times New Roman" pitchFamily="65" charset="-122"/>
                <a:ea typeface="宋体" pitchFamily="65" charset="-122"/>
              </a:rPr>
              <a:t>同时还运用了排比、对偶等修辞手法,字里行间流露出成熟、干练的风格。</a:t>
            </a:r>
            <a:endParaRPr lang="zh-CN" altLang="en-US"/>
          </a:p>
        </p:txBody>
      </p:sp>
    </p:spTree>
    <p:custDataLst>
      <p:custData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三、引用生辉法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引用能将丰富的文化信息巧妙地展示出来,以显示作者广博的知识和开阔的</a:t>
            </a:r>
            <a:r>
              <a:rPr dirty="0"/>
              <a:t/>
            </a:r>
            <a:br>
              <a:rPr dirty="0"/>
            </a:br>
            <a:r>
              <a:rPr lang="zh-CN" altLang="en-US" sz="2607" kern="0" dirty="0" smtClean="0">
                <a:solidFill>
                  <a:srgbClr val="000000"/>
                </a:solidFill>
                <a:latin typeface="Times New Roman" pitchFamily="65" charset="-122"/>
                <a:ea typeface="宋体" pitchFamily="65" charset="-122"/>
              </a:rPr>
              <a:t>视野。常见而实用的方法就是运用一组排比句,在排比句中巧妙地嵌入古诗</a:t>
            </a:r>
            <a:r>
              <a:rPr dirty="0"/>
              <a:t/>
            </a:r>
            <a:br>
              <a:rPr dirty="0"/>
            </a:br>
            <a:r>
              <a:rPr lang="zh-CN" altLang="en-US" sz="2607" kern="0" dirty="0" smtClean="0">
                <a:solidFill>
                  <a:srgbClr val="000000"/>
                </a:solidFill>
                <a:latin typeface="Times New Roman" pitchFamily="65" charset="-122"/>
                <a:ea typeface="宋体" pitchFamily="65" charset="-122"/>
              </a:rPr>
              <a:t>名句,这样既会使语言生动活泼,光彩照人,又能展示作者丰厚的文化底蕴。</a:t>
            </a:r>
            <a:r>
              <a:rPr dirty="0"/>
              <a:t/>
            </a:r>
            <a:br>
              <a:rPr dirty="0"/>
            </a:br>
            <a:r>
              <a:rPr lang="zh-CN" altLang="en-US" sz="2607" kern="0" dirty="0" smtClean="0">
                <a:solidFill>
                  <a:srgbClr val="000000"/>
                </a:solidFill>
                <a:latin typeface="Times New Roman" pitchFamily="65" charset="-122"/>
                <a:ea typeface="宋体" pitchFamily="65" charset="-122"/>
              </a:rPr>
              <a:t>这样有书卷气、有诗意的文章,会令人眼前一亮。</a:t>
            </a:r>
            <a:endParaRPr lang="zh-CN" altLang="en-US" dirty="0"/>
          </a:p>
        </p:txBody>
      </p:sp>
    </p:spTree>
    <p:custDataLst>
      <p:custData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4628318"/>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中国纪</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一考生</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编剧:世纪宝宝　　人物:中华儿女</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时间:2035年　　　地点:神州大地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序　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三十五年,恰同学少年,风华正茂;三十五年,路曼曼其修远兮,我们仍上下求索;</a:t>
            </a:r>
            <a:r>
              <a:rPr dirty="0"/>
              <a:t/>
            </a:r>
            <a:br>
              <a:rPr dirty="0"/>
            </a:br>
            <a:r>
              <a:rPr lang="zh-CN" altLang="en-US" sz="2607" kern="0" dirty="0" smtClean="0">
                <a:solidFill>
                  <a:srgbClr val="000000"/>
                </a:solidFill>
                <a:latin typeface="Times New Roman" pitchFamily="65" charset="-122"/>
                <a:ea typeface="宋体" pitchFamily="65" charset="-122"/>
              </a:rPr>
              <a:t>三十五年,一代又一代人的坚持与奋斗,终回应了“雄关漫道真如铁,而今迈</a:t>
            </a:r>
            <a:r>
              <a:rPr dirty="0"/>
              <a:t/>
            </a:r>
            <a:br>
              <a:rPr dirty="0"/>
            </a:b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1044005"/>
            <a:ext cx="2533650" cy="466725"/>
          </a:xfrm>
          <a:prstGeom prst="rect">
            <a:avLst/>
          </a:prstGeom>
          <a:noFill/>
          <a:ln w="9525">
            <a:noFill/>
            <a:miter lim="800000"/>
            <a:headEnd/>
            <a:tailEnd/>
          </a:ln>
        </p:spPr>
      </p:pic>
    </p:spTree>
    <p:custDataLst>
      <p:custData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步从头越”的壮语。我们与你们同为风华正茂的新青年,将与新时代下的中</a:t>
            </a:r>
            <a:r>
              <a:rPr dirty="0"/>
              <a:t/>
            </a:r>
            <a:br>
              <a:rPr dirty="0"/>
            </a:br>
            <a:r>
              <a:rPr lang="zh-CN" altLang="en-US" sz="2607" kern="0" dirty="0" smtClean="0">
                <a:solidFill>
                  <a:srgbClr val="000000"/>
                </a:solidFill>
                <a:latin typeface="Times New Roman" pitchFamily="65" charset="-122"/>
                <a:ea typeface="宋体" pitchFamily="65" charset="-122"/>
              </a:rPr>
              <a:t>国相伴同行,披荆斩棘,一同肩负起民族复兴、国家兴盛的重担!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第一幕:忆往昔峥嵘岁月稠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泱泱华夏,赫赫文明。古代的中国曾是中国人的骄傲,以王者之姿傲视四方,</a:t>
            </a:r>
            <a:r>
              <a:rPr dirty="0"/>
              <a:t/>
            </a:r>
            <a:br>
              <a:rPr dirty="0"/>
            </a:br>
            <a:r>
              <a:rPr lang="zh-CN" altLang="en-US" sz="2607" kern="0" dirty="0" smtClean="0">
                <a:solidFill>
                  <a:srgbClr val="000000"/>
                </a:solidFill>
                <a:latin typeface="Times New Roman" pitchFamily="65" charset="-122"/>
                <a:ea typeface="宋体" pitchFamily="65" charset="-122"/>
              </a:rPr>
              <a:t>引得万邦来朝。可这样的傲气使中国闭关锁国,深陷蒙昧的泥沼。1840年的</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一声炮响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拉开了近代中国血泪史、屈辱史的序幕。于是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九原板荡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百载陆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沉。但这头雄狮并没有停下追赶世界的脚步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即便崛起的过程中有战火纷飞</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有天灾人祸</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中国仍一路跌跌撞撞走来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重获新生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实现赶超。而今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所有的苦</a:t>
            </a:r>
            <a:endParaRPr lang="zh-CN" altLang="en-US" dirty="0"/>
          </a:p>
        </p:txBody>
      </p:sp>
    </p:spTree>
    <p:custDataLst>
      <p:custData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难和磨砺都在中华儿女的奋斗中熔铸成中国精神,如灯塔般照耀在一代代后</a:t>
            </a:r>
            <a:r>
              <a:rPr dirty="0"/>
              <a:t/>
            </a:r>
            <a:br>
              <a:rPr dirty="0"/>
            </a:br>
            <a:r>
              <a:rPr lang="zh-CN" altLang="en-US" sz="2607" kern="0" dirty="0" smtClean="0">
                <a:solidFill>
                  <a:srgbClr val="000000"/>
                </a:solidFill>
                <a:latin typeface="Times New Roman" pitchFamily="65" charset="-122"/>
                <a:ea typeface="宋体" pitchFamily="65" charset="-122"/>
              </a:rPr>
              <a:t>来者披荆斩棘、砥砺前行的道路上。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第二幕:数风流人物,还看今朝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潜龙腾渊,鳞爪飞扬;乳虎啸谷,百兽震惶。”如今,我们以全新的姿态屹立在世界民族之林。女航天员王亚平在“天宫一号”里进行太空授课,进一步揭开宇宙的神秘外衣;贵州遵义草王坝村老支书黄大发三十六年如一日,带领村民劈山修渠引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拔了穷根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走上致富路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马云创立阿里巴巴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推动中国迎来网络购物时代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让人们足不出户也可买遍世界</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他们素不相识又紧密相连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只因为他们的心都朝着同一个方向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将自己的全部力量奉献给这个最好的时代。</a:t>
            </a:r>
            <a:endParaRPr lang="zh-CN" altLang="en-US" dirty="0"/>
          </a:p>
        </p:txBody>
      </p:sp>
    </p:spTree>
    <p:custDataLst>
      <p:custData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第三幕:和天地并存,与日月同光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“花有重开日,人无再少年。”的确,没有人永远18岁。今天,当年的“世纪</a:t>
            </a:r>
            <a:r>
              <a:rPr dirty="0"/>
              <a:t/>
            </a:r>
            <a:br>
              <a:rPr dirty="0"/>
            </a:br>
            <a:r>
              <a:rPr lang="zh-CN" altLang="en-US" sz="2607" kern="0" dirty="0" smtClean="0">
                <a:solidFill>
                  <a:srgbClr val="000000"/>
                </a:solidFill>
                <a:latin typeface="Times New Roman" pitchFamily="65" charset="-122"/>
                <a:ea typeface="宋体" pitchFamily="65" charset="-122"/>
              </a:rPr>
              <a:t>宝宝”已长大成人,站在全面建成小康社会的关键点,肩负着中华民族伟大复</a:t>
            </a:r>
            <a:r>
              <a:rPr dirty="0"/>
              <a:t/>
            </a:r>
            <a:br>
              <a:rPr dirty="0"/>
            </a:br>
            <a:r>
              <a:rPr lang="zh-CN" altLang="en-US" sz="2607" kern="0" dirty="0" smtClean="0">
                <a:solidFill>
                  <a:srgbClr val="000000"/>
                </a:solidFill>
                <a:latin typeface="Times New Roman" pitchFamily="65" charset="-122"/>
                <a:ea typeface="宋体" pitchFamily="65" charset="-122"/>
              </a:rPr>
              <a:t>兴的重任。明天,风华正茂的下一代青年相约在新征途的新起点,主演社会主</a:t>
            </a:r>
            <a:r>
              <a:rPr dirty="0"/>
              <a:t/>
            </a:r>
            <a:br>
              <a:rPr dirty="0"/>
            </a:br>
            <a:r>
              <a:rPr lang="zh-CN" altLang="en-US" sz="2607" kern="0" dirty="0" smtClean="0">
                <a:solidFill>
                  <a:srgbClr val="000000"/>
                </a:solidFill>
                <a:latin typeface="Times New Roman" pitchFamily="65" charset="-122"/>
                <a:ea typeface="宋体" pitchFamily="65" charset="-122"/>
              </a:rPr>
              <a:t>义现代化基本实现的大戏。无论是下一个十八年,还是再下一个十八年,“和</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天地并存,与日月同光”的文明圣火,由你我共同守护。</a:t>
            </a:r>
            <a:endParaRPr lang="zh-CN" altLang="en-US" dirty="0"/>
          </a:p>
        </p:txBody>
      </p:sp>
    </p:spTree>
    <p:custDataLst>
      <p:custData r:id="rId1"/>
    </p:custData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尾　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大浪淘沙,带走了许多峥嵘往事,却留下了这个名为“中国梦”的时光瓶。我</a:t>
            </a:r>
            <a:r>
              <a:rPr dirty="0"/>
              <a:t/>
            </a:r>
            <a:br>
              <a:rPr dirty="0"/>
            </a:br>
            <a:r>
              <a:rPr lang="zh-CN" altLang="en-US" sz="2607" kern="0" dirty="0" smtClean="0">
                <a:solidFill>
                  <a:srgbClr val="000000"/>
                </a:solidFill>
                <a:latin typeface="Times New Roman" pitchFamily="65" charset="-122"/>
                <a:ea typeface="宋体" pitchFamily="65" charset="-122"/>
              </a:rPr>
              <a:t>们这一代,你们那一代,同命运,共发展——相信中国故事会继续被人们传诵,</a:t>
            </a:r>
            <a:r>
              <a:rPr dirty="0"/>
              <a:t/>
            </a:r>
            <a:br>
              <a:rPr dirty="0"/>
            </a:br>
            <a:r>
              <a:rPr lang="zh-CN" altLang="en-US" sz="2607" kern="0" dirty="0" smtClean="0">
                <a:solidFill>
                  <a:srgbClr val="000000"/>
                </a:solidFill>
                <a:latin typeface="Times New Roman" pitchFamily="65" charset="-122"/>
                <a:ea typeface="宋体" pitchFamily="65" charset="-122"/>
              </a:rPr>
              <a:t>中国精神也会一以贯之,在世界的舞台上生生不息。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(2018年课标全国Ⅰ高分作文)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亮点借鉴:本文的引用如点点星光,虽散布于全文之中却一目了然。巧用“中</a:t>
            </a:r>
            <a:r>
              <a:rPr dirty="0"/>
              <a:t/>
            </a:r>
            <a:br>
              <a:rPr dirty="0"/>
            </a:br>
            <a:r>
              <a:rPr lang="zh-CN" altLang="en-US" sz="2607" kern="0" dirty="0" smtClean="0">
                <a:solidFill>
                  <a:srgbClr val="000000"/>
                </a:solidFill>
                <a:latin typeface="Times New Roman" pitchFamily="65" charset="-122"/>
                <a:ea typeface="宋体" pitchFamily="65" charset="-122"/>
              </a:rPr>
              <a:t>国梦”“时光瓶”“这一代”等关键词结尾,文采飞扬,展现出作者深厚的文</a:t>
            </a:r>
            <a:r>
              <a:rPr dirty="0"/>
              <a:t/>
            </a:r>
            <a:br>
              <a:rPr dirty="0"/>
            </a:br>
            <a:r>
              <a:rPr lang="zh-CN" altLang="en-US" sz="2607" kern="0" dirty="0" smtClean="0">
                <a:solidFill>
                  <a:srgbClr val="000000"/>
                </a:solidFill>
                <a:latin typeface="Times New Roman" pitchFamily="65" charset="-122"/>
                <a:ea typeface="宋体" pitchFamily="65" charset="-122"/>
              </a:rPr>
              <a:t>化底蕴。</a:t>
            </a:r>
            <a:endParaRPr lang="zh-CN" altLang="en-US" dirty="0"/>
          </a:p>
        </p:txBody>
      </p:sp>
    </p:spTree>
    <p:custDataLst>
      <p:custData r:id="rId1"/>
    </p:custData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905317"/>
          </a:xfrm>
          <a:prstGeom prst="rect">
            <a:avLst/>
          </a:prstGeom>
          <a:noFill/>
        </p:spPr>
        <p:txBody>
          <a:bodyPr wrap="square" lIns="0" tIns="0" rIns="0" bIns="0" rtlCol="0">
            <a:spAutoFit/>
          </a:bodyPr>
          <a:lstStyle/>
          <a:p>
            <a:pPr algn="ctr" eaLnBrk="0" latinLnBrk="1" hangingPunct="0">
              <a:lnSpc>
                <a:spcPct val="150000"/>
              </a:lnSpc>
            </a:pPr>
            <a:r>
              <a:rPr lang="zh-CN" altLang="en-US" sz="3000" b="1" kern="0" dirty="0" smtClean="0">
                <a:solidFill>
                  <a:srgbClr val="000000"/>
                </a:solidFill>
                <a:latin typeface="Times New Roman" pitchFamily="65" charset="-122"/>
                <a:ea typeface="宋体" pitchFamily="65" charset="-122"/>
              </a:rPr>
              <a:t>专题练　精研练习成高手</a:t>
            </a:r>
            <a:endParaRPr lang="zh-CN" altLang="en-US" sz="30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网络上出现了怀疑“狼牙山五壮士”抗日战争事迹真实性的言论,混淆视听,</a:t>
            </a:r>
            <a:r>
              <a:rPr dirty="0"/>
              <a:t/>
            </a:r>
            <a:br>
              <a:rPr dirty="0"/>
            </a:br>
            <a:r>
              <a:rPr lang="zh-CN" altLang="en-US" sz="2607" kern="0" dirty="0" smtClean="0">
                <a:solidFill>
                  <a:srgbClr val="000000"/>
                </a:solidFill>
                <a:latin typeface="Times New Roman" pitchFamily="65" charset="-122"/>
                <a:ea typeface="宋体" pitchFamily="65" charset="-122"/>
              </a:rPr>
              <a:t>抹黑英雄。葛振林回忆在山上拔萝卜吃的故事,有的网友就引申到八路军的</a:t>
            </a:r>
            <a:r>
              <a:rPr dirty="0"/>
              <a:t/>
            </a:r>
            <a:br>
              <a:rPr dirty="0"/>
            </a:br>
            <a:r>
              <a:rPr lang="zh-CN" altLang="en-US" sz="2607" kern="0" dirty="0" smtClean="0">
                <a:solidFill>
                  <a:srgbClr val="000000"/>
                </a:solidFill>
                <a:latin typeface="Times New Roman" pitchFamily="65" charset="-122"/>
                <a:ea typeface="宋体" pitchFamily="65" charset="-122"/>
              </a:rPr>
              <a:t>纪律作风问题。无独有偶,网络上还有对英雄邱少云事迹真实性的质疑,用所</a:t>
            </a:r>
            <a:r>
              <a:rPr dirty="0"/>
              <a:t/>
            </a:r>
            <a:br>
              <a:rPr dirty="0"/>
            </a:br>
            <a:r>
              <a:rPr lang="zh-CN" altLang="en-US" sz="2607" kern="0" dirty="0" smtClean="0">
                <a:solidFill>
                  <a:srgbClr val="000000"/>
                </a:solidFill>
                <a:latin typeface="Times New Roman" pitchFamily="65" charset="-122"/>
                <a:ea typeface="宋体" pitchFamily="65" charset="-122"/>
              </a:rPr>
              <a:t>谓“生理学”知识诠释这种“诋毁说”,引爆了思想“燃点”</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这显示了</a:t>
            </a:r>
            <a:r>
              <a:rPr dirty="0"/>
              <a:t/>
            </a:r>
            <a:br>
              <a:rPr dirty="0"/>
            </a:br>
            <a:r>
              <a:rPr lang="zh-CN" altLang="en-US" sz="2607" kern="0" dirty="0" smtClean="0">
                <a:solidFill>
                  <a:srgbClr val="000000"/>
                </a:solidFill>
                <a:latin typeface="Times New Roman" pitchFamily="65" charset="-122"/>
                <a:ea typeface="宋体" pitchFamily="65" charset="-122"/>
              </a:rPr>
              <a:t>互联网“颠覆观”背后的历史虚无主义,以及“过度反思”所掩盖的文化不</a:t>
            </a:r>
            <a:r>
              <a:rPr dirty="0"/>
              <a:t/>
            </a:r>
            <a:br>
              <a:rPr dirty="0"/>
            </a:br>
            <a:r>
              <a:rPr lang="zh-CN" altLang="en-US" sz="2607" kern="0" dirty="0" smtClean="0">
                <a:solidFill>
                  <a:srgbClr val="000000"/>
                </a:solidFill>
                <a:latin typeface="Times New Roman" pitchFamily="65" charset="-122"/>
                <a:ea typeface="宋体" pitchFamily="65" charset="-122"/>
              </a:rPr>
              <a:t>自信和价值观危机。</a:t>
            </a:r>
            <a:endParaRPr lang="zh-CN" altLang="en-US" dirty="0"/>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2.阅读下面的材料,根据要求写一篇不少于800字的文章。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一个失意的年轻人,内心十分彷徨、迷茫,就向一位长者请教。长者说,看看</a:t>
            </a:r>
            <a:r>
              <a:rPr dirty="0"/>
              <a:t/>
            </a:r>
            <a:br>
              <a:rPr dirty="0"/>
            </a:br>
            <a:r>
              <a:rPr lang="zh-CN" altLang="en-US" sz="2607" kern="0" dirty="0" smtClean="0">
                <a:solidFill>
                  <a:srgbClr val="000000"/>
                </a:solidFill>
                <a:latin typeface="Times New Roman" pitchFamily="65" charset="-122"/>
                <a:ea typeface="宋体" pitchFamily="65" charset="-122"/>
              </a:rPr>
              <a:t>旷野中的树吧,看懂了它们,就知道如何去面对生活、面对人生了。年轻人看</a:t>
            </a:r>
            <a:r>
              <a:rPr dirty="0"/>
              <a:t/>
            </a:r>
            <a:br>
              <a:rPr dirty="0"/>
            </a:br>
            <a:r>
              <a:rPr lang="zh-CN" altLang="en-US" sz="2607" kern="0" dirty="0" smtClean="0">
                <a:solidFill>
                  <a:srgbClr val="000000"/>
                </a:solidFill>
                <a:latin typeface="Times New Roman" pitchFamily="65" charset="-122"/>
                <a:ea typeface="宋体" pitchFamily="65" charset="-122"/>
              </a:rPr>
              <a:t>着旷野中的树,并没有明白什么。长者说,在烈日下,在冰雪中,树有房子为它</a:t>
            </a:r>
            <a:r>
              <a:rPr dirty="0"/>
              <a:t/>
            </a:r>
            <a:br>
              <a:rPr dirty="0"/>
            </a:br>
            <a:r>
              <a:rPr lang="zh-CN" altLang="en-US" sz="2607" kern="0" dirty="0" smtClean="0">
                <a:solidFill>
                  <a:srgbClr val="000000"/>
                </a:solidFill>
                <a:latin typeface="Times New Roman" pitchFamily="65" charset="-122"/>
                <a:ea typeface="宋体" pitchFamily="65" charset="-122"/>
              </a:rPr>
              <a:t>们遮日御寒吗?在风暴中,在雷雨中,树可以拔腿就逃吗?树没有房子没有腿,</a:t>
            </a:r>
            <a:r>
              <a:rPr dirty="0"/>
              <a:t/>
            </a:r>
            <a:br>
              <a:rPr dirty="0"/>
            </a:br>
            <a:r>
              <a:rPr lang="zh-CN" altLang="en-US" sz="2607" kern="0" dirty="0" smtClean="0">
                <a:solidFill>
                  <a:srgbClr val="000000"/>
                </a:solidFill>
                <a:latin typeface="Times New Roman" pitchFamily="65" charset="-122"/>
                <a:ea typeface="宋体" pitchFamily="65" charset="-122"/>
              </a:rPr>
              <a:t>无法回避无法逃离,只能独自承受和抗争,也许这就是树能活上千年的原因</a:t>
            </a:r>
            <a:r>
              <a:rPr dirty="0"/>
              <a:t/>
            </a:r>
            <a:br>
              <a:rPr dirty="0"/>
            </a:br>
            <a:r>
              <a:rPr lang="zh-CN" altLang="en-US" sz="2607" kern="0" dirty="0" smtClean="0">
                <a:solidFill>
                  <a:srgbClr val="000000"/>
                </a:solidFill>
                <a:latin typeface="Times New Roman" pitchFamily="65" charset="-122"/>
                <a:ea typeface="宋体" pitchFamily="65" charset="-122"/>
              </a:rPr>
              <a:t>吧。年轻人顿悟。</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请根据上述材料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联系现实生活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结合自己的思考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自选角度作文。文体自选</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题目自拟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不要套作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不得抄袭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不少于</a:t>
            </a:r>
            <a:r>
              <a:rPr lang="en-US" altLang="zh-CN" sz="2607" kern="0" dirty="0" smtClean="0">
                <a:solidFill>
                  <a:srgbClr val="000000"/>
                </a:solidFill>
                <a:latin typeface="Times New Roman" pitchFamily="65" charset="-122"/>
                <a:ea typeface="宋体" pitchFamily="65" charset="-122"/>
              </a:rPr>
              <a:t>800</a:t>
            </a:r>
            <a:r>
              <a:rPr lang="zh-CN" altLang="en-US" sz="2607" kern="0" dirty="0" smtClean="0">
                <a:solidFill>
                  <a:srgbClr val="000000"/>
                </a:solidFill>
                <a:latin typeface="Times New Roman" pitchFamily="65" charset="-122"/>
                <a:ea typeface="宋体" pitchFamily="65" charset="-122"/>
              </a:rPr>
              <a:t>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材料先叙述了诋毁英雄的几种现象,最后一句点明诋毁英雄的</a:t>
            </a:r>
            <a:r>
              <a:rPr dirty="0"/>
              <a:t/>
            </a:r>
            <a:br>
              <a:rPr dirty="0"/>
            </a:br>
            <a:r>
              <a:rPr lang="zh-CN" altLang="en-US" sz="2607" kern="0" dirty="0" smtClean="0">
                <a:solidFill>
                  <a:srgbClr val="000000"/>
                </a:solidFill>
                <a:latin typeface="Times New Roman" pitchFamily="65" charset="-122"/>
                <a:ea typeface="宋体" pitchFamily="65" charset="-122"/>
              </a:rPr>
              <a:t>实质,即历史虚无主义、文化不自信、价值观危机。所谓历史虚无主义,指通</a:t>
            </a:r>
            <a:r>
              <a:rPr dirty="0"/>
              <a:t/>
            </a:r>
            <a:br>
              <a:rPr dirty="0"/>
            </a:br>
            <a:r>
              <a:rPr lang="zh-CN" altLang="en-US" sz="2607" kern="0" dirty="0" smtClean="0">
                <a:solidFill>
                  <a:srgbClr val="000000"/>
                </a:solidFill>
                <a:latin typeface="Times New Roman" pitchFamily="65" charset="-122"/>
                <a:ea typeface="宋体" pitchFamily="65" charset="-122"/>
              </a:rPr>
              <a:t>过各种方式重新解读历史,否定马克思主义的指导地位和中国走向社会主义</a:t>
            </a:r>
            <a:r>
              <a:rPr dirty="0"/>
              <a:t/>
            </a:r>
            <a:br>
              <a:rPr dirty="0"/>
            </a:br>
            <a:r>
              <a:rPr lang="zh-CN" altLang="en-US" sz="2607" kern="0" dirty="0" smtClean="0">
                <a:solidFill>
                  <a:srgbClr val="000000"/>
                </a:solidFill>
                <a:latin typeface="Times New Roman" pitchFamily="65" charset="-122"/>
                <a:ea typeface="宋体" pitchFamily="65" charset="-122"/>
              </a:rPr>
              <a:t>的历史必然性的一种历史观点和思想倾向。所谓文化不自信,指对自身的文</a:t>
            </a:r>
            <a:r>
              <a:rPr dirty="0"/>
              <a:t/>
            </a:r>
            <a:br>
              <a:rPr dirty="0"/>
            </a:br>
            <a:r>
              <a:rPr lang="zh-CN" altLang="en-US" sz="2607" kern="0" dirty="0" smtClean="0">
                <a:solidFill>
                  <a:srgbClr val="000000"/>
                </a:solidFill>
                <a:latin typeface="Times New Roman" pitchFamily="65" charset="-122"/>
                <a:ea typeface="宋体" pitchFamily="65" charset="-122"/>
              </a:rPr>
              <a:t>化价值不能充分肯定并积极践行,对自身文化的生命力缺乏坚定的信心。所</a:t>
            </a:r>
            <a:r>
              <a:rPr dirty="0"/>
              <a:t/>
            </a:r>
            <a:br>
              <a:rPr dirty="0"/>
            </a:br>
            <a:r>
              <a:rPr lang="zh-CN" altLang="en-US" sz="2607" kern="0" dirty="0" smtClean="0">
                <a:solidFill>
                  <a:srgbClr val="000000"/>
                </a:solidFill>
                <a:latin typeface="Times New Roman" pitchFamily="65" charset="-122"/>
                <a:ea typeface="宋体" pitchFamily="65" charset="-122"/>
              </a:rPr>
              <a:t>谓价值观危机,指人们因对价值问题认识不明确,而对无价值的东西过度追求</a:t>
            </a:r>
            <a:r>
              <a:rPr dirty="0"/>
              <a:t/>
            </a:r>
            <a:br>
              <a:rPr dirty="0"/>
            </a:br>
            <a:endParaRPr lang="zh-CN" altLang="en-US" dirty="0"/>
          </a:p>
        </p:txBody>
      </p:sp>
    </p:spTree>
    <p:custDataLst>
      <p:custData r:id="rId1"/>
    </p:custData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的现象。价值观危机表现在多个方面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比如对社会民生抱着无所谓的态度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奉献精神嗤之以鼻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对金钱和权力趋之若鹜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等等。考生可以围绕历史虚无主</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义、文化不自信、价值观危机展开论述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分析诋毁英雄行为的实质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也可以侧</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重谈英雄形象的意义:英雄是国家和民族的精魂,是支撑民族自信心的砥柱,</a:t>
            </a:r>
            <a:r>
              <a:rPr dirty="0"/>
              <a:t/>
            </a:r>
            <a:br>
              <a:rPr dirty="0"/>
            </a:br>
            <a:r>
              <a:rPr lang="zh-CN" altLang="en-US" sz="2607" kern="0" dirty="0" smtClean="0">
                <a:solidFill>
                  <a:srgbClr val="000000"/>
                </a:solidFill>
                <a:latin typeface="Times New Roman" pitchFamily="65" charset="-122"/>
                <a:ea typeface="宋体" pitchFamily="65" charset="-122"/>
              </a:rPr>
              <a:t>是民族力量的源泉。参考立意:①历史不仅影响现在,也塑造未来;②尊重历</a:t>
            </a:r>
            <a:r>
              <a:rPr dirty="0"/>
              <a:t/>
            </a:r>
            <a:br>
              <a:rPr dirty="0"/>
            </a:br>
            <a:r>
              <a:rPr lang="zh-CN" altLang="en-US" sz="2607" kern="0" dirty="0" smtClean="0">
                <a:solidFill>
                  <a:srgbClr val="000000"/>
                </a:solidFill>
                <a:latin typeface="Times New Roman" pitchFamily="65" charset="-122"/>
                <a:ea typeface="宋体" pitchFamily="65" charset="-122"/>
              </a:rPr>
              <a:t>史,抵制文化不自信;③坚守信念,正视价值观危机;④先烈不容亵渎,英雄不能</a:t>
            </a:r>
            <a:r>
              <a:rPr dirty="0"/>
              <a:t/>
            </a:r>
            <a:br>
              <a:rPr dirty="0"/>
            </a:br>
            <a:r>
              <a:rPr lang="zh-CN" altLang="en-US" sz="2607" kern="0" dirty="0" smtClean="0">
                <a:solidFill>
                  <a:srgbClr val="000000"/>
                </a:solidFill>
                <a:latin typeface="Times New Roman" pitchFamily="65" charset="-122"/>
                <a:ea typeface="宋体" pitchFamily="65" charset="-122"/>
              </a:rPr>
              <a:t>忘却;等等。</a:t>
            </a:r>
            <a:endParaRPr lang="zh-CN" altLang="en-US" dirty="0"/>
          </a:p>
        </p:txBody>
      </p:sp>
    </p:spTree>
    <p:custDataLst>
      <p:custData r:id="rId1"/>
    </p:custData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19世纪初,法国科学院将一项科学奖颁给了默默无闻的菲涅尔。起初菲涅尔</a:t>
            </a:r>
            <a:r>
              <a:t/>
            </a:r>
            <a:br/>
            <a:r>
              <a:rPr lang="zh-CN" altLang="en-US" sz="2607" kern="0" dirty="0" smtClean="0">
                <a:solidFill>
                  <a:srgbClr val="000000"/>
                </a:solidFill>
                <a:latin typeface="Times New Roman" pitchFamily="65" charset="-122"/>
                <a:ea typeface="宋体" pitchFamily="65" charset="-122"/>
              </a:rPr>
              <a:t>的理论遭到了泊松等科学巨人的反对,因为菲涅尔的理论违反了传统的牛顿</a:t>
            </a:r>
            <a:r>
              <a:t/>
            </a:r>
            <a:br/>
            <a:r>
              <a:rPr lang="zh-CN" altLang="en-US" sz="2607" kern="0" dirty="0" smtClean="0">
                <a:solidFill>
                  <a:srgbClr val="000000"/>
                </a:solidFill>
                <a:latin typeface="Times New Roman" pitchFamily="65" charset="-122"/>
                <a:ea typeface="宋体" pitchFamily="65" charset="-122"/>
              </a:rPr>
              <a:t>光学理论,而泊松又是牛顿光学理论的坚定支持者。最后评审委员会决定让</a:t>
            </a:r>
            <a:r>
              <a:t/>
            </a:r>
            <a:br/>
            <a:r>
              <a:rPr lang="zh-CN" altLang="en-US" sz="2607" kern="0" dirty="0" smtClean="0">
                <a:solidFill>
                  <a:srgbClr val="000000"/>
                </a:solidFill>
                <a:latin typeface="Times New Roman" pitchFamily="65" charset="-122"/>
                <a:ea typeface="宋体" pitchFamily="65" charset="-122"/>
              </a:rPr>
              <a:t>实验来验定菲涅尔的理论。实验的结果令持反对意见的科学家感到非常意</a:t>
            </a:r>
            <a:r>
              <a:t/>
            </a:r>
            <a:br/>
            <a:r>
              <a:rPr lang="zh-CN" altLang="en-US" sz="2607" kern="0" dirty="0" smtClean="0">
                <a:solidFill>
                  <a:srgbClr val="000000"/>
                </a:solidFill>
                <a:latin typeface="Times New Roman" pitchFamily="65" charset="-122"/>
                <a:ea typeface="宋体" pitchFamily="65" charset="-122"/>
              </a:rPr>
              <a:t>外,实验证明菲涅尔是对的。法国科学院决定把这项科学奖颁给菲涅尔。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要求:选好角度,确定立意,明确文体,自拟标题;不要脱离材料内容及含意的范</a:t>
            </a:r>
            <a:r>
              <a:t/>
            </a:r>
            <a:br/>
            <a:r>
              <a:rPr lang="zh-CN" altLang="en-US" sz="2607" kern="0" dirty="0" smtClean="0">
                <a:solidFill>
                  <a:srgbClr val="000000"/>
                </a:solidFill>
                <a:latin typeface="Times New Roman" pitchFamily="65" charset="-122"/>
                <a:ea typeface="宋体" pitchFamily="65" charset="-122"/>
              </a:rPr>
              <a:t>围作文;不要套作,不得抄袭。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本则材料审题立意的难度不大。作文材料的关键句常常有暗</a:t>
            </a:r>
            <a:endParaRPr lang="zh-CN" altLang="en-US"/>
          </a:p>
        </p:txBody>
      </p:sp>
    </p:spTree>
    <p:custDataLst>
      <p:custData r:id="rId1"/>
    </p:custData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示材料中心思想的作用。所以,可以将关键句作为确定立意的突破口。“起</a:t>
            </a:r>
            <a:r>
              <a:t/>
            </a:r>
            <a:br/>
            <a:r>
              <a:rPr lang="zh-CN" altLang="en-US" sz="2607" kern="0" dirty="0" smtClean="0">
                <a:solidFill>
                  <a:srgbClr val="000000"/>
                </a:solidFill>
                <a:latin typeface="Times New Roman" pitchFamily="65" charset="-122"/>
                <a:ea typeface="宋体" pitchFamily="65" charset="-122"/>
              </a:rPr>
              <a:t>初菲涅尔的理论遭到了泊松等科学巨人的反对,因为菲涅尔的理论违反了传</a:t>
            </a:r>
            <a:r>
              <a:t/>
            </a:r>
            <a:br/>
            <a:r>
              <a:rPr lang="zh-CN" altLang="en-US" sz="2607" kern="0" dirty="0" smtClean="0">
                <a:solidFill>
                  <a:srgbClr val="000000"/>
                </a:solidFill>
                <a:latin typeface="Times New Roman" pitchFamily="65" charset="-122"/>
                <a:ea typeface="宋体" pitchFamily="65" charset="-122"/>
              </a:rPr>
              <a:t>统的牛顿光学理论”“实验证明菲涅尔是对的”等,考生只要抓住这些关键</a:t>
            </a:r>
            <a:r>
              <a:t/>
            </a:r>
            <a:br/>
            <a:r>
              <a:rPr lang="zh-CN" altLang="en-US" sz="2607" kern="0" dirty="0" smtClean="0">
                <a:solidFill>
                  <a:srgbClr val="000000"/>
                </a:solidFill>
                <a:latin typeface="Times New Roman" pitchFamily="65" charset="-122"/>
                <a:ea typeface="宋体" pitchFamily="65" charset="-122"/>
              </a:rPr>
              <a:t>句进行分析,就可以准确地确定立意。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这则材料的立意角度很多,如“崇尚真知”“实践是检验真理的唯一标准”</a:t>
            </a:r>
            <a:r>
              <a:t/>
            </a:r>
            <a:br/>
            <a:r>
              <a:rPr lang="zh-CN" altLang="en-US" sz="2607" kern="0" dirty="0" smtClean="0">
                <a:solidFill>
                  <a:srgbClr val="000000"/>
                </a:solidFill>
                <a:latin typeface="Times New Roman" pitchFamily="65" charset="-122"/>
                <a:ea typeface="宋体" pitchFamily="65" charset="-122"/>
              </a:rPr>
              <a:t>“不要迷信权威”等,选择其中任意一个,都可写出内容丰富的文章。</a:t>
            </a:r>
            <a:endParaRPr lang="zh-CN" altLang="en-US"/>
          </a:p>
        </p:txBody>
      </p:sp>
    </p:spTree>
    <p:custDataLst>
      <p:custData r:id="rId1"/>
    </p:custData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三条毛毛虫经过长途跋涉来到一条河的岸边,河对面开满鲜花,它们准备到对</a:t>
            </a:r>
            <a:r>
              <a:t/>
            </a:r>
            <a:br/>
            <a:r>
              <a:rPr lang="zh-CN" altLang="en-US" sz="2607" kern="0" dirty="0" smtClean="0">
                <a:solidFill>
                  <a:srgbClr val="000000"/>
                </a:solidFill>
                <a:latin typeface="Times New Roman" pitchFamily="65" charset="-122"/>
                <a:ea typeface="宋体" pitchFamily="65" charset="-122"/>
              </a:rPr>
              <a:t>面吸食花蜜。第一条毛毛虫说:“我们应该搭一座桥,抢在别人之前尽情享用</a:t>
            </a:r>
            <a:r>
              <a:t/>
            </a:r>
            <a:br/>
            <a:r>
              <a:rPr lang="zh-CN" altLang="en-US" sz="2607" kern="0" dirty="0" smtClean="0">
                <a:solidFill>
                  <a:srgbClr val="000000"/>
                </a:solidFill>
                <a:latin typeface="Times New Roman" pitchFamily="65" charset="-122"/>
                <a:ea typeface="宋体" pitchFamily="65" charset="-122"/>
              </a:rPr>
              <a:t>花蜜。”第二条毛毛虫说:“我们应该造一条船,会更快到达。”第三条毛毛</a:t>
            </a:r>
            <a:r>
              <a:t/>
            </a:r>
            <a:br/>
            <a:r>
              <a:rPr lang="zh-CN" altLang="en-US" sz="2607" kern="0" dirty="0" smtClean="0">
                <a:solidFill>
                  <a:srgbClr val="000000"/>
                </a:solidFill>
                <a:latin typeface="Times New Roman" pitchFamily="65" charset="-122"/>
                <a:ea typeface="宋体" pitchFamily="65" charset="-122"/>
              </a:rPr>
              <a:t>虫说:“我觉得还是等长出翅膀飞到对面吧。”前两条毛毛虫怕错过时机,就</a:t>
            </a:r>
            <a:r>
              <a:t/>
            </a:r>
            <a:br/>
            <a:r>
              <a:rPr lang="zh-CN" altLang="en-US" sz="2607" kern="0" dirty="0" smtClean="0">
                <a:solidFill>
                  <a:srgbClr val="000000"/>
                </a:solidFill>
                <a:latin typeface="Times New Roman" pitchFamily="65" charset="-122"/>
                <a:ea typeface="宋体" pitchFamily="65" charset="-122"/>
              </a:rPr>
              <a:t>各自按自己的计划行动。第三条毛毛虫爬上大树,找了一片宽阔的绿叶,在阳</a:t>
            </a:r>
            <a:r>
              <a:t/>
            </a:r>
            <a:br/>
            <a:r>
              <a:rPr lang="zh-CN" altLang="en-US" sz="2607" kern="0" dirty="0" smtClean="0">
                <a:solidFill>
                  <a:srgbClr val="000000"/>
                </a:solidFill>
                <a:latin typeface="Times New Roman" pitchFamily="65" charset="-122"/>
                <a:ea typeface="宋体" pitchFamily="65" charset="-122"/>
              </a:rPr>
              <a:t>光下美美睡了两天,睁眼一看,自己已长出翅膀,化成美丽的蝴蝶。它用了一</a:t>
            </a:r>
            <a:r>
              <a:t/>
            </a:r>
            <a:br/>
            <a:r>
              <a:rPr lang="zh-CN" altLang="en-US" sz="2607" kern="0" dirty="0" smtClean="0">
                <a:solidFill>
                  <a:srgbClr val="000000"/>
                </a:solidFill>
                <a:latin typeface="Times New Roman" pitchFamily="65" charset="-122"/>
                <a:ea typeface="宋体" pitchFamily="65" charset="-122"/>
              </a:rPr>
              <a:t>会儿工夫就飞到了河对面,享用了丰盛的早餐。早餐结束后,它到处寻找自己</a:t>
            </a:r>
            <a:r>
              <a:t/>
            </a:r>
            <a:br/>
            <a:r>
              <a:rPr lang="zh-CN" altLang="en-US" sz="2607" kern="0" dirty="0" smtClean="0">
                <a:solidFill>
                  <a:srgbClr val="000000"/>
                </a:solidFill>
                <a:latin typeface="Times New Roman" pitchFamily="65" charset="-122"/>
                <a:ea typeface="宋体" pitchFamily="65" charset="-122"/>
              </a:rPr>
              <a:t>的两个伙伴,可怎么也找不到。后来它才知道,第一个伙伴搭桥时累死了,第</a:t>
            </a:r>
            <a:endParaRPr lang="zh-CN" altLang="en-US"/>
          </a:p>
        </p:txBody>
      </p:sp>
    </p:spTree>
    <p:custDataLst>
      <p:custData r:id="rId1"/>
    </p:custData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二个伙伴被河水冲进了大海淹死了。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对此你有什么思考?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要求:选好角度,确定立意,明确文体,自拟标题;不要脱离材料内容及含意的范</a:t>
            </a:r>
            <a:r>
              <a:t/>
            </a:r>
            <a:br/>
            <a:r>
              <a:rPr lang="zh-CN" altLang="en-US" sz="2607" kern="0" dirty="0" smtClean="0">
                <a:solidFill>
                  <a:srgbClr val="000000"/>
                </a:solidFill>
                <a:latin typeface="Times New Roman" pitchFamily="65" charset="-122"/>
                <a:ea typeface="宋体" pitchFamily="65" charset="-122"/>
              </a:rPr>
              <a:t>围作文;不要套作,不得抄袭。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审题立意的关键在于选取恰当的切入角度。在寓言类作文材</a:t>
            </a:r>
            <a:r>
              <a:t/>
            </a:r>
            <a:br/>
            <a:r>
              <a:rPr lang="zh-CN" altLang="en-US" sz="2607" kern="0" dirty="0" smtClean="0">
                <a:solidFill>
                  <a:srgbClr val="000000"/>
                </a:solidFill>
                <a:latin typeface="Times New Roman" pitchFamily="65" charset="-122"/>
                <a:ea typeface="宋体" pitchFamily="65" charset="-122"/>
              </a:rPr>
              <a:t>料中,每一个寓言角色的思想和行动都应该引发考生的关注和思考。考生要</a:t>
            </a:r>
            <a:r>
              <a:t/>
            </a:r>
            <a:br/>
            <a:r>
              <a:rPr lang="zh-CN" altLang="en-US" sz="2607" kern="0" dirty="0" smtClean="0">
                <a:solidFill>
                  <a:srgbClr val="000000"/>
                </a:solidFill>
                <a:latin typeface="Times New Roman" pitchFamily="65" charset="-122"/>
                <a:ea typeface="宋体" pitchFamily="65" charset="-122"/>
              </a:rPr>
              <a:t>善于抓住关键信息展开联想。为了到河对面的三条毛毛虫,其结局发人深省:</a:t>
            </a:r>
            <a:r>
              <a:t/>
            </a:r>
            <a:br/>
            <a:r>
              <a:rPr lang="zh-CN" altLang="en-US" sz="2607" kern="0" dirty="0" smtClean="0">
                <a:solidFill>
                  <a:srgbClr val="000000"/>
                </a:solidFill>
                <a:latin typeface="Times New Roman" pitchFamily="65" charset="-122"/>
                <a:ea typeface="宋体" pitchFamily="65" charset="-122"/>
              </a:rPr>
              <a:t>第一条毛毛虫搭桥抢先,第二条毛毛虫造船求快,结果一个累死,一个淹死;第</a:t>
            </a:r>
            <a:r>
              <a:t/>
            </a:r>
            <a:br/>
            <a:r>
              <a:rPr lang="zh-CN" altLang="en-US" sz="2607" kern="0" dirty="0" smtClean="0">
                <a:solidFill>
                  <a:srgbClr val="000000"/>
                </a:solidFill>
                <a:latin typeface="Times New Roman" pitchFamily="65" charset="-122"/>
                <a:ea typeface="宋体" pitchFamily="65" charset="-122"/>
              </a:rPr>
              <a:t>三条“等长出翅膀”“美美睡了两天”的毛毛虫,却飞到河对面享用了丰盛</a:t>
            </a:r>
            <a:endParaRPr lang="zh-CN" altLang="en-US"/>
          </a:p>
        </p:txBody>
      </p:sp>
    </p:spTree>
    <p:custDataLst>
      <p:custData r:id="rId1"/>
    </p:custData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的早餐。而这一“抢”一“快”一“等”之间,透露出鲜明的思想倾向,其意</a:t>
            </a:r>
            <a:r>
              <a:t/>
            </a:r>
            <a:br/>
            <a:r>
              <a:rPr lang="zh-CN" altLang="en-US" sz="2607" kern="0" dirty="0" smtClean="0">
                <a:solidFill>
                  <a:srgbClr val="000000"/>
                </a:solidFill>
                <a:latin typeface="Times New Roman" pitchFamily="65" charset="-122"/>
                <a:ea typeface="宋体" pitchFamily="65" charset="-122"/>
              </a:rPr>
              <a:t>向所指一目了然。如果从前两条毛毛虫的角度入手,“为了实现理想,要有不</a:t>
            </a:r>
            <a:r>
              <a:t/>
            </a:r>
            <a:br/>
            <a:r>
              <a:rPr lang="zh-CN" altLang="en-US" sz="2607" kern="0" dirty="0" smtClean="0">
                <a:solidFill>
                  <a:srgbClr val="000000"/>
                </a:solidFill>
                <a:latin typeface="Times New Roman" pitchFamily="65" charset="-122"/>
                <a:ea typeface="宋体" pitchFamily="65" charset="-122"/>
              </a:rPr>
              <a:t>怕牺牲、勇往直前的精神”“早起的鸟儿有虫吃”和“敢于创新”等立意</a:t>
            </a:r>
            <a:r>
              <a:t/>
            </a:r>
            <a:br/>
            <a:r>
              <a:rPr lang="zh-CN" altLang="en-US" sz="2607" kern="0" dirty="0" smtClean="0">
                <a:solidFill>
                  <a:srgbClr val="000000"/>
                </a:solidFill>
                <a:latin typeface="Times New Roman" pitchFamily="65" charset="-122"/>
                <a:ea typeface="宋体" pitchFamily="65" charset="-122"/>
              </a:rPr>
              <a:t>显然不合题意。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在对比分析中,从第三条毛毛虫的角度切入,考生可以从“做事情要有度,不</a:t>
            </a:r>
            <a:r>
              <a:t/>
            </a:r>
            <a:br/>
            <a:r>
              <a:rPr lang="zh-CN" altLang="en-US" sz="2607" kern="0" dirty="0" smtClean="0">
                <a:solidFill>
                  <a:srgbClr val="000000"/>
                </a:solidFill>
                <a:latin typeface="Times New Roman" pitchFamily="65" charset="-122"/>
                <a:ea typeface="宋体" pitchFamily="65" charset="-122"/>
              </a:rPr>
              <a:t>可急功近利”“理性务实,不具备条件的蛮干注定会失败”“欲速则不达”</a:t>
            </a:r>
            <a:r>
              <a:t/>
            </a:r>
            <a:br/>
            <a:r>
              <a:rPr lang="zh-CN" altLang="en-US" sz="2607" kern="0" dirty="0" smtClean="0">
                <a:solidFill>
                  <a:srgbClr val="000000"/>
                </a:solidFill>
                <a:latin typeface="Times New Roman" pitchFamily="65" charset="-122"/>
                <a:ea typeface="宋体" pitchFamily="65" charset="-122"/>
              </a:rPr>
              <a:t>“做任何事情都要从实际出发”“做事情要根据自身的条件,扬长避短”等</a:t>
            </a:r>
            <a:r>
              <a:t/>
            </a:r>
            <a:br/>
            <a:r>
              <a:rPr lang="zh-CN" altLang="en-US" sz="2607" kern="0" dirty="0" smtClean="0">
                <a:solidFill>
                  <a:srgbClr val="000000"/>
                </a:solidFill>
                <a:latin typeface="Times New Roman" pitchFamily="65" charset="-122"/>
                <a:ea typeface="宋体" pitchFamily="65" charset="-122"/>
              </a:rPr>
              <a:t>角度立意。</a:t>
            </a:r>
            <a:endParaRPr lang="zh-CN" altLang="en-US"/>
          </a:p>
        </p:txBody>
      </p:sp>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慧眼识得真面目</a:t>
              </a:r>
              <a:r>
                <a:rPr lang="en-US" altLang="zh-CN" sz="3724" dirty="0" smtClean="0">
                  <a:latin typeface="黑体" panose="02010609060101010101" pitchFamily="49" charset="-122"/>
                  <a:ea typeface="黑体" panose="02010609060101010101" pitchFamily="49" charset="-122"/>
                  <a:hlinkClick r:id="rId4" action="ppaction://hlinksldjump"/>
                </a:rPr>
                <a:t>——</a:t>
              </a:r>
              <a:r>
                <a:rPr lang="zh-CN" altLang="en-US" sz="3724" dirty="0" smtClean="0">
                  <a:latin typeface="黑体" panose="02010609060101010101" pitchFamily="49" charset="-122"/>
                  <a:ea typeface="黑体" panose="02010609060101010101" pitchFamily="49" charset="-122"/>
                  <a:hlinkClick r:id="rId4" action="ppaction://hlinksldjump"/>
                </a:rPr>
                <a:t>审题准</a:t>
              </a:r>
              <a:endParaRPr lang="zh-CN" altLang="en-US" sz="3724" dirty="0">
                <a:latin typeface="黑体" panose="02010609060101010101" pitchFamily="49" charset="-122"/>
                <a:ea typeface="黑体" panose="02010609060101010101" pitchFamily="49" charset="-122"/>
                <a:hlinkClick r:id="rId5" action="ppaction://hlinksldjump"/>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16213"/>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提分攻略二  任务驱动记心间</a:t>
              </a:r>
              <a:r>
                <a:rPr lang="en-US" altLang="zh-CN" sz="3724" dirty="0" smtClean="0">
                  <a:latin typeface="黑体" panose="02010609060101010101" pitchFamily="49" charset="-122"/>
                  <a:ea typeface="黑体" panose="02010609060101010101" pitchFamily="49" charset="-122"/>
                  <a:hlinkClick r:id="rId6" action="ppaction://hlinksldjump"/>
                </a:rPr>
                <a:t>——</a:t>
              </a:r>
              <a:r>
                <a:rPr lang="zh-CN" altLang="en-US" sz="3724" dirty="0" smtClean="0">
                  <a:latin typeface="黑体" panose="02010609060101010101" pitchFamily="49" charset="-122"/>
                  <a:ea typeface="黑体" panose="02010609060101010101" pitchFamily="49" charset="-122"/>
                  <a:hlinkClick r:id="rId6" action="ppaction://hlinksldjump"/>
                </a:rPr>
                <a:t>写得快</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3852317"/>
            <a:ext cx="9951834" cy="665439"/>
            <a:chOff x="3388584" y="1907389"/>
            <a:chExt cx="3969873" cy="577530"/>
          </a:xfrm>
        </p:grpSpPr>
        <p:sp>
          <p:nvSpPr>
            <p:cNvPr id="31" name="TextBox 30">
              <a:hlinkClick r:id="rId3" action="ppaction://hlinksldjump"/>
            </p:cNvPr>
            <p:cNvSpPr txBox="1"/>
            <p:nvPr/>
          </p:nvSpPr>
          <p:spPr>
            <a:xfrm>
              <a:off x="3470025" y="1907389"/>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提分攻略三  范式在胸速成篇</a:t>
              </a:r>
              <a:r>
                <a:rPr lang="en-US" altLang="zh-CN" sz="3724" dirty="0" smtClean="0">
                  <a:latin typeface="黑体" panose="02010609060101010101" pitchFamily="49" charset="-122"/>
                  <a:ea typeface="黑体" panose="02010609060101010101" pitchFamily="49" charset="-122"/>
                  <a:hlinkClick r:id="rId7" action="ppaction://hlinksldjump"/>
                </a:rPr>
                <a:t>——</a:t>
              </a:r>
              <a:r>
                <a:rPr lang="zh-CN" altLang="en-US" sz="3724" dirty="0" smtClean="0">
                  <a:latin typeface="黑体" panose="02010609060101010101" pitchFamily="49" charset="-122"/>
                  <a:ea typeface="黑体" panose="02010609060101010101" pitchFamily="49" charset="-122"/>
                  <a:hlinkClick r:id="rId7" action="ppaction://hlinksldjump"/>
                </a:rPr>
                <a:t>结构妙</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6" name="组合 59"/>
          <p:cNvGrpSpPr/>
          <p:nvPr/>
        </p:nvGrpSpPr>
        <p:grpSpPr>
          <a:xfrm>
            <a:off x="1180800" y="4788421"/>
            <a:ext cx="9951834" cy="665439"/>
            <a:chOff x="3388584" y="1969883"/>
            <a:chExt cx="3969873" cy="577530"/>
          </a:xfrm>
        </p:grpSpPr>
        <p:sp>
          <p:nvSpPr>
            <p:cNvPr id="13" name="TextBox 12">
              <a:hlinkClick r:id="rId3" action="ppaction://hlinksldjump"/>
            </p:cNvPr>
            <p:cNvSpPr txBox="1"/>
            <p:nvPr/>
          </p:nvSpPr>
          <p:spPr>
            <a:xfrm>
              <a:off x="3470025" y="1969883"/>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提分攻略四  文体鲜明写佳篇</a:t>
              </a:r>
              <a:r>
                <a:rPr lang="en-US" altLang="zh-CN" sz="3724" dirty="0" smtClean="0">
                  <a:latin typeface="黑体" panose="02010609060101010101" pitchFamily="49" charset="-122"/>
                  <a:ea typeface="黑体" panose="02010609060101010101" pitchFamily="49" charset="-122"/>
                  <a:hlinkClick r:id="rId8" action="ppaction://hlinksldjump"/>
                </a:rPr>
                <a:t>——</a:t>
              </a:r>
              <a:r>
                <a:rPr lang="zh-CN" altLang="en-US" sz="3724" dirty="0" smtClean="0">
                  <a:latin typeface="黑体" panose="02010609060101010101" pitchFamily="49" charset="-122"/>
                  <a:ea typeface="黑体" panose="02010609060101010101" pitchFamily="49" charset="-122"/>
                  <a:hlinkClick r:id="rId8" action="ppaction://hlinksldjump"/>
                </a:rPr>
                <a:t>文体清</a:t>
              </a:r>
              <a:endParaRPr lang="zh-CN" altLang="en-US" sz="3724" dirty="0">
                <a:latin typeface="黑体" panose="02010609060101010101" pitchFamily="49" charset="-122"/>
                <a:ea typeface="黑体" panose="02010609060101010101" pitchFamily="49" charset="-122"/>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5" name="组合 59"/>
          <p:cNvGrpSpPr/>
          <p:nvPr/>
        </p:nvGrpSpPr>
        <p:grpSpPr>
          <a:xfrm>
            <a:off x="1180800" y="5580509"/>
            <a:ext cx="10488463" cy="665439"/>
            <a:chOff x="3388584" y="1969883"/>
            <a:chExt cx="3969873" cy="577530"/>
          </a:xfrm>
        </p:grpSpPr>
        <p:sp>
          <p:nvSpPr>
            <p:cNvPr id="16" name="TextBox 15">
              <a:hlinkClick r:id="rId3" action="ppaction://hlinksldjump"/>
            </p:cNvPr>
            <p:cNvSpPr txBox="1"/>
            <p:nvPr/>
          </p:nvSpPr>
          <p:spPr>
            <a:xfrm>
              <a:off x="3470025" y="1969883"/>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9" action="ppaction://hlinksldjump"/>
                </a:rPr>
                <a:t>提分攻略五  提分升档颜值高</a:t>
              </a:r>
              <a:r>
                <a:rPr lang="en-US" altLang="zh-CN" sz="3724" dirty="0" smtClean="0">
                  <a:latin typeface="黑体" panose="02010609060101010101" pitchFamily="49" charset="-122"/>
                  <a:ea typeface="黑体" panose="02010609060101010101" pitchFamily="49" charset="-122"/>
                  <a:hlinkClick r:id="rId9" action="ppaction://hlinksldjump"/>
                </a:rPr>
                <a:t>——</a:t>
              </a:r>
              <a:r>
                <a:rPr lang="zh-CN" altLang="en-US" sz="3724" dirty="0" smtClean="0">
                  <a:latin typeface="黑体" panose="02010609060101010101" pitchFamily="49" charset="-122"/>
                  <a:ea typeface="黑体" panose="02010609060101010101" pitchFamily="49" charset="-122"/>
                  <a:hlinkClick r:id="rId9" action="ppaction://hlinksldjump"/>
                </a:rPr>
                <a:t>语言美</a:t>
              </a:r>
              <a:endParaRPr lang="zh-CN" altLang="en-US" sz="3724" dirty="0">
                <a:latin typeface="黑体" panose="02010609060101010101" pitchFamily="49" charset="-122"/>
                <a:ea typeface="黑体" panose="02010609060101010101" pitchFamily="49" charset="-122"/>
                <a:hlinkClick r:id="rId5" action="ppaction://hlinksldjump"/>
              </a:endParaRPr>
            </a:p>
          </p:txBody>
        </p:sp>
        <p:sp>
          <p:nvSpPr>
            <p:cNvPr id="17" name="五边形 16"/>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要求</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选好角度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确定立意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明确文体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自拟标题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不要脱离材料内容及含意的范</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围作文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不要套作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不得抄袭。</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[审题指导]　本题可以采用“抓关键词(句)法”。可以抓住“树</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只能独</a:t>
            </a:r>
            <a:r>
              <a:rPr dirty="0" smtClean="0"/>
              <a:t/>
            </a:r>
            <a:br>
              <a:rPr dirty="0" smtClean="0"/>
            </a:br>
            <a:r>
              <a:rPr lang="zh-CN" altLang="en-US" sz="2607" kern="0" dirty="0" smtClean="0">
                <a:solidFill>
                  <a:srgbClr val="000000"/>
                </a:solidFill>
                <a:latin typeface="Times New Roman" pitchFamily="65" charset="-122"/>
                <a:ea typeface="宋体" pitchFamily="65" charset="-122"/>
              </a:rPr>
              <a:t>自承受和抗争,也许这就是树能活上千年的原因”这句话,得出如下立意:逃</a:t>
            </a:r>
            <a:r>
              <a:rPr dirty="0" smtClean="0"/>
              <a:t/>
            </a:r>
            <a:br>
              <a:rPr dirty="0" smtClean="0"/>
            </a:br>
            <a:r>
              <a:rPr lang="zh-CN" altLang="en-US" sz="2607" kern="0" dirty="0" smtClean="0">
                <a:solidFill>
                  <a:srgbClr val="000000"/>
                </a:solidFill>
                <a:latin typeface="Times New Roman" pitchFamily="65" charset="-122"/>
                <a:ea typeface="宋体" pitchFamily="65" charset="-122"/>
              </a:rPr>
              <a:t>避不是解决问题的办法;强者就应该有所承受和抗争;做生活的强者,不做生</a:t>
            </a:r>
            <a:r>
              <a:rPr dirty="0" smtClean="0"/>
              <a:t/>
            </a:r>
            <a:br>
              <a:rPr dirty="0" smtClean="0"/>
            </a:br>
            <a:r>
              <a:rPr lang="zh-CN" altLang="en-US" sz="2607" kern="0" dirty="0" smtClean="0">
                <a:solidFill>
                  <a:srgbClr val="000000"/>
                </a:solidFill>
                <a:latin typeface="Times New Roman" pitchFamily="65" charset="-122"/>
                <a:ea typeface="宋体" pitchFamily="65" charset="-122"/>
              </a:rPr>
              <a:t>活的懦夫;真的猛士,敢于直面惨淡的人生;直面磨难,铸就辉煌;等等。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在事实类材料作文中,所列举的事件的要素往往是以因果关系的形式存在的,</a:t>
            </a:r>
            <a:r>
              <a:rPr dirty="0"/>
              <a:t/>
            </a:r>
            <a:br>
              <a:rPr dirty="0"/>
            </a:br>
            <a:r>
              <a:rPr lang="zh-CN" altLang="en-US" sz="2607" kern="0" dirty="0" smtClean="0">
                <a:solidFill>
                  <a:srgbClr val="000000"/>
                </a:solidFill>
                <a:latin typeface="Times New Roman" pitchFamily="65" charset="-122"/>
                <a:ea typeface="宋体" pitchFamily="65" charset="-122"/>
              </a:rPr>
              <a:t>审题时如果能由材料中列举的现象或结果推究出造成所列举现象或结果的</a:t>
            </a:r>
            <a:r>
              <a:rPr dirty="0"/>
              <a:t/>
            </a:r>
            <a:br>
              <a:rPr dirty="0"/>
            </a:br>
            <a:r>
              <a:rPr lang="zh-CN" altLang="en-US" sz="2607" kern="0" dirty="0" smtClean="0">
                <a:solidFill>
                  <a:srgbClr val="000000"/>
                </a:solidFill>
                <a:latin typeface="Times New Roman" pitchFamily="65" charset="-122"/>
                <a:ea typeface="宋体" pitchFamily="65" charset="-122"/>
              </a:rPr>
              <a:t>本质原因,往往就能找到最佳的立意。这种方法适合有故事情节的材料。第</a:t>
            </a:r>
            <a:r>
              <a:rPr dirty="0"/>
              <a:t/>
            </a:r>
            <a:br>
              <a:rPr dirty="0"/>
            </a:br>
            <a:r>
              <a:rPr lang="zh-CN" altLang="en-US" sz="2607" kern="0" dirty="0" smtClean="0">
                <a:solidFill>
                  <a:srgbClr val="000000"/>
                </a:solidFill>
                <a:latin typeface="Times New Roman" pitchFamily="65" charset="-122"/>
                <a:ea typeface="宋体" pitchFamily="65" charset="-122"/>
              </a:rPr>
              <a:t>一步,先找出每个陈述对象在事件中所产生的结果。第二步,由果及因,具体</a:t>
            </a:r>
            <a:r>
              <a:rPr dirty="0"/>
              <a:t/>
            </a:r>
            <a:br>
              <a:rPr dirty="0"/>
            </a:br>
            <a:r>
              <a:rPr lang="zh-CN" altLang="en-US" sz="2607" kern="0" dirty="0" smtClean="0">
                <a:solidFill>
                  <a:srgbClr val="000000"/>
                </a:solidFill>
                <a:latin typeface="Times New Roman" pitchFamily="65" charset="-122"/>
                <a:ea typeface="宋体" pitchFamily="65" charset="-122"/>
              </a:rPr>
              <a:t>分析为什么会产生这样的结果,并在此基础上提出中心论点。</a:t>
            </a:r>
            <a:endParaRPr lang="zh-CN" altLang="en-US" dirty="0"/>
          </a:p>
        </p:txBody>
      </p:sp>
      <p:pic>
        <p:nvPicPr>
          <p:cNvPr id="189441" name="Picture 1"/>
          <p:cNvPicPr>
            <a:picLocks noChangeAspect="1" noChangeArrowheads="1"/>
          </p:cNvPicPr>
          <p:nvPr/>
        </p:nvPicPr>
        <p:blipFill>
          <a:blip r:embed="rId4" cstate="print"/>
          <a:srcRect/>
          <a:stretch>
            <a:fillRect/>
          </a:stretch>
        </p:blipFill>
        <p:spPr bwMode="auto">
          <a:xfrm>
            <a:off x="521221" y="971997"/>
            <a:ext cx="7285038" cy="5810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570162"/>
          </a:xfrm>
          <a:prstGeom prst="rect">
            <a:avLst/>
          </a:prstGeom>
          <a:noFill/>
        </p:spPr>
        <p:txBody>
          <a:bodyPr wrap="square" lIns="0" tIns="0" rIns="0" bIns="0" rtlCol="0">
            <a:spAutoFit/>
          </a:bodyPr>
          <a:lstStyle/>
          <a:p>
            <a:pPr eaLnBrk="0" latinLnBrk="1" hangingPunct="0">
              <a:lnSpc>
                <a:spcPts val="4000"/>
              </a:lnSpc>
            </a:pPr>
            <a:r>
              <a:rPr lang="en-US" altLang="zh-CN" sz="2607" kern="0" dirty="0" smtClean="0">
                <a:solidFill>
                  <a:srgbClr val="000000"/>
                </a:solidFill>
                <a:latin typeface="Times New Roman" pitchFamily="65" charset="-122"/>
                <a:ea typeface="宋体" pitchFamily="65" charset="-122"/>
              </a:rPr>
              <a:t>(2016</a:t>
            </a:r>
            <a:r>
              <a:rPr lang="zh-CN" altLang="en-US" sz="2607" kern="0" dirty="0" smtClean="0">
                <a:solidFill>
                  <a:srgbClr val="000000"/>
                </a:solidFill>
                <a:latin typeface="Times New Roman" pitchFamily="65" charset="-122"/>
                <a:ea typeface="宋体" pitchFamily="65" charset="-122"/>
              </a:rPr>
              <a:t>课标全国</a:t>
            </a:r>
            <a:r>
              <a:rPr lang="en-US" altLang="zh-CN" sz="2607" kern="0" dirty="0" smtClean="0">
                <a:solidFill>
                  <a:srgbClr val="000000"/>
                </a:solidFill>
                <a:latin typeface="Times New Roman" pitchFamily="65" charset="-122"/>
                <a:ea typeface="宋体" pitchFamily="65" charset="-122"/>
              </a:rPr>
              <a:t>Ⅲ,18)</a:t>
            </a:r>
            <a:r>
              <a:rPr lang="zh-CN" altLang="en-US" sz="2607" kern="0" dirty="0" smtClean="0">
                <a:solidFill>
                  <a:srgbClr val="000000"/>
                </a:solidFill>
                <a:latin typeface="Times New Roman" pitchFamily="65" charset="-122"/>
                <a:ea typeface="宋体" pitchFamily="65" charset="-122"/>
              </a:rPr>
              <a:t>阅读下面的材料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根据要求写一篇不少于</a:t>
            </a:r>
            <a:r>
              <a:rPr lang="en-US" altLang="zh-CN" sz="2607" kern="0" dirty="0" smtClean="0">
                <a:solidFill>
                  <a:srgbClr val="000000"/>
                </a:solidFill>
                <a:latin typeface="Times New Roman" pitchFamily="65" charset="-122"/>
                <a:ea typeface="宋体" pitchFamily="65" charset="-122"/>
              </a:rPr>
              <a:t>800</a:t>
            </a:r>
            <a:r>
              <a:rPr lang="zh-CN" altLang="en-US" sz="2607" kern="0" dirty="0" smtClean="0">
                <a:solidFill>
                  <a:srgbClr val="000000"/>
                </a:solidFill>
                <a:latin typeface="Times New Roman" pitchFamily="65" charset="-122"/>
                <a:ea typeface="宋体" pitchFamily="65" charset="-122"/>
              </a:rPr>
              <a:t>字的文章。</a:t>
            </a:r>
            <a:endParaRPr lang="zh-CN" altLang="en-US" sz="2800" dirty="0" smtClean="0"/>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历经几年试验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小羽在传统工艺的基础上推陈出新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研发出一种新式花茶并获</a:t>
            </a:r>
            <a:endParaRPr lang="zh-CN" altLang="en-US" sz="2800"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得专利。可是批量生产不久,大量假冒伪劣产品就充斥市场。小羽意识到,与</a:t>
            </a:r>
            <a:r>
              <a:rPr dirty="0"/>
              <a:t/>
            </a:r>
            <a:br>
              <a:rPr dirty="0"/>
            </a:br>
            <a:r>
              <a:rPr lang="zh-CN" altLang="en-US" sz="2607" kern="0" dirty="0" smtClean="0">
                <a:solidFill>
                  <a:srgbClr val="000000"/>
                </a:solidFill>
                <a:latin typeface="Times New Roman" pitchFamily="65" charset="-122"/>
                <a:ea typeface="宋体" pitchFamily="65" charset="-122"/>
              </a:rPr>
              <a:t>其眼看着刚兴起的产业这么快就走向衰败,不如带领大家一起先把市场做规</a:t>
            </a:r>
            <a:r>
              <a:rPr dirty="0"/>
              <a:t/>
            </a:r>
            <a:br>
              <a:rPr dirty="0"/>
            </a:br>
            <a:r>
              <a:rPr lang="zh-CN" altLang="en-US" sz="2607" kern="0" dirty="0" smtClean="0">
                <a:solidFill>
                  <a:srgbClr val="000000"/>
                </a:solidFill>
                <a:latin typeface="Times New Roman" pitchFamily="65" charset="-122"/>
                <a:ea typeface="宋体" pitchFamily="65" charset="-122"/>
              </a:rPr>
              <a:t>范。于是,她将工艺流程公之于众,还牵头拟定了地方标准,由当地政府有关</a:t>
            </a:r>
            <a:r>
              <a:rPr dirty="0"/>
              <a:t/>
            </a:r>
            <a:br>
              <a:rPr dirty="0"/>
            </a:br>
            <a:r>
              <a:rPr lang="zh-CN" altLang="en-US" sz="2607" kern="0" dirty="0" smtClean="0">
                <a:solidFill>
                  <a:srgbClr val="000000"/>
                </a:solidFill>
                <a:latin typeface="Times New Roman" pitchFamily="65" charset="-122"/>
                <a:ea typeface="宋体" pitchFamily="65" charset="-122"/>
              </a:rPr>
              <a:t>部门发布推行。这些努力逐渐见效,新式花茶产业规模越来越大,小羽则集中</a:t>
            </a:r>
            <a:r>
              <a:rPr dirty="0"/>
              <a:t/>
            </a:r>
            <a:br>
              <a:rPr dirty="0"/>
            </a:br>
            <a:r>
              <a:rPr lang="zh-CN" altLang="en-US" sz="2607" kern="0" dirty="0" smtClean="0">
                <a:solidFill>
                  <a:srgbClr val="000000"/>
                </a:solidFill>
                <a:latin typeface="Times New Roman" pitchFamily="65" charset="-122"/>
                <a:ea typeface="宋体" pitchFamily="65" charset="-122"/>
              </a:rPr>
              <a:t>精力率领团队不断创新,最终成为众望所归的致富带头人。</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要求:综合材料内容及含意,选好角度,确定立意,明确文体,自拟标题;不要套</a:t>
            </a:r>
            <a:r>
              <a:rPr dirty="0"/>
              <a:t/>
            </a:r>
            <a:br>
              <a:rPr dirty="0"/>
            </a:br>
            <a:r>
              <a:rPr lang="zh-CN" altLang="en-US" sz="2607" kern="0" dirty="0" smtClean="0">
                <a:solidFill>
                  <a:srgbClr val="000000"/>
                </a:solidFill>
                <a:latin typeface="Times New Roman" pitchFamily="65" charset="-122"/>
                <a:ea typeface="宋体" pitchFamily="65" charset="-122"/>
              </a:rPr>
              <a:t>作,不得抄袭。</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64085"/>
          <a:ext cx="10987200" cy="4480560"/>
        </p:xfrm>
        <a:graphic>
          <a:graphicData uri="http://schemas.openxmlformats.org/drawingml/2006/table">
            <a:tbl>
              <a:tblPr/>
              <a:tblGrid>
                <a:gridCol w="3662400"/>
                <a:gridCol w="3662400"/>
                <a:gridCol w="3662400"/>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结果</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由果溯因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立意</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结果一:小羽研发出新式花茶。</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由“在传统工艺的基础上推陈出新”可见,成功的原因是创新。</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创新能取得成功。</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结果二:新式花茶批量生产不久,大量假冒伪劣产品就充斥市场。</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因为厂家违反市场秩序和法律规范。</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诚信和规则。</a:t>
                      </a:r>
                    </a:p>
                  </a:txBody>
                  <a:tcPr marL="45720" marR="45720"/>
                </a:tc>
              </a:tr>
              <a:tr h="831959">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结果三:小羽将工艺流程公之于众,拟定标准并联合政府有关部门发布推行。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因为小羽不想让刚兴起的产业这么快就走向衰败,想“带领大家一起先把市场做规范”。这体现了小羽的责任担当意识、规则意识、合作分享意识等。</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①精明、随机应变的市场头脑。②自觉的市场规范(标准、规则)意识。③合作意识与团队精神。④分享与共赢。⑤协作精神与带头(领袖)意识。</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结果四:新式花茶产业规模越来越大,小羽成为致富带头人。</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“努力逐渐见效”“集中精力率领团队不断创新”。</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创新合作、社会责任、分享共赢等。</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607517" y="1116013"/>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3.(2018湖北武汉调研)阅读下面的材料,根据要求写一篇不少于800字的作文。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长江三鲜是指长江下游水域盛产的三种肉质鲜美的鱼类——鲥鱼、刀鱼和</a:t>
            </a:r>
            <a:r>
              <a:rPr dirty="0"/>
              <a:t/>
            </a:r>
            <a:br>
              <a:rPr dirty="0"/>
            </a:br>
            <a:r>
              <a:rPr lang="zh-CN" altLang="en-US" sz="2607" kern="0" dirty="0" smtClean="0">
                <a:solidFill>
                  <a:srgbClr val="000000"/>
                </a:solidFill>
                <a:latin typeface="Times New Roman" pitchFamily="65" charset="-122"/>
                <a:ea typeface="宋体" pitchFamily="65" charset="-122"/>
              </a:rPr>
              <a:t>河豚。渔民捕捞它们时撒的是一张网。鲥鱼头小身子大,头过了网眼身子却</a:t>
            </a:r>
            <a:r>
              <a:rPr dirty="0"/>
              <a:t/>
            </a:r>
            <a:br>
              <a:rPr dirty="0"/>
            </a:br>
            <a:r>
              <a:rPr lang="zh-CN" altLang="en-US" sz="2607" kern="0" dirty="0" smtClean="0">
                <a:solidFill>
                  <a:srgbClr val="000000"/>
                </a:solidFill>
                <a:latin typeface="Times New Roman" pitchFamily="65" charset="-122"/>
                <a:ea typeface="宋体" pitchFamily="65" charset="-122"/>
              </a:rPr>
              <a:t>过不去,但它爱惜鱼鳞,死不后退,最终被渔民捕获。刀鱼穿网眼时,吸取了鲥</a:t>
            </a:r>
            <a:r>
              <a:rPr dirty="0"/>
              <a:t/>
            </a:r>
            <a:br>
              <a:rPr dirty="0"/>
            </a:br>
            <a:r>
              <a:rPr lang="zh-CN" altLang="en-US" sz="2607" kern="0" dirty="0" smtClean="0">
                <a:solidFill>
                  <a:srgbClr val="000000"/>
                </a:solidFill>
                <a:latin typeface="Times New Roman" pitchFamily="65" charset="-122"/>
                <a:ea typeface="宋体" pitchFamily="65" charset="-122"/>
              </a:rPr>
              <a:t>鱼被捉的教训,身体迅速地后退,结果身体两边的鱼鳍卡在了网眼上。其实,</a:t>
            </a:r>
            <a:r>
              <a:rPr dirty="0"/>
              <a:t/>
            </a:r>
            <a:br>
              <a:rPr dirty="0"/>
            </a:br>
            <a:r>
              <a:rPr lang="zh-CN" altLang="en-US" sz="2607" kern="0" dirty="0" smtClean="0">
                <a:solidFill>
                  <a:srgbClr val="000000"/>
                </a:solidFill>
                <a:latin typeface="Times New Roman" pitchFamily="65" charset="-122"/>
                <a:ea typeface="宋体" pitchFamily="65" charset="-122"/>
              </a:rPr>
              <a:t>它只要停止后退,向前一使劲就可以穿过渔网逃生。河豚碰到渔网时,吸取了</a:t>
            </a:r>
            <a:r>
              <a:rPr dirty="0"/>
              <a:t/>
            </a:r>
            <a:br>
              <a:rPr dirty="0"/>
            </a:br>
            <a:r>
              <a:rPr lang="zh-CN" altLang="en-US" sz="2607" kern="0" dirty="0" smtClean="0">
                <a:solidFill>
                  <a:srgbClr val="000000"/>
                </a:solidFill>
                <a:latin typeface="Times New Roman" pitchFamily="65" charset="-122"/>
                <a:ea typeface="宋体" pitchFamily="65" charset="-122"/>
              </a:rPr>
              <a:t>鲥鱼、刀鱼被捉的教训,既不退也不进,而是拼命地给自己打气,让空气把自</a:t>
            </a:r>
            <a:r>
              <a:rPr dirty="0"/>
              <a:t/>
            </a:r>
            <a:br>
              <a:rPr dirty="0"/>
            </a:br>
            <a:r>
              <a:rPr lang="zh-CN" altLang="en-US" sz="2607" kern="0" dirty="0" smtClean="0">
                <a:solidFill>
                  <a:srgbClr val="000000"/>
                </a:solidFill>
                <a:latin typeface="Times New Roman" pitchFamily="65" charset="-122"/>
                <a:ea typeface="宋体" pitchFamily="65" charset="-122"/>
              </a:rPr>
              <a:t>己胀得饱饱的,企图浮出水面逃生,结果渔民轻而易举就把它逮住了。</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你对长江里的这三种鱼的想法、做法和结果有什么看法?请综合材料内容及</a:t>
            </a:r>
            <a:r>
              <a:rPr dirty="0"/>
              <a:t/>
            </a:r>
            <a:br>
              <a:rPr dirty="0"/>
            </a:br>
            <a:r>
              <a:rPr lang="zh-CN" altLang="en-US" sz="2607" kern="0" dirty="0" smtClean="0">
                <a:solidFill>
                  <a:srgbClr val="000000"/>
                </a:solidFill>
                <a:latin typeface="Times New Roman" pitchFamily="65" charset="-122"/>
                <a:ea typeface="宋体" pitchFamily="65" charset="-122"/>
              </a:rPr>
              <a:t>其含意作文,表达你的感触与思考。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要求:自选角度,明确文体,确定立意,自拟标题;不要套作,不得抄袭;不少于800</a:t>
            </a:r>
            <a:r>
              <a:rPr dirty="0"/>
              <a:t/>
            </a:r>
            <a:br>
              <a:rPr dirty="0"/>
            </a:br>
            <a:r>
              <a:rPr lang="zh-CN" altLang="en-US" sz="2607" kern="0" dirty="0" smtClean="0">
                <a:solidFill>
                  <a:srgbClr val="000000"/>
                </a:solidFill>
                <a:latin typeface="Times New Roman" pitchFamily="65" charset="-122"/>
                <a:ea typeface="宋体" pitchFamily="65" charset="-122"/>
              </a:rPr>
              <a:t>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871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审题指导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本题是一道典型的材料作文题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可以采用“由果溯因法”。材</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料中的三种鱼在遭遇渔网时的想法、做法不同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结果却都失败。由果溯因分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析可以发现它们存在的问题:鲥鱼碰到渔网后,假如能不顾惜那几片鱼鳞而选</a:t>
            </a:r>
            <a:r>
              <a:rPr dirty="0"/>
              <a:t/>
            </a:r>
            <a:br>
              <a:rPr dirty="0"/>
            </a:br>
            <a:r>
              <a:rPr lang="zh-CN" altLang="en-US" sz="2607" kern="0" dirty="0" smtClean="0">
                <a:solidFill>
                  <a:srgbClr val="000000"/>
                </a:solidFill>
                <a:latin typeface="Times New Roman" pitchFamily="65" charset="-122"/>
                <a:ea typeface="宋体" pitchFamily="65" charset="-122"/>
              </a:rPr>
              <a:t>择后退,便可以免遭一劫,所以说有时后退也是通向成功的一种方法;刀鱼能</a:t>
            </a:r>
            <a:r>
              <a:rPr dirty="0"/>
              <a:t/>
            </a:r>
            <a:br>
              <a:rPr dirty="0"/>
            </a:br>
            <a:r>
              <a:rPr lang="zh-CN" altLang="en-US" sz="2607" kern="0" dirty="0" smtClean="0">
                <a:solidFill>
                  <a:srgbClr val="000000"/>
                </a:solidFill>
                <a:latin typeface="Times New Roman" pitchFamily="65" charset="-122"/>
                <a:ea typeface="宋体" pitchFamily="65" charset="-122"/>
              </a:rPr>
              <a:t>清楚地看到鲥鱼的错误,却没考虑到它的身体和鲥鱼不同,一味后退反而被</a:t>
            </a:r>
            <a:r>
              <a:rPr dirty="0"/>
              <a:t/>
            </a:r>
            <a:br>
              <a:rPr dirty="0"/>
            </a:br>
            <a:r>
              <a:rPr lang="zh-CN" altLang="en-US" sz="2607" kern="0" dirty="0" smtClean="0">
                <a:solidFill>
                  <a:srgbClr val="000000"/>
                </a:solidFill>
                <a:latin typeface="Times New Roman" pitchFamily="65" charset="-122"/>
                <a:ea typeface="宋体" pitchFamily="65" charset="-122"/>
              </a:rPr>
              <a:t>捉;河豚综合考虑了鲥鱼和刀鱼被捉的原因,却不知道它在别人身上总结的经</a:t>
            </a:r>
            <a:r>
              <a:rPr dirty="0"/>
              <a:t/>
            </a:r>
            <a:br>
              <a:rPr dirty="0"/>
            </a:br>
            <a:r>
              <a:rPr lang="zh-CN" altLang="en-US" sz="2607" kern="0" dirty="0" smtClean="0">
                <a:solidFill>
                  <a:srgbClr val="000000"/>
                </a:solidFill>
                <a:latin typeface="Times New Roman" pitchFamily="65" charset="-122"/>
                <a:ea typeface="宋体" pitchFamily="65" charset="-122"/>
              </a:rPr>
              <a:t>验并不适合自己。由此可以联系到我们自身。我们知道一路向前,却很少想</a:t>
            </a:r>
            <a:r>
              <a:rPr dirty="0"/>
              <a:t/>
            </a:r>
            <a:br>
              <a:rPr dirty="0"/>
            </a:br>
            <a:r>
              <a:rPr lang="zh-CN" altLang="en-US" sz="2607" kern="0" dirty="0" smtClean="0">
                <a:solidFill>
                  <a:srgbClr val="000000"/>
                </a:solidFill>
                <a:latin typeface="Times New Roman" pitchFamily="65" charset="-122"/>
                <a:ea typeface="宋体" pitchFamily="65" charset="-122"/>
              </a:rPr>
              <a:t>到可以适时后退;许多时候,我们能清楚地发现别人的错误,却找不到自身的</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73682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缺点;我们经常努力分析成功者和失败者的案例,总结他们的经验和教训,却</a:t>
            </a:r>
            <a:r>
              <a:rPr dirty="0"/>
              <a:t/>
            </a:r>
            <a:br>
              <a:rPr dirty="0"/>
            </a:br>
            <a:r>
              <a:rPr lang="zh-CN" altLang="en-US" sz="2607" kern="0" dirty="0" smtClean="0">
                <a:solidFill>
                  <a:srgbClr val="000000"/>
                </a:solidFill>
                <a:latin typeface="Times New Roman" pitchFamily="65" charset="-122"/>
                <a:ea typeface="宋体" pitchFamily="65" charset="-122"/>
              </a:rPr>
              <a:t>不曾想过这些经验和教训到底适合不适合自己。立意引导:①清楚地认识到</a:t>
            </a:r>
            <a:r>
              <a:rPr dirty="0"/>
              <a:t/>
            </a:r>
            <a:br>
              <a:rPr dirty="0"/>
            </a:br>
            <a:r>
              <a:rPr lang="zh-CN" altLang="en-US" sz="2607" kern="0" dirty="0" smtClean="0">
                <a:solidFill>
                  <a:srgbClr val="000000"/>
                </a:solidFill>
                <a:latin typeface="Times New Roman" pitchFamily="65" charset="-122"/>
                <a:ea typeface="宋体" pitchFamily="65" charset="-122"/>
              </a:rPr>
              <a:t>自身的缺点和短处。②走适合自己的路。③应有变通思维。</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二、多则材料作文审题“一招鲜”</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多则材料的类型比较丰富,既有内涵相同或相反型,也有相对或多向型,更有</a:t>
            </a:r>
            <a:r>
              <a:rPr dirty="0"/>
              <a:t/>
            </a:r>
            <a:br>
              <a:rPr dirty="0"/>
            </a:br>
            <a:r>
              <a:rPr lang="zh-CN" altLang="en-US" sz="2607" kern="0" dirty="0" smtClean="0">
                <a:solidFill>
                  <a:srgbClr val="000000"/>
                </a:solidFill>
                <a:latin typeface="Times New Roman" pitchFamily="65" charset="-122"/>
                <a:ea typeface="宋体" pitchFamily="65" charset="-122"/>
              </a:rPr>
              <a:t>递进或综合型。这些材料在进行审题立意时,可采用如下方法:</a:t>
            </a:r>
            <a:endParaRPr lang="zh-CN" altLang="en-US" dirty="0"/>
          </a:p>
        </p:txBody>
      </p:sp>
      <p:graphicFrame>
        <p:nvGraphicFramePr>
          <p:cNvPr id="3" name="表格 2"/>
          <p:cNvGraphicFramePr>
            <a:graphicFrameLocks noGrp="1"/>
          </p:cNvGraphicFramePr>
          <p:nvPr/>
        </p:nvGraphicFramePr>
        <p:xfrm>
          <a:off x="540000" y="2772197"/>
          <a:ext cx="10987200" cy="3383280"/>
        </p:xfrm>
        <a:graphic>
          <a:graphicData uri="http://schemas.openxmlformats.org/drawingml/2006/table">
            <a:tbl>
              <a:tblPr/>
              <a:tblGrid>
                <a:gridCol w="1277365"/>
                <a:gridCol w="970983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方法</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同中求异</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相同的材料,从它们的相同点出发可以提炼观点,但往往缺乏深度,如果我们从相同的材料中寻求它们之间的不同点,就能得出有分量的结论。</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异中求同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相异的事物,有时是形异而实质相同的,因此对于多则材料,我们可以进行分析比较,寻找材料间的共同点,从共同点入手提炼观点。</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异中辨异</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有些相异的材料,它们之间有明显的分歧点,我们找出分歧点,从它们的分歧点处入手提炼观点。</a:t>
                      </a:r>
                    </a:p>
                  </a:txBody>
                  <a:tcPr marL="45720" marR="45720"/>
                </a:tc>
              </a:tr>
              <a:tr h="602639">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互补叠加</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有些材料性质是同一的,但各自并不全面,而是互为补充的,只有将它们叠加起来,才是科学、合理的,也只有这样才能提炼出正确的观点。</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无论怎样的材料,无论材料间存在怎样的关系,对多则材料的审题都要按</a:t>
            </a:r>
            <a:r>
              <a:rPr dirty="0"/>
              <a:t/>
            </a:r>
            <a:br>
              <a:rPr dirty="0"/>
            </a:br>
            <a:r>
              <a:rPr lang="zh-CN" altLang="en-US" sz="2607" kern="0" dirty="0" smtClean="0">
                <a:solidFill>
                  <a:srgbClr val="000000"/>
                </a:solidFill>
                <a:latin typeface="Times New Roman" pitchFamily="65" charset="-122"/>
                <a:ea typeface="宋体" pitchFamily="65" charset="-122"/>
              </a:rPr>
              <a:t>照以下步骤进行:</a:t>
            </a:r>
            <a:endParaRPr lang="zh-CN" altLang="en-US" dirty="0"/>
          </a:p>
        </p:txBody>
      </p:sp>
      <p:graphicFrame>
        <p:nvGraphicFramePr>
          <p:cNvPr id="3" name="表格 2"/>
          <p:cNvGraphicFramePr>
            <a:graphicFrameLocks noGrp="1"/>
          </p:cNvGraphicFramePr>
          <p:nvPr/>
        </p:nvGraphicFramePr>
        <p:xfrm>
          <a:off x="540000" y="2124125"/>
          <a:ext cx="10987200" cy="2560320"/>
        </p:xfrm>
        <a:graphic>
          <a:graphicData uri="http://schemas.openxmlformats.org/drawingml/2006/table">
            <a:tbl>
              <a:tblPr/>
              <a:tblGrid>
                <a:gridCol w="2573509"/>
                <a:gridCol w="8413691"/>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解读</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1.弄清每则材料的内涵。</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命题者往往提供两至三则材料,如果是事件或现象类材料,要弄清其主旨或意图;如果是论断或名言类材料,要提炼出思想观点。</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2.辨析材料间的关系。</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命题者所给出的材料往往不是同一层面的,这些材料内涵丰富。辨析材料间的关系是审题立意的关键,只有关系清楚了,审题立意的方法才能确定下来。</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3.确定立意。</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根据材料本身的内涵及其相互关系立意。</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15756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慧眼识得真面目——审题准</a:t>
            </a:r>
            <a:endParaRPr lang="zh-CN" altLang="en-US" sz="3700" dirty="0">
              <a:latin typeface="黑体" pitchFamily="2" charset="-122"/>
              <a:ea typeface="黑体" pitchFamily="2" charset="-122"/>
            </a:endParaRPr>
          </a:p>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品佳作　识得标杆得高分</a:t>
            </a:r>
            <a:endParaRPr lang="zh-CN" altLang="en-US" sz="3000" b="1"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(2018课标全国Ⅰ,22)阅读下面的材料,根据要求写作。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2000年　农历庚辰龙年,人类迈进新千年,中国千万“世纪宝宝”出生。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2008年　汶川大地震。北京奥运会。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2013年　“天宫一号”首次太空授课。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公路“村村通”接近完成;“精准扶贫”开始推动。</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2484165"/>
            <a:ext cx="2524125" cy="5810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57946"/>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阅读下面的材料,根据要求写一篇不少于800字的文章。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①著名画家吴冠中先生,在香港中文大学接受荣誉文学博士称号时说:“如果</a:t>
            </a:r>
            <a:r>
              <a:rPr dirty="0"/>
              <a:t/>
            </a:r>
            <a:br>
              <a:rPr dirty="0"/>
            </a:br>
            <a:r>
              <a:rPr lang="zh-CN" altLang="en-US" sz="2607" kern="0" dirty="0" smtClean="0">
                <a:solidFill>
                  <a:srgbClr val="000000"/>
                </a:solidFill>
                <a:latin typeface="Times New Roman" pitchFamily="65" charset="-122"/>
                <a:ea typeface="宋体" pitchFamily="65" charset="-122"/>
              </a:rPr>
              <a:t>画,一定要画出新的想法、新的感受,重复自己是可耻的。”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②也有人说“重复是成功之母”,意大利著名画家达·芬奇不就是从一次次重</a:t>
            </a:r>
            <a:r>
              <a:rPr dirty="0"/>
              <a:t/>
            </a:r>
            <a:br>
              <a:rPr dirty="0"/>
            </a:br>
            <a:r>
              <a:rPr lang="zh-CN" altLang="en-US" sz="2607" kern="0" dirty="0" smtClean="0">
                <a:solidFill>
                  <a:srgbClr val="000000"/>
                </a:solidFill>
                <a:latin typeface="Times New Roman" pitchFamily="65" charset="-122"/>
                <a:ea typeface="宋体" pitchFamily="65" charset="-122"/>
              </a:rPr>
              <a:t>复画蛋中走向成功的吗?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要求:自选角度,确定立意,明确文体(诗歌除外),自拟标题,不要脱离材料内容</a:t>
            </a:r>
            <a:r>
              <a:rPr dirty="0"/>
              <a:t/>
            </a:r>
            <a:br>
              <a:rPr dirty="0"/>
            </a:br>
            <a:r>
              <a:rPr lang="zh-CN" altLang="en-US" sz="2607" kern="0" dirty="0" smtClean="0">
                <a:solidFill>
                  <a:srgbClr val="000000"/>
                </a:solidFill>
                <a:latin typeface="Times New Roman" pitchFamily="65" charset="-122"/>
                <a:ea typeface="宋体" pitchFamily="65" charset="-122"/>
              </a:rPr>
              <a:t>及含意的范围作文;不要套作,不得抄袭。</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64085"/>
          <a:ext cx="10987200" cy="4389120"/>
        </p:xfrm>
        <a:graphic>
          <a:graphicData uri="http://schemas.openxmlformats.org/drawingml/2006/table">
            <a:tbl>
              <a:tblPr/>
              <a:tblGrid>
                <a:gridCol w="2429493"/>
                <a:gridCol w="855770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解读</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1.弄清每则材料的内涵。</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材料①:“重复”是满足现状、停滞不前、无所作为等缺乏艺术使命感的代名词,属于摒弃范畴。</a:t>
                      </a:r>
                      <a:r>
                        <a:rPr sz="1600" dirty="0"/>
                        <a:t/>
                      </a:r>
                      <a:br>
                        <a:rPr sz="1600" dirty="0"/>
                      </a:br>
                      <a:r>
                        <a:rPr lang="zh-CN" altLang="en-US" sz="1600" kern="0" dirty="0" smtClean="0">
                          <a:solidFill>
                            <a:srgbClr val="000000"/>
                          </a:solidFill>
                          <a:latin typeface="Times New Roman" pitchFamily="65" charset="-122"/>
                          <a:ea typeface="宋体" pitchFamily="65" charset="-122"/>
                        </a:rPr>
                        <a:t>材料②:“重复”指在既定目标下的反复实践,悉心探索,锲而不舍,挫而弥坚,是通向成功的阶梯和过程,暗含“操练—探索—总结—渐进”的过程,属于肯定范畴。</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2.辨析材料间的关系。</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两个“重复”聚在“艺术追求”这个焦点上。材料①曰“重复可耻”,当以“摒弃重复”、超越出新为目标。材料②曰“重复是实现目标所必需的态度、过程和方法”。通过材料②所言的“重复”,实现材料①不“重复”的目标。</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3.确定立意。</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①则,侧重谈超出自我,才能拥有自我,拥有成功,拥有未来。反之,简单重复自我,实则泯灭自我,失去自我,失去前途。第②则,侧重谈成功源自艰苦历练,实践长才干,等等。两则统揽,辨析各自内涵,建构科学联系,透视互补共生的深刻道理,确定立意:如何处理好“重复”(模仿)与“创新”的关系;做事情必须具体问题具体分析,不能机械、死板地看待事物;等等。</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1116013"/>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①幸福都是奋斗出来的。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②奋斗本身就是一种幸福。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③新时代是奋斗者的时代。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④奋斗是长期的,伟大事业需要几代人、十几代人、几十代人持续奋斗。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⑤要坚持把人民对美好生活的向往作为我们的奋斗目标,始终为人民不懈奋</a:t>
            </a:r>
            <a:r>
              <a:rPr dirty="0"/>
              <a:t/>
            </a:r>
            <a:br>
              <a:rPr dirty="0"/>
            </a:br>
            <a:r>
              <a:rPr lang="zh-CN" altLang="en-US" sz="2607" kern="0" dirty="0" smtClean="0">
                <a:solidFill>
                  <a:srgbClr val="000000"/>
                </a:solidFill>
                <a:latin typeface="Times New Roman" pitchFamily="65" charset="-122"/>
                <a:ea typeface="宋体" pitchFamily="65" charset="-122"/>
              </a:rPr>
              <a:t>斗、同人民一起奋斗。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⑥要切实把奋斗精神贯彻到进行伟大斗争、建设伟大工程、推进伟大事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业、实现伟大梦想全过程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形成竞相奋斗、团结奋斗的生动局面。</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读了这些话,你有怎样的感触和思考?请以其中两三句为基础确定立意,并合</a:t>
            </a:r>
            <a:r>
              <a:rPr dirty="0"/>
              <a:t/>
            </a:r>
            <a:br>
              <a:rPr dirty="0"/>
            </a:br>
            <a:r>
              <a:rPr lang="zh-CN" altLang="en-US" sz="2607" kern="0" dirty="0" smtClean="0">
                <a:solidFill>
                  <a:srgbClr val="000000"/>
                </a:solidFill>
                <a:latin typeface="Times New Roman" pitchFamily="65" charset="-122"/>
                <a:ea typeface="宋体" pitchFamily="65" charset="-122"/>
              </a:rPr>
              <a:t>理引用,写一篇文章。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要求:选好角度,明确文体,自拟标题;不要套作,不得抄袭;不少于800字。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审题指导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这是一篇任务驱动型作文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六句话有一个共同的关键词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分别从不同方面论述奋斗的特点或意义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第①②句阐述奋斗与幸福的关</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系;第③句阐述奋斗与时代的关系;第④句强调奋斗是长期的;第⑤句强调奋</a:t>
            </a:r>
            <a:r>
              <a:rPr dirty="0"/>
              <a:t/>
            </a:r>
            <a:br>
              <a:rPr dirty="0"/>
            </a:br>
            <a:r>
              <a:rPr lang="zh-CN" altLang="en-US" sz="2607" kern="0" dirty="0" smtClean="0">
                <a:solidFill>
                  <a:srgbClr val="000000"/>
                </a:solidFill>
                <a:latin typeface="Times New Roman" pitchFamily="65" charset="-122"/>
                <a:ea typeface="宋体" pitchFamily="65" charset="-122"/>
              </a:rPr>
              <a:t>斗的目标要明确,要把个人奋斗与人民利益结合在一起;第⑥句强调要把奋斗</a:t>
            </a:r>
            <a:r>
              <a:rPr dirty="0"/>
              <a:t/>
            </a:r>
            <a:br>
              <a:rPr dirty="0"/>
            </a:br>
            <a:r>
              <a:rPr lang="zh-CN" altLang="en-US" sz="2607" kern="0" dirty="0" smtClean="0">
                <a:solidFill>
                  <a:srgbClr val="000000"/>
                </a:solidFill>
                <a:latin typeface="Times New Roman" pitchFamily="65" charset="-122"/>
                <a:ea typeface="宋体" pitchFamily="65" charset="-122"/>
              </a:rPr>
              <a:t>精神落实到实践中去。写作时,可选择自己感受最深刻的两三句,以此为基础</a:t>
            </a:r>
            <a:r>
              <a:rPr dirty="0"/>
              <a:t/>
            </a:r>
            <a:br>
              <a:rPr dirty="0"/>
            </a:br>
            <a:r>
              <a:rPr lang="zh-CN" altLang="en-US" sz="2607" kern="0" dirty="0" smtClean="0">
                <a:solidFill>
                  <a:srgbClr val="000000"/>
                </a:solidFill>
                <a:latin typeface="Times New Roman" pitchFamily="65" charset="-122"/>
                <a:ea typeface="宋体" pitchFamily="65" charset="-122"/>
              </a:rPr>
              <a:t>立意作文。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    2018年初,一组甲骨文表情包走红网络。古老的甲骨文被搭配上各</a:t>
            </a:r>
            <a:r>
              <a:t/>
            </a:r>
            <a:br/>
            <a:r>
              <a:rPr lang="zh-CN" altLang="en-US" sz="2607" kern="0" dirty="0" smtClean="0">
                <a:solidFill>
                  <a:srgbClr val="000000"/>
                </a:solidFill>
                <a:latin typeface="Times New Roman" pitchFamily="65" charset="-122"/>
                <a:ea typeface="宋体" pitchFamily="65" charset="-122"/>
              </a:rPr>
              <a:t>种色彩,做出卡通化的局部动态效果,演绎出“女神”“赞”“上天”等网络</a:t>
            </a:r>
            <a:r>
              <a:t/>
            </a:r>
            <a:br/>
            <a:r>
              <a:rPr lang="zh-CN" altLang="en-US" sz="2607" kern="0" dirty="0" smtClean="0">
                <a:solidFill>
                  <a:srgbClr val="000000"/>
                </a:solidFill>
                <a:latin typeface="Times New Roman" pitchFamily="65" charset="-122"/>
                <a:ea typeface="宋体" pitchFamily="65" charset="-122"/>
              </a:rPr>
              <a:t>流行语。从龟甲兽骨到手机屏幕,远古文字与流行表达的跨时代联袂,引发网</a:t>
            </a:r>
            <a:r>
              <a:t/>
            </a:r>
            <a:br/>
            <a:r>
              <a:rPr lang="zh-CN" altLang="en-US" sz="2607" kern="0" dirty="0" smtClean="0">
                <a:solidFill>
                  <a:srgbClr val="000000"/>
                </a:solidFill>
                <a:latin typeface="Times New Roman" pitchFamily="65" charset="-122"/>
                <a:ea typeface="宋体" pitchFamily="65" charset="-122"/>
              </a:rPr>
              <a:t>友惊呼“快收藏,甲骨文竟然这么有趣”,传统文化中还蕴含着时尚潜能。</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    2017年,一项名叫“煽除雾霾方案”的发明申请出现在国家知识产</a:t>
            </a:r>
            <a:r>
              <a:t/>
            </a:r>
            <a:br/>
            <a:r>
              <a:rPr lang="zh-CN" altLang="en-US" sz="2607" kern="0" dirty="0" smtClean="0">
                <a:solidFill>
                  <a:srgbClr val="000000"/>
                </a:solidFill>
                <a:latin typeface="Times New Roman" pitchFamily="65" charset="-122"/>
                <a:ea typeface="宋体" pitchFamily="65" charset="-122"/>
              </a:rPr>
              <a:t>权局网站。按照其专利说明书的说法,如果遇到雾霾天气,可以组织雾霾区的</a:t>
            </a:r>
            <a:r>
              <a:t/>
            </a:r>
            <a:br/>
            <a:r>
              <a:rPr lang="zh-CN" altLang="en-US" sz="2607" kern="0" dirty="0" smtClean="0">
                <a:solidFill>
                  <a:srgbClr val="000000"/>
                </a:solidFill>
                <a:latin typeface="Times New Roman" pitchFamily="65" charset="-122"/>
                <a:ea typeface="宋体" pitchFamily="65" charset="-122"/>
              </a:rPr>
              <a:t>全体人民共同参加煽除雾霾的行动,参加人数越多,雾霾消除越快。以北京市</a:t>
            </a:r>
            <a:r>
              <a:t/>
            </a:r>
            <a:br/>
            <a:r>
              <a:rPr lang="zh-CN" altLang="en-US" sz="2607" kern="0" dirty="0" smtClean="0">
                <a:solidFill>
                  <a:srgbClr val="000000"/>
                </a:solidFill>
                <a:latin typeface="Times New Roman" pitchFamily="65" charset="-122"/>
                <a:ea typeface="宋体" pitchFamily="65" charset="-122"/>
              </a:rPr>
              <a:t>为例,一次除霾行动可能需要1500万人。</a:t>
            </a:r>
            <a:endParaRPr lang="zh-CN" altLang="en-US"/>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材料三    2017年,美国零售巨头亚马逊尝试推行“家中无人也可送货”的方</a:t>
            </a:r>
            <a:r>
              <a:rPr dirty="0"/>
              <a:t/>
            </a:r>
            <a:br>
              <a:rPr dirty="0"/>
            </a:br>
            <a:r>
              <a:rPr lang="zh-CN" altLang="en-US" sz="2607" kern="0" dirty="0" smtClean="0">
                <a:solidFill>
                  <a:srgbClr val="000000"/>
                </a:solidFill>
                <a:latin typeface="Times New Roman" pitchFamily="65" charset="-122"/>
                <a:ea typeface="宋体" pitchFamily="65" charset="-122"/>
              </a:rPr>
              <a:t>案,强调搭配智能门锁、智能监控摄影机,让消费者不在家时,送货人员也能</a:t>
            </a:r>
            <a:r>
              <a:rPr dirty="0"/>
              <a:t/>
            </a:r>
            <a:br>
              <a:rPr dirty="0"/>
            </a:br>
            <a:r>
              <a:rPr lang="zh-CN" altLang="en-US" sz="2607" kern="0" dirty="0" smtClean="0">
                <a:solidFill>
                  <a:srgbClr val="000000"/>
                </a:solidFill>
                <a:latin typeface="Times New Roman" pitchFamily="65" charset="-122"/>
                <a:ea typeface="宋体" pitchFamily="65" charset="-122"/>
              </a:rPr>
              <a:t>通过一次性密码进入家中送货,而消费者可远端观看送货过程。但在调查中</a:t>
            </a:r>
            <a:r>
              <a:rPr dirty="0"/>
              <a:t/>
            </a:r>
            <a:br>
              <a:rPr dirty="0"/>
            </a:br>
            <a:r>
              <a:rPr lang="zh-CN" altLang="en-US" sz="2607" kern="0" dirty="0" smtClean="0">
                <a:solidFill>
                  <a:srgbClr val="000000"/>
                </a:solidFill>
                <a:latin typeface="Times New Roman" pitchFamily="65" charset="-122"/>
                <a:ea typeface="宋体" pitchFamily="65" charset="-122"/>
              </a:rPr>
              <a:t>大多数受调查者表示拒绝。这表明,亚马逊的这项服务虽然有创造性,但由于</a:t>
            </a:r>
            <a:r>
              <a:rPr dirty="0"/>
              <a:t/>
            </a:r>
            <a:br>
              <a:rPr dirty="0"/>
            </a:br>
            <a:r>
              <a:rPr lang="zh-CN" altLang="en-US" sz="2607" kern="0" dirty="0" smtClean="0">
                <a:solidFill>
                  <a:srgbClr val="000000"/>
                </a:solidFill>
                <a:latin typeface="Times New Roman" pitchFamily="65" charset="-122"/>
                <a:ea typeface="宋体" pitchFamily="65" charset="-122"/>
              </a:rPr>
              <a:t>其过于超前,反而不被多数人接受。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要求:全面考虑材料,自选角度,自定立意,明确文体,自拟标题;不要套作,不得</a:t>
            </a:r>
            <a:r>
              <a:rPr dirty="0"/>
              <a:t/>
            </a:r>
            <a:br>
              <a:rPr dirty="0"/>
            </a:br>
            <a:r>
              <a:rPr lang="zh-CN" altLang="en-US" sz="2607" kern="0" dirty="0" smtClean="0">
                <a:solidFill>
                  <a:srgbClr val="000000"/>
                </a:solidFill>
                <a:latin typeface="Times New Roman" pitchFamily="65" charset="-122"/>
                <a:ea typeface="宋体" pitchFamily="65" charset="-122"/>
              </a:rPr>
              <a:t>抄袭;不少于800字。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[审题指导]　此则作文题由三则材料组成,分别突出了与创新有关的不同方</a:t>
            </a:r>
            <a:r>
              <a:rPr dirty="0"/>
              <a:t/>
            </a:r>
            <a:br>
              <a:rPr dirty="0"/>
            </a:br>
            <a:r>
              <a:rPr lang="zh-CN" altLang="en-US" sz="2607" kern="0" dirty="0" smtClean="0">
                <a:solidFill>
                  <a:srgbClr val="000000"/>
                </a:solidFill>
                <a:latin typeface="Times New Roman" pitchFamily="65" charset="-122"/>
                <a:ea typeface="宋体" pitchFamily="65" charset="-122"/>
              </a:rPr>
              <a:t>面。第一则材料是表情包的创新。我们平时关注的创新多是科技前沿的创</a:t>
            </a:r>
            <a:r>
              <a:rPr dirty="0"/>
              <a:t/>
            </a:r>
            <a:br>
              <a:rPr dirty="0"/>
            </a:br>
            <a:r>
              <a:rPr lang="zh-CN" altLang="en-US" sz="2607" kern="0" dirty="0" smtClean="0">
                <a:solidFill>
                  <a:srgbClr val="000000"/>
                </a:solidFill>
                <a:latin typeface="Times New Roman" pitchFamily="65" charset="-122"/>
                <a:ea typeface="宋体" pitchFamily="65" charset="-122"/>
              </a:rPr>
              <a:t>新,日常应用方面的创新却往往被忽略,其实创新并不是什么高精尖的问题,</a:t>
            </a:r>
            <a:r>
              <a:rPr dirty="0"/>
              <a:t/>
            </a:r>
            <a:br>
              <a:rPr dirty="0"/>
            </a:br>
            <a:r>
              <a:rPr lang="zh-CN" altLang="en-US" sz="2607" kern="0" dirty="0" smtClean="0">
                <a:solidFill>
                  <a:srgbClr val="000000"/>
                </a:solidFill>
                <a:latin typeface="Times New Roman" pitchFamily="65" charset="-122"/>
                <a:ea typeface="宋体" pitchFamily="65" charset="-122"/>
              </a:rPr>
              <a:t>只要有巧思,创新的机会并不难找。第二则材料中的“创新”更像是在恶搞,</a:t>
            </a:r>
            <a:r>
              <a:rPr dirty="0"/>
              <a:t/>
            </a:r>
            <a:br>
              <a:rPr dirty="0"/>
            </a:br>
            <a:r>
              <a:rPr lang="zh-CN" altLang="en-US" sz="2607" kern="0" dirty="0" smtClean="0">
                <a:solidFill>
                  <a:srgbClr val="000000"/>
                </a:solidFill>
                <a:latin typeface="Times New Roman" pitchFamily="65" charset="-122"/>
                <a:ea typeface="宋体" pitchFamily="65" charset="-122"/>
              </a:rPr>
              <a:t>这种恶搞类“创新”如果披上看似合理的外衣出现,还是有一定迷惑性的,我</a:t>
            </a:r>
            <a:r>
              <a:rPr dirty="0"/>
              <a:t/>
            </a:r>
            <a:br>
              <a:rPr dirty="0"/>
            </a:br>
            <a:r>
              <a:rPr lang="zh-CN" altLang="en-US" sz="2607" kern="0" dirty="0" smtClean="0">
                <a:solidFill>
                  <a:srgbClr val="000000"/>
                </a:solidFill>
                <a:latin typeface="Times New Roman" pitchFamily="65" charset="-122"/>
                <a:ea typeface="宋体" pitchFamily="65" charset="-122"/>
              </a:rPr>
              <a:t>们要擦亮眼睛。第三则材料更有特点,亚马逊的“家中无人也可送货”方案</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确实很先进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但问题是过于超前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在当下很难被人们接受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有些脱离实际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创新也是失败的。因此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这三则材料给我们的启示就是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创新要实事求是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审</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时度势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求真务实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才能获得成功。</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结合以上分析,此作文题可从以下角度立意: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①创新并不是高精尖行业的专属,只要细心,留心,用心,日常应用方面也会存</a:t>
            </a:r>
            <a:r>
              <a:rPr dirty="0"/>
              <a:t/>
            </a:r>
            <a:br>
              <a:rPr dirty="0"/>
            </a:br>
            <a:r>
              <a:rPr lang="zh-CN" altLang="en-US" sz="2607" kern="0" dirty="0" smtClean="0">
                <a:solidFill>
                  <a:srgbClr val="000000"/>
                </a:solidFill>
                <a:latin typeface="Times New Roman" pitchFamily="65" charset="-122"/>
                <a:ea typeface="宋体" pitchFamily="65" charset="-122"/>
              </a:rPr>
              <a:t>在创新的契机。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②创新的核心是用户体验,检验标准是用户的接受度、认同度,创新要顺时应</a:t>
            </a:r>
            <a:r>
              <a:rPr dirty="0"/>
              <a:t/>
            </a:r>
            <a:br>
              <a:rPr dirty="0"/>
            </a:br>
            <a:r>
              <a:rPr lang="zh-CN" altLang="en-US" sz="2607" kern="0" dirty="0" smtClean="0">
                <a:solidFill>
                  <a:srgbClr val="000000"/>
                </a:solidFill>
                <a:latin typeface="Times New Roman" pitchFamily="65" charset="-122"/>
                <a:ea typeface="宋体" pitchFamily="65" charset="-122"/>
              </a:rPr>
              <a:t>势,求真务实,不能陷于空想。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③传统与创新是既对立又统一的,传统需要创新,但需要的是在尊重传统精髓</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的前提下创造适合新时代的内容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是为了改进或创造原来不存在或不完善的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部分。如果把创新看作对传统的全盘否定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那反而是一种缺乏自信的表现。</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三、漫画类材料作文审题“三步骤”</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漫画类材料作文的审题,关键就是审图。常用方法的步骤为: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第一步:观察画面。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观察画面要全要细,首先,要从整体看,看有哪些人、哪些物;其次,要细致看,看</a:t>
            </a:r>
            <a:r>
              <a:rPr dirty="0"/>
              <a:t/>
            </a:r>
            <a:br>
              <a:rPr dirty="0"/>
            </a:br>
            <a:r>
              <a:rPr lang="zh-CN" altLang="en-US" sz="2607" kern="0" dirty="0" smtClean="0">
                <a:solidFill>
                  <a:srgbClr val="000000"/>
                </a:solidFill>
                <a:latin typeface="Times New Roman" pitchFamily="65" charset="-122"/>
                <a:ea typeface="宋体" pitchFamily="65" charset="-122"/>
              </a:rPr>
              <a:t>什么身份、什么表情、什么形状、干什么事。同时还要关注漫画的题目和</a:t>
            </a:r>
            <a:r>
              <a:rPr dirty="0"/>
              <a:t/>
            </a:r>
            <a:br>
              <a:rPr dirty="0"/>
            </a:br>
            <a:r>
              <a:rPr lang="zh-CN" altLang="en-US" sz="2607" kern="0" dirty="0" smtClean="0">
                <a:solidFill>
                  <a:srgbClr val="000000"/>
                </a:solidFill>
                <a:latin typeface="Times New Roman" pitchFamily="65" charset="-122"/>
                <a:ea typeface="宋体" pitchFamily="65" charset="-122"/>
              </a:rPr>
              <a:t>图中的文字。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第二步:联系生活。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2017年　网民规模达7.72亿,互联网普及率超全球平均水平。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　“世纪宝宝”一代长大成人。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2020年　全面建成小康社会。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2035年　基本实现社会主义现代化。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一代人有一代人的际遇和机缘、使命和挑战。你们与新世纪的中国一</a:t>
            </a:r>
            <a:r>
              <a:t/>
            </a:r>
            <a:br/>
            <a:r>
              <a:rPr lang="zh-CN" altLang="en-US" sz="2607" kern="0" dirty="0" smtClean="0">
                <a:solidFill>
                  <a:srgbClr val="000000"/>
                </a:solidFill>
                <a:latin typeface="Times New Roman" pitchFamily="65" charset="-122"/>
                <a:ea typeface="宋体" pitchFamily="65" charset="-122"/>
              </a:rPr>
              <a:t>路同行、成长,和中国的新时代一起追梦、圆梦。以上材料触发了你怎样的</a:t>
            </a:r>
            <a:r>
              <a:t/>
            </a:r>
            <a:br/>
            <a:r>
              <a:rPr lang="zh-CN" altLang="en-US" sz="2607" kern="0" dirty="0" smtClean="0">
                <a:solidFill>
                  <a:srgbClr val="000000"/>
                </a:solidFill>
                <a:latin typeface="Times New Roman" pitchFamily="65" charset="-122"/>
                <a:ea typeface="宋体" pitchFamily="65" charset="-122"/>
              </a:rPr>
              <a:t>联想和思考?请据此写一篇文章,想象它装进“时光瓶”留待2035年开启,给</a:t>
            </a:r>
            <a:r>
              <a:t/>
            </a:r>
            <a:br/>
            <a:r>
              <a:rPr lang="zh-CN" altLang="en-US" sz="2607" kern="0" dirty="0" smtClean="0">
                <a:solidFill>
                  <a:srgbClr val="000000"/>
                </a:solidFill>
                <a:latin typeface="Times New Roman" pitchFamily="65" charset="-122"/>
                <a:ea typeface="宋体" pitchFamily="65" charset="-122"/>
              </a:rPr>
              <a:t>那时18岁的一代人阅读。</a:t>
            </a:r>
            <a:endParaRPr lang="zh-CN" altLang="en-US"/>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结合生活中类似的现象,展开合理联想,从而把握漫画的寓意。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第三步:确定立意。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漫画一般都会采用夸张、简洁的方式来表现生活的某个方面,因此应联系实</a:t>
            </a:r>
            <a:r>
              <a:rPr dirty="0"/>
              <a:t/>
            </a:r>
            <a:br>
              <a:rPr dirty="0"/>
            </a:br>
            <a:r>
              <a:rPr lang="zh-CN" altLang="en-US" sz="2607" kern="0" dirty="0" smtClean="0">
                <a:solidFill>
                  <a:srgbClr val="000000"/>
                </a:solidFill>
                <a:latin typeface="Times New Roman" pitchFamily="65" charset="-122"/>
                <a:ea typeface="宋体" pitchFamily="65" charset="-122"/>
              </a:rPr>
              <a:t>际让画面鲜活起来,以便更准确地把握其揭示的问题。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245" y="1260029"/>
            <a:ext cx="10657184" cy="5445850"/>
          </a:xfrm>
          <a:prstGeom prst="rect">
            <a:avLst/>
          </a:prstGeom>
        </p:spPr>
        <p:txBody>
          <a:bodyPr wrap="square">
            <a:spAutoFit/>
          </a:bodyPr>
          <a:lstStyle/>
          <a:p>
            <a:pPr eaLnBrk="0" latinLnBrk="1" hangingPunct="0">
              <a:lnSpc>
                <a:spcPct val="150000"/>
              </a:lnSpc>
            </a:pPr>
            <a:r>
              <a:rPr lang="en-US" altLang="zh-CN" sz="2610" kern="0" dirty="0" smtClean="0">
                <a:solidFill>
                  <a:srgbClr val="000000"/>
                </a:solidFill>
                <a:latin typeface="Times New Roman" pitchFamily="65" charset="-122"/>
                <a:ea typeface="宋体" pitchFamily="65" charset="-122"/>
              </a:rPr>
              <a:t>(2016</a:t>
            </a:r>
            <a:r>
              <a:rPr lang="zh-CN" altLang="en-US" sz="2610" kern="0" dirty="0" smtClean="0">
                <a:solidFill>
                  <a:srgbClr val="000000"/>
                </a:solidFill>
                <a:latin typeface="Times New Roman" pitchFamily="65" charset="-122"/>
                <a:ea typeface="宋体" pitchFamily="65" charset="-122"/>
              </a:rPr>
              <a:t>课标全国</a:t>
            </a:r>
            <a:r>
              <a:rPr lang="en-US" altLang="zh-CN" sz="2610" kern="0" dirty="0" smtClean="0">
                <a:solidFill>
                  <a:srgbClr val="000000"/>
                </a:solidFill>
                <a:latin typeface="Times New Roman" pitchFamily="65" charset="-122"/>
                <a:ea typeface="宋体" pitchFamily="65" charset="-122"/>
              </a:rPr>
              <a:t>Ⅰ,18)</a:t>
            </a:r>
            <a:r>
              <a:rPr lang="zh-CN" altLang="en-US" sz="2610" kern="0" dirty="0" smtClean="0">
                <a:solidFill>
                  <a:srgbClr val="000000"/>
                </a:solidFill>
                <a:latin typeface="Times New Roman" pitchFamily="65" charset="-122"/>
                <a:ea typeface="宋体" pitchFamily="65" charset="-122"/>
              </a:rPr>
              <a:t>阅读下面的漫画材料</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根据要求写一篇不少于</a:t>
            </a:r>
            <a:r>
              <a:rPr lang="en-US" altLang="zh-CN" sz="2610" kern="0" dirty="0" smtClean="0">
                <a:solidFill>
                  <a:srgbClr val="000000"/>
                </a:solidFill>
                <a:latin typeface="Times New Roman" pitchFamily="65" charset="-122"/>
                <a:ea typeface="宋体" pitchFamily="65" charset="-122"/>
              </a:rPr>
              <a:t>800</a:t>
            </a:r>
            <a:r>
              <a:rPr lang="zh-CN" altLang="en-US" sz="2610" kern="0" dirty="0" smtClean="0">
                <a:solidFill>
                  <a:srgbClr val="000000"/>
                </a:solidFill>
                <a:latin typeface="Times New Roman" pitchFamily="65" charset="-122"/>
                <a:ea typeface="宋体" pitchFamily="65" charset="-122"/>
              </a:rPr>
              <a:t>字的文章。</a:t>
            </a: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1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10" kern="0" dirty="0" smtClean="0">
                <a:solidFill>
                  <a:srgbClr val="000000"/>
                </a:solidFill>
                <a:latin typeface="Times New Roman" pitchFamily="65" charset="-122"/>
                <a:ea typeface="宋体" pitchFamily="65" charset="-122"/>
              </a:rPr>
              <a:t>要求</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结合材料的内容和寓意</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选好角度</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确定立意</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明确文体</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自拟标题</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不要套作</a:t>
            </a:r>
            <a:r>
              <a:rPr lang="en-US" altLang="zh-CN" sz="2610" kern="0" dirty="0" smtClean="0">
                <a:solidFill>
                  <a:srgbClr val="000000"/>
                </a:solidFill>
                <a:latin typeface="Times New Roman" pitchFamily="65" charset="-122"/>
                <a:ea typeface="宋体" pitchFamily="65" charset="-122"/>
              </a:rPr>
              <a:t>,</a:t>
            </a:r>
            <a:r>
              <a:rPr lang="zh-CN" altLang="en-US" sz="2610" kern="0" dirty="0" smtClean="0">
                <a:solidFill>
                  <a:srgbClr val="000000"/>
                </a:solidFill>
                <a:latin typeface="Times New Roman" pitchFamily="65" charset="-122"/>
                <a:ea typeface="宋体" pitchFamily="65" charset="-122"/>
              </a:rPr>
              <a:t>不得抄袭。</a:t>
            </a:r>
            <a:endParaRPr lang="zh-CN" altLang="en-US" sz="2610" dirty="0"/>
          </a:p>
        </p:txBody>
      </p:sp>
      <p:sp>
        <p:nvSpPr>
          <p:cNvPr id="2" name="TextBox 2"/>
          <p:cNvSpPr txBox="1"/>
          <p:nvPr/>
        </p:nvSpPr>
        <p:spPr>
          <a:xfrm>
            <a:off x="2321421" y="5292477"/>
            <a:ext cx="7092000" cy="244234"/>
          </a:xfrm>
          <a:prstGeom prst="rect">
            <a:avLst/>
          </a:prstGeom>
          <a:noFill/>
        </p:spPr>
        <p:txBody>
          <a:bodyPr wrap="square" lIns="0" tIns="0" rIns="0" bIns="0" rtlCol="0">
            <a:spAutoFit/>
          </a:bodyPr>
          <a:lstStyle/>
          <a:p>
            <a:pPr marL="0" indent="0" algn="ctr" eaLnBrk="0" latinLnBrk="1" hangingPunct="0">
              <a:lnSpc>
                <a:spcPct val="100000"/>
              </a:lnSpc>
              <a:spcBef>
                <a:spcPts val="141"/>
              </a:spcBef>
              <a:buNone/>
            </a:pPr>
            <a:r>
              <a:rPr lang="zh-CN" altLang="en-US" sz="1587" kern="0" dirty="0" smtClean="0">
                <a:solidFill>
                  <a:srgbClr val="000000"/>
                </a:solidFill>
                <a:latin typeface="Times New Roman" pitchFamily="65" charset="-122"/>
                <a:ea typeface="黑体" pitchFamily="65" charset="-122"/>
              </a:rPr>
              <a:t>(据夏明作品改动)</a:t>
            </a:r>
            <a:endParaRPr lang="zh-CN" altLang="en-US" dirty="0"/>
          </a:p>
        </p:txBody>
      </p:sp>
      <p:pic>
        <p:nvPicPr>
          <p:cNvPr id="3" name="图片 3" descr="textimage0.jpeg"/>
          <p:cNvPicPr>
            <a:picLocks noChangeAspect="1"/>
          </p:cNvPicPr>
          <p:nvPr/>
        </p:nvPicPr>
        <p:blipFill>
          <a:blip r:embed="rId4" cstate="print"/>
          <a:stretch>
            <a:fillRect/>
          </a:stretch>
        </p:blipFill>
        <p:spPr>
          <a:xfrm>
            <a:off x="4409653" y="2052117"/>
            <a:ext cx="2624908" cy="3124891"/>
          </a:xfrm>
          <a:prstGeom prst="rect">
            <a:avLst/>
          </a:prstGeom>
        </p:spPr>
      </p:pic>
      <p:pic>
        <p:nvPicPr>
          <p:cNvPr id="5" name="Picture 5"/>
          <p:cNvPicPr>
            <a:picLocks noChangeAspect="1" noChangeArrowheads="1"/>
          </p:cNvPicPr>
          <p:nvPr/>
        </p:nvPicPr>
        <p:blipFill>
          <a:blip r:embed="rId5" cstate="print"/>
          <a:srcRect/>
          <a:stretch>
            <a:fillRect/>
          </a:stretch>
        </p:blipFill>
        <p:spPr bwMode="auto">
          <a:xfrm>
            <a:off x="665237" y="75597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8485" y="1537472"/>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第一步:观察画面。漫画的第1部分是成绩优者受到奖励(亲吻),成绩差者受</a:t>
            </a:r>
            <a:r>
              <a:rPr dirty="0"/>
              <a:t/>
            </a:r>
            <a:br>
              <a:rPr dirty="0"/>
            </a:br>
            <a:r>
              <a:rPr lang="zh-CN" altLang="en-US" sz="2607" kern="0" dirty="0" smtClean="0">
                <a:solidFill>
                  <a:srgbClr val="000000"/>
                </a:solidFill>
                <a:latin typeface="Times New Roman" pitchFamily="65" charset="-122"/>
                <a:ea typeface="宋体" pitchFamily="65" charset="-122"/>
              </a:rPr>
              <a:t>到惩罚(巴掌);第2部分是成绩优者因退步而受到惩罚(巴掌),成绩差者因进步</a:t>
            </a:r>
            <a:r>
              <a:rPr dirty="0"/>
              <a:t/>
            </a:r>
            <a:br>
              <a:rPr dirty="0"/>
            </a:br>
            <a:r>
              <a:rPr lang="zh-CN" altLang="en-US" sz="2607" kern="0" dirty="0" smtClean="0">
                <a:solidFill>
                  <a:srgbClr val="000000"/>
                </a:solidFill>
                <a:latin typeface="Times New Roman" pitchFamily="65" charset="-122"/>
                <a:ea typeface="宋体" pitchFamily="65" charset="-122"/>
              </a:rPr>
              <a:t>而受到奖励(亲吻)。再交叉观察这两部分:100与61受到奖励(亲吻),98与55受</a:t>
            </a:r>
            <a:r>
              <a:rPr dirty="0"/>
              <a:t/>
            </a:r>
            <a:br>
              <a:rPr dirty="0"/>
            </a:br>
            <a:r>
              <a:rPr lang="zh-CN" altLang="en-US" sz="2607" kern="0" dirty="0" smtClean="0">
                <a:solidFill>
                  <a:srgbClr val="000000"/>
                </a:solidFill>
                <a:latin typeface="Times New Roman" pitchFamily="65" charset="-122"/>
                <a:ea typeface="宋体" pitchFamily="65" charset="-122"/>
              </a:rPr>
              <a:t>到惩罚(巴掌);100与98、61与55的分数差距并不大,但前两者与后两者的待</a:t>
            </a:r>
            <a:r>
              <a:rPr dirty="0"/>
              <a:t/>
            </a:r>
            <a:br>
              <a:rPr dirty="0"/>
            </a:br>
            <a:r>
              <a:rPr lang="zh-CN" altLang="en-US" sz="2607" kern="0" dirty="0" smtClean="0">
                <a:solidFill>
                  <a:srgbClr val="000000"/>
                </a:solidFill>
                <a:latin typeface="Times New Roman" pitchFamily="65" charset="-122"/>
                <a:ea typeface="宋体" pitchFamily="65" charset="-122"/>
              </a:rPr>
              <a:t>遇差距却很大。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第二步:联系生活。这幅漫画,运用纵横对比的手法,鲜明地表现了家长对孩</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607517" y="97199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子的评判标准——唯以分数论英雄,功利心太重。家长十分重视学生的考试</a:t>
            </a:r>
            <a:r>
              <a:rPr dirty="0"/>
              <a:t/>
            </a:r>
            <a:br>
              <a:rPr dirty="0"/>
            </a:br>
            <a:r>
              <a:rPr lang="zh-CN" altLang="en-US" sz="2607" kern="0" dirty="0" smtClean="0">
                <a:solidFill>
                  <a:srgbClr val="000000"/>
                </a:solidFill>
                <a:latin typeface="Times New Roman" pitchFamily="65" charset="-122"/>
                <a:ea typeface="宋体" pitchFamily="65" charset="-122"/>
              </a:rPr>
              <a:t>分数,学生学习成绩尽管起点很高,但有了退步,仍受到家长的惩罚;学生成绩</a:t>
            </a:r>
            <a:r>
              <a:rPr dirty="0"/>
              <a:t/>
            </a:r>
            <a:br>
              <a:rPr dirty="0"/>
            </a:br>
            <a:r>
              <a:rPr lang="zh-CN" altLang="en-US" sz="2607" kern="0" dirty="0" smtClean="0">
                <a:solidFill>
                  <a:srgbClr val="000000"/>
                </a:solidFill>
                <a:latin typeface="Times New Roman" pitchFamily="65" charset="-122"/>
                <a:ea typeface="宋体" pitchFamily="65" charset="-122"/>
              </a:rPr>
              <a:t>尽管起点较低,但有了进步,也会受到家长的奖赏。虽然同样受到奖赏或惩</a:t>
            </a:r>
            <a:r>
              <a:rPr dirty="0"/>
              <a:t/>
            </a:r>
            <a:br>
              <a:rPr dirty="0"/>
            </a:br>
            <a:r>
              <a:rPr lang="zh-CN" altLang="en-US" sz="2607" kern="0" dirty="0" smtClean="0">
                <a:solidFill>
                  <a:srgbClr val="000000"/>
                </a:solidFill>
                <a:latin typeface="Times New Roman" pitchFamily="65" charset="-122"/>
                <a:ea typeface="宋体" pitchFamily="65" charset="-122"/>
              </a:rPr>
              <a:t>罚,但两个学生的分数差距很大,这反映了家长对学生考试分数的态度。学生</a:t>
            </a:r>
            <a:r>
              <a:rPr dirty="0"/>
              <a:t/>
            </a:r>
            <a:br>
              <a:rPr dirty="0"/>
            </a:br>
            <a:r>
              <a:rPr lang="zh-CN" altLang="en-US" sz="2607" kern="0" dirty="0" smtClean="0">
                <a:solidFill>
                  <a:srgbClr val="000000"/>
                </a:solidFill>
                <a:latin typeface="Times New Roman" pitchFamily="65" charset="-122"/>
                <a:ea typeface="宋体" pitchFamily="65" charset="-122"/>
              </a:rPr>
              <a:t>家长的态度,其实反映了当前教育中存在的片面追求分数、片面追求升学率</a:t>
            </a:r>
            <a:r>
              <a:rPr dirty="0"/>
              <a:t/>
            </a:r>
            <a:br>
              <a:rPr dirty="0"/>
            </a:br>
            <a:r>
              <a:rPr lang="zh-CN" altLang="en-US" sz="2607" kern="0" dirty="0" smtClean="0">
                <a:solidFill>
                  <a:srgbClr val="000000"/>
                </a:solidFill>
                <a:latin typeface="Times New Roman" pitchFamily="65" charset="-122"/>
                <a:ea typeface="宋体" pitchFamily="65" charset="-122"/>
              </a:rPr>
              <a:t>的问题。从更抽象的角度,这也反映</a:t>
            </a:r>
            <a:r>
              <a:rPr lang="zh-CN" altLang="en-US" sz="2607" kern="0" dirty="0" smtClean="0">
                <a:solidFill>
                  <a:srgbClr val="000000"/>
                </a:solidFill>
                <a:latin typeface="Times New Roman" pitchFamily="65" charset="-122"/>
                <a:ea typeface="宋体" pitchFamily="65" charset="-122"/>
              </a:rPr>
              <a:t>了当</a:t>
            </a:r>
            <a:r>
              <a:rPr lang="zh-CN" altLang="en-US" sz="2607" kern="0" dirty="0" smtClean="0">
                <a:solidFill>
                  <a:srgbClr val="000000"/>
                </a:solidFill>
                <a:latin typeface="Times New Roman" pitchFamily="65" charset="-122"/>
                <a:ea typeface="宋体" pitchFamily="65" charset="-122"/>
              </a:rPr>
              <a:t>前社会上对进步、退步的态度。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第三步:确定立意。综合漫画内容,可有如下立意: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①成绩好坏与奖罚之间的关系。成绩不是奖罚的唯一依据,漫画意在批判唯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以成绩论英雄者。写作时可以拓展延伸,如社会上依据成绩给学生、学校排</a:t>
            </a:r>
            <a:r>
              <a:rPr dirty="0"/>
              <a:t/>
            </a:r>
            <a:br>
              <a:rPr dirty="0"/>
            </a:br>
            <a:r>
              <a:rPr lang="zh-CN" altLang="en-US" sz="2607" kern="0" dirty="0" smtClean="0">
                <a:solidFill>
                  <a:srgbClr val="000000"/>
                </a:solidFill>
                <a:latin typeface="Times New Roman" pitchFamily="65" charset="-122"/>
                <a:ea typeface="宋体" pitchFamily="65" charset="-122"/>
              </a:rPr>
              <a:t>名,根据GDP给官员排名,等等。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②如何看待赏识教育与棍棒教育的问题。成绩差者因一点儿小进步而受到</a:t>
            </a:r>
            <a:r>
              <a:rPr dirty="0"/>
              <a:t/>
            </a:r>
            <a:br>
              <a:rPr dirty="0"/>
            </a:br>
            <a:r>
              <a:rPr lang="zh-CN" altLang="en-US" sz="2607" kern="0" dirty="0" smtClean="0">
                <a:solidFill>
                  <a:srgbClr val="000000"/>
                </a:solidFill>
                <a:latin typeface="Times New Roman" pitchFamily="65" charset="-122"/>
                <a:ea typeface="宋体" pitchFamily="65" charset="-122"/>
              </a:rPr>
              <a:t>奖励(亲吻),让人质疑赏识教育;成绩优者因一点儿小退步就受到了惩罚(巴</a:t>
            </a:r>
            <a:r>
              <a:rPr dirty="0"/>
              <a:t/>
            </a:r>
            <a:br>
              <a:rPr dirty="0"/>
            </a:br>
            <a:r>
              <a:rPr lang="zh-CN" altLang="en-US" sz="2607" kern="0" dirty="0" smtClean="0">
                <a:solidFill>
                  <a:srgbClr val="000000"/>
                </a:solidFill>
                <a:latin typeface="Times New Roman" pitchFamily="65" charset="-122"/>
                <a:ea typeface="宋体" pitchFamily="65" charset="-122"/>
              </a:rPr>
              <a:t>掌),又有推广棍棒教育之嫌。考生可联系社会上出现的“虎妈”“狼妈”</a:t>
            </a:r>
            <a:r>
              <a:rPr dirty="0"/>
              <a:t/>
            </a:r>
            <a:br>
              <a:rPr dirty="0"/>
            </a:br>
            <a:r>
              <a:rPr lang="zh-CN" altLang="en-US" sz="2607" kern="0" dirty="0" smtClean="0">
                <a:solidFill>
                  <a:srgbClr val="000000"/>
                </a:solidFill>
                <a:latin typeface="Times New Roman" pitchFamily="65" charset="-122"/>
                <a:ea typeface="宋体" pitchFamily="65" charset="-122"/>
              </a:rPr>
              <a:t>“鹰爸”来写。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③根据交叉画面,论述奖罚的依据该如何确立这一问题。面对我们的教育对</a:t>
            </a:r>
            <a:r>
              <a:rPr dirty="0"/>
              <a:t/>
            </a:r>
            <a:br>
              <a:rPr dirty="0"/>
            </a:br>
            <a:r>
              <a:rPr lang="zh-CN" altLang="en-US" sz="2607" kern="0" dirty="0" smtClean="0">
                <a:solidFill>
                  <a:srgbClr val="000000"/>
                </a:solidFill>
                <a:latin typeface="Times New Roman" pitchFamily="65" charset="-122"/>
                <a:ea typeface="宋体" pitchFamily="65" charset="-122"/>
              </a:rPr>
              <a:t>象,既要鼓励后进,又不至于挫伤偶有退步的先进。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6018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6.阅读下面的漫画材料,根据要求写一篇不少于800字的文章。</a:t>
            </a:r>
            <a:endParaRPr lang="zh-CN" altLang="en-US" dirty="0"/>
          </a:p>
        </p:txBody>
      </p:sp>
      <p:pic>
        <p:nvPicPr>
          <p:cNvPr id="4" name="图片 4" descr="textimage1.jpeg"/>
          <p:cNvPicPr>
            <a:picLocks noChangeAspect="1"/>
          </p:cNvPicPr>
          <p:nvPr/>
        </p:nvPicPr>
        <p:blipFill>
          <a:blip r:embed="rId4" cstate="print"/>
          <a:stretch>
            <a:fillRect/>
          </a:stretch>
        </p:blipFill>
        <p:spPr>
          <a:xfrm>
            <a:off x="3977604" y="2052117"/>
            <a:ext cx="3815065" cy="3888432"/>
          </a:xfrm>
          <a:prstGeom prst="rect">
            <a:avLst/>
          </a:prstGeom>
        </p:spPr>
      </p:pic>
      <p:pic>
        <p:nvPicPr>
          <p:cNvPr id="5" name="Picture 4"/>
          <p:cNvPicPr>
            <a:picLocks noChangeAspect="1" noChangeArrowheads="1"/>
          </p:cNvPicPr>
          <p:nvPr/>
        </p:nvPicPr>
        <p:blipFill>
          <a:blip r:embed="rId5"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74448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要求:结合材料的内容和寓意,选好角度,确定立意,明确文体,自拟标题;不要套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作,不得抄袭。</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083123"/>
          </a:xfrm>
          <a:prstGeom prst="rect">
            <a:avLst/>
          </a:prstGeom>
          <a:noFill/>
        </p:spPr>
        <p:txBody>
          <a:bodyPr wrap="square" lIns="0" tIns="0" rIns="0" bIns="0" rtlCol="0">
            <a:spAutoFit/>
          </a:bodyPr>
          <a:lstStyle/>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[审题指导]　第一步:观察画面。这幅漫画画的是一个手里拿着“学习进步</a:t>
            </a:r>
            <a:endParaRPr lang="zh-CN" altLang="en-US" sz="2800"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奖”奖状的孩子边踢门边高声大喊“爸妈快开门!我得奖啦!”第二步:联系</a:t>
            </a:r>
            <a:r>
              <a:rPr dirty="0"/>
              <a:t/>
            </a:r>
            <a:br>
              <a:rPr dirty="0"/>
            </a:br>
            <a:r>
              <a:rPr lang="zh-CN" altLang="en-US" sz="2607" kern="0" dirty="0" smtClean="0">
                <a:solidFill>
                  <a:srgbClr val="000000"/>
                </a:solidFill>
                <a:latin typeface="Times New Roman" pitchFamily="65" charset="-122"/>
                <a:ea typeface="宋体" pitchFamily="65" charset="-122"/>
              </a:rPr>
              <a:t>生活。漫画的提示语是“爸妈快开门!我得奖啦!”这是此漫画材料作文的</a:t>
            </a:r>
            <a:r>
              <a:rPr dirty="0"/>
              <a:t/>
            </a:r>
            <a:br>
              <a:rPr dirty="0"/>
            </a:br>
            <a:r>
              <a:rPr lang="zh-CN" altLang="en-US" sz="2607" kern="0" dirty="0" smtClean="0">
                <a:solidFill>
                  <a:srgbClr val="000000"/>
                </a:solidFill>
                <a:latin typeface="Times New Roman" pitchFamily="65" charset="-122"/>
                <a:ea typeface="宋体" pitchFamily="65" charset="-122"/>
              </a:rPr>
              <a:t>核心所在。由此我们可以深思,为什么一张非常容易得到的“学习进步奖”</a:t>
            </a:r>
            <a:r>
              <a:rPr dirty="0"/>
              <a:t/>
            </a:r>
            <a:br>
              <a:rPr dirty="0"/>
            </a:br>
            <a:r>
              <a:rPr lang="zh-CN" altLang="en-US" sz="2607" kern="0" dirty="0" smtClean="0">
                <a:solidFill>
                  <a:srgbClr val="000000"/>
                </a:solidFill>
                <a:latin typeface="Times New Roman" pitchFamily="65" charset="-122"/>
                <a:ea typeface="宋体" pitchFamily="65" charset="-122"/>
              </a:rPr>
              <a:t>就让孩子兴奋到如此程度?背后的原因又是什么呢?当然我们可以归结为德</a:t>
            </a:r>
            <a:r>
              <a:rPr dirty="0"/>
              <a:t/>
            </a:r>
            <a:br>
              <a:rPr dirty="0"/>
            </a:br>
            <a:r>
              <a:rPr lang="zh-CN" altLang="en-US" sz="2607" kern="0" dirty="0" smtClean="0">
                <a:solidFill>
                  <a:srgbClr val="000000"/>
                </a:solidFill>
                <a:latin typeface="Times New Roman" pitchFamily="65" charset="-122"/>
                <a:ea typeface="宋体" pitchFamily="65" charset="-122"/>
              </a:rPr>
              <a:t>育的缺失。但是,又是什么导致我们德育的缺失呢?要知道,“德育缺失”是</a:t>
            </a:r>
            <a:r>
              <a:rPr dirty="0"/>
              <a:t/>
            </a:r>
            <a:br>
              <a:rPr dirty="0"/>
            </a:br>
            <a:r>
              <a:rPr lang="zh-CN" altLang="en-US" sz="2607" kern="0" dirty="0" smtClean="0">
                <a:solidFill>
                  <a:srgbClr val="000000"/>
                </a:solidFill>
                <a:latin typeface="Times New Roman" pitchFamily="65" charset="-122"/>
                <a:ea typeface="宋体" pitchFamily="65" charset="-122"/>
              </a:rPr>
              <a:t>“果”,“因”是我们的教育评价体系不完善。第三步:确定立意。①孩子角</a:t>
            </a:r>
            <a:r>
              <a:rPr dirty="0"/>
              <a:t/>
            </a:r>
            <a:br>
              <a:rPr dirty="0"/>
            </a:br>
            <a:r>
              <a:rPr lang="zh-CN" altLang="en-US" sz="2607" kern="0" dirty="0" smtClean="0">
                <a:solidFill>
                  <a:srgbClr val="000000"/>
                </a:solidFill>
                <a:latin typeface="Times New Roman" pitchFamily="65" charset="-122"/>
                <a:ea typeface="宋体" pitchFamily="65" charset="-122"/>
              </a:rPr>
              <a:t>度:学习进步可喜可贺,用脚踹门则显品德低劣,重智更需要重德。②家庭角</a:t>
            </a:r>
            <a:r>
              <a:rPr dirty="0"/>
              <a:t/>
            </a:r>
            <a:br>
              <a:rPr dirty="0"/>
            </a:br>
            <a:r>
              <a:rPr lang="zh-CN" altLang="en-US" sz="2607" kern="0" dirty="0" smtClean="0">
                <a:solidFill>
                  <a:srgbClr val="000000"/>
                </a:solidFill>
                <a:latin typeface="Times New Roman" pitchFamily="65" charset="-122"/>
                <a:ea typeface="宋体" pitchFamily="65" charset="-122"/>
              </a:rPr>
              <a:t>度:期盼孩子成才固然重要,但更根本的是教育他们如何做人。③学校、社会</a:t>
            </a:r>
            <a:r>
              <a:rPr dirty="0"/>
              <a:t/>
            </a:r>
            <a:br>
              <a:rPr dirty="0"/>
            </a:br>
            <a:r>
              <a:rPr lang="zh-CN" altLang="en-US" sz="2607" kern="0" dirty="0" smtClean="0">
                <a:solidFill>
                  <a:srgbClr val="000000"/>
                </a:solidFill>
                <a:latin typeface="Times New Roman" pitchFamily="65" charset="-122"/>
                <a:ea typeface="宋体" pitchFamily="65" charset="-122"/>
              </a:rPr>
              <a:t>角度:评价孩子不应局限于学业分数,而应综合考量,尤其是品德评价。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5853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①“我没什么别的本事,就会一些老祖宗留下来的老玩意儿,现在全家人和我</a:t>
            </a:r>
            <a:r>
              <a:rPr dirty="0" smtClean="0"/>
              <a:t/>
            </a:r>
            <a:br>
              <a:rPr dirty="0" smtClean="0"/>
            </a:br>
            <a:r>
              <a:rPr lang="zh-CN" altLang="en-US" sz="2607" kern="0" dirty="0" smtClean="0">
                <a:solidFill>
                  <a:srgbClr val="000000"/>
                </a:solidFill>
                <a:latin typeface="Times New Roman" pitchFamily="65" charset="-122"/>
                <a:ea typeface="宋体" pitchFamily="65" charset="-122"/>
              </a:rPr>
              <a:t>一起发扬传承。”15年里,全国文明家庭获得者鲁立清一家人用家训守护</a:t>
            </a:r>
            <a:r>
              <a:rPr dirty="0" smtClean="0"/>
              <a:t/>
            </a:r>
            <a:br>
              <a:rPr dirty="0" smtClean="0"/>
            </a:br>
            <a:r>
              <a:rPr lang="zh-CN" altLang="en-US" sz="2607" kern="0" dirty="0" smtClean="0">
                <a:solidFill>
                  <a:srgbClr val="000000"/>
                </a:solidFill>
                <a:latin typeface="Times New Roman" pitchFamily="65" charset="-122"/>
                <a:ea typeface="宋体" pitchFamily="65" charset="-122"/>
              </a:rPr>
              <a:t>“匠心”。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②“不搞特殊化,俺爹这句话,我记了一辈子。”53年里,焦裕禄女儿焦守凤</a:t>
            </a:r>
            <a:r>
              <a:rPr dirty="0"/>
              <a:t/>
            </a:r>
            <a:br>
              <a:rPr dirty="0"/>
            </a:br>
            <a:r>
              <a:rPr lang="zh-CN" altLang="en-US" sz="2607" kern="0" dirty="0" smtClean="0">
                <a:solidFill>
                  <a:srgbClr val="000000"/>
                </a:solidFill>
                <a:latin typeface="Times New Roman" pitchFamily="65" charset="-122"/>
                <a:ea typeface="宋体" pitchFamily="65" charset="-122"/>
              </a:rPr>
              <a:t>始终坚守父亲的嘱托。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③在首届自贡市屈氏宗亲会上,名誉会长、屈原后裔第67代屈松富向众宗亲</a:t>
            </a:r>
            <a:r>
              <a:rPr dirty="0"/>
              <a:t/>
            </a:r>
            <a:br>
              <a:rPr dirty="0"/>
            </a:br>
            <a:endParaRPr lang="zh-CN" altLang="en-US" dirty="0"/>
          </a:p>
        </p:txBody>
      </p:sp>
      <p:sp>
        <p:nvSpPr>
          <p:cNvPr id="3" name="TextBox 2"/>
          <p:cNvSpPr txBox="1"/>
          <p:nvPr/>
        </p:nvSpPr>
        <p:spPr>
          <a:xfrm>
            <a:off x="540000" y="900003"/>
            <a:ext cx="11340000" cy="61350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专题练　精研练习成高手</a:t>
            </a:r>
            <a:endParaRPr lang="zh-CN" altLang="en-US" sz="3000" b="1" dirty="0"/>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当场宣读了屈氏宗亲家风、家训、家规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要求屈氏儿女积极践行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严格要求自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己和后代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以家风、家训、家规作为行动指南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做一名和睦乡邻、诚实守信、</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手持正义、爱岗敬业、谨言慎行、宽厚博爱、自立自强、爱国爱家的优秀</a:t>
            </a:r>
            <a:r>
              <a:rPr dirty="0"/>
              <a:t/>
            </a:r>
            <a:br>
              <a:rPr dirty="0"/>
            </a:br>
            <a:r>
              <a:rPr lang="zh-CN" altLang="en-US" sz="2607" kern="0" dirty="0" smtClean="0">
                <a:solidFill>
                  <a:srgbClr val="000000"/>
                </a:solidFill>
                <a:latin typeface="Times New Roman" pitchFamily="65" charset="-122"/>
                <a:ea typeface="宋体" pitchFamily="65" charset="-122"/>
              </a:rPr>
              <a:t>中华儿女。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请结合上面三则材料内容,谈谈你的看法。选好角度,确定立意;明确文体,自</a:t>
            </a:r>
            <a:r>
              <a:rPr dirty="0"/>
              <a:t/>
            </a:r>
            <a:br>
              <a:rPr dirty="0"/>
            </a:br>
            <a:r>
              <a:rPr lang="zh-CN" altLang="en-US" sz="2607" kern="0" dirty="0" smtClean="0">
                <a:solidFill>
                  <a:srgbClr val="000000"/>
                </a:solidFill>
                <a:latin typeface="Times New Roman" pitchFamily="65" charset="-122"/>
                <a:ea typeface="宋体" pitchFamily="65" charset="-122"/>
              </a:rPr>
              <a:t>拟标题;不少于800字。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要求:选好角度,确定立意,明确文体,自拟标题,不要套作,不得抄袭,不得泄露</a:t>
            </a:r>
            <a:r>
              <a:t/>
            </a:r>
            <a:br/>
            <a:r>
              <a:rPr lang="zh-CN" altLang="en-US" sz="2607" kern="0" dirty="0" smtClean="0">
                <a:solidFill>
                  <a:srgbClr val="000000"/>
                </a:solidFill>
                <a:latin typeface="Times New Roman" pitchFamily="65" charset="-122"/>
                <a:ea typeface="宋体" pitchFamily="65" charset="-122"/>
              </a:rPr>
              <a:t>个人信息;不少于800字。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a:t>
            </a:r>
            <a:endParaRPr lang="zh-CN" altLang="en-US"/>
          </a:p>
        </p:txBody>
      </p:sp>
      <p:graphicFrame>
        <p:nvGraphicFramePr>
          <p:cNvPr id="3" name="表格 2"/>
          <p:cNvGraphicFramePr>
            <a:graphicFrameLocks noGrp="1"/>
          </p:cNvGraphicFramePr>
          <p:nvPr/>
        </p:nvGraphicFramePr>
        <p:xfrm>
          <a:off x="540000" y="2772197"/>
          <a:ext cx="10987200" cy="3108960"/>
        </p:xfrm>
        <a:graphic>
          <a:graphicData uri="http://schemas.openxmlformats.org/drawingml/2006/table">
            <a:tbl>
              <a:tblPr/>
              <a:tblGrid>
                <a:gridCol w="2645517"/>
                <a:gridCol w="8341683"/>
              </a:tblGrid>
              <a:tr h="15497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立意角度示例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写作点拨</a:t>
                      </a:r>
                    </a:p>
                  </a:txBody>
                  <a:tcPr marL="45720" marR="45720"/>
                </a:tc>
              </a:tr>
              <a:tr h="51658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1.从“大我”——国家和时代的角度出发,写新世纪中国发展、时代变迁,体现“世纪宝宝”的自豪感和使命感。</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宏观角度展现新世纪以来的18年间,我国在灾后重建、体育、科技、美丽乡村建设等方面取得的巨大成就,展现新时代中国人团结一心、攻坚克难、开拓创新的品质。写作的过程中要肯定国家的发展进步,展现大国风采,特别是展现个人切身感受到的自豪感、责任感、使命感,同时不忘展望祖国和个人更加美好的未来。</a:t>
                      </a:r>
                    </a:p>
                  </a:txBody>
                  <a:tcPr marL="45720" marR="45720"/>
                </a:tc>
              </a:tr>
              <a:tr h="51658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2.从“小我”——“世纪宝宝”的角度出发,写自己或身边人的成长过程,呈现其背后的时代变化和国家发展。</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微观角度,通过个人的所见所闻、所思所感来具体呈现新世纪以来国家的巨大变化,将个人成长的小细节、小事件与国家发展的大跨越、大事件联系起来,写出自己的真情实感,写出个性化、细腻而有画面感的具体内容。从这个角度写,能有效防止文章内容空洞、生硬,流于说教。</a:t>
                      </a:r>
                    </a:p>
                  </a:txBody>
                  <a:tcPr marL="45720" marR="45720"/>
                </a:tc>
              </a:tr>
              <a:tr h="396051">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3.从“大我”对“小我”的影响出发,聚焦某一大事,写时代与个人的密切关系。</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以点带面,重点透视某一重大事件。在“世纪宝宝”经历的众多事件中,肯定至少有一件大事会是考生印象深、感触颇多的,可以重点对其进行阐述,通过讲述这件事与自己的联系、对自己的影响来透视时代与个人的关系,然后旁及其他事件,深入而具体地呈现自己的理解与思考。</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083123"/>
          </a:xfrm>
          <a:prstGeom prst="rect">
            <a:avLst/>
          </a:prstGeom>
          <a:noFill/>
        </p:spPr>
        <p:txBody>
          <a:bodyPr wrap="square" lIns="0" tIns="0" rIns="0" bIns="0" rtlCol="0">
            <a:spAutoFit/>
          </a:bodyPr>
          <a:lstStyle/>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[审题指导]　第①则材料的中心是“用家训守护‘匠心’”,第②则材料的</a:t>
            </a:r>
            <a:endParaRPr lang="zh-CN" altLang="en-US" sz="2800"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中心是“坚守家训(父亲的嘱托)”,第③则材料的中心是“要求积极践行家</a:t>
            </a:r>
            <a:r>
              <a:rPr dirty="0"/>
              <a:t/>
            </a:r>
            <a:br>
              <a:rPr dirty="0"/>
            </a:br>
            <a:r>
              <a:rPr lang="zh-CN" altLang="en-US" sz="2607" kern="0" dirty="0" smtClean="0">
                <a:solidFill>
                  <a:srgbClr val="000000"/>
                </a:solidFill>
                <a:latin typeface="Times New Roman" pitchFamily="65" charset="-122"/>
                <a:ea typeface="宋体" pitchFamily="65" charset="-122"/>
              </a:rPr>
              <a:t>风、家训、家规”。可以看出命题者意在引导考生对“家风、家训、家</a:t>
            </a:r>
            <a:r>
              <a:rPr dirty="0"/>
              <a:t/>
            </a:r>
            <a:br>
              <a:rPr dirty="0"/>
            </a:br>
            <a:r>
              <a:rPr lang="zh-CN" altLang="en-US" sz="2607" kern="0" dirty="0" smtClean="0">
                <a:solidFill>
                  <a:srgbClr val="000000"/>
                </a:solidFill>
                <a:latin typeface="Times New Roman" pitchFamily="65" charset="-122"/>
                <a:ea typeface="宋体" pitchFamily="65" charset="-122"/>
              </a:rPr>
              <a:t>规”进行思考。文章可以从单则材料来立意,如:①家训与匠心;②牢记先辈</a:t>
            </a:r>
            <a:r>
              <a:rPr dirty="0"/>
              <a:t/>
            </a:r>
            <a:br>
              <a:rPr dirty="0"/>
            </a:br>
            <a:r>
              <a:rPr lang="zh-CN" altLang="en-US" sz="2607" kern="0" dirty="0" smtClean="0">
                <a:solidFill>
                  <a:srgbClr val="000000"/>
                </a:solidFill>
                <a:latin typeface="Times New Roman" pitchFamily="65" charset="-122"/>
                <a:ea typeface="宋体" pitchFamily="65" charset="-122"/>
              </a:rPr>
              <a:t>教诲,抒写无悔人生;③积极践行良好的家风、家训、家规,争做优秀中华儿</a:t>
            </a:r>
            <a:r>
              <a:rPr dirty="0"/>
              <a:t/>
            </a:r>
            <a:br>
              <a:rPr dirty="0"/>
            </a:br>
            <a:r>
              <a:rPr lang="zh-CN" altLang="en-US" sz="2607" kern="0" dirty="0" smtClean="0">
                <a:solidFill>
                  <a:srgbClr val="000000"/>
                </a:solidFill>
                <a:latin typeface="Times New Roman" pitchFamily="65" charset="-122"/>
                <a:ea typeface="宋体" pitchFamily="65" charset="-122"/>
              </a:rPr>
              <a:t>女。文章也可以从三则材料综合立意,抓住其共同话题,从“家风、家训、家</a:t>
            </a:r>
            <a:r>
              <a:rPr dirty="0"/>
              <a:t/>
            </a:r>
            <a:br>
              <a:rPr dirty="0"/>
            </a:br>
            <a:r>
              <a:rPr lang="zh-CN" altLang="en-US" sz="2607" kern="0" dirty="0" smtClean="0">
                <a:solidFill>
                  <a:srgbClr val="000000"/>
                </a:solidFill>
                <a:latin typeface="Times New Roman" pitchFamily="65" charset="-122"/>
                <a:ea typeface="宋体" pitchFamily="65" charset="-122"/>
              </a:rPr>
              <a:t>规”的角度来谈良好的“家风、家训、家规”对人生的指导意义、对民族</a:t>
            </a:r>
            <a:r>
              <a:rPr dirty="0"/>
              <a:t/>
            </a:r>
            <a:br>
              <a:rPr dirty="0"/>
            </a:br>
            <a:r>
              <a:rPr lang="zh-CN" altLang="en-US" sz="2607" kern="0" dirty="0" smtClean="0">
                <a:solidFill>
                  <a:srgbClr val="000000"/>
                </a:solidFill>
                <a:latin typeface="Times New Roman" pitchFamily="65" charset="-122"/>
                <a:ea typeface="宋体" pitchFamily="65" charset="-122"/>
              </a:rPr>
              <a:t>振兴的意义、对传承民族文化的意义,以及如何践行良好的“家风、家训、</a:t>
            </a:r>
            <a:r>
              <a:rPr dirty="0"/>
              <a:t/>
            </a:r>
            <a:br>
              <a:rPr dirty="0"/>
            </a:br>
            <a:r>
              <a:rPr lang="zh-CN" altLang="en-US" sz="2607" kern="0" dirty="0" smtClean="0">
                <a:solidFill>
                  <a:srgbClr val="000000"/>
                </a:solidFill>
                <a:latin typeface="Times New Roman" pitchFamily="65" charset="-122"/>
                <a:ea typeface="宋体" pitchFamily="65" charset="-122"/>
              </a:rPr>
              <a:t>家规”,并让“家风、家训、家规”与时俱进、世代流传。这样,文章的立意</a:t>
            </a:r>
            <a:r>
              <a:rPr dirty="0"/>
              <a:t/>
            </a:r>
            <a:br>
              <a:rPr dirty="0"/>
            </a:br>
            <a:r>
              <a:rPr lang="zh-CN" altLang="en-US" sz="2607" kern="0" dirty="0" smtClean="0">
                <a:solidFill>
                  <a:srgbClr val="000000"/>
                </a:solidFill>
                <a:latin typeface="Times New Roman" pitchFamily="65" charset="-122"/>
                <a:ea typeface="宋体" pitchFamily="65" charset="-122"/>
              </a:rPr>
              <a:t>更高远,境界更开阔。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2018年元旦前夕,习近平主席发表新年贺词,以下是贺词中的一些句子: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①幸福都是奋斗出来的。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②九层之台,起于累土。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③不驰于空想,不骛于虚声。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④逢山开路,遇水架桥。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⑤将改革进行到底。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⑥一诺千金。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这些金句很快就在网上走红,引发无数人的共鸣。读了上面六句话,你有怎样</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的感触与思考?请以其中两三句为基础确定立意,并合理引用,写一篇文章。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要求:自选角度,明确文体,自拟标题;不要套作,不得抄袭;不少于800字。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871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审题指导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材料中的六个句子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第①句强调奋斗的重要性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第②句强调积累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和坚持的重要性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第③句阐明要脚踏实地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努力实干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第④句要求不畏险阻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敢</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于行动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在挫折中崛起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第⑤句阐明改革的价值和坚持的意义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第⑥句阐明诚</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信的价值和重要性。六个句子分别从不同角度揭示了当今社会所需要的精</a:t>
            </a:r>
            <a:r>
              <a:rPr dirty="0"/>
              <a:t/>
            </a:r>
            <a:br>
              <a:rPr dirty="0"/>
            </a:br>
            <a:r>
              <a:rPr lang="zh-CN" altLang="en-US" sz="2607" kern="0" dirty="0" smtClean="0">
                <a:solidFill>
                  <a:srgbClr val="000000"/>
                </a:solidFill>
                <a:latin typeface="Times New Roman" pitchFamily="65" charset="-122"/>
                <a:ea typeface="宋体" pitchFamily="65" charset="-122"/>
              </a:rPr>
              <a:t>神风貌。考生在写作时,可以根据自己的感触和思考灵活组合立意。立意角</a:t>
            </a:r>
            <a:r>
              <a:rPr dirty="0"/>
              <a:t/>
            </a:r>
            <a:br>
              <a:rPr dirty="0"/>
            </a:br>
            <a:r>
              <a:rPr lang="zh-CN" altLang="en-US" sz="2607" kern="0" dirty="0" smtClean="0">
                <a:solidFill>
                  <a:srgbClr val="000000"/>
                </a:solidFill>
                <a:latin typeface="Times New Roman" pitchFamily="65" charset="-122"/>
                <a:ea typeface="宋体" pitchFamily="65" charset="-122"/>
              </a:rPr>
              <a:t>度:(1)“小我”的角度,选择①③句,强调脚踏实地,艰苦奋斗,创造自己的幸</a:t>
            </a:r>
            <a:r>
              <a:rPr dirty="0"/>
              <a:t/>
            </a:r>
            <a:br>
              <a:rPr dirty="0"/>
            </a:br>
            <a:r>
              <a:rPr lang="zh-CN" altLang="en-US" sz="2607" kern="0" dirty="0" smtClean="0">
                <a:solidFill>
                  <a:srgbClr val="000000"/>
                </a:solidFill>
                <a:latin typeface="Times New Roman" pitchFamily="65" charset="-122"/>
                <a:ea typeface="宋体" pitchFamily="65" charset="-122"/>
              </a:rPr>
              <a:t>福;选择①②句,论证“幸福与成功,来自坚持与奋斗”的道理。(2)站在“大</a:t>
            </a:r>
            <a:r>
              <a:rPr dirty="0"/>
              <a:t/>
            </a:r>
            <a:br>
              <a:rPr dirty="0"/>
            </a:br>
            <a:r>
              <a:rPr lang="zh-CN" altLang="en-US" sz="2607" kern="0" dirty="0" smtClean="0">
                <a:solidFill>
                  <a:srgbClr val="000000"/>
                </a:solidFill>
                <a:latin typeface="Times New Roman" pitchFamily="65" charset="-122"/>
                <a:ea typeface="宋体" pitchFamily="65" charset="-122"/>
              </a:rPr>
              <a:t>我”的角度,即站在国家和民族的角度,选择①⑤句,阐明只有坚持改革开放,</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进行艰苦的奋斗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才能实现伟大的“中国梦”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选择③④⑤句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表现个人对改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革开放的关注与思考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改革不可能一帆风顺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空想不能解决问题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唯有积极开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动脑筋、迎难而上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才能取得成功。</a:t>
            </a:r>
            <a:r>
              <a:rPr lang="en-US" altLang="zh-CN" sz="2607" kern="0" dirty="0" smtClean="0">
                <a:solidFill>
                  <a:srgbClr val="000000"/>
                </a:solidFill>
                <a:latin typeface="Times New Roman" pitchFamily="65" charset="-122"/>
                <a:ea typeface="宋体" pitchFamily="65" charset="-122"/>
              </a:rPr>
              <a:t>(3)</a:t>
            </a:r>
            <a:r>
              <a:rPr lang="zh-CN" altLang="en-US" sz="2607" kern="0" dirty="0" smtClean="0">
                <a:solidFill>
                  <a:srgbClr val="000000"/>
                </a:solidFill>
                <a:latin typeface="Times New Roman" pitchFamily="65" charset="-122"/>
                <a:ea typeface="宋体" pitchFamily="65" charset="-122"/>
              </a:rPr>
              <a:t>把“小我”和“大我”结合起来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论个人品格与家国天下的关系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如选择①③⑥句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阐明无论是个人还是国家都</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应拒绝“空想”“虚声”,讲求奋斗、诚信。</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6384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3.阅读下面的漫画材料,根据要求写一篇不少于800字的文章。</a:t>
            </a:r>
            <a:endParaRPr lang="zh-CN" altLang="en-US" dirty="0"/>
          </a:p>
          <a:p>
            <a:pPr marL="0" indent="0" eaLnBrk="0" latinLnBrk="1" hangingPunct="0">
              <a:lnSpc>
                <a:spcPct val="150000"/>
              </a:lnSpc>
              <a:spcBef>
                <a:spcPts val="0"/>
              </a:spcBef>
              <a:buNone/>
            </a:pPr>
            <a:r>
              <a:rPr lang="zh-CN" altLang="en-US" sz="8610" kern="0" spc="24914"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860"/>
              </a:spcBef>
              <a:buNone/>
            </a:pPr>
            <a:r>
              <a:rPr lang="zh-CN" altLang="en-US" sz="2607" kern="0" dirty="0" smtClean="0">
                <a:solidFill>
                  <a:srgbClr val="000000"/>
                </a:solidFill>
                <a:latin typeface="Times New Roman" pitchFamily="65" charset="-122"/>
                <a:ea typeface="宋体" pitchFamily="65" charset="-122"/>
              </a:rPr>
              <a:t>对成功者的足迹,有人视为路标,有人视为框框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要求:选准角度,明确立意,自选文体,自拟标题;不要脱离材料内容及含意的范</a:t>
            </a:r>
            <a:r>
              <a:rPr dirty="0"/>
              <a:t/>
            </a:r>
            <a:br>
              <a:rPr dirty="0"/>
            </a:br>
            <a:r>
              <a:rPr lang="zh-CN" altLang="en-US" sz="2607" kern="0" dirty="0" smtClean="0">
                <a:solidFill>
                  <a:srgbClr val="000000"/>
                </a:solidFill>
                <a:latin typeface="Times New Roman" pitchFamily="65" charset="-122"/>
                <a:ea typeface="宋体" pitchFamily="65" charset="-122"/>
              </a:rPr>
              <a:t>围作文,不要套作,不得抄袭。</a:t>
            </a:r>
            <a:endParaRPr lang="zh-CN" altLang="en-US" dirty="0"/>
          </a:p>
        </p:txBody>
      </p:sp>
      <p:pic>
        <p:nvPicPr>
          <p:cNvPr id="3" name="图片 3" descr="textimage2.jpeg"/>
          <p:cNvPicPr>
            <a:picLocks noChangeAspect="1"/>
          </p:cNvPicPr>
          <p:nvPr/>
        </p:nvPicPr>
        <p:blipFill>
          <a:blip r:embed="rId4" cstate="print"/>
          <a:stretch>
            <a:fillRect/>
          </a:stretch>
        </p:blipFill>
        <p:spPr>
          <a:xfrm>
            <a:off x="3761581" y="1548061"/>
            <a:ext cx="4028655" cy="2126985"/>
          </a:xfrm>
          <a:prstGeom prst="rect">
            <a:avLst/>
          </a:prstGeom>
        </p:spPr>
      </p:pic>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6098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我来审题:</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[审题指导]　审题时要弄清楚这幅漫画的寓意。本题审题的关键是读懂</a:t>
            </a:r>
            <a:r>
              <a:rPr dirty="0"/>
              <a:t/>
            </a:r>
            <a:br>
              <a:rPr dirty="0"/>
            </a:br>
            <a:r>
              <a:rPr lang="zh-CN" altLang="en-US" sz="2607" kern="0" dirty="0" smtClean="0">
                <a:solidFill>
                  <a:srgbClr val="000000"/>
                </a:solidFill>
                <a:latin typeface="Times New Roman" pitchFamily="65" charset="-122"/>
                <a:ea typeface="宋体" pitchFamily="65" charset="-122"/>
              </a:rPr>
              <a:t>“路标”与“框框”的深层含义:“路标”是借鉴,可供学习;“框框”是限</a:t>
            </a:r>
            <a:r>
              <a:rPr dirty="0"/>
              <a:t/>
            </a:r>
            <a:br>
              <a:rPr dirty="0"/>
            </a:br>
            <a:r>
              <a:rPr lang="zh-CN" altLang="en-US" sz="2607" kern="0" dirty="0" smtClean="0">
                <a:solidFill>
                  <a:srgbClr val="000000"/>
                </a:solidFill>
                <a:latin typeface="Times New Roman" pitchFamily="65" charset="-122"/>
                <a:ea typeface="宋体" pitchFamily="65" charset="-122"/>
              </a:rPr>
              <a:t>制,很难突破。这幅漫画告诉我们:对待他人成功的经验,只可以借鉴,而不能</a:t>
            </a:r>
            <a:r>
              <a:rPr dirty="0"/>
              <a:t/>
            </a:r>
            <a:br>
              <a:rPr dirty="0"/>
            </a:br>
            <a:r>
              <a:rPr lang="zh-CN" altLang="en-US" sz="2607" kern="0" dirty="0" smtClean="0">
                <a:solidFill>
                  <a:srgbClr val="000000"/>
                </a:solidFill>
                <a:latin typeface="Times New Roman" pitchFamily="65" charset="-122"/>
                <a:ea typeface="宋体" pitchFamily="65" charset="-122"/>
              </a:rPr>
              <a:t>照搬。参考立意如下:①学我者生,似我者死。画面中,主动学习的人跑得轻</a:t>
            </a:r>
            <a:r>
              <a:rPr dirty="0"/>
              <a:t/>
            </a:r>
            <a:br>
              <a:rPr dirty="0"/>
            </a:br>
            <a:r>
              <a:rPr lang="zh-CN" altLang="en-US" sz="2607" kern="0" dirty="0" smtClean="0">
                <a:solidFill>
                  <a:srgbClr val="000000"/>
                </a:solidFill>
                <a:latin typeface="Times New Roman" pitchFamily="65" charset="-122"/>
                <a:ea typeface="宋体" pitchFamily="65" charset="-122"/>
              </a:rPr>
              <a:t>松,抢在前头;而一味模仿的人只能亦步亦趋,落在后面。②成功不可复制。</a:t>
            </a:r>
            <a:r>
              <a:rPr dirty="0"/>
              <a:t/>
            </a:r>
            <a:br>
              <a:rPr dirty="0"/>
            </a:br>
            <a:r>
              <a:rPr lang="zh-CN" altLang="en-US" sz="2607" kern="0" dirty="0" smtClean="0">
                <a:solidFill>
                  <a:srgbClr val="000000"/>
                </a:solidFill>
                <a:latin typeface="Times New Roman" pitchFamily="65" charset="-122"/>
                <a:ea typeface="宋体" pitchFamily="65" charset="-122"/>
              </a:rPr>
              <a:t>每个人都有自己成功的方式,复制别人的成功粘贴不到自己的身上。可现实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中依然有很多人不明白这个道理,他们踩着成功人士的脚印,小心翼翼,结果</a:t>
            </a:r>
            <a:r>
              <a:t/>
            </a:r>
            <a:br/>
            <a:r>
              <a:rPr lang="zh-CN" altLang="en-US" sz="2607" kern="0" dirty="0" smtClean="0">
                <a:solidFill>
                  <a:srgbClr val="000000"/>
                </a:solidFill>
                <a:latin typeface="Times New Roman" pitchFamily="65" charset="-122"/>
                <a:ea typeface="宋体" pitchFamily="65" charset="-122"/>
              </a:rPr>
              <a:t>不但没有成功,反而被别人越甩越远。③善于借鉴。生活中有些人跑得轻松</a:t>
            </a:r>
            <a:r>
              <a:t/>
            </a:r>
            <a:br/>
            <a:r>
              <a:rPr lang="zh-CN" altLang="en-US" sz="2607" kern="0" dirty="0" smtClean="0">
                <a:solidFill>
                  <a:srgbClr val="000000"/>
                </a:solidFill>
                <a:latin typeface="Times New Roman" pitchFamily="65" charset="-122"/>
                <a:ea typeface="宋体" pitchFamily="65" charset="-122"/>
              </a:rPr>
              <a:t>而愉快,是因为他们善于借鉴别人先进的经验。生活中适当借鉴别人的先进</a:t>
            </a:r>
            <a:r>
              <a:t/>
            </a:r>
            <a:br/>
            <a:r>
              <a:rPr lang="zh-CN" altLang="en-US" sz="2607" kern="0" dirty="0" smtClean="0">
                <a:solidFill>
                  <a:srgbClr val="000000"/>
                </a:solidFill>
                <a:latin typeface="Times New Roman" pitchFamily="65" charset="-122"/>
                <a:ea typeface="宋体" pitchFamily="65" charset="-122"/>
              </a:rPr>
              <a:t>经验和做法,可以提高自身的素质和水平。</a:t>
            </a:r>
            <a:endParaRPr lang="zh-CN" altLang="en-US"/>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75939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任务驱动记心间——写得快</a:t>
            </a:r>
            <a:endParaRPr lang="zh-CN" altLang="en-US" sz="3700" dirty="0" smtClean="0">
              <a:latin typeface="黑体" pitchFamily="2" charset="-122"/>
              <a:ea typeface="黑体" pitchFamily="2" charset="-122"/>
            </a:endParaRPr>
          </a:p>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品佳作　识得标杆得高分</a:t>
            </a:r>
            <a:endParaRPr lang="zh-CN" altLang="en-US" sz="3000" b="1"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(2017课标全国Ⅰ,22)阅读下面的材料,根据要求写作。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据近期一项对来华留学生的调查,他们较为关注的“中国关键词”有:一带一</a:t>
            </a:r>
            <a:r>
              <a:rPr dirty="0"/>
              <a:t/>
            </a:r>
            <a:br>
              <a:rPr dirty="0"/>
            </a:br>
            <a:r>
              <a:rPr lang="zh-CN" altLang="en-US" sz="2607" kern="0" dirty="0" smtClean="0">
                <a:solidFill>
                  <a:srgbClr val="000000"/>
                </a:solidFill>
                <a:latin typeface="Times New Roman" pitchFamily="65" charset="-122"/>
                <a:ea typeface="宋体" pitchFamily="65" charset="-122"/>
              </a:rPr>
              <a:t>路、大熊猫、广场舞、中华美食、长城、共享单车、京剧、空气污染、美</a:t>
            </a:r>
            <a:r>
              <a:rPr dirty="0"/>
              <a:t/>
            </a:r>
            <a:br>
              <a:rPr dirty="0"/>
            </a:br>
            <a:r>
              <a:rPr lang="zh-CN" altLang="en-US" sz="2607" kern="0" dirty="0" smtClean="0">
                <a:solidFill>
                  <a:srgbClr val="000000"/>
                </a:solidFill>
                <a:latin typeface="Times New Roman" pitchFamily="65" charset="-122"/>
                <a:ea typeface="宋体" pitchFamily="65" charset="-122"/>
              </a:rPr>
              <a:t>丽乡村、食品安全、高铁、移动支付。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请从中选择两三个关键词来呈现你所认识的中国,写一篇文章帮助外国青年</a:t>
            </a:r>
            <a:r>
              <a:rPr dirty="0"/>
              <a:t/>
            </a:r>
            <a:br>
              <a:rPr dirty="0"/>
            </a:br>
            <a:r>
              <a:rPr lang="zh-CN" altLang="en-US" sz="2607" kern="0" dirty="0" smtClean="0">
                <a:solidFill>
                  <a:srgbClr val="000000"/>
                </a:solidFill>
                <a:latin typeface="Times New Roman" pitchFamily="65" charset="-122"/>
                <a:ea typeface="宋体" pitchFamily="65" charset="-122"/>
              </a:rPr>
              <a:t>读懂中国。</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377205" y="2556173"/>
            <a:ext cx="2524125" cy="5810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要求:选好关键词,使之形成有机的关联;选好角度,明确文体,自拟标题;不要套</a:t>
            </a:r>
            <a:r>
              <a:t/>
            </a:r>
            <a:br/>
            <a:r>
              <a:rPr lang="zh-CN" altLang="en-US" sz="2607" kern="0" dirty="0" smtClean="0">
                <a:solidFill>
                  <a:srgbClr val="000000"/>
                </a:solidFill>
                <a:latin typeface="Times New Roman" pitchFamily="65" charset="-122"/>
                <a:ea typeface="宋体" pitchFamily="65" charset="-122"/>
              </a:rPr>
              <a:t>作,不得抄袭;不少于800字。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这道作文题意在让考生通过对材料中提及的某些关键词的阐</a:t>
            </a:r>
            <a:r>
              <a:t/>
            </a:r>
            <a:br/>
            <a:r>
              <a:rPr lang="zh-CN" altLang="en-US" sz="2607" kern="0" dirty="0" smtClean="0">
                <a:solidFill>
                  <a:srgbClr val="000000"/>
                </a:solidFill>
                <a:latin typeface="Times New Roman" pitchFamily="65" charset="-122"/>
                <a:ea typeface="宋体" pitchFamily="65" charset="-122"/>
              </a:rPr>
              <a:t>述,“帮助外国青年读懂中国”,可谓极具国际视野,奏响了时代最强音。具</a:t>
            </a:r>
            <a:r>
              <a:t/>
            </a:r>
            <a:br/>
            <a:r>
              <a:rPr lang="zh-CN" altLang="en-US" sz="2607" kern="0" dirty="0" smtClean="0">
                <a:solidFill>
                  <a:srgbClr val="000000"/>
                </a:solidFill>
                <a:latin typeface="Times New Roman" pitchFamily="65" charset="-122"/>
                <a:ea typeface="宋体" pitchFamily="65" charset="-122"/>
              </a:rPr>
              <a:t>体来说有以下几个特点: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①紧扣时政,关注热点,极具国际视野。作文材料中的十二个关键词涵盖了经</a:t>
            </a:r>
            <a:r>
              <a:t/>
            </a:r>
            <a:br/>
            <a:r>
              <a:rPr lang="zh-CN" altLang="en-US" sz="2607" kern="0" dirty="0" smtClean="0">
                <a:solidFill>
                  <a:srgbClr val="000000"/>
                </a:solidFill>
                <a:latin typeface="Times New Roman" pitchFamily="65" charset="-122"/>
                <a:ea typeface="宋体" pitchFamily="65" charset="-122"/>
              </a:rPr>
              <a:t>济、文化、民生、科技、环保、城乡、出行、购物等众多门类,充分体现了</a:t>
            </a:r>
            <a:r>
              <a:t/>
            </a:r>
            <a:br/>
            <a:r>
              <a:rPr lang="zh-CN" altLang="en-US" sz="2607" kern="0" dirty="0" smtClean="0">
                <a:solidFill>
                  <a:srgbClr val="000000"/>
                </a:solidFill>
                <a:latin typeface="Times New Roman" pitchFamily="65" charset="-122"/>
                <a:ea typeface="宋体" pitchFamily="65" charset="-122"/>
              </a:rPr>
              <a:t>关注时政热点的特征,引导考生关注并思考现实问题;同时具有国际视野,从</a:t>
            </a:r>
            <a:r>
              <a:t/>
            </a:r>
            <a:br/>
            <a:r>
              <a:rPr lang="zh-CN" altLang="en-US" sz="2607" kern="0" dirty="0" smtClean="0">
                <a:solidFill>
                  <a:srgbClr val="000000"/>
                </a:solidFill>
                <a:latin typeface="Times New Roman" pitchFamily="65" charset="-122"/>
                <a:ea typeface="宋体" pitchFamily="65" charset="-122"/>
              </a:rPr>
              <a:t>国家发展的大局着眼,承担中国公民向外国青年推介中国的责任。材料既弘</a:t>
            </a:r>
            <a:endParaRPr lang="zh-CN" altLang="en-US"/>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我们,与新时代同行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致2035年的18岁少年: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见字安。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我是千禧年后成长起来的青年,我所处的时代是日新月异的新时代。2035年</a:t>
            </a:r>
            <a:r>
              <a:rPr dirty="0"/>
              <a:t/>
            </a:r>
            <a:br>
              <a:rPr dirty="0"/>
            </a:br>
            <a:r>
              <a:rPr lang="zh-CN" altLang="en-US" sz="2607" kern="0" dirty="0" smtClean="0">
                <a:solidFill>
                  <a:srgbClr val="000000"/>
                </a:solidFill>
                <a:latin typeface="Times New Roman" pitchFamily="65" charset="-122"/>
                <a:ea typeface="宋体" pitchFamily="65" charset="-122"/>
              </a:rPr>
              <a:t>的青年们,我有一段话,说与你们听。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我感谢,我成长在新世纪的中国。回望改革开放四十年,中国一步一个脚印坚</a:t>
            </a:r>
            <a:r>
              <a:rPr dirty="0"/>
              <a:t/>
            </a:r>
            <a:br>
              <a:rPr dirty="0"/>
            </a:br>
            <a:r>
              <a:rPr lang="zh-CN" altLang="en-US" sz="2607" kern="0" dirty="0" smtClean="0">
                <a:solidFill>
                  <a:srgbClr val="000000"/>
                </a:solidFill>
                <a:latin typeface="Times New Roman" pitchFamily="65" charset="-122"/>
                <a:ea typeface="宋体" pitchFamily="65" charset="-122"/>
              </a:rPr>
              <a:t>定地走在复兴之路上。实行改革开放后,中国以更开放的姿态拥抱世界:加入</a:t>
            </a:r>
            <a:r>
              <a:rPr dirty="0"/>
              <a:t/>
            </a:r>
            <a:br>
              <a:rPr dirty="0"/>
            </a:br>
            <a:r>
              <a:rPr lang="zh-CN" altLang="en-US" sz="2607" kern="0" dirty="0" smtClean="0">
                <a:solidFill>
                  <a:srgbClr val="000000"/>
                </a:solidFill>
                <a:latin typeface="Times New Roman" pitchFamily="65" charset="-122"/>
                <a:ea typeface="宋体" pitchFamily="65" charset="-122"/>
              </a:rPr>
              <a:t>世界贸易组织,中国贸易与全球互联互通;成功举办北京奥运会,中国向世界</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21221" y="899989"/>
            <a:ext cx="2371725" cy="5238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扬中国传统文化,又展望国家发展的美好前景,具有明显的“立德树人”的导</a:t>
            </a:r>
            <a:r>
              <a:rPr dirty="0"/>
              <a:t/>
            </a:r>
            <a:br>
              <a:rPr dirty="0"/>
            </a:br>
            <a:r>
              <a:rPr lang="zh-CN" altLang="en-US" sz="2607" kern="0" dirty="0" smtClean="0">
                <a:solidFill>
                  <a:srgbClr val="000000"/>
                </a:solidFill>
                <a:latin typeface="Times New Roman" pitchFamily="65" charset="-122"/>
                <a:ea typeface="宋体" pitchFamily="65" charset="-122"/>
              </a:rPr>
              <a:t>向功能。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全面驱动,尊重个性,引导独立思考。今年的高考作文,既有“选择两三个关键词”的数量限制,又有“呈现你所认识的中国”的内容驱动,还有“帮助外国青年读懂中国”的对象设定和目标设定,同时更有“选好关键词,使之形成有机的关联”的思维驱动;四重驱动层层叠加,对考生任务驱动的复杂性和思维驱动的关联性提出了更高的要求,可谓真正意义上的“任务驱动型作文”题。考生可以自主选择关键词进行写作,但必须同时满足上述四个要求。</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③容易写作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却又难以出彩。“中国关键词”是考生耳熟能详的话题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特别是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文科生,在政治课上肯定对此多有接触,即使是理科生,也会通过电视、报</a:t>
            </a:r>
            <a:r>
              <a:rPr dirty="0"/>
              <a:t/>
            </a:r>
            <a:br>
              <a:rPr dirty="0"/>
            </a:br>
            <a:r>
              <a:rPr lang="zh-CN" altLang="en-US" sz="2607" kern="0" dirty="0" smtClean="0">
                <a:solidFill>
                  <a:srgbClr val="000000"/>
                </a:solidFill>
                <a:latin typeface="Times New Roman" pitchFamily="65" charset="-122"/>
                <a:ea typeface="宋体" pitchFamily="65" charset="-122"/>
              </a:rPr>
              <a:t>纸、杂志、会议等对其有一定的了解。试题多角度的提示,使考生极易忽视</a:t>
            </a:r>
            <a:r>
              <a:rPr dirty="0"/>
              <a:t/>
            </a:r>
            <a:br>
              <a:rPr dirty="0"/>
            </a:br>
            <a:r>
              <a:rPr lang="zh-CN" altLang="en-US" sz="2607" kern="0" dirty="0" smtClean="0">
                <a:solidFill>
                  <a:srgbClr val="000000"/>
                </a:solidFill>
                <a:latin typeface="Times New Roman" pitchFamily="65" charset="-122"/>
                <a:ea typeface="宋体" pitchFamily="65" charset="-122"/>
              </a:rPr>
              <a:t>本次作文的核心要求——“选好关键词,使之形成有机的关联”,以致从十二</a:t>
            </a:r>
            <a:r>
              <a:rPr dirty="0"/>
              <a:t/>
            </a:r>
            <a:br>
              <a:rPr dirty="0"/>
            </a:br>
            <a:r>
              <a:rPr lang="zh-CN" altLang="en-US" sz="2607" kern="0" dirty="0" smtClean="0">
                <a:solidFill>
                  <a:srgbClr val="000000"/>
                </a:solidFill>
                <a:latin typeface="Times New Roman" pitchFamily="65" charset="-122"/>
                <a:ea typeface="宋体" pitchFamily="65" charset="-122"/>
              </a:rPr>
              <a:t>个关键词中任选了两三个来写,导致偏题。因此,应先将关键词归类,再找到</a:t>
            </a:r>
            <a:r>
              <a:rPr dirty="0"/>
              <a:t/>
            </a:r>
            <a:br>
              <a:rPr dirty="0"/>
            </a:br>
            <a:r>
              <a:rPr lang="zh-CN" altLang="en-US" sz="2607" kern="0" dirty="0" smtClean="0">
                <a:solidFill>
                  <a:srgbClr val="000000"/>
                </a:solidFill>
                <a:latin typeface="Times New Roman" pitchFamily="65" charset="-122"/>
                <a:ea typeface="宋体" pitchFamily="65" charset="-122"/>
              </a:rPr>
              <a:t>它们之间的联系,这对于写出高分作文尤为重要。当然也可以把已有的成就</a:t>
            </a:r>
            <a:r>
              <a:rPr dirty="0"/>
              <a:t/>
            </a:r>
            <a:br>
              <a:rPr dirty="0"/>
            </a:br>
            <a:r>
              <a:rPr lang="zh-CN" altLang="en-US" sz="2607" kern="0" dirty="0" smtClean="0">
                <a:solidFill>
                  <a:srgbClr val="000000"/>
                </a:solidFill>
                <a:latin typeface="Times New Roman" pitchFamily="65" charset="-122"/>
                <a:ea typeface="宋体" pitchFamily="65" charset="-122"/>
              </a:rPr>
              <a:t>与尚存的问题(如空气污染与食品安全)结合起来做一番辩证分析和介绍,也</a:t>
            </a:r>
            <a:r>
              <a:rPr dirty="0"/>
              <a:t/>
            </a:r>
            <a:br>
              <a:rPr dirty="0"/>
            </a:br>
            <a:r>
              <a:rPr lang="zh-CN" altLang="en-US" sz="2607" kern="0" dirty="0" smtClean="0">
                <a:solidFill>
                  <a:srgbClr val="000000"/>
                </a:solidFill>
                <a:latin typeface="Times New Roman" pitchFamily="65" charset="-122"/>
                <a:ea typeface="宋体" pitchFamily="65" charset="-122"/>
              </a:rPr>
              <a:t>许更能帮助外国青年读懂中国。然而,由于考生掌握的典型材料、生动材料</a:t>
            </a:r>
            <a:r>
              <a:rPr dirty="0"/>
              <a:t/>
            </a:r>
            <a:br>
              <a:rPr dirty="0"/>
            </a:br>
            <a:r>
              <a:rPr lang="zh-CN" altLang="en-US" sz="2607" kern="0" dirty="0" smtClean="0">
                <a:solidFill>
                  <a:srgbClr val="000000"/>
                </a:solidFill>
                <a:latin typeface="Times New Roman" pitchFamily="65" charset="-122"/>
                <a:ea typeface="宋体" pitchFamily="65" charset="-122"/>
              </a:rPr>
              <a:t>是有限的,且选择写议论文的考生占多数,大部分考生的作文可能只是一篇</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“主题先行,讴歌中国”的应景之作,很难写出真情实感,因此难以出彩。</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科技之光,照耀九州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中国,古称九州,是历史长河中古老神秘的东方国度。你对她的印象或许仍停</a:t>
            </a:r>
            <a:r>
              <a:rPr dirty="0"/>
              <a:t/>
            </a:r>
            <a:br>
              <a:rPr dirty="0"/>
            </a:br>
            <a:r>
              <a:rPr lang="zh-CN" altLang="en-US" sz="2607" kern="0" dirty="0" smtClean="0">
                <a:solidFill>
                  <a:srgbClr val="000000"/>
                </a:solidFill>
                <a:latin typeface="Times New Roman" pitchFamily="65" charset="-122"/>
                <a:ea typeface="宋体" pitchFamily="65" charset="-122"/>
              </a:rPr>
              <a:t>留在丝绸瓷器中,但今天——科技的火炬高高举起的时代,科技之光早已遍布</a:t>
            </a:r>
            <a:r>
              <a:rPr dirty="0"/>
              <a:t/>
            </a:r>
            <a:br>
              <a:rPr dirty="0"/>
            </a:br>
            <a:r>
              <a:rPr lang="zh-CN" altLang="en-US" sz="2607" kern="0" dirty="0" smtClean="0">
                <a:solidFill>
                  <a:srgbClr val="000000"/>
                </a:solidFill>
                <a:latin typeface="Times New Roman" pitchFamily="65" charset="-122"/>
                <a:ea typeface="宋体" pitchFamily="65" charset="-122"/>
              </a:rPr>
              <a:t>神州大地,屹立在你面前的,是一个崭新而又充满活力的中国。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科技之光催生了“中国速度”:中国正如版图上的雄鸡,昂首阔步;着眼在大</a:t>
            </a:r>
            <a:r>
              <a:rPr dirty="0"/>
              <a:t/>
            </a:r>
            <a:br>
              <a:rPr dirty="0"/>
            </a:br>
            <a:r>
              <a:rPr lang="zh-CN" altLang="en-US" sz="2607" kern="0" dirty="0" smtClean="0">
                <a:solidFill>
                  <a:srgbClr val="000000"/>
                </a:solidFill>
                <a:latin typeface="Times New Roman" pitchFamily="65" charset="-122"/>
                <a:ea typeface="宋体" pitchFamily="65" charset="-122"/>
              </a:rPr>
              <a:t>处,你会看到中国国土上遍布的高铁网,四通八达;将目光落在身边,你会看到</a:t>
            </a:r>
            <a:r>
              <a:rPr dirty="0"/>
              <a:t/>
            </a:r>
            <a:br>
              <a:rPr dirty="0"/>
            </a:br>
            <a:r>
              <a:rPr lang="zh-CN" altLang="en-US" sz="2607" kern="0" dirty="0" smtClean="0">
                <a:solidFill>
                  <a:srgbClr val="000000"/>
                </a:solidFill>
                <a:latin typeface="Times New Roman" pitchFamily="65" charset="-122"/>
                <a:ea typeface="宋体" pitchFamily="65" charset="-122"/>
              </a:rPr>
              <a:t>五彩缤纷的“共享单车”,绿色环保;回到你手中,不如拿起你的手机,尝试移</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93229" y="971997"/>
            <a:ext cx="2371725" cy="5238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动支付,轻松便捷。在飞速掠过的中国高铁动车中,你可以体验到“高速”舒</a:t>
            </a:r>
            <a:r>
              <a:t/>
            </a:r>
            <a:br/>
            <a:r>
              <a:rPr lang="zh-CN" altLang="en-US" sz="2607" kern="0" dirty="0" smtClean="0">
                <a:solidFill>
                  <a:srgbClr val="000000"/>
                </a:solidFill>
                <a:latin typeface="Times New Roman" pitchFamily="65" charset="-122"/>
                <a:ea typeface="宋体" pitchFamily="65" charset="-122"/>
              </a:rPr>
              <a:t>适;在共享单车上,你体验到的是“慢速”环保;在移动支付中,你体验到的是</a:t>
            </a:r>
            <a:r>
              <a:t/>
            </a:r>
            <a:br/>
            <a:r>
              <a:rPr lang="zh-CN" altLang="en-US" sz="2607" kern="0" dirty="0" smtClean="0">
                <a:solidFill>
                  <a:srgbClr val="000000"/>
                </a:solidFill>
                <a:latin typeface="Times New Roman" pitchFamily="65" charset="-122"/>
                <a:ea typeface="宋体" pitchFamily="65" charset="-122"/>
              </a:rPr>
              <a:t>“快速”便捷。无论哪种速度,都是中国走向繁荣昌盛的稳健步伐,而只有让</a:t>
            </a:r>
            <a:r>
              <a:t/>
            </a:r>
            <a:br/>
            <a:r>
              <a:rPr lang="zh-CN" altLang="en-US" sz="2607" kern="0" dirty="0" smtClean="0">
                <a:solidFill>
                  <a:srgbClr val="000000"/>
                </a:solidFill>
                <a:latin typeface="Times New Roman" pitchFamily="65" charset="-122"/>
                <a:ea typeface="宋体" pitchFamily="65" charset="-122"/>
              </a:rPr>
              <a:t>科技之光更加明亮,“中国速度”才有保证。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科技之光带来的“大速度”,是飞驰的高铁动车。高铁,对世界,对中国而言</a:t>
            </a:r>
            <a:r>
              <a:t/>
            </a:r>
            <a:br/>
            <a:r>
              <a:rPr lang="zh-CN" altLang="en-US" sz="2607" kern="0" dirty="0" smtClean="0">
                <a:solidFill>
                  <a:srgbClr val="000000"/>
                </a:solidFill>
                <a:latin typeface="Times New Roman" pitchFamily="65" charset="-122"/>
                <a:ea typeface="宋体" pitchFamily="65" charset="-122"/>
              </a:rPr>
              <a:t>都是新面孔。一百多年前的中国,铁路上行驶的火车徐徐前行;而一百多年后</a:t>
            </a:r>
            <a:r>
              <a:t/>
            </a:r>
            <a:br/>
            <a:r>
              <a:rPr lang="zh-CN" altLang="en-US" sz="2607" kern="0" dirty="0" smtClean="0">
                <a:solidFill>
                  <a:srgbClr val="000000"/>
                </a:solidFill>
                <a:latin typeface="Times New Roman" pitchFamily="65" charset="-122"/>
                <a:ea typeface="宋体" pitchFamily="65" charset="-122"/>
              </a:rPr>
              <a:t>的今天,高铁所展现的“中国速度”让世界眼前一亮。改革开放以来,你或许</a:t>
            </a:r>
            <a:r>
              <a:t/>
            </a:r>
            <a:br/>
            <a:r>
              <a:rPr lang="zh-CN" altLang="en-US" sz="2607" kern="0" dirty="0" smtClean="0">
                <a:solidFill>
                  <a:srgbClr val="000000"/>
                </a:solidFill>
                <a:latin typeface="Times New Roman" pitchFamily="65" charset="-122"/>
                <a:ea typeface="宋体" pitchFamily="65" charset="-122"/>
              </a:rPr>
              <a:t>只以为中国是“制造大国”,可今天我们已奋力跨向“制造强国”,“中国制</a:t>
            </a:r>
            <a:r>
              <a:t/>
            </a:r>
            <a:br/>
            <a:r>
              <a:rPr lang="zh-CN" altLang="en-US" sz="2607" kern="0" dirty="0" smtClean="0">
                <a:solidFill>
                  <a:srgbClr val="000000"/>
                </a:solidFill>
                <a:latin typeface="Times New Roman" pitchFamily="65" charset="-122"/>
                <a:ea typeface="宋体" pitchFamily="65" charset="-122"/>
              </a:rPr>
              <a:t>造”转型为“中国智造”,向世界交出了一张漂亮的名片。</a:t>
            </a:r>
            <a:endParaRPr lang="zh-CN" altLang="en-US"/>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科技之光带来的“小速度”,是街道上整齐摆放的共享单车。正如你所见,为</a:t>
            </a:r>
            <a:r>
              <a:t/>
            </a:r>
            <a:br/>
            <a:r>
              <a:rPr lang="zh-CN" altLang="en-US" sz="2607" kern="0" dirty="0" smtClean="0">
                <a:solidFill>
                  <a:srgbClr val="000000"/>
                </a:solidFill>
                <a:latin typeface="Times New Roman" pitchFamily="65" charset="-122"/>
                <a:ea typeface="宋体" pitchFamily="65" charset="-122"/>
              </a:rPr>
              <a:t>解决出行“最后一公里”难题的共享单车公司,正逐步实现其目标。橙色的</a:t>
            </a:r>
            <a:r>
              <a:t/>
            </a:r>
            <a:br/>
            <a:r>
              <a:rPr lang="zh-CN" altLang="en-US" sz="2607" kern="0" dirty="0" smtClean="0">
                <a:solidFill>
                  <a:srgbClr val="000000"/>
                </a:solidFill>
                <a:latin typeface="Times New Roman" pitchFamily="65" charset="-122"/>
                <a:ea typeface="宋体" pitchFamily="65" charset="-122"/>
              </a:rPr>
              <a:t>摩拜、黄色的ofo、小蓝单车</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一列又一列整齐摆放,构成了“最后一公</a:t>
            </a:r>
            <a:r>
              <a:t/>
            </a:r>
            <a:br/>
            <a:r>
              <a:rPr lang="zh-CN" altLang="en-US" sz="2607" kern="0" dirty="0" smtClean="0">
                <a:solidFill>
                  <a:srgbClr val="000000"/>
                </a:solidFill>
                <a:latin typeface="Times New Roman" pitchFamily="65" charset="-122"/>
                <a:ea typeface="宋体" pitchFamily="65" charset="-122"/>
              </a:rPr>
              <a:t>里”中彩虹般绚烂的风景线。我们在“高速”发展的同时,也能在“最后一</a:t>
            </a:r>
            <a:r>
              <a:t/>
            </a:r>
            <a:br/>
            <a:r>
              <a:rPr lang="zh-CN" altLang="en-US" sz="2607" kern="0" dirty="0" smtClean="0">
                <a:solidFill>
                  <a:srgbClr val="000000"/>
                </a:solidFill>
                <a:latin typeface="Times New Roman" pitchFamily="65" charset="-122"/>
                <a:ea typeface="宋体" pitchFamily="65" charset="-122"/>
              </a:rPr>
              <a:t>公里”慢下来,筑建“生态中国”。这些共享单车不仅方便了人们的生活,更</a:t>
            </a:r>
            <a:r>
              <a:t/>
            </a:r>
            <a:br/>
            <a:r>
              <a:rPr lang="zh-CN" altLang="en-US" sz="2607" kern="0" dirty="0" smtClean="0">
                <a:solidFill>
                  <a:srgbClr val="000000"/>
                </a:solidFill>
                <a:latin typeface="Times New Roman" pitchFamily="65" charset="-122"/>
                <a:ea typeface="宋体" pitchFamily="65" charset="-122"/>
              </a:rPr>
              <a:t>代表了中国对减少碳排放的承诺:中国是高速的,更是绿色的!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科技之光,让我们在支付高铁和共享单车费用时都更轻松。只需手机即可完</a:t>
            </a:r>
            <a:r>
              <a:t/>
            </a:r>
            <a:br/>
            <a:r>
              <a:rPr lang="zh-CN" altLang="en-US" sz="2607" kern="0" dirty="0" smtClean="0">
                <a:solidFill>
                  <a:srgbClr val="000000"/>
                </a:solidFill>
                <a:latin typeface="Times New Roman" pitchFamily="65" charset="-122"/>
                <a:ea typeface="宋体" pitchFamily="65" charset="-122"/>
              </a:rPr>
              <a:t>成移动支付。这是渗透在人们日常生活中每一处的便捷,也是“中国速度”</a:t>
            </a:r>
            <a:r>
              <a:t/>
            </a:r>
            <a:br/>
            <a:r>
              <a:rPr lang="zh-CN" altLang="en-US" sz="2607" kern="0" dirty="0" smtClean="0">
                <a:solidFill>
                  <a:srgbClr val="000000"/>
                </a:solidFill>
                <a:latin typeface="Times New Roman" pitchFamily="65" charset="-122"/>
                <a:ea typeface="宋体" pitchFamily="65" charset="-122"/>
              </a:rPr>
              <a:t>下细致的关怀。掏出手机,买到高铁车票;轻轻扫码,骑走单车。高铁如树干,</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单车如枝叶,而移动支付如同其中的脉络,为树带来了无穷的活力。中国这棵</a:t>
            </a:r>
            <a:r>
              <a:t/>
            </a:r>
            <a:br/>
            <a:r>
              <a:rPr lang="zh-CN" altLang="en-US" sz="2607" kern="0" dirty="0" smtClean="0">
                <a:solidFill>
                  <a:srgbClr val="000000"/>
                </a:solidFill>
                <a:latin typeface="Times New Roman" pitchFamily="65" charset="-122"/>
                <a:ea typeface="宋体" pitchFamily="65" charset="-122"/>
              </a:rPr>
              <a:t>大树,是迅速生长的,也是绿意盎然的。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正如梁启超先生在《少年中国说》中所言:“红日初升,其道大光。”如今的</a:t>
            </a:r>
            <a:r>
              <a:t/>
            </a:r>
            <a:br/>
            <a:r>
              <a:rPr lang="zh-CN" altLang="en-US" sz="2607" kern="0" dirty="0" smtClean="0">
                <a:solidFill>
                  <a:srgbClr val="000000"/>
                </a:solidFill>
                <a:latin typeface="Times New Roman" pitchFamily="65" charset="-122"/>
                <a:ea typeface="宋体" pitchFamily="65" charset="-122"/>
              </a:rPr>
              <a:t>中国,因冉冉升起的科技之光而欣欣向荣。科技之光,照耀九州,高铁、共享</a:t>
            </a:r>
            <a:r>
              <a:t/>
            </a:r>
            <a:br/>
            <a:r>
              <a:rPr lang="zh-CN" altLang="en-US" sz="2607" kern="0" dirty="0" smtClean="0">
                <a:solidFill>
                  <a:srgbClr val="000000"/>
                </a:solidFill>
                <a:latin typeface="Times New Roman" pitchFamily="65" charset="-122"/>
                <a:ea typeface="宋体" pitchFamily="65" charset="-122"/>
              </a:rPr>
              <a:t>单车和移动支付,三者合力,成就科技中国。</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亮点借鉴:这篇考场优秀作文有三点值得借鉴: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①全面准确执行写作任务。为了完成这道高考作文题提出的写作任务,作者</a:t>
            </a:r>
            <a:r>
              <a:t/>
            </a:r>
            <a:br/>
            <a:r>
              <a:rPr lang="zh-CN" altLang="en-US" sz="2607" kern="0" dirty="0" smtClean="0">
                <a:solidFill>
                  <a:srgbClr val="000000"/>
                </a:solidFill>
                <a:latin typeface="Times New Roman" pitchFamily="65" charset="-122"/>
                <a:ea typeface="宋体" pitchFamily="65" charset="-122"/>
              </a:rPr>
              <a:t>在如何选择关键词,如何让关键词间形成有机关联,如何呈现自己所认识的中</a:t>
            </a:r>
            <a:r>
              <a:t/>
            </a:r>
            <a:br/>
            <a:r>
              <a:rPr lang="zh-CN" altLang="en-US" sz="2607" kern="0" dirty="0" smtClean="0">
                <a:solidFill>
                  <a:srgbClr val="000000"/>
                </a:solidFill>
                <a:latin typeface="Times New Roman" pitchFamily="65" charset="-122"/>
                <a:ea typeface="宋体" pitchFamily="65" charset="-122"/>
              </a:rPr>
              <a:t>国,如何面对虚拟的外国青年这个读者对象进行表达,如何通过文章让外国青</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年读懂中国等方面都十分用心。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②关键词之间有机关联,亮点突出。作者选取了“高铁”“共享单车”“移</a:t>
            </a:r>
            <a:r>
              <a:t/>
            </a:r>
            <a:br/>
            <a:r>
              <a:rPr lang="zh-CN" altLang="en-US" sz="2607" kern="0" dirty="0" smtClean="0">
                <a:solidFill>
                  <a:srgbClr val="000000"/>
                </a:solidFill>
                <a:latin typeface="Times New Roman" pitchFamily="65" charset="-122"/>
                <a:ea typeface="宋体" pitchFamily="65" charset="-122"/>
              </a:rPr>
              <a:t>动支付”三个关键词来展开写作,以“科技”为主题进行整体构思,先总写</a:t>
            </a:r>
            <a:r>
              <a:t/>
            </a:r>
            <a:br/>
            <a:r>
              <a:rPr lang="zh-CN" altLang="en-US" sz="2607" kern="0" dirty="0" smtClean="0">
                <a:solidFill>
                  <a:srgbClr val="000000"/>
                </a:solidFill>
                <a:latin typeface="Times New Roman" pitchFamily="65" charset="-122"/>
                <a:ea typeface="宋体" pitchFamily="65" charset="-122"/>
              </a:rPr>
              <a:t>“中国速度”,后分写“大速度”与“小速度”,其中的保证是“移动支</a:t>
            </a:r>
            <a:r>
              <a:t/>
            </a:r>
            <a:br/>
            <a:r>
              <a:rPr lang="zh-CN" altLang="en-US" sz="2607" kern="0" dirty="0" smtClean="0">
                <a:solidFill>
                  <a:srgbClr val="000000"/>
                </a:solidFill>
                <a:latin typeface="Times New Roman" pitchFamily="65" charset="-122"/>
                <a:ea typeface="宋体" pitchFamily="65" charset="-122"/>
              </a:rPr>
              <a:t>付”,关键词之间形成内在的有机关联。在阐释关键词的过程中,通过自己的</a:t>
            </a:r>
            <a:r>
              <a:t/>
            </a:r>
            <a:br/>
            <a:r>
              <a:rPr lang="zh-CN" altLang="en-US" sz="2607" kern="0" dirty="0" smtClean="0">
                <a:solidFill>
                  <a:srgbClr val="000000"/>
                </a:solidFill>
                <a:latin typeface="Times New Roman" pitchFamily="65" charset="-122"/>
                <a:ea typeface="宋体" pitchFamily="65" charset="-122"/>
              </a:rPr>
              <a:t>生活体验,从小处着手,呈现出一个有速度、绿色、便捷的中国形象。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③写作对象与写作目的明确。作者始终以“你”作为表达对象,让虚拟的外</a:t>
            </a:r>
            <a:r>
              <a:t/>
            </a:r>
            <a:br/>
            <a:r>
              <a:rPr lang="zh-CN" altLang="en-US" sz="2607" kern="0" dirty="0" smtClean="0">
                <a:solidFill>
                  <a:srgbClr val="000000"/>
                </a:solidFill>
                <a:latin typeface="Times New Roman" pitchFamily="65" charset="-122"/>
                <a:ea typeface="宋体" pitchFamily="65" charset="-122"/>
              </a:rPr>
              <a:t>国青年改变对中国“仍停留在丝绸瓷器中”的刻板印象,帮助他了解中国的</a:t>
            </a:r>
            <a:r>
              <a:t/>
            </a:r>
            <a:br/>
            <a:r>
              <a:rPr lang="zh-CN" altLang="en-US" sz="2607" kern="0" dirty="0" smtClean="0">
                <a:solidFill>
                  <a:srgbClr val="000000"/>
                </a:solidFill>
                <a:latin typeface="Times New Roman" pitchFamily="65" charset="-122"/>
                <a:ea typeface="宋体" pitchFamily="65" charset="-122"/>
              </a:rPr>
              <a:t>现状,读懂中国,写作目的很明确。</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明技法　明确技法写好文</a:t>
            </a:r>
            <a:endParaRPr lang="zh-CN" altLang="en-US" sz="3000"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一、任务驱动型作文写作的基本框架</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任务驱动型作文的全称是叙事体新材料任务驱动型作文。实际上就是有些</a:t>
            </a:r>
            <a:r>
              <a:rPr dirty="0"/>
              <a:t/>
            </a:r>
            <a:br>
              <a:rPr dirty="0"/>
            </a:br>
            <a:r>
              <a:rPr lang="zh-CN" altLang="en-US" sz="2607" kern="0" dirty="0" smtClean="0">
                <a:solidFill>
                  <a:srgbClr val="000000"/>
                </a:solidFill>
                <a:latin typeface="Times New Roman" pitchFamily="65" charset="-122"/>
                <a:ea typeface="宋体" pitchFamily="65" charset="-122"/>
              </a:rPr>
              <a:t>地方所说的“时评类”作文,但其本质依然是材料作文,只是在所给材料的基</a:t>
            </a:r>
            <a:r>
              <a:rPr dirty="0"/>
              <a:t/>
            </a:r>
            <a:br>
              <a:rPr dirty="0"/>
            </a:br>
            <a:r>
              <a:rPr lang="zh-CN" altLang="en-US" sz="2607" kern="0" dirty="0" smtClean="0">
                <a:solidFill>
                  <a:srgbClr val="000000"/>
                </a:solidFill>
                <a:latin typeface="Times New Roman" pitchFamily="65" charset="-122"/>
                <a:ea typeface="宋体" pitchFamily="65" charset="-122"/>
              </a:rPr>
              <a:t>础上,增加了明确的指向性任务,意在增强写作的目的性,防止套作。这种作</a:t>
            </a:r>
            <a:r>
              <a:rPr dirty="0"/>
              <a:t/>
            </a:r>
            <a:br>
              <a:rPr dirty="0"/>
            </a:br>
            <a:r>
              <a:rPr lang="zh-CN" altLang="en-US" sz="2607" kern="0" dirty="0" smtClean="0">
                <a:solidFill>
                  <a:srgbClr val="000000"/>
                </a:solidFill>
                <a:latin typeface="Times New Roman" pitchFamily="65" charset="-122"/>
                <a:ea typeface="宋体" pitchFamily="65" charset="-122"/>
              </a:rPr>
              <a:t>文题重在考查学生对某些事物或社会现象的态度与看法。在写作这类作文</a:t>
            </a:r>
            <a:r>
              <a:rPr dirty="0"/>
              <a:t/>
            </a:r>
            <a:br>
              <a:rPr dirty="0"/>
            </a:br>
            <a:r>
              <a:rPr lang="zh-CN" altLang="en-US" sz="2607" kern="0" dirty="0" smtClean="0">
                <a:solidFill>
                  <a:srgbClr val="000000"/>
                </a:solidFill>
                <a:latin typeface="Times New Roman" pitchFamily="65" charset="-122"/>
                <a:ea typeface="宋体" pitchFamily="65" charset="-122"/>
              </a:rPr>
              <a:t>时,有些基本的东西是必不可少的。任务驱动型作文的基本框架有如下5部</a:t>
            </a:r>
            <a:r>
              <a:rPr dirty="0"/>
              <a:t/>
            </a:r>
            <a:br>
              <a:rPr dirty="0"/>
            </a:br>
            <a:r>
              <a:rPr lang="zh-CN" altLang="en-US" sz="2607" kern="0" dirty="0" smtClean="0">
                <a:solidFill>
                  <a:srgbClr val="000000"/>
                </a:solidFill>
                <a:latin typeface="Times New Roman" pitchFamily="65" charset="-122"/>
                <a:ea typeface="宋体" pitchFamily="65" charset="-122"/>
              </a:rPr>
              <a:t>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1.一个响亮的标题。就是在审题的基础上,明确立意,选择写作的角度,拟定一</a:t>
            </a:r>
            <a:r>
              <a:t/>
            </a:r>
            <a:br/>
            <a:r>
              <a:rPr lang="zh-CN" altLang="en-US" sz="2607" kern="0" dirty="0" smtClean="0">
                <a:solidFill>
                  <a:srgbClr val="000000"/>
                </a:solidFill>
                <a:latin typeface="Times New Roman" pitchFamily="65" charset="-122"/>
                <a:ea typeface="宋体" pitchFamily="65" charset="-122"/>
              </a:rPr>
              <a:t>个抢眼的题目。这个标题应尽量从材料中抽取出“核心立意”,并就此选取</a:t>
            </a:r>
            <a:r>
              <a:t/>
            </a:r>
            <a:br/>
            <a:r>
              <a:rPr lang="zh-CN" altLang="en-US" sz="2607" kern="0" dirty="0" smtClean="0">
                <a:solidFill>
                  <a:srgbClr val="000000"/>
                </a:solidFill>
                <a:latin typeface="Times New Roman" pitchFamily="65" charset="-122"/>
                <a:ea typeface="宋体" pitchFamily="65" charset="-122"/>
              </a:rPr>
              <a:t>材料中的关键词句加以提炼、组合而成简洁短语或句子。</a:t>
            </a:r>
            <a:endParaRPr lang="zh-CN" altLang="en-US"/>
          </a:p>
        </p:txBody>
      </p:sp>
      <p:sp>
        <p:nvSpPr>
          <p:cNvPr id="3" name="TextBox 2"/>
          <p:cNvSpPr txBox="1"/>
          <p:nvPr/>
        </p:nvSpPr>
        <p:spPr>
          <a:xfrm>
            <a:off x="540000" y="270018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2.引述+表态+观点。正文第一段用概述材料的形式,以达到“闪亮登场”的</a:t>
            </a:r>
            <a:r>
              <a:rPr dirty="0"/>
              <a:t/>
            </a:r>
            <a:br>
              <a:rPr dirty="0"/>
            </a:br>
            <a:r>
              <a:rPr lang="zh-CN" altLang="en-US" sz="2607" kern="0" dirty="0" smtClean="0">
                <a:solidFill>
                  <a:srgbClr val="000000"/>
                </a:solidFill>
                <a:latin typeface="Times New Roman" pitchFamily="65" charset="-122"/>
                <a:ea typeface="宋体" pitchFamily="65" charset="-122"/>
              </a:rPr>
              <a:t>效果。引述可以是直接的,也可以是间接的,但必须要有针对性。表态一定要</a:t>
            </a:r>
            <a:r>
              <a:rPr dirty="0"/>
              <a:t/>
            </a:r>
            <a:br>
              <a:rPr dirty="0"/>
            </a:br>
            <a:r>
              <a:rPr lang="zh-CN" altLang="en-US" sz="2607" kern="0" dirty="0" smtClean="0">
                <a:solidFill>
                  <a:srgbClr val="000000"/>
                </a:solidFill>
                <a:latin typeface="Times New Roman" pitchFamily="65" charset="-122"/>
                <a:ea typeface="宋体" pitchFamily="65" charset="-122"/>
              </a:rPr>
              <a:t>坚决、果断和明确。观点的呈现,不要拖泥带水,而要开门见山。第二段评析</a:t>
            </a:r>
            <a:r>
              <a:rPr dirty="0"/>
              <a:t/>
            </a:r>
            <a:br>
              <a:rPr dirty="0"/>
            </a:br>
            <a:r>
              <a:rPr lang="zh-CN" altLang="en-US" sz="2607" kern="0" dirty="0" smtClean="0">
                <a:solidFill>
                  <a:srgbClr val="000000"/>
                </a:solidFill>
                <a:latin typeface="Times New Roman" pitchFamily="65" charset="-122"/>
                <a:ea typeface="宋体" pitchFamily="65" charset="-122"/>
              </a:rPr>
              <a:t>第一段的材料,然后提出自己的观点。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3.分点分层阐述理由。有了态度和观点,接下来就是阐述理由。阐述一定要</a:t>
            </a:r>
            <a:r>
              <a:t/>
            </a:r>
            <a:br/>
            <a:r>
              <a:rPr lang="zh-CN" altLang="en-US" sz="2607" kern="0" dirty="0" smtClean="0">
                <a:solidFill>
                  <a:srgbClr val="000000"/>
                </a:solidFill>
                <a:latin typeface="Times New Roman" pitchFamily="65" charset="-122"/>
                <a:ea typeface="宋体" pitchFamily="65" charset="-122"/>
              </a:rPr>
              <a:t>具有条理性,常用的标志性词语有“首先”“其次”“再次”,还可以按照</a:t>
            </a:r>
            <a:r>
              <a:t/>
            </a:r>
            <a:br/>
            <a:r>
              <a:rPr lang="zh-CN" altLang="en-US" sz="2607" kern="0" dirty="0" smtClean="0">
                <a:solidFill>
                  <a:srgbClr val="000000"/>
                </a:solidFill>
                <a:latin typeface="Times New Roman" pitchFamily="65" charset="-122"/>
                <a:ea typeface="宋体" pitchFamily="65" charset="-122"/>
              </a:rPr>
              <a:t>“是什么”“为什么”“怎么办”的思路构思;还要注意内容的层次性,如由</a:t>
            </a:r>
            <a:r>
              <a:t/>
            </a:r>
            <a:br/>
            <a:r>
              <a:rPr lang="zh-CN" altLang="en-US" sz="2607" kern="0" dirty="0" smtClean="0">
                <a:solidFill>
                  <a:srgbClr val="000000"/>
                </a:solidFill>
                <a:latin typeface="Times New Roman" pitchFamily="65" charset="-122"/>
                <a:ea typeface="宋体" pitchFamily="65" charset="-122"/>
              </a:rPr>
              <a:t>浅及深,由表及里,由具体到抽象。如此才能展示思维的深度和广度。</a:t>
            </a:r>
            <a:endParaRPr lang="zh-CN" altLang="en-US"/>
          </a:p>
        </p:txBody>
      </p:sp>
      <p:sp>
        <p:nvSpPr>
          <p:cNvPr id="3" name="TextBox 2"/>
          <p:cNvSpPr txBox="1"/>
          <p:nvPr/>
        </p:nvSpPr>
        <p:spPr>
          <a:xfrm>
            <a:off x="540000" y="3420269"/>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4.进一步深入阐述。可以“横向拓展”“纵向挖掘”和进行简易的批驳。</a:t>
            </a:r>
            <a:r>
              <a:rPr dirty="0"/>
              <a:t/>
            </a:r>
            <a:br>
              <a:rPr dirty="0"/>
            </a:br>
            <a:r>
              <a:rPr lang="zh-CN" altLang="en-US" sz="2607" kern="0" dirty="0" smtClean="0">
                <a:solidFill>
                  <a:srgbClr val="000000"/>
                </a:solidFill>
                <a:latin typeface="Times New Roman" pitchFamily="65" charset="-122"/>
                <a:ea typeface="宋体" pitchFamily="65" charset="-122"/>
              </a:rPr>
              <a:t>尤其是批驳,可以预设反方,然后进行委婉的劝说,以体现思维的周密性,达到</a:t>
            </a:r>
            <a:r>
              <a:rPr dirty="0"/>
              <a:t/>
            </a:r>
            <a:br>
              <a:rPr dirty="0"/>
            </a:br>
            <a:r>
              <a:rPr lang="zh-CN" altLang="en-US" sz="2607" kern="0" dirty="0" smtClean="0">
                <a:solidFill>
                  <a:srgbClr val="000000"/>
                </a:solidFill>
                <a:latin typeface="Times New Roman" pitchFamily="65" charset="-122"/>
                <a:ea typeface="宋体" pitchFamily="65" charset="-122"/>
              </a:rPr>
              <a:t>任务驱动型作文“文明说理”的要求。</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展现了大国的风采和魅力。“一带一路”引领各国共同繁荣,京津冀一体化</a:t>
            </a:r>
            <a:r>
              <a:t/>
            </a:r>
            <a:br/>
            <a:r>
              <a:rPr lang="zh-CN" altLang="en-US" sz="2607" kern="0" dirty="0" smtClean="0">
                <a:solidFill>
                  <a:srgbClr val="000000"/>
                </a:solidFill>
                <a:latin typeface="Times New Roman" pitchFamily="65" charset="-122"/>
                <a:ea typeface="宋体" pitchFamily="65" charset="-122"/>
              </a:rPr>
              <a:t>深入推进,长江经济带横贯东西</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更不用说超级稻、超级计算机、超高速</a:t>
            </a:r>
            <a:r>
              <a:t/>
            </a:r>
            <a:br/>
            <a:r>
              <a:rPr lang="zh-CN" altLang="en-US" sz="2607" kern="0" dirty="0" smtClean="0">
                <a:solidFill>
                  <a:srgbClr val="000000"/>
                </a:solidFill>
                <a:latin typeface="Times New Roman" pitchFamily="65" charset="-122"/>
                <a:ea typeface="宋体" pitchFamily="65" charset="-122"/>
              </a:rPr>
              <a:t>轨道交通</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每一项都在改变着我们的生活,我们的时代正以更大的惊喜给</a:t>
            </a:r>
            <a:r>
              <a:t/>
            </a:r>
            <a:br/>
            <a:r>
              <a:rPr lang="zh-CN" altLang="en-US" sz="2607" kern="0" dirty="0" smtClean="0">
                <a:solidFill>
                  <a:srgbClr val="000000"/>
                </a:solidFill>
                <a:latin typeface="Times New Roman" pitchFamily="65" charset="-122"/>
                <a:ea typeface="宋体" pitchFamily="65" charset="-122"/>
              </a:rPr>
              <a:t>予我们更多的获得感。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我愿意,我甘愿担负起新时代的使命与挑战,抓住新时代的机遇,为新时代的</a:t>
            </a:r>
            <a:r>
              <a:t/>
            </a:r>
            <a:br/>
            <a:r>
              <a:rPr lang="zh-CN" altLang="en-US" sz="2607" kern="0" dirty="0" smtClean="0">
                <a:solidFill>
                  <a:srgbClr val="000000"/>
                </a:solidFill>
                <a:latin typeface="Times New Roman" pitchFamily="65" charset="-122"/>
                <a:ea typeface="宋体" pitchFamily="65" charset="-122"/>
              </a:rPr>
              <a:t>繁荣尽绵薄之力。习总书记“实现中华民族伟大复兴是近代以来中华民族</a:t>
            </a:r>
            <a:r>
              <a:t/>
            </a:r>
            <a:br/>
            <a:r>
              <a:rPr lang="zh-CN" altLang="en-US" sz="2607" kern="0" dirty="0" smtClean="0">
                <a:solidFill>
                  <a:srgbClr val="000000"/>
                </a:solidFill>
                <a:latin typeface="Times New Roman" pitchFamily="65" charset="-122"/>
                <a:ea typeface="宋体" pitchFamily="65" charset="-122"/>
              </a:rPr>
              <a:t>最伟大的梦想”的话语回荡在耳边,激励着我,激励着千千万万青年去为时代</a:t>
            </a:r>
            <a:r>
              <a:t/>
            </a:r>
            <a:br/>
            <a:r>
              <a:rPr lang="zh-CN" altLang="en-US" sz="2607" kern="0" dirty="0" smtClean="0">
                <a:solidFill>
                  <a:srgbClr val="000000"/>
                </a:solidFill>
                <a:latin typeface="Times New Roman" pitchFamily="65" charset="-122"/>
                <a:ea typeface="宋体" pitchFamily="65" charset="-122"/>
              </a:rPr>
              <a:t>奋斗,为国家奉献,为民族勇敢前行。前辈的使命感和奋斗精神已为我们垂</a:t>
            </a:r>
            <a:r>
              <a:t/>
            </a:r>
            <a:br/>
            <a:r>
              <a:rPr lang="zh-CN" altLang="en-US" sz="2607" kern="0" dirty="0" smtClean="0">
                <a:solidFill>
                  <a:srgbClr val="000000"/>
                </a:solidFill>
                <a:latin typeface="Times New Roman" pitchFamily="65" charset="-122"/>
                <a:ea typeface="宋体" pitchFamily="65" charset="-122"/>
              </a:rPr>
              <a:t>范:南仁东,历经二十余载,将青丝熬成白发,终换来“中国天眼”的诞生;孙家</a:t>
            </a:r>
            <a:endParaRPr lang="zh-CN" altLang="en-US"/>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5.联系实际,快速收尾。任何一篇文章都要考虑其现实意义,如果没有现实意</a:t>
            </a:r>
            <a:r>
              <a:rPr dirty="0"/>
              <a:t/>
            </a:r>
            <a:br>
              <a:rPr dirty="0"/>
            </a:br>
            <a:r>
              <a:rPr lang="zh-CN" altLang="en-US" sz="2607" kern="0" dirty="0" smtClean="0">
                <a:solidFill>
                  <a:srgbClr val="000000"/>
                </a:solidFill>
                <a:latin typeface="Times New Roman" pitchFamily="65" charset="-122"/>
                <a:ea typeface="宋体" pitchFamily="65" charset="-122"/>
              </a:rPr>
              <a:t>义,该文章就逊色了许多。因此,学生习作也好,考场作文也好,必须联系实</a:t>
            </a:r>
            <a:r>
              <a:rPr dirty="0"/>
              <a:t/>
            </a:r>
            <a:br>
              <a:rPr dirty="0"/>
            </a:br>
            <a:r>
              <a:rPr lang="zh-CN" altLang="en-US" sz="2607" kern="0" dirty="0" smtClean="0">
                <a:solidFill>
                  <a:srgbClr val="000000"/>
                </a:solidFill>
                <a:latin typeface="Times New Roman" pitchFamily="65" charset="-122"/>
                <a:ea typeface="宋体" pitchFamily="65" charset="-122"/>
              </a:rPr>
              <a:t>际。但是,这一环节不能婆婆妈妈,应如一部乐曲演奏完毕,戛然而止,让人回</a:t>
            </a:r>
            <a:r>
              <a:rPr dirty="0"/>
              <a:t/>
            </a:r>
            <a:br>
              <a:rPr dirty="0"/>
            </a:br>
            <a:r>
              <a:rPr lang="zh-CN" altLang="en-US" sz="2607" kern="0" dirty="0" smtClean="0">
                <a:solidFill>
                  <a:srgbClr val="000000"/>
                </a:solidFill>
                <a:latin typeface="Times New Roman" pitchFamily="65" charset="-122"/>
                <a:ea typeface="宋体" pitchFamily="65" charset="-122"/>
              </a:rPr>
              <a:t>味无穷。</a:t>
            </a:r>
            <a:endParaRPr lang="zh-CN" altLang="en-US"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以梦为马,行远自迩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致2035年的18岁少年: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很高兴遇见你们,身处2035年的中国青年。你们与中国一路同行、相伴成长,</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449213" y="3420269"/>
            <a:ext cx="2533650" cy="4667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如今,你们成年了,未来有无限机遇,却也充满艰险和挑战,这封来自2018年的</a:t>
            </a:r>
            <a:r>
              <a:t/>
            </a:r>
            <a:br/>
            <a:r>
              <a:rPr lang="zh-CN" altLang="en-US" sz="2607" kern="0" dirty="0" smtClean="0">
                <a:solidFill>
                  <a:srgbClr val="000000"/>
                </a:solidFill>
                <a:latin typeface="Times New Roman" pitchFamily="65" charset="-122"/>
                <a:ea typeface="宋体" pitchFamily="65" charset="-122"/>
              </a:rPr>
              <a:t>信,只予你们这样一句寄语:以梦为马,行远自迩。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怀科技之梦,行创新之路。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互联网,对你们来说早已不是新鲜名词了吧?早在2017年,中国的互联网普及</a:t>
            </a:r>
            <a:r>
              <a:t/>
            </a:r>
            <a:br/>
            <a:r>
              <a:rPr lang="zh-CN" altLang="en-US" sz="2607" kern="0" dirty="0" smtClean="0">
                <a:solidFill>
                  <a:srgbClr val="000000"/>
                </a:solidFill>
                <a:latin typeface="Times New Roman" pitchFamily="65" charset="-122"/>
                <a:ea typeface="宋体" pitchFamily="65" charset="-122"/>
              </a:rPr>
              <a:t>率已超过全球平均水平,而技术的更新肯定让你们的网络世界更加缤纷。你</a:t>
            </a:r>
            <a:r>
              <a:t/>
            </a:r>
            <a:br/>
            <a:r>
              <a:rPr lang="zh-CN" altLang="en-US" sz="2607" kern="0" dirty="0" smtClean="0">
                <a:solidFill>
                  <a:srgbClr val="000000"/>
                </a:solidFill>
                <a:latin typeface="Times New Roman" pitchFamily="65" charset="-122"/>
                <a:ea typeface="宋体" pitchFamily="65" charset="-122"/>
              </a:rPr>
              <a:t>们是否记得,2011年“天宫一号”空间实验室发射成功,2016年“中国天眼”</a:t>
            </a:r>
            <a:r>
              <a:t/>
            </a:r>
            <a:br/>
            <a:r>
              <a:rPr lang="zh-CN" altLang="en-US" sz="2607" kern="0" dirty="0" smtClean="0">
                <a:solidFill>
                  <a:srgbClr val="000000"/>
                </a:solidFill>
                <a:latin typeface="Times New Roman" pitchFamily="65" charset="-122"/>
                <a:ea typeface="宋体" pitchFamily="65" charset="-122"/>
              </a:rPr>
              <a:t>——500米口径球面射电望远镜傲视苍穹,中国的飞速发展,是以科技创新为</a:t>
            </a:r>
            <a:r>
              <a:t/>
            </a:r>
            <a:br/>
            <a:r>
              <a:rPr lang="zh-CN" altLang="en-US" sz="2607" kern="0" dirty="0" smtClean="0">
                <a:solidFill>
                  <a:srgbClr val="000000"/>
                </a:solidFill>
                <a:latin typeface="Times New Roman" pitchFamily="65" charset="-122"/>
                <a:ea typeface="宋体" pitchFamily="65" charset="-122"/>
              </a:rPr>
              <a:t>起点的。但请不要忘记,中国也曾因为创新能力不足而受到压制。2035年的</a:t>
            </a:r>
            <a:r>
              <a:t/>
            </a:r>
            <a:br/>
            <a:r>
              <a:rPr lang="zh-CN" altLang="en-US" sz="2607" kern="0" dirty="0" smtClean="0">
                <a:solidFill>
                  <a:srgbClr val="000000"/>
                </a:solidFill>
                <a:latin typeface="Times New Roman" pitchFamily="65" charset="-122"/>
                <a:ea typeface="宋体" pitchFamily="65" charset="-122"/>
              </a:rPr>
              <a:t>18岁青年,请你们一定要怀中国科技发展之梦,行创新之路!</a:t>
            </a:r>
            <a:endParaRPr lang="zh-CN" altLang="en-US"/>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怀民生之梦,行共同富裕之路。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2035年,是中国基本实现社会主义现代化的一年。你们享受着现代化带来的</a:t>
            </a:r>
            <a:r>
              <a:t/>
            </a:r>
            <a:br/>
            <a:r>
              <a:rPr lang="zh-CN" altLang="en-US" sz="2607" kern="0" dirty="0" smtClean="0">
                <a:solidFill>
                  <a:srgbClr val="000000"/>
                </a:solidFill>
                <a:latin typeface="Times New Roman" pitchFamily="65" charset="-122"/>
                <a:ea typeface="宋体" pitchFamily="65" charset="-122"/>
              </a:rPr>
              <a:t>幸福生活,可能对过去的贫穷与苦难缺乏直观的了解。在2013年以前,尽管中</a:t>
            </a:r>
            <a:r>
              <a:t/>
            </a:r>
            <a:br/>
            <a:r>
              <a:rPr lang="zh-CN" altLang="en-US" sz="2607" kern="0" dirty="0" smtClean="0">
                <a:solidFill>
                  <a:srgbClr val="000000"/>
                </a:solidFill>
                <a:latin typeface="Times New Roman" pitchFamily="65" charset="-122"/>
                <a:ea typeface="宋体" pitchFamily="65" charset="-122"/>
              </a:rPr>
              <a:t>国的经济在飞速发展,贫困人口却仍大量存在,如大凉山山区里苦苦挣扎着的</a:t>
            </a:r>
            <a:r>
              <a:t/>
            </a:r>
            <a:br/>
            <a:r>
              <a:rPr lang="zh-CN" altLang="en-US" sz="2607" kern="0" dirty="0" smtClean="0">
                <a:solidFill>
                  <a:srgbClr val="000000"/>
                </a:solidFill>
                <a:latin typeface="Times New Roman" pitchFamily="65" charset="-122"/>
                <a:ea typeface="宋体" pitchFamily="65" charset="-122"/>
              </a:rPr>
              <a:t>民众、贵州紫云在以山洞改造的教室里上课的学生</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被报道的只是个案,</a:t>
            </a:r>
            <a:r>
              <a:t/>
            </a:r>
            <a:br/>
            <a:r>
              <a:rPr lang="zh-CN" altLang="en-US" sz="2607" kern="0" dirty="0" smtClean="0">
                <a:solidFill>
                  <a:srgbClr val="000000"/>
                </a:solidFill>
                <a:latin typeface="Times New Roman" pitchFamily="65" charset="-122"/>
                <a:ea typeface="宋体" pitchFamily="65" charset="-122"/>
              </a:rPr>
              <a:t>折射出的却是群体的困境。自2013年以来,“精准扶贫”推动,脱贫攻坚战打</a:t>
            </a:r>
            <a:r>
              <a:t/>
            </a:r>
            <a:br/>
            <a:r>
              <a:rPr lang="zh-CN" altLang="en-US" sz="2607" kern="0" dirty="0" smtClean="0">
                <a:solidFill>
                  <a:srgbClr val="000000"/>
                </a:solidFill>
                <a:latin typeface="Times New Roman" pitchFamily="65" charset="-122"/>
                <a:ea typeface="宋体" pitchFamily="65" charset="-122"/>
              </a:rPr>
              <a:t>响,但这并不意味着民生问题得以解决。纵使到2035年,民生问题仍然不可忽</a:t>
            </a:r>
            <a:r>
              <a:t/>
            </a:r>
            <a:br/>
            <a:r>
              <a:rPr lang="zh-CN" altLang="en-US" sz="2607" kern="0" dirty="0" smtClean="0">
                <a:solidFill>
                  <a:srgbClr val="000000"/>
                </a:solidFill>
                <a:latin typeface="Times New Roman" pitchFamily="65" charset="-122"/>
                <a:ea typeface="宋体" pitchFamily="65" charset="-122"/>
              </a:rPr>
              <a:t>视——贫困真的根除了吗?脱贫后,人们生活幸福吗?民生问题的解决不在一</a:t>
            </a:r>
            <a:r>
              <a:t/>
            </a:r>
            <a:br/>
            <a:r>
              <a:rPr lang="zh-CN" altLang="en-US" sz="2607" kern="0" dirty="0" smtClean="0">
                <a:solidFill>
                  <a:srgbClr val="000000"/>
                </a:solidFill>
                <a:latin typeface="Times New Roman" pitchFamily="65" charset="-122"/>
                <a:ea typeface="宋体" pitchFamily="65" charset="-122"/>
              </a:rPr>
              <a:t>朝一夕,而要靠几代人的共同努力。2035年的青年们,望你们怀民生之梦,行</a:t>
            </a:r>
            <a:endParaRPr lang="zh-CN" altLang="en-US"/>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共同富裕之路!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怀家国之梦,行复兴之路。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在历史教科书上,你们一定了解了中国近代的屈辱与反抗。而在新时代,中国</a:t>
            </a:r>
            <a:r>
              <a:t/>
            </a:r>
            <a:br/>
            <a:r>
              <a:rPr lang="zh-CN" altLang="en-US" sz="2607" kern="0" dirty="0" smtClean="0">
                <a:solidFill>
                  <a:srgbClr val="000000"/>
                </a:solidFill>
                <a:latin typeface="Times New Roman" pitchFamily="65" charset="-122"/>
                <a:ea typeface="宋体" pitchFamily="65" charset="-122"/>
              </a:rPr>
              <a:t>的发展也并非一帆风顺的。2008年,突如其来的汶川大地震在每个中国人心</a:t>
            </a:r>
            <a:r>
              <a:t/>
            </a:r>
            <a:br/>
            <a:r>
              <a:rPr lang="zh-CN" altLang="en-US" sz="2607" kern="0" dirty="0" smtClean="0">
                <a:solidFill>
                  <a:srgbClr val="000000"/>
                </a:solidFill>
                <a:latin typeface="Times New Roman" pitchFamily="65" charset="-122"/>
                <a:ea typeface="宋体" pitchFamily="65" charset="-122"/>
              </a:rPr>
              <a:t>中留下了难以抹平的伤痕。但中华民族是一个饱经磨难却坚韧不拔的民族,</a:t>
            </a:r>
            <a:r>
              <a:t/>
            </a:r>
            <a:br/>
            <a:r>
              <a:rPr lang="zh-CN" altLang="en-US" sz="2607" kern="0" dirty="0" smtClean="0">
                <a:solidFill>
                  <a:srgbClr val="000000"/>
                </a:solidFill>
                <a:latin typeface="Times New Roman" pitchFamily="65" charset="-122"/>
                <a:ea typeface="宋体" pitchFamily="65" charset="-122"/>
              </a:rPr>
              <a:t>2035年,中国必然以更加自信昂扬的姿态屹立于世界民族之林,但青年们,请</a:t>
            </a:r>
            <a:r>
              <a:t/>
            </a:r>
            <a:br/>
            <a:r>
              <a:rPr lang="zh-CN" altLang="en-US" sz="2607" kern="0" dirty="0" smtClean="0">
                <a:solidFill>
                  <a:srgbClr val="000000"/>
                </a:solidFill>
                <a:latin typeface="Times New Roman" pitchFamily="65" charset="-122"/>
                <a:ea typeface="宋体" pitchFamily="65" charset="-122"/>
              </a:rPr>
              <a:t>永远勿忘中国过去的苦难,请谨记你们心中的家国梦,在实现中华民族伟大复</a:t>
            </a:r>
            <a:r>
              <a:t/>
            </a:r>
            <a:br/>
            <a:r>
              <a:rPr lang="zh-CN" altLang="en-US" sz="2607" kern="0" dirty="0" smtClean="0">
                <a:solidFill>
                  <a:srgbClr val="000000"/>
                </a:solidFill>
                <a:latin typeface="Times New Roman" pitchFamily="65" charset="-122"/>
                <a:ea typeface="宋体" pitchFamily="65" charset="-122"/>
              </a:rPr>
              <a:t>兴的道路上砥砺前行!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以梦为马,怀科技、民生、家国之梦,无惧前途风雨阻险;行远自迩,行创新、</a:t>
            </a:r>
            <a:endParaRPr lang="zh-CN" altLang="en-US"/>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共同富裕、复兴之路,终将点亮中国之光!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你们的朋友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2018年6月7日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(2018年课标全国Ⅰ高分作文)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亮点借鉴:本文开篇点题,之后将中心论点“以梦为马”分解为“科技之梦”</a:t>
            </a:r>
            <a:r>
              <a:t/>
            </a:r>
            <a:br/>
            <a:r>
              <a:rPr lang="zh-CN" altLang="en-US" sz="2607" kern="0" dirty="0" smtClean="0">
                <a:solidFill>
                  <a:srgbClr val="000000"/>
                </a:solidFill>
                <a:latin typeface="Times New Roman" pitchFamily="65" charset="-122"/>
                <a:ea typeface="宋体" pitchFamily="65" charset="-122"/>
              </a:rPr>
              <a:t>“民生之梦”“家国之梦”,并分别从“行创新之路”“行共同富裕之路”</a:t>
            </a:r>
            <a:r>
              <a:t/>
            </a:r>
            <a:br/>
            <a:r>
              <a:rPr lang="zh-CN" altLang="en-US" sz="2607" kern="0" dirty="0" smtClean="0">
                <a:solidFill>
                  <a:srgbClr val="000000"/>
                </a:solidFill>
                <a:latin typeface="Times New Roman" pitchFamily="65" charset="-122"/>
                <a:ea typeface="宋体" pitchFamily="65" charset="-122"/>
              </a:rPr>
              <a:t>“行复兴之路”的角度加以阐释和论证,结尾总结全文。具体论证时,也都遵</a:t>
            </a:r>
            <a:r>
              <a:t/>
            </a:r>
            <a:br/>
            <a:r>
              <a:rPr lang="zh-CN" altLang="en-US" sz="2607" kern="0" dirty="0" smtClean="0">
                <a:solidFill>
                  <a:srgbClr val="000000"/>
                </a:solidFill>
                <a:latin typeface="Times New Roman" pitchFamily="65" charset="-122"/>
                <a:ea typeface="宋体" pitchFamily="65" charset="-122"/>
              </a:rPr>
              <a:t>循“提出论点、提供论据、加以分析、总结升华”的架构思维,思路清晰,结</a:t>
            </a:r>
            <a:r>
              <a:t/>
            </a:r>
            <a:br/>
            <a:r>
              <a:rPr lang="zh-CN" altLang="en-US" sz="2607" kern="0" dirty="0" smtClean="0">
                <a:solidFill>
                  <a:srgbClr val="000000"/>
                </a:solidFill>
                <a:latin typeface="Times New Roman" pitchFamily="65" charset="-122"/>
                <a:ea typeface="宋体" pitchFamily="65" charset="-122"/>
              </a:rPr>
              <a:t>构严谨。</a:t>
            </a:r>
            <a:endParaRPr lang="zh-CN" altLang="en-US"/>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二、任务驱动型作文写作的常用技法</a:t>
            </a:r>
            <a:endParaRPr lang="zh-CN" altLang="en-US" sz="28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1.紧扣中心,夹叙夹议。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“紧扣中心”就是必须在阅读材料的基础上,梳理、抓住核心话题,确立文章</a:t>
            </a:r>
            <a:r>
              <a:rPr dirty="0"/>
              <a:t/>
            </a:r>
            <a:br>
              <a:rPr dirty="0"/>
            </a:br>
            <a:r>
              <a:rPr lang="zh-CN" altLang="en-US" sz="2607" kern="0" dirty="0" smtClean="0">
                <a:solidFill>
                  <a:srgbClr val="000000"/>
                </a:solidFill>
                <a:latin typeface="Times New Roman" pitchFamily="65" charset="-122"/>
                <a:ea typeface="宋体" pitchFamily="65" charset="-122"/>
              </a:rPr>
              <a:t>主旨,以主旨为纲,紧紧围绕,不可偏离。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“夹叙夹议”就是边叙边议。从材料出发,分节叙述,分别表明自己的态度,</a:t>
            </a:r>
            <a:r>
              <a:rPr dirty="0"/>
              <a:t/>
            </a:r>
            <a:br>
              <a:rPr dirty="0"/>
            </a:br>
            <a:r>
              <a:rPr lang="zh-CN" altLang="en-US" sz="2607" kern="0" dirty="0" smtClean="0">
                <a:solidFill>
                  <a:srgbClr val="000000"/>
                </a:solidFill>
                <a:latin typeface="Times New Roman" pitchFamily="65" charset="-122"/>
                <a:ea typeface="宋体" pitchFamily="65" charset="-122"/>
              </a:rPr>
              <a:t>分别进行评论,阐述自己的看法或观点。如此依葫芦画瓢,若能论述得深刻到</a:t>
            </a:r>
            <a:r>
              <a:rPr dirty="0"/>
              <a:t/>
            </a:r>
            <a:br>
              <a:rPr dirty="0"/>
            </a:br>
            <a:r>
              <a:rPr lang="zh-CN" altLang="en-US" sz="2607" kern="0" dirty="0" smtClean="0">
                <a:solidFill>
                  <a:srgbClr val="000000"/>
                </a:solidFill>
                <a:latin typeface="Times New Roman" pitchFamily="65" charset="-122"/>
                <a:ea typeface="宋体" pitchFamily="65" charset="-122"/>
              </a:rPr>
              <a:t>位,就可以写出上乘的考场作文。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08157"/>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2.适度举例,合理引用。</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任务驱动型作文忌讳传统的名人荟萃,名家开会。那么,该怎样对待名人事例</a:t>
            </a:r>
            <a:r>
              <a:rPr dirty="0"/>
              <a:t/>
            </a:r>
            <a:br>
              <a:rPr dirty="0"/>
            </a:br>
            <a:r>
              <a:rPr lang="zh-CN" altLang="en-US" sz="2607" kern="0" dirty="0" smtClean="0">
                <a:solidFill>
                  <a:srgbClr val="000000"/>
                </a:solidFill>
                <a:latin typeface="Times New Roman" pitchFamily="65" charset="-122"/>
                <a:ea typeface="宋体" pitchFamily="65" charset="-122"/>
              </a:rPr>
              <a:t>和名言警句呢?笔者认为,既然是议论文,肯定离不开这些东西,否则,就像想准</a:t>
            </a:r>
            <a:r>
              <a:rPr dirty="0"/>
              <a:t/>
            </a:r>
            <a:br>
              <a:rPr dirty="0"/>
            </a:br>
            <a:r>
              <a:rPr lang="zh-CN" altLang="en-US" sz="2607" kern="0" dirty="0" smtClean="0">
                <a:solidFill>
                  <a:srgbClr val="000000"/>
                </a:solidFill>
                <a:latin typeface="Times New Roman" pitchFamily="65" charset="-122"/>
                <a:ea typeface="宋体" pitchFamily="65" charset="-122"/>
              </a:rPr>
              <a:t>备一桌饭菜,却没有了食材,如巧妇难为无米之炊。只是在运用时,不能如传</a:t>
            </a:r>
            <a:r>
              <a:rPr dirty="0"/>
              <a:t/>
            </a:r>
            <a:br>
              <a:rPr dirty="0"/>
            </a:br>
            <a:r>
              <a:rPr lang="zh-CN" altLang="en-US" sz="2607" kern="0" dirty="0" smtClean="0">
                <a:solidFill>
                  <a:srgbClr val="000000"/>
                </a:solidFill>
                <a:latin typeface="Times New Roman" pitchFamily="65" charset="-122"/>
                <a:ea typeface="宋体" pitchFamily="65" charset="-122"/>
              </a:rPr>
              <a:t>统作文那样,尽情挥洒堆砌,而要“适度举例,合理引用”。在任务驱动型作</a:t>
            </a:r>
            <a:r>
              <a:rPr dirty="0"/>
              <a:t/>
            </a:r>
            <a:br>
              <a:rPr dirty="0"/>
            </a:br>
            <a:r>
              <a:rPr lang="zh-CN" altLang="en-US" sz="2607" kern="0" dirty="0" smtClean="0">
                <a:solidFill>
                  <a:srgbClr val="000000"/>
                </a:solidFill>
                <a:latin typeface="Times New Roman" pitchFamily="65" charset="-122"/>
                <a:ea typeface="宋体" pitchFamily="65" charset="-122"/>
              </a:rPr>
              <a:t>文的背景下,名人事例和名言警句照样可用,而且用得好还可以使文章增色。</a:t>
            </a:r>
            <a:r>
              <a:rPr dirty="0"/>
              <a:t/>
            </a:r>
            <a:br>
              <a:rPr dirty="0"/>
            </a:br>
            <a:r>
              <a:rPr lang="zh-CN" altLang="en-US" sz="2607" kern="0" dirty="0" smtClean="0">
                <a:solidFill>
                  <a:srgbClr val="000000"/>
                </a:solidFill>
                <a:latin typeface="Times New Roman" pitchFamily="65" charset="-122"/>
                <a:ea typeface="宋体" pitchFamily="65" charset="-122"/>
              </a:rPr>
              <a:t>那么,该怎样用呢?其原则有三:</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其一,与核心话题高度吻合;</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其二,把名人名言融入自己的论述之中;</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其三,数量、长度适中,恰到好处。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继往开来,共创美好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——写给2035年的未来青年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亲爱的青年朋友: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当你打开“时光瓶”里的这封信时,已经是2035年了,它已历经了17个春秋。</a:t>
            </a:r>
            <a:r>
              <a:rPr dirty="0"/>
              <a:t/>
            </a:r>
            <a:br>
              <a:rPr dirty="0"/>
            </a:br>
            <a:r>
              <a:rPr lang="zh-CN" altLang="en-US" sz="2607" kern="0" dirty="0" smtClean="0">
                <a:solidFill>
                  <a:srgbClr val="000000"/>
                </a:solidFill>
                <a:latin typeface="Times New Roman" pitchFamily="65" charset="-122"/>
                <a:ea typeface="宋体" pitchFamily="65" charset="-122"/>
              </a:rPr>
              <a:t>此刻,也许你正在无人驾驶汽车上,边喝咖啡边浏览信的内容;也许你正坐在</a:t>
            </a:r>
            <a:r>
              <a:rPr dirty="0"/>
              <a:t/>
            </a:r>
            <a:br>
              <a:rPr dirty="0"/>
            </a:br>
            <a:r>
              <a:rPr lang="zh-CN" altLang="en-US" sz="2607" kern="0" dirty="0" smtClean="0">
                <a:solidFill>
                  <a:srgbClr val="000000"/>
                </a:solidFill>
                <a:latin typeface="Times New Roman" pitchFamily="65" charset="-122"/>
                <a:ea typeface="宋体" pitchFamily="65" charset="-122"/>
              </a:rPr>
              <a:t>沙发上,边休息边听智能机器人读这封信;也许你正通过图文转换器欣赏信件</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971997"/>
            <a:ext cx="2533650" cy="4667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传达的信息</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无论如何,你所处时代的繁华已超乎我的想象,但还是希望你</a:t>
            </a:r>
            <a:r>
              <a:t/>
            </a:r>
            <a:br/>
            <a:r>
              <a:rPr lang="zh-CN" altLang="en-US" sz="2607" kern="0" dirty="0" smtClean="0">
                <a:solidFill>
                  <a:srgbClr val="000000"/>
                </a:solidFill>
                <a:latin typeface="Times New Roman" pitchFamily="65" charset="-122"/>
                <a:ea typeface="宋体" pitchFamily="65" charset="-122"/>
              </a:rPr>
              <a:t>耐心听我倾诉。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我生于2000年,是千千万万“世纪宝宝”之一。带着人们对千禧年的期盼和</a:t>
            </a:r>
            <a:r>
              <a:t/>
            </a:r>
            <a:br/>
            <a:r>
              <a:rPr lang="zh-CN" altLang="en-US" sz="2607" kern="0" dirty="0" smtClean="0">
                <a:solidFill>
                  <a:srgbClr val="000000"/>
                </a:solidFill>
                <a:latin typeface="Times New Roman" pitchFamily="65" charset="-122"/>
                <a:ea typeface="宋体" pitchFamily="65" charset="-122"/>
              </a:rPr>
              <a:t>祝福,我来到了这个美好的世界。成长的过程中,我感受到了祖国的巨大变</a:t>
            </a:r>
            <a:r>
              <a:t/>
            </a:r>
            <a:br/>
            <a:r>
              <a:rPr lang="zh-CN" altLang="en-US" sz="2607" kern="0" dirty="0" smtClean="0">
                <a:solidFill>
                  <a:srgbClr val="000000"/>
                </a:solidFill>
                <a:latin typeface="Times New Roman" pitchFamily="65" charset="-122"/>
                <a:ea typeface="宋体" pitchFamily="65" charset="-122"/>
              </a:rPr>
              <a:t>化:综合实力不断提升,成功举办了2008年北京奥运会;科技成果不断涌现,201</a:t>
            </a:r>
            <a:r>
              <a:t/>
            </a:r>
            <a:br/>
            <a:r>
              <a:rPr lang="zh-CN" altLang="en-US" sz="2607" kern="0" dirty="0" smtClean="0">
                <a:solidFill>
                  <a:srgbClr val="000000"/>
                </a:solidFill>
                <a:latin typeface="Times New Roman" pitchFamily="65" charset="-122"/>
                <a:ea typeface="宋体" pitchFamily="65" charset="-122"/>
              </a:rPr>
              <a:t>3年,“神舟十号”与“天宫一号”成功实现自动交会对接,女航天员王亚平</a:t>
            </a:r>
            <a:r>
              <a:t/>
            </a:r>
            <a:br/>
            <a:r>
              <a:rPr lang="zh-CN" altLang="en-US" sz="2607" kern="0" dirty="0" smtClean="0">
                <a:solidFill>
                  <a:srgbClr val="000000"/>
                </a:solidFill>
                <a:latin typeface="Times New Roman" pitchFamily="65" charset="-122"/>
                <a:ea typeface="宋体" pitchFamily="65" charset="-122"/>
              </a:rPr>
              <a:t>在“天宫一号”里进行了太空授课;农村建设蒸蒸日上,“村村通”工程给农</a:t>
            </a:r>
            <a:r>
              <a:t/>
            </a:r>
            <a:br/>
            <a:r>
              <a:rPr lang="zh-CN" altLang="en-US" sz="2607" kern="0" dirty="0" smtClean="0">
                <a:solidFill>
                  <a:srgbClr val="000000"/>
                </a:solidFill>
                <a:latin typeface="Times New Roman" pitchFamily="65" charset="-122"/>
                <a:ea typeface="宋体" pitchFamily="65" charset="-122"/>
              </a:rPr>
              <a:t>村带来公路、电力、电话网、互联网等使广大农民生活更加便利的东西,</a:t>
            </a:r>
            <a:r>
              <a:t/>
            </a:r>
            <a:br/>
            <a:r>
              <a:rPr lang="zh-CN" altLang="en-US" sz="2607" kern="0" dirty="0" smtClean="0">
                <a:solidFill>
                  <a:srgbClr val="000000"/>
                </a:solidFill>
                <a:latin typeface="Times New Roman" pitchFamily="65" charset="-122"/>
                <a:ea typeface="宋体" pitchFamily="65" charset="-122"/>
              </a:rPr>
              <a:t>“精准扶贫”书写了人类反贫困斗争史上的伟大故事;互联网高度普及,2017</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年我国网民规模达7.72亿,互联网普及率超全球平均水平,移动支付、网络购</a:t>
            </a:r>
            <a:r>
              <a:t/>
            </a:r>
            <a:br/>
            <a:r>
              <a:rPr lang="zh-CN" altLang="en-US" sz="2607" kern="0" dirty="0" smtClean="0">
                <a:solidFill>
                  <a:srgbClr val="000000"/>
                </a:solidFill>
                <a:latin typeface="Times New Roman" pitchFamily="65" charset="-122"/>
                <a:ea typeface="宋体" pitchFamily="65" charset="-122"/>
              </a:rPr>
              <a:t>物给百姓带来了全新的生活体验</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一个个成就令我热血沸腾,我为祖国翻</a:t>
            </a:r>
            <a:r>
              <a:t/>
            </a:r>
            <a:br/>
            <a:r>
              <a:rPr lang="zh-CN" altLang="en-US" sz="2607" kern="0" dirty="0" smtClean="0">
                <a:solidFill>
                  <a:srgbClr val="000000"/>
                </a:solidFill>
                <a:latin typeface="Times New Roman" pitchFamily="65" charset="-122"/>
                <a:ea typeface="宋体" pitchFamily="65" charset="-122"/>
              </a:rPr>
              <a:t>天覆地的变化而自豪!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我也目睹了祖国的伤痛。2008年5月12日,四川汶川发生里氏8.0级地震,一日</a:t>
            </a:r>
            <a:r>
              <a:t/>
            </a:r>
            <a:br/>
            <a:r>
              <a:rPr lang="zh-CN" altLang="en-US" sz="2607" kern="0" dirty="0" smtClean="0">
                <a:solidFill>
                  <a:srgbClr val="000000"/>
                </a:solidFill>
                <a:latin typeface="Times New Roman" pitchFamily="65" charset="-122"/>
                <a:ea typeface="宋体" pitchFamily="65" charset="-122"/>
              </a:rPr>
              <a:t>之间川西大地草木含悲,山川变色,69 000多人死亡。不过,天灾无情人有情,</a:t>
            </a:r>
            <a:r>
              <a:t/>
            </a:r>
            <a:br/>
            <a:r>
              <a:rPr lang="zh-CN" altLang="en-US" sz="2607" kern="0" dirty="0" smtClean="0">
                <a:solidFill>
                  <a:srgbClr val="000000"/>
                </a:solidFill>
                <a:latin typeface="Times New Roman" pitchFamily="65" charset="-122"/>
                <a:ea typeface="宋体" pitchFamily="65" charset="-122"/>
              </a:rPr>
              <a:t>全国上下万众一心,迅速投入到了抗震救灾的工作中,各地救援物资的运输、</a:t>
            </a:r>
            <a:r>
              <a:t/>
            </a:r>
            <a:br/>
            <a:r>
              <a:rPr lang="zh-CN" altLang="en-US" sz="2607" kern="0" dirty="0" smtClean="0">
                <a:solidFill>
                  <a:srgbClr val="000000"/>
                </a:solidFill>
                <a:latin typeface="Times New Roman" pitchFamily="65" charset="-122"/>
                <a:ea typeface="宋体" pitchFamily="65" charset="-122"/>
              </a:rPr>
              <a:t>伤员的运送等一系列工作紧张、有序地进行着,再一次彰显了中华民族团结</a:t>
            </a:r>
            <a:r>
              <a:t/>
            </a:r>
            <a:br/>
            <a:r>
              <a:rPr lang="zh-CN" altLang="en-US" sz="2607" kern="0" dirty="0" smtClean="0">
                <a:solidFill>
                  <a:srgbClr val="000000"/>
                </a:solidFill>
                <a:latin typeface="Times New Roman" pitchFamily="65" charset="-122"/>
                <a:ea typeface="宋体" pitchFamily="65" charset="-122"/>
              </a:rPr>
              <a:t>一致的巨大力量和在灾难面前不屈的意志。我对祖国的未来充满信心!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也许,你不能完全体会我此时此刻的激动和忘情,毕竟一个时代有一个时代的</a:t>
            </a:r>
            <a:endParaRPr lang="zh-CN" altLang="en-US"/>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栋,少年勤学,青年担纲,让“嫦娥”“北斗”为天空增加了一丝璀璨;李万君,</a:t>
            </a:r>
            <a:r>
              <a:t/>
            </a:r>
            <a:br/>
            <a:r>
              <a:rPr lang="zh-CN" altLang="en-US" sz="2607" kern="0" dirty="0" smtClean="0">
                <a:solidFill>
                  <a:srgbClr val="000000"/>
                </a:solidFill>
                <a:latin typeface="Times New Roman" pitchFamily="65" charset="-122"/>
                <a:ea typeface="宋体" pitchFamily="65" charset="-122"/>
              </a:rPr>
              <a:t>勤勤恳恳,一丝不苟,用自己的汗水和一股不服输的钻劲儿,填补中国高铁焊</a:t>
            </a:r>
            <a:r>
              <a:t/>
            </a:r>
            <a:br/>
            <a:r>
              <a:rPr lang="zh-CN" altLang="en-US" sz="2607" kern="0" dirty="0" smtClean="0">
                <a:solidFill>
                  <a:srgbClr val="000000"/>
                </a:solidFill>
                <a:latin typeface="Times New Roman" pitchFamily="65" charset="-122"/>
                <a:ea typeface="宋体" pitchFamily="65" charset="-122"/>
              </a:rPr>
              <a:t>接技术的空白。我辈亦该有“我以我血荐轩辕”的志向,接力前人,鼓舞后</a:t>
            </a:r>
            <a:r>
              <a:t/>
            </a:r>
            <a:br/>
            <a:r>
              <a:rPr lang="zh-CN" altLang="en-US" sz="2607" kern="0" dirty="0" smtClean="0">
                <a:solidFill>
                  <a:srgbClr val="000000"/>
                </a:solidFill>
                <a:latin typeface="Times New Roman" pitchFamily="65" charset="-122"/>
                <a:ea typeface="宋体" pitchFamily="65" charset="-122"/>
              </a:rPr>
              <a:t>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我期盼,2035年的你们在这样的好时代里,能够铭记你们的职责与使命,铭记</a:t>
            </a:r>
            <a:r>
              <a:t/>
            </a:r>
            <a:br/>
            <a:r>
              <a:rPr lang="zh-CN" altLang="en-US" sz="2607" kern="0" dirty="0" smtClean="0">
                <a:solidFill>
                  <a:srgbClr val="000000"/>
                </a:solidFill>
                <a:latin typeface="Times New Roman" pitchFamily="65" charset="-122"/>
                <a:ea typeface="宋体" pitchFamily="65" charset="-122"/>
              </a:rPr>
              <a:t>历史的艰辛与荣耀,接过我们手中的接力棒,更加坚定勇敢地走下去。正如林</a:t>
            </a:r>
            <a:r>
              <a:t/>
            </a:r>
            <a:br/>
            <a:r>
              <a:rPr lang="zh-CN" altLang="en-US" sz="2607" kern="0" dirty="0" smtClean="0">
                <a:solidFill>
                  <a:srgbClr val="000000"/>
                </a:solidFill>
                <a:latin typeface="Times New Roman" pitchFamily="65" charset="-122"/>
                <a:ea typeface="宋体" pitchFamily="65" charset="-122"/>
              </a:rPr>
              <a:t>清玄先生所说:“心有明珠,山河明媚。”希望作为新一代青年的你们能有一</a:t>
            </a:r>
            <a:r>
              <a:t/>
            </a:r>
            <a:br/>
            <a:r>
              <a:rPr lang="zh-CN" altLang="en-US" sz="2607" kern="0" dirty="0" smtClean="0">
                <a:solidFill>
                  <a:srgbClr val="000000"/>
                </a:solidFill>
                <a:latin typeface="Times New Roman" pitchFamily="65" charset="-122"/>
                <a:ea typeface="宋体" pitchFamily="65" charset="-122"/>
              </a:rPr>
              <a:t>颗为民族、为国家奋斗的赤子之心,能在新的时代里保持初心,砥砺前行。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周国平先生曾言:“无所投入可悲,无所坚守可叹,二者兼有,则或可成为时代</a:t>
            </a:r>
            <a:endParaRPr lang="zh-CN" altLang="en-US"/>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荣光和记忆。但总有一些亘古不变的力量能穿透时代的阻隔,引起你我的共</a:t>
            </a:r>
            <a:r>
              <a:t/>
            </a:r>
            <a:br/>
            <a:r>
              <a:rPr lang="zh-CN" altLang="en-US" sz="2607" kern="0" dirty="0" smtClean="0">
                <a:solidFill>
                  <a:srgbClr val="000000"/>
                </a:solidFill>
                <a:latin typeface="Times New Roman" pitchFamily="65" charset="-122"/>
                <a:ea typeface="宋体" pitchFamily="65" charset="-122"/>
              </a:rPr>
              <a:t>鸣。我们都生长在富强、自由的新时代,享受着上一代人留给我们的物质财</a:t>
            </a:r>
            <a:r>
              <a:t/>
            </a:r>
            <a:br/>
            <a:r>
              <a:rPr lang="zh-CN" altLang="en-US" sz="2607" kern="0" dirty="0" smtClean="0">
                <a:solidFill>
                  <a:srgbClr val="000000"/>
                </a:solidFill>
                <a:latin typeface="Times New Roman" pitchFamily="65" charset="-122"/>
                <a:ea typeface="宋体" pitchFamily="65" charset="-122"/>
              </a:rPr>
              <a:t>富和精神文明,但站在前人的肩膀上,我们都必须不忘初心,牢记使命,将爱国</a:t>
            </a:r>
            <a:r>
              <a:t/>
            </a:r>
            <a:br/>
            <a:r>
              <a:rPr lang="zh-CN" altLang="en-US" sz="2607" kern="0" dirty="0" smtClean="0">
                <a:solidFill>
                  <a:srgbClr val="000000"/>
                </a:solidFill>
                <a:latin typeface="Times New Roman" pitchFamily="65" charset="-122"/>
                <a:ea typeface="宋体" pitchFamily="65" charset="-122"/>
              </a:rPr>
              <a:t>和奉献的精神代代传承;聚焦新目标,开启新征程,一起为祖国的繁荣昌盛而</a:t>
            </a:r>
            <a:r>
              <a:t/>
            </a:r>
            <a:br/>
            <a:r>
              <a:rPr lang="zh-CN" altLang="en-US" sz="2607" kern="0" dirty="0" smtClean="0">
                <a:solidFill>
                  <a:srgbClr val="000000"/>
                </a:solidFill>
                <a:latin typeface="Times New Roman" pitchFamily="65" charset="-122"/>
                <a:ea typeface="宋体" pitchFamily="65" charset="-122"/>
              </a:rPr>
              <a:t>努力!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一位来自18年前的18岁少年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2018年6月7日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(2018年课标全国Ⅰ高分作文)</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亮点借鉴:本文围绕“继往开来,共创美好”的主题,展现祖国在前辈们的努</a:t>
            </a:r>
            <a:endParaRPr lang="zh-CN" altLang="en-US"/>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力和奋斗下已经取得的成就,主张新一代人应该不忘初心,牢记使命,聚焦新</a:t>
            </a:r>
            <a:r>
              <a:t/>
            </a:r>
            <a:br/>
            <a:r>
              <a:rPr lang="zh-CN" altLang="en-US" sz="2607" kern="0" dirty="0" smtClean="0">
                <a:solidFill>
                  <a:srgbClr val="000000"/>
                </a:solidFill>
                <a:latin typeface="Times New Roman" pitchFamily="65" charset="-122"/>
                <a:ea typeface="宋体" pitchFamily="65" charset="-122"/>
              </a:rPr>
              <a:t>目标,开启新征程,契合社会主义核心价值观,有鲜明的时代感。内容上,文章</a:t>
            </a:r>
            <a:r>
              <a:t/>
            </a:r>
            <a:br/>
            <a:r>
              <a:rPr lang="zh-CN" altLang="en-US" sz="2607" kern="0" dirty="0" smtClean="0">
                <a:solidFill>
                  <a:srgbClr val="000000"/>
                </a:solidFill>
                <a:latin typeface="Times New Roman" pitchFamily="65" charset="-122"/>
                <a:ea typeface="宋体" pitchFamily="65" charset="-122"/>
              </a:rPr>
              <a:t>梳理出18年来中国所发生的重大事件,素材丰富,内容充实。同时,每段开头</a:t>
            </a:r>
            <a:r>
              <a:t/>
            </a:r>
            <a:br/>
            <a:r>
              <a:rPr lang="zh-CN" altLang="en-US" sz="2607" kern="0" dirty="0" smtClean="0">
                <a:solidFill>
                  <a:srgbClr val="000000"/>
                </a:solidFill>
                <a:latin typeface="Times New Roman" pitchFamily="65" charset="-122"/>
                <a:ea typeface="宋体" pitchFamily="65" charset="-122"/>
              </a:rPr>
              <a:t>都有自然且巧妙的过渡,行文一气呵成,语意连贯,毫无堆砌感。</a:t>
            </a:r>
            <a:endParaRPr lang="zh-CN" altLang="en-US"/>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59151"/>
          </a:xfrm>
          <a:prstGeom prst="rect">
            <a:avLst/>
          </a:prstGeom>
          <a:noFill/>
        </p:spPr>
        <p:txBody>
          <a:bodyPr wrap="square" lIns="0" tIns="0" rIns="0" bIns="0" rtlCol="0">
            <a:spAutoFit/>
          </a:bodyPr>
          <a:lstStyle/>
          <a:p>
            <a:pPr algn="ctr" eaLnBrk="0" latinLnBrk="1" hangingPunct="0">
              <a:lnSpc>
                <a:spcPct val="150000"/>
              </a:lnSpc>
            </a:pPr>
            <a:r>
              <a:rPr lang="zh-CN" altLang="en-US" sz="2800" b="1" kern="0" dirty="0" smtClean="0">
                <a:solidFill>
                  <a:srgbClr val="000000"/>
                </a:solidFill>
                <a:latin typeface="Times New Roman" pitchFamily="65" charset="-122"/>
                <a:ea typeface="宋体" pitchFamily="65" charset="-122"/>
              </a:rPr>
              <a:t>专题练　精研练习成高手</a:t>
            </a:r>
            <a:endParaRPr lang="zh-CN" altLang="en-US" sz="28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1.阅读下面的材料,根据要求写作。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天将降大任于是人也,必先卸其QQ,封其微博,删其微信,去其贴吧,收其电脑,</a:t>
            </a:r>
            <a:r>
              <a:rPr dirty="0"/>
              <a:t/>
            </a:r>
            <a:br>
              <a:rPr dirty="0"/>
            </a:br>
            <a:r>
              <a:rPr lang="zh-CN" altLang="en-US" sz="2607" kern="0" dirty="0" smtClean="0">
                <a:solidFill>
                  <a:srgbClr val="000000"/>
                </a:solidFill>
                <a:latin typeface="Times New Roman" pitchFamily="65" charset="-122"/>
                <a:ea typeface="宋体" pitchFamily="65" charset="-122"/>
              </a:rPr>
              <a:t>夺其手机,摔其iPad,断其Wi-Fi,剪其网线,使其百无聊赖,然后静坐、喝茶、思</a:t>
            </a:r>
            <a:r>
              <a:rPr dirty="0"/>
              <a:t/>
            </a:r>
            <a:br>
              <a:rPr dirty="0"/>
            </a:br>
            <a:r>
              <a:rPr lang="zh-CN" altLang="en-US" sz="2607" kern="0" dirty="0" smtClean="0">
                <a:solidFill>
                  <a:srgbClr val="000000"/>
                </a:solidFill>
                <a:latin typeface="Times New Roman" pitchFamily="65" charset="-122"/>
                <a:ea typeface="宋体" pitchFamily="65" charset="-122"/>
              </a:rPr>
              <a:t>过、锻炼、读书、弹琴、练字、明智、开悟、精进,而后必成大器也。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对此,你有什么思考?请结合自己的体验,写一篇文章,对材料加以评说。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要求:①自选角度,自定立意;②自拟题目;③不得抄袭、套作;④不少于800</a:t>
            </a:r>
            <a:r>
              <a:rPr dirty="0"/>
              <a:t/>
            </a:r>
            <a:br>
              <a:rPr dirty="0"/>
            </a:br>
            <a:r>
              <a:rPr lang="zh-CN" altLang="en-US" sz="2607" kern="0" dirty="0" smtClean="0">
                <a:solidFill>
                  <a:srgbClr val="000000"/>
                </a:solidFill>
                <a:latin typeface="Times New Roman" pitchFamily="65" charset="-122"/>
                <a:ea typeface="宋体" pitchFamily="65" charset="-122"/>
              </a:rPr>
              <a:t>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写作指导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题目要求考生“结合自己的体验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写一篇文章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对材料加以评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实则是引导考生结合自己的生活或学习体验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对材料内容进行客观、冷</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静、理性的思考,并在此基础上进行说理。考生可以抓住材料的前半部分,评</a:t>
            </a:r>
            <a:r>
              <a:rPr dirty="0"/>
              <a:t/>
            </a:r>
            <a:br>
              <a:rPr dirty="0"/>
            </a:br>
            <a:r>
              <a:rPr lang="zh-CN" altLang="en-US" sz="2607" kern="0" dirty="0" smtClean="0">
                <a:solidFill>
                  <a:srgbClr val="000000"/>
                </a:solidFill>
                <a:latin typeface="Times New Roman" pitchFamily="65" charset="-122"/>
                <a:ea typeface="宋体" pitchFamily="65" charset="-122"/>
              </a:rPr>
              <a:t>判是否只有远离所有的娱乐App、电子设备,远离现代科技,才能获得成功;也</a:t>
            </a:r>
            <a:r>
              <a:rPr dirty="0"/>
              <a:t/>
            </a:r>
            <a:br>
              <a:rPr dirty="0"/>
            </a:br>
            <a:r>
              <a:rPr lang="zh-CN" altLang="en-US" sz="2607" kern="0" dirty="0" smtClean="0">
                <a:solidFill>
                  <a:srgbClr val="000000"/>
                </a:solidFill>
                <a:latin typeface="Times New Roman" pitchFamily="65" charset="-122"/>
                <a:ea typeface="宋体" pitchFamily="65" charset="-122"/>
              </a:rPr>
              <a:t>可以抓住后半部分,论证静坐、喝茶、思过、锻炼、读书、弹琴、练字、明</a:t>
            </a:r>
            <a:r>
              <a:rPr dirty="0"/>
              <a:t/>
            </a:r>
            <a:br>
              <a:rPr dirty="0"/>
            </a:br>
            <a:r>
              <a:rPr lang="zh-CN" altLang="en-US" sz="2607" kern="0" dirty="0" smtClean="0">
                <a:solidFill>
                  <a:srgbClr val="000000"/>
                </a:solidFill>
                <a:latin typeface="Times New Roman" pitchFamily="65" charset="-122"/>
                <a:ea typeface="宋体" pitchFamily="65" charset="-122"/>
              </a:rPr>
              <a:t>智、开悟、精进对个体成长的重要性;还可以把两者结合起来,探讨网络时代</a:t>
            </a:r>
            <a:r>
              <a:rPr dirty="0"/>
              <a:t/>
            </a:r>
            <a:br>
              <a:rPr dirty="0"/>
            </a:br>
            <a:r>
              <a:rPr lang="zh-CN" altLang="en-US" sz="2607" kern="0" dirty="0" smtClean="0">
                <a:solidFill>
                  <a:srgbClr val="000000"/>
                </a:solidFill>
                <a:latin typeface="Times New Roman" pitchFamily="65" charset="-122"/>
                <a:ea typeface="宋体" pitchFamily="65" charset="-122"/>
              </a:rPr>
              <a:t>我们应如何处理好现代科技与自我约束之间的关系,解读他人或自己获取成</a:t>
            </a:r>
            <a:r>
              <a:rPr dirty="0"/>
              <a:t/>
            </a:r>
            <a:br>
              <a:rPr dirty="0"/>
            </a:br>
            <a:r>
              <a:rPr lang="zh-CN" altLang="en-US" sz="2607" kern="0" dirty="0" smtClean="0">
                <a:solidFill>
                  <a:srgbClr val="000000"/>
                </a:solidFill>
                <a:latin typeface="Times New Roman" pitchFamily="65" charset="-122"/>
                <a:ea typeface="宋体" pitchFamily="65" charset="-122"/>
              </a:rPr>
              <a:t>功的“密码”;等等。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一位老人骑三轮车不小心蹭到了路边停着的一辆路虎车,正愁眉苦脸不知所</a:t>
            </a:r>
            <a:r>
              <a:t/>
            </a:r>
            <a:br/>
            <a:r>
              <a:rPr lang="zh-CN" altLang="en-US" sz="2607" kern="0" dirty="0" smtClean="0">
                <a:solidFill>
                  <a:srgbClr val="000000"/>
                </a:solidFill>
                <a:latin typeface="Times New Roman" pitchFamily="65" charset="-122"/>
                <a:ea typeface="宋体" pitchFamily="65" charset="-122"/>
              </a:rPr>
              <a:t>措时,旁边走过来一个路人。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路人问:“赔得起吗?”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老人说:“赔不起!”</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路人说:“赔不起还不跑,等人家来找你啊!”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老人欲言又止,最终还是一步三回头地跑了。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这时,这个路人拿出钥匙,开着路虎车走了。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对此你有怎样的感触和思考?请结合自己的体验,写一篇文章。</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要求:选好角度,确定立意,明确文体,自拟标题;不要套作,不得抄袭;不少于800</a:t>
            </a:r>
            <a:r>
              <a:t/>
            </a:r>
            <a:br/>
            <a:r>
              <a:rPr lang="zh-CN" altLang="en-US" sz="2607" kern="0" dirty="0" smtClean="0">
                <a:solidFill>
                  <a:srgbClr val="000000"/>
                </a:solidFill>
                <a:latin typeface="Times New Roman" pitchFamily="65" charset="-122"/>
                <a:ea typeface="宋体" pitchFamily="65" charset="-122"/>
              </a:rPr>
              <a:t>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老人蹭到车后“愁眉苦脸不知所措”,跑时“欲言又止”“一</a:t>
            </a:r>
            <a:r>
              <a:t/>
            </a:r>
            <a:br/>
            <a:r>
              <a:rPr lang="zh-CN" altLang="en-US" sz="2607" kern="0" dirty="0" smtClean="0">
                <a:solidFill>
                  <a:srgbClr val="000000"/>
                </a:solidFill>
                <a:latin typeface="Times New Roman" pitchFamily="65" charset="-122"/>
                <a:ea typeface="宋体" pitchFamily="65" charset="-122"/>
              </a:rPr>
              <a:t>步三回头”,反映出他内心的忐忑、惭愧和无奈;“路人”(车主)看出了老人</a:t>
            </a:r>
            <a:r>
              <a:t/>
            </a:r>
            <a:br/>
            <a:r>
              <a:rPr lang="zh-CN" altLang="en-US" sz="2607" kern="0" dirty="0" smtClean="0">
                <a:solidFill>
                  <a:srgbClr val="000000"/>
                </a:solidFill>
                <a:latin typeface="Times New Roman" pitchFamily="65" charset="-122"/>
                <a:ea typeface="宋体" pitchFamily="65" charset="-122"/>
              </a:rPr>
              <a:t>蹭到自己车后的愁苦,隐瞒了自己的身份,选择了理解和体谅。材料详细记述</a:t>
            </a:r>
            <a:r>
              <a:t/>
            </a:r>
            <a:br/>
            <a:r>
              <a:rPr lang="zh-CN" altLang="en-US" sz="2607" kern="0" dirty="0" smtClean="0">
                <a:solidFill>
                  <a:srgbClr val="000000"/>
                </a:solidFill>
                <a:latin typeface="Times New Roman" pitchFamily="65" charset="-122"/>
                <a:ea typeface="宋体" pitchFamily="65" charset="-122"/>
              </a:rPr>
              <a:t>了“路人”(车主)和老人的对话,欲扬先抑,将“路人”(车主)的宽容大度和</a:t>
            </a:r>
            <a:r>
              <a:t/>
            </a:r>
            <a:br/>
            <a:r>
              <a:rPr lang="zh-CN" altLang="en-US" sz="2607" kern="0" dirty="0" smtClean="0">
                <a:solidFill>
                  <a:srgbClr val="000000"/>
                </a:solidFill>
                <a:latin typeface="Times New Roman" pitchFamily="65" charset="-122"/>
                <a:ea typeface="宋体" pitchFamily="65" charset="-122"/>
              </a:rPr>
              <a:t>老人的愁苦进行了简单的对比,在对比中彰显了材料的主题:人的一生之中,</a:t>
            </a:r>
            <a:r>
              <a:t/>
            </a:r>
            <a:br/>
            <a:r>
              <a:rPr lang="zh-CN" altLang="en-US" sz="2607" kern="0" dirty="0" smtClean="0">
                <a:solidFill>
                  <a:srgbClr val="000000"/>
                </a:solidFill>
                <a:latin typeface="Times New Roman" pitchFamily="65" charset="-122"/>
                <a:ea typeface="宋体" pitchFamily="65" charset="-122"/>
              </a:rPr>
              <a:t>最大的炫耀,不是你的财富,也不是你的精明,而是一种简单的理解和体谅,宽</a:t>
            </a:r>
            <a:r>
              <a:t/>
            </a:r>
            <a:br/>
            <a:r>
              <a:rPr lang="zh-CN" altLang="en-US" sz="2607" kern="0" dirty="0" smtClean="0">
                <a:solidFill>
                  <a:srgbClr val="000000"/>
                </a:solidFill>
                <a:latin typeface="Times New Roman" pitchFamily="65" charset="-122"/>
                <a:ea typeface="宋体" pitchFamily="65" charset="-122"/>
              </a:rPr>
              <a:t>容待人方能使社会和谐。写作时,考生既要就事论事,又要就事说理。先从事</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件本身谈起,再从社会的角度,阐述人与人之间为什么要相互理解和体谅,怎</a:t>
            </a:r>
            <a:r>
              <a:t/>
            </a:r>
            <a:br/>
            <a:r>
              <a:rPr lang="zh-CN" altLang="en-US" sz="2607" kern="0" dirty="0" smtClean="0">
                <a:solidFill>
                  <a:srgbClr val="000000"/>
                </a:solidFill>
                <a:latin typeface="Times New Roman" pitchFamily="65" charset="-122"/>
                <a:ea typeface="宋体" pitchFamily="65" charset="-122"/>
              </a:rPr>
              <a:t>样相互理解和体谅。考生在论述时,一定要明确自己的态度,要有自己的看</a:t>
            </a:r>
            <a:r>
              <a:t/>
            </a:r>
            <a:br/>
            <a:r>
              <a:rPr lang="zh-CN" altLang="en-US" sz="2607" kern="0" dirty="0" smtClean="0">
                <a:solidFill>
                  <a:srgbClr val="000000"/>
                </a:solidFill>
                <a:latin typeface="Times New Roman" pitchFamily="65" charset="-122"/>
                <a:ea typeface="宋体" pitchFamily="65" charset="-122"/>
              </a:rPr>
              <a:t>法,要结合现实生活的具体事例,做到有理有据。</a:t>
            </a:r>
            <a:endParaRPr lang="zh-CN" altLang="en-US"/>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3.阅读下面的材料,根据要求写作。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材料一    凡一家之中,勤敬二字能守得几分,未有不兴;若全无一分,未有不</a:t>
            </a:r>
            <a:r>
              <a:t/>
            </a:r>
            <a:br/>
            <a:r>
              <a:rPr lang="zh-CN" altLang="en-US" sz="2607" kern="0" dirty="0" smtClean="0">
                <a:solidFill>
                  <a:srgbClr val="000000"/>
                </a:solidFill>
                <a:latin typeface="Times New Roman" pitchFamily="65" charset="-122"/>
                <a:ea typeface="宋体" pitchFamily="65" charset="-122"/>
              </a:rPr>
              <a:t>败。和字能守得几分,未有不兴;不和未有不败者。(《曾国藩家书》)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材料二    天下事业无所谓大小,士大夫救济天下和农夫善治其十亩之田所成</a:t>
            </a:r>
            <a:r>
              <a:t/>
            </a:r>
            <a:br/>
            <a:r>
              <a:rPr lang="zh-CN" altLang="en-US" sz="2607" kern="0" dirty="0" smtClean="0">
                <a:solidFill>
                  <a:srgbClr val="000000"/>
                </a:solidFill>
                <a:latin typeface="Times New Roman" pitchFamily="65" charset="-122"/>
                <a:ea typeface="宋体" pitchFamily="65" charset="-122"/>
              </a:rPr>
              <a:t>就一样。只要在自己责任内,尽自己力量做去,便是第一等人物。(《梁启超</a:t>
            </a:r>
            <a:r>
              <a:t/>
            </a:r>
            <a:br/>
            <a:r>
              <a:rPr lang="zh-CN" altLang="en-US" sz="2607" kern="0" dirty="0" smtClean="0">
                <a:solidFill>
                  <a:srgbClr val="000000"/>
                </a:solidFill>
                <a:latin typeface="Times New Roman" pitchFamily="65" charset="-122"/>
                <a:ea typeface="宋体" pitchFamily="65" charset="-122"/>
              </a:rPr>
              <a:t>家书》)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材料三    一切做人的道理,你心里无不明白,吃亏的是没有事实表现;希望你</a:t>
            </a:r>
            <a:r>
              <a:t/>
            </a:r>
            <a:br/>
            <a:r>
              <a:rPr lang="zh-CN" altLang="en-US" sz="2607" kern="0" dirty="0" smtClean="0">
                <a:solidFill>
                  <a:srgbClr val="000000"/>
                </a:solidFill>
                <a:latin typeface="Times New Roman" pitchFamily="65" charset="-122"/>
                <a:ea typeface="宋体" pitchFamily="65" charset="-122"/>
              </a:rPr>
              <a:t>从今以后,一辈子记住这一点。大小事都要对人家有交代!(《傅雷家书》)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请你从上述三则材料中提取两三个关键词,写一篇发言稿,在“诗书传家远,</a:t>
            </a:r>
            <a:endParaRPr lang="zh-CN" altLang="en-US"/>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忠厚继世长”的主题班会上做一次精彩的发言。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要求:题目自拟,文体规范,不少于800字。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本题属于组合型材料作文题。三则材料分别从如何对待家</a:t>
            </a:r>
            <a:r>
              <a:t/>
            </a:r>
            <a:br/>
            <a:r>
              <a:rPr lang="zh-CN" altLang="en-US" sz="2607" kern="0" dirty="0" smtClean="0">
                <a:solidFill>
                  <a:srgbClr val="000000"/>
                </a:solidFill>
                <a:latin typeface="Times New Roman" pitchFamily="65" charset="-122"/>
                <a:ea typeface="宋体" pitchFamily="65" charset="-122"/>
              </a:rPr>
              <a:t>人、如何对待事业、如何对待朋友三个角度谈了为人处世的道理。材料一</a:t>
            </a:r>
            <a:r>
              <a:t/>
            </a:r>
            <a:br/>
            <a:r>
              <a:rPr lang="zh-CN" altLang="en-US" sz="2607" kern="0" dirty="0" smtClean="0">
                <a:solidFill>
                  <a:srgbClr val="000000"/>
                </a:solidFill>
                <a:latin typeface="Times New Roman" pitchFamily="65" charset="-122"/>
                <a:ea typeface="宋体" pitchFamily="65" charset="-122"/>
              </a:rPr>
              <a:t>的关键词为“勤”“敬”“和”,这则材料教导我们要敬爱长辈,平辈之间要</a:t>
            </a:r>
            <a:r>
              <a:t/>
            </a:r>
            <a:br/>
            <a:r>
              <a:rPr lang="zh-CN" altLang="en-US" sz="2607" kern="0" dirty="0" smtClean="0">
                <a:solidFill>
                  <a:srgbClr val="000000"/>
                </a:solidFill>
                <a:latin typeface="Times New Roman" pitchFamily="65" charset="-122"/>
                <a:ea typeface="宋体" pitchFamily="65" charset="-122"/>
              </a:rPr>
              <a:t>和睦相处;材料二的关键词为“责任”,这则材料告诫我们要勤勤恳恳做好分</a:t>
            </a:r>
            <a:r>
              <a:t/>
            </a:r>
            <a:br/>
            <a:r>
              <a:rPr lang="zh-CN" altLang="en-US" sz="2607" kern="0" dirty="0" smtClean="0">
                <a:solidFill>
                  <a:srgbClr val="000000"/>
                </a:solidFill>
                <a:latin typeface="Times New Roman" pitchFamily="65" charset="-122"/>
                <a:ea typeface="宋体" pitchFamily="65" charset="-122"/>
              </a:rPr>
              <a:t>内之事,尽职尽责,如此便是天地间堂堂正正的一个人;材料三的关键词为</a:t>
            </a:r>
            <a:r>
              <a:t/>
            </a:r>
            <a:br/>
            <a:r>
              <a:rPr lang="zh-CN" altLang="en-US" sz="2607" kern="0" dirty="0" smtClean="0">
                <a:solidFill>
                  <a:srgbClr val="000000"/>
                </a:solidFill>
                <a:latin typeface="Times New Roman" pitchFamily="65" charset="-122"/>
                <a:ea typeface="宋体" pitchFamily="65" charset="-122"/>
              </a:rPr>
              <a:t>“交代”,这则材料教育我们对朋友要真诚守信,言出必行。考生只要围绕上</a:t>
            </a:r>
            <a:r>
              <a:t/>
            </a:r>
            <a:br/>
            <a:r>
              <a:rPr lang="zh-CN" altLang="en-US" sz="2607" kern="0" dirty="0" smtClean="0">
                <a:solidFill>
                  <a:srgbClr val="000000"/>
                </a:solidFill>
                <a:latin typeface="Times New Roman" pitchFamily="65" charset="-122"/>
                <a:ea typeface="宋体" pitchFamily="65" charset="-122"/>
              </a:rPr>
              <a:t>述关键词来谈为人处世的原则和方法均符合题意。题干中的文体要求是发</a:t>
            </a:r>
            <a:endParaRPr lang="zh-CN" altLang="en-US"/>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言稿,要注意格式规范,内容完整。写作时,考生要紧扣“诗书传家远,忠厚继</a:t>
            </a:r>
            <a:r>
              <a:t/>
            </a:r>
            <a:br/>
            <a:r>
              <a:rPr lang="zh-CN" altLang="en-US" sz="2607" kern="0" dirty="0" smtClean="0">
                <a:solidFill>
                  <a:srgbClr val="000000"/>
                </a:solidFill>
                <a:latin typeface="Times New Roman" pitchFamily="65" charset="-122"/>
                <a:ea typeface="宋体" pitchFamily="65" charset="-122"/>
              </a:rPr>
              <a:t>世长”的主题。发言稿的结构形式不像演讲稿那么严格,考生可以根据班会</a:t>
            </a:r>
            <a:r>
              <a:t/>
            </a:r>
            <a:br/>
            <a:r>
              <a:rPr lang="zh-CN" altLang="en-US" sz="2607" kern="0" dirty="0" smtClean="0">
                <a:solidFill>
                  <a:srgbClr val="000000"/>
                </a:solidFill>
                <a:latin typeface="Times New Roman" pitchFamily="65" charset="-122"/>
                <a:ea typeface="宋体" pitchFamily="65" charset="-122"/>
              </a:rPr>
              <a:t>的内容,先开门见山地提出要谈的问题及对问题的看法,然后说明理由,最后</a:t>
            </a:r>
            <a:r>
              <a:t/>
            </a:r>
            <a:br/>
            <a:r>
              <a:rPr lang="zh-CN" altLang="en-US" sz="2607" kern="0" dirty="0" smtClean="0">
                <a:solidFill>
                  <a:srgbClr val="000000"/>
                </a:solidFill>
                <a:latin typeface="Times New Roman" pitchFamily="65" charset="-122"/>
                <a:ea typeface="宋体" pitchFamily="65" charset="-122"/>
              </a:rPr>
              <a:t>做简要的总结。</a:t>
            </a:r>
            <a:endParaRPr lang="zh-CN" altLang="en-US"/>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的弄潮儿。”希望2018年的我们和2035年的你们都能坚守本心,担当责任。</a:t>
            </a:r>
            <a:r>
              <a:t/>
            </a:r>
            <a:br/>
            <a:r>
              <a:rPr lang="zh-CN" altLang="en-US" sz="2607" kern="0" dirty="0" smtClean="0">
                <a:solidFill>
                  <a:srgbClr val="000000"/>
                </a:solidFill>
                <a:latin typeface="Times New Roman" pitchFamily="65" charset="-122"/>
                <a:ea typeface="宋体" pitchFamily="65" charset="-122"/>
              </a:rPr>
              <a:t>让我们一起,与新时代同行!让我们一起,为新时代助力!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一位来自18年前的18岁少年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2018年6月7日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亮点借鉴:文章审题准确,考生敏锐地抓住了命题材料中的“新时代”“使命</a:t>
            </a:r>
            <a:r>
              <a:t/>
            </a:r>
            <a:br/>
            <a:r>
              <a:rPr lang="zh-CN" altLang="en-US" sz="2607" kern="0" dirty="0" smtClean="0">
                <a:solidFill>
                  <a:srgbClr val="000000"/>
                </a:solidFill>
                <a:latin typeface="Times New Roman" pitchFamily="65" charset="-122"/>
                <a:ea typeface="宋体" pitchFamily="65" charset="-122"/>
              </a:rPr>
              <a:t>和挑战”等关键词语,并在其间建立有机联系:新时代不仅给予“我们”“获</a:t>
            </a:r>
            <a:r>
              <a:t/>
            </a:r>
            <a:br/>
            <a:r>
              <a:rPr lang="zh-CN" altLang="en-US" sz="2607" kern="0" dirty="0" smtClean="0">
                <a:solidFill>
                  <a:srgbClr val="000000"/>
                </a:solidFill>
                <a:latin typeface="Times New Roman" pitchFamily="65" charset="-122"/>
                <a:ea typeface="宋体" pitchFamily="65" charset="-122"/>
              </a:rPr>
              <a:t>得感”,也召唤“你们”接力奋斗,去实现民族复兴的伟大梦想。这一中心是</a:t>
            </a:r>
            <a:r>
              <a:t/>
            </a:r>
            <a:br/>
            <a:r>
              <a:rPr lang="zh-CN" altLang="en-US" sz="2607" kern="0" dirty="0" smtClean="0">
                <a:solidFill>
                  <a:srgbClr val="000000"/>
                </a:solidFill>
                <a:latin typeface="Times New Roman" pitchFamily="65" charset="-122"/>
                <a:ea typeface="宋体" pitchFamily="65" charset="-122"/>
              </a:rPr>
              <a:t>非常切合题意的,审题准确,而且内涵丰富,立意高远。</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5756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提分攻略三　范式在胸速成篇——结构妙</a:t>
            </a:r>
            <a:endParaRPr lang="zh-CN" altLang="en-US" sz="3700" dirty="0">
              <a:latin typeface="黑体" pitchFamily="2" charset="-122"/>
              <a:ea typeface="黑体" pitchFamily="2" charset="-122"/>
            </a:endParaRPr>
          </a:p>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品佳作　识得标杆得高分</a:t>
            </a:r>
            <a:endParaRPr lang="zh-CN" altLang="en-US" sz="3000" b="1" dirty="0"/>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(2018浙江,24)阅读下面文字,根据要求作文。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浙江大地,历史上孕育过务实、知行合一、经世致用等思想,今天又形成了</a:t>
            </a:r>
            <a:r>
              <a:rPr dirty="0"/>
              <a:t/>
            </a:r>
            <a:br>
              <a:rPr dirty="0"/>
            </a:br>
            <a:r>
              <a:rPr lang="zh-CN" altLang="en-US" sz="2607" kern="0" dirty="0" smtClean="0">
                <a:solidFill>
                  <a:srgbClr val="000000"/>
                </a:solidFill>
                <a:latin typeface="Times New Roman" pitchFamily="65" charset="-122"/>
                <a:ea typeface="宋体" pitchFamily="65" charset="-122"/>
              </a:rPr>
              <a:t>“干在实处、走在前列、勇立潮头”的浙江精神。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在与时俱进的浙江文化滋养下,代代浙江人书写了一个又一个浙江故事,创造</a:t>
            </a:r>
            <a:r>
              <a:rPr dirty="0"/>
              <a:t/>
            </a:r>
            <a:br>
              <a:rPr dirty="0"/>
            </a:br>
            <a:r>
              <a:rPr lang="zh-CN" altLang="en-US" sz="2607" kern="0" dirty="0" smtClean="0">
                <a:solidFill>
                  <a:srgbClr val="000000"/>
                </a:solidFill>
                <a:latin typeface="Times New Roman" pitchFamily="65" charset="-122"/>
                <a:ea typeface="宋体" pitchFamily="65" charset="-122"/>
              </a:rPr>
              <a:t>了一个又一个浙江传奇。</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449213" y="2484165"/>
            <a:ext cx="2524125" cy="5810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作为浙江学子,站在人生新起点,你有怎样的体验和思考?结合上述材料,写一</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篇文章。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[注意]　①角度自选,立意自定,题目自拟。②明确文体,不得写成诗歌。③不</a:t>
            </a:r>
            <a:r>
              <a:rPr dirty="0"/>
              <a:t/>
            </a:r>
            <a:br>
              <a:rPr dirty="0"/>
            </a:br>
            <a:r>
              <a:rPr lang="zh-CN" altLang="en-US" sz="2607" kern="0" dirty="0" smtClean="0">
                <a:solidFill>
                  <a:srgbClr val="000000"/>
                </a:solidFill>
                <a:latin typeface="Times New Roman" pitchFamily="65" charset="-122"/>
                <a:ea typeface="宋体" pitchFamily="65" charset="-122"/>
              </a:rPr>
              <a:t>得少于800字。④不得抄袭、套作。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[写作指导]    </a:t>
            </a:r>
            <a:endParaRPr lang="zh-CN" altLang="en-US" dirty="0"/>
          </a:p>
        </p:txBody>
      </p:sp>
      <p:graphicFrame>
        <p:nvGraphicFramePr>
          <p:cNvPr id="3" name="表格 2"/>
          <p:cNvGraphicFramePr>
            <a:graphicFrameLocks noGrp="1"/>
          </p:cNvGraphicFramePr>
          <p:nvPr/>
        </p:nvGraphicFramePr>
        <p:xfrm>
          <a:off x="540000" y="3852317"/>
          <a:ext cx="10987200" cy="2606040"/>
        </p:xfrm>
        <a:graphic>
          <a:graphicData uri="http://schemas.openxmlformats.org/drawingml/2006/table">
            <a:tbl>
              <a:tblPr/>
              <a:tblGrid>
                <a:gridCol w="3293589"/>
                <a:gridCol w="7693611"/>
              </a:tblGrid>
              <a:tr h="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立意角度示例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写作点拨</a:t>
                      </a:r>
                    </a:p>
                  </a:txBody>
                  <a:tcPr marL="45720" marR="45720"/>
                </a:tc>
              </a:tr>
              <a:tr h="19462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1.从历史角度切入,探本求源进行挖掘。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探寻“浙江精神”的形成过程,诠释“浙江精神”的内涵,阐明自己的认识与体会,用自己的生活体</a:t>
                      </a:r>
                      <a:r>
                        <a:rPr sz="1400" dirty="0"/>
                        <a:t/>
                      </a:r>
                      <a:br>
                        <a:rPr sz="1400" dirty="0"/>
                      </a:br>
                      <a:r>
                        <a:rPr lang="zh-CN" altLang="en-US" sz="1400" kern="0" dirty="0" smtClean="0">
                          <a:solidFill>
                            <a:srgbClr val="000000"/>
                          </a:solidFill>
                          <a:latin typeface="Times New Roman" pitchFamily="65" charset="-122"/>
                          <a:ea typeface="宋体" pitchFamily="65" charset="-122"/>
                        </a:rPr>
                        <a:t>验和思考演绎“浙江精神”。</a:t>
                      </a:r>
                    </a:p>
                  </a:txBody>
                  <a:tcPr marL="45720" marR="45720"/>
                </a:tc>
              </a:tr>
              <a:tr h="19462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2.从现实角度切入,撷取“浙江精神”的某一点进行阐发。</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结合社会生活实际,就“浙江精神”的某个点或某个侧面,如“干在实处”“走在前列”“勇立潮</a:t>
                      </a:r>
                      <a:r>
                        <a:rPr sz="1400"/>
                        <a:t/>
                      </a:r>
                      <a:br>
                        <a:rPr sz="1400"/>
                      </a:br>
                      <a:r>
                        <a:rPr lang="zh-CN" altLang="en-US" sz="1400" kern="0" dirty="0" smtClean="0">
                          <a:solidFill>
                            <a:srgbClr val="000000"/>
                          </a:solidFill>
                          <a:latin typeface="Times New Roman" pitchFamily="65" charset="-122"/>
                          <a:ea typeface="宋体" pitchFamily="65" charset="-122"/>
                        </a:rPr>
                        <a:t>头”等,展开论述,挖掘“浙江精神”的深刻内涵,揭示其价值与作用。</a:t>
                      </a:r>
                    </a:p>
                  </a:txBody>
                  <a:tcPr marL="45720" marR="45720"/>
                </a:tc>
              </a:tr>
              <a:tr h="22134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3.从辩证角度切入,思考如何完善“浙江精神”,做到与时俱进。</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浙江人民秉持“浙江精神”,在历史上和当下都创造了辉煌成就。走进新时代,面对新的情况和挑战,如何在改革和实践中进一步丰富和完善“浙江精神”,使其焕发新的活力,创造新的精彩,值得深思。</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浙江精神永相传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一考生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浙江大地,哺育了无数的杰出人物,也孕育了闻名遐迩的浙江精神。作为土生</a:t>
            </a:r>
            <a:r>
              <a:rPr dirty="0"/>
              <a:t/>
            </a:r>
            <a:br>
              <a:rPr dirty="0"/>
            </a:br>
            <a:r>
              <a:rPr lang="zh-CN" altLang="en-US" sz="2607" kern="0" dirty="0" smtClean="0">
                <a:solidFill>
                  <a:srgbClr val="000000"/>
                </a:solidFill>
                <a:latin typeface="Times New Roman" pitchFamily="65" charset="-122"/>
                <a:ea typeface="宋体" pitchFamily="65" charset="-122"/>
              </a:rPr>
              <a:t>土长的浙江人,我伴随着浙江的变化与发展,不断成长,也深刻感悟到了“干</a:t>
            </a:r>
            <a:r>
              <a:rPr dirty="0"/>
              <a:t/>
            </a:r>
            <a:br>
              <a:rPr dirty="0"/>
            </a:br>
            <a:r>
              <a:rPr lang="zh-CN" altLang="en-US" sz="2607" kern="0" dirty="0" smtClean="0">
                <a:solidFill>
                  <a:srgbClr val="000000"/>
                </a:solidFill>
                <a:latin typeface="Times New Roman" pitchFamily="65" charset="-122"/>
                <a:ea typeface="宋体" pitchFamily="65" charset="-122"/>
              </a:rPr>
              <a:t>在实处、走在前列、勇立潮头”的浙江精神。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浙江精神,“干在实处”是根本。清朝末年,一批精神开明、思想开放、敢闯</a:t>
            </a:r>
            <a:r>
              <a:rPr dirty="0"/>
              <a:t/>
            </a:r>
            <a:br>
              <a:rPr dirty="0"/>
            </a:br>
            <a:r>
              <a:rPr lang="zh-CN" altLang="en-US" sz="2607" kern="0" dirty="0" smtClean="0">
                <a:solidFill>
                  <a:srgbClr val="000000"/>
                </a:solidFill>
                <a:latin typeface="Times New Roman" pitchFamily="65" charset="-122"/>
                <a:ea typeface="宋体" pitchFamily="65" charset="-122"/>
              </a:rPr>
              <a:t>敢拼的浙江人成为当时实业救国的重要力量。他们积极发展民族工业,以抵</a:t>
            </a:r>
            <a:r>
              <a:rPr dirty="0"/>
              <a:t/>
            </a:r>
            <a:br>
              <a:rPr dirty="0"/>
            </a:br>
            <a:r>
              <a:rPr lang="zh-CN" altLang="en-US" sz="2607" kern="0" dirty="0" smtClean="0">
                <a:solidFill>
                  <a:srgbClr val="000000"/>
                </a:solidFill>
                <a:latin typeface="Times New Roman" pitchFamily="65" charset="-122"/>
                <a:ea typeface="宋体" pitchFamily="65" charset="-122"/>
              </a:rPr>
              <a:t>制帝国主义对中国的侵略,维护民族利益,慈溪人严信厚是其中的杰出代表。</a:t>
            </a:r>
            <a:endParaRPr lang="zh-CN" altLang="en-US" dirty="0"/>
          </a:p>
        </p:txBody>
      </p:sp>
      <p:pic>
        <p:nvPicPr>
          <p:cNvPr id="3" name="Picture 6"/>
          <p:cNvPicPr>
            <a:picLocks noChangeAspect="1" noChangeArrowheads="1"/>
          </p:cNvPicPr>
          <p:nvPr/>
        </p:nvPicPr>
        <p:blipFill>
          <a:blip r:embed="rId4" cstate="print"/>
          <a:srcRect/>
          <a:stretch>
            <a:fillRect/>
          </a:stretch>
        </p:blipFill>
        <p:spPr bwMode="auto">
          <a:xfrm>
            <a:off x="521221" y="1044005"/>
            <a:ext cx="2371725" cy="5238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他不仅创办了近代中国第一批工厂,还参与和创办了近代中国第一家民族资</a:t>
            </a:r>
            <a:r>
              <a:t/>
            </a:r>
            <a:br/>
            <a:r>
              <a:rPr lang="zh-CN" altLang="en-US" sz="2607" kern="0" dirty="0" smtClean="0">
                <a:solidFill>
                  <a:srgbClr val="000000"/>
                </a:solidFill>
                <a:latin typeface="Times New Roman" pitchFamily="65" charset="-122"/>
                <a:ea typeface="宋体" pitchFamily="65" charset="-122"/>
              </a:rPr>
              <a:t>本银行和第一个商会,可谓“宁波商帮”第一人。如今,浙商的身影遍及全国</a:t>
            </a:r>
            <a:r>
              <a:t/>
            </a:r>
            <a:br/>
            <a:r>
              <a:rPr lang="zh-CN" altLang="en-US" sz="2607" kern="0" dirty="0" smtClean="0">
                <a:solidFill>
                  <a:srgbClr val="000000"/>
                </a:solidFill>
                <a:latin typeface="Times New Roman" pitchFamily="65" charset="-122"/>
                <a:ea typeface="宋体" pitchFamily="65" charset="-122"/>
              </a:rPr>
              <a:t>和世界各地,代表中国向世界展示中国人民的勤劳、务实和精明。改革开放</a:t>
            </a:r>
            <a:r>
              <a:t/>
            </a:r>
            <a:br/>
            <a:r>
              <a:rPr lang="zh-CN" altLang="en-US" sz="2607" kern="0" dirty="0" smtClean="0">
                <a:solidFill>
                  <a:srgbClr val="000000"/>
                </a:solidFill>
                <a:latin typeface="Times New Roman" pitchFamily="65" charset="-122"/>
                <a:ea typeface="宋体" pitchFamily="65" charset="-122"/>
              </a:rPr>
              <a:t>以来,浙江各地立足本地的资源优势和传统产业优势,逐步探索出具有浓郁地</a:t>
            </a:r>
            <a:r>
              <a:t/>
            </a:r>
            <a:br/>
            <a:r>
              <a:rPr lang="zh-CN" altLang="en-US" sz="2607" kern="0" dirty="0" smtClean="0">
                <a:solidFill>
                  <a:srgbClr val="000000"/>
                </a:solidFill>
                <a:latin typeface="Times New Roman" pitchFamily="65" charset="-122"/>
                <a:ea typeface="宋体" pitchFamily="65" charset="-122"/>
              </a:rPr>
              <a:t>方特色的产业发展模式。桐庐分水镇的制笔业,嘉兴地区的服装业,义乌的小</a:t>
            </a:r>
            <a:r>
              <a:t/>
            </a:r>
            <a:br/>
            <a:r>
              <a:rPr lang="zh-CN" altLang="en-US" sz="2607" kern="0" dirty="0" smtClean="0">
                <a:solidFill>
                  <a:srgbClr val="000000"/>
                </a:solidFill>
                <a:latin typeface="Times New Roman" pitchFamily="65" charset="-122"/>
                <a:ea typeface="宋体" pitchFamily="65" charset="-122"/>
              </a:rPr>
              <a:t>商品</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无不体现出浙江人“靠山吃山、靠水吃水”的务实精神。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浙江人可谓是“干在实处”的先驱。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浙江精神,“走在前列”是方向。在近代中国国家富强道路的探索中,浙江的</a:t>
            </a:r>
            <a:r>
              <a:t/>
            </a:r>
            <a:br/>
            <a:r>
              <a:rPr lang="zh-CN" altLang="en-US" sz="2607" kern="0" dirty="0" smtClean="0">
                <a:solidFill>
                  <a:srgbClr val="000000"/>
                </a:solidFill>
                <a:latin typeface="Times New Roman" pitchFamily="65" charset="-122"/>
                <a:ea typeface="宋体" pitchFamily="65" charset="-122"/>
              </a:rPr>
              <a:t>仁人志士思想开明、行动果断,一直走在探索适合中国国情的革命道路的前</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列。浙江有着良好的经济基础,还有着深厚的民主思想文化渊源,在近代资产</a:t>
            </a:r>
            <a:r>
              <a:t/>
            </a:r>
            <a:br/>
            <a:r>
              <a:rPr lang="zh-CN" altLang="en-US" sz="2607" kern="0" dirty="0" smtClean="0">
                <a:solidFill>
                  <a:srgbClr val="000000"/>
                </a:solidFill>
                <a:latin typeface="Times New Roman" pitchFamily="65" charset="-122"/>
                <a:ea typeface="宋体" pitchFamily="65" charset="-122"/>
              </a:rPr>
              <a:t>阶级革命运动中,浙江的精英分子和人民群众又一次站在了时代的前列,浙江</a:t>
            </a:r>
            <a:r>
              <a:t/>
            </a:r>
            <a:br/>
            <a:r>
              <a:rPr lang="zh-CN" altLang="en-US" sz="2607" kern="0" dirty="0" smtClean="0">
                <a:solidFill>
                  <a:srgbClr val="000000"/>
                </a:solidFill>
                <a:latin typeface="Times New Roman" pitchFamily="65" charset="-122"/>
                <a:ea typeface="宋体" pitchFamily="65" charset="-122"/>
              </a:rPr>
              <a:t>更是成了革命党的活跃地区和革命主战场之一,同时涌现出了一大批革命志</a:t>
            </a:r>
            <a:r>
              <a:t/>
            </a:r>
            <a:br/>
            <a:r>
              <a:rPr lang="zh-CN" altLang="en-US" sz="2607" kern="0" dirty="0" smtClean="0">
                <a:solidFill>
                  <a:srgbClr val="000000"/>
                </a:solidFill>
                <a:latin typeface="Times New Roman" pitchFamily="65" charset="-122"/>
                <a:ea typeface="宋体" pitchFamily="65" charset="-122"/>
              </a:rPr>
              <a:t>士,如徐锡麟、秋瑾等。他们在革命进程中发挥了巨大作用,甚至牺牲了宝贵</a:t>
            </a:r>
            <a:r>
              <a:t/>
            </a:r>
            <a:br/>
            <a:r>
              <a:rPr lang="zh-CN" altLang="en-US" sz="2607" kern="0" dirty="0" smtClean="0">
                <a:solidFill>
                  <a:srgbClr val="000000"/>
                </a:solidFill>
                <a:latin typeface="Times New Roman" pitchFamily="65" charset="-122"/>
                <a:ea typeface="宋体" pitchFamily="65" charset="-122"/>
              </a:rPr>
              <a:t>生命——他们都是浙江人的骄傲。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浙江人不愧为“走在前列”的代表。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浙江精神,“勇立潮头”是风采。浙江人具有思维灵活、敢为人先的特点。</a:t>
            </a:r>
            <a:r>
              <a:t/>
            </a:r>
            <a:br/>
            <a:r>
              <a:rPr lang="zh-CN" altLang="en-US" sz="2607" kern="0" dirty="0" smtClean="0">
                <a:solidFill>
                  <a:srgbClr val="000000"/>
                </a:solidFill>
                <a:latin typeface="Times New Roman" pitchFamily="65" charset="-122"/>
                <a:ea typeface="宋体" pitchFamily="65" charset="-122"/>
              </a:rPr>
              <a:t>计划经济时期,“公社制”“大锅饭”的生产组织形式和分配方式严重束缚</a:t>
            </a:r>
            <a:r>
              <a:t/>
            </a:r>
            <a:br/>
            <a:r>
              <a:rPr lang="zh-CN" altLang="en-US" sz="2607" kern="0" dirty="0" smtClean="0">
                <a:solidFill>
                  <a:srgbClr val="000000"/>
                </a:solidFill>
                <a:latin typeface="Times New Roman" pitchFamily="65" charset="-122"/>
                <a:ea typeface="宋体" pitchFamily="65" charset="-122"/>
              </a:rPr>
              <a:t>了人们的积极性,阻碍了经济发展,但浙江人始终萌动着强烈的市场意识,自</a:t>
            </a:r>
            <a:endParaRPr lang="zh-CN" altLang="en-US"/>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发进行了发展商品经济的有益尝试,并取得了不俗的成绩。从鸡毛换糖到网</a:t>
            </a:r>
            <a:r>
              <a:rPr dirty="0"/>
              <a:t/>
            </a:r>
            <a:br>
              <a:rPr dirty="0"/>
            </a:br>
            <a:r>
              <a:rPr lang="zh-CN" altLang="en-US" sz="2607" kern="0" dirty="0" smtClean="0">
                <a:solidFill>
                  <a:srgbClr val="000000"/>
                </a:solidFill>
                <a:latin typeface="Times New Roman" pitchFamily="65" charset="-122"/>
                <a:ea typeface="宋体" pitchFamily="65" charset="-122"/>
              </a:rPr>
              <a:t>购天堂,浙江人走南闯北,率先探索市场模式,壮大民营经济,让浙江经济的发</a:t>
            </a:r>
            <a:r>
              <a:rPr dirty="0"/>
              <a:t/>
            </a:r>
            <a:br>
              <a:rPr dirty="0"/>
            </a:br>
            <a:r>
              <a:rPr lang="zh-CN" altLang="en-US" sz="2607" kern="0" dirty="0" smtClean="0">
                <a:solidFill>
                  <a:srgbClr val="000000"/>
                </a:solidFill>
                <a:latin typeface="Times New Roman" pitchFamily="65" charset="-122"/>
                <a:ea typeface="宋体" pitchFamily="65" charset="-122"/>
              </a:rPr>
              <a:t>展在中国经济发展史上写下了众多的“全国之最”“全国第一”:中国最大</a:t>
            </a:r>
            <a:r>
              <a:rPr dirty="0"/>
              <a:t/>
            </a:r>
            <a:br>
              <a:rPr dirty="0"/>
            </a:br>
            <a:r>
              <a:rPr lang="zh-CN" altLang="en-US" sz="2607" kern="0" dirty="0" smtClean="0">
                <a:solidFill>
                  <a:srgbClr val="000000"/>
                </a:solidFill>
                <a:latin typeface="Times New Roman" pitchFamily="65" charset="-122"/>
                <a:ea typeface="宋体" pitchFamily="65" charset="-122"/>
              </a:rPr>
              <a:t>的小商品批发市场在这里应运而生,中国第一家获得轿车生产资格的民营企</a:t>
            </a:r>
            <a:r>
              <a:rPr dirty="0"/>
              <a:t/>
            </a:r>
            <a:br>
              <a:rPr dirty="0"/>
            </a:br>
            <a:r>
              <a:rPr lang="zh-CN" altLang="en-US" sz="2607" kern="0" dirty="0" smtClean="0">
                <a:solidFill>
                  <a:srgbClr val="000000"/>
                </a:solidFill>
                <a:latin typeface="Times New Roman" pitchFamily="65" charset="-122"/>
                <a:ea typeface="宋体" pitchFamily="65" charset="-122"/>
              </a:rPr>
              <a:t>业在这里落地</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浙江人就是“勇立潮头”的弄潮儿。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浙江悠久的历史、深厚的文化底蕴、多样的经济形式和一代代杰出的浙江儿女,完美地诠释着“干在实处、走在前列、勇立潮头”的浙江精神,作为浙江学子,站在人生新起点,我们有责任也有信心继承浙江精神,并将它发扬光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亮点借鉴:本文结构严谨,思路清晰。文章采用“总—分—总”的结构形式,</a:t>
            </a:r>
            <a:r>
              <a:rPr dirty="0"/>
              <a:t/>
            </a:r>
            <a:br>
              <a:rPr dirty="0"/>
            </a:br>
            <a:r>
              <a:rPr lang="zh-CN" altLang="en-US" sz="2607" kern="0" dirty="0" smtClean="0">
                <a:solidFill>
                  <a:srgbClr val="000000"/>
                </a:solidFill>
                <a:latin typeface="Times New Roman" pitchFamily="65" charset="-122"/>
                <a:ea typeface="宋体" pitchFamily="65" charset="-122"/>
              </a:rPr>
              <a:t>开篇概括材料,引出浙江精神;主体部分分别论述浙江精神的三个层面——</a:t>
            </a:r>
            <a:r>
              <a:rPr dirty="0"/>
              <a:t/>
            </a:r>
            <a:br>
              <a:rPr dirty="0"/>
            </a:br>
            <a:r>
              <a:rPr lang="zh-CN" altLang="en-US" sz="2607" kern="0" dirty="0" smtClean="0">
                <a:solidFill>
                  <a:srgbClr val="000000"/>
                </a:solidFill>
                <a:latin typeface="Times New Roman" pitchFamily="65" charset="-122"/>
                <a:ea typeface="宋体" pitchFamily="65" charset="-122"/>
              </a:rPr>
              <a:t>“干在实处”是根本、“走在前列”是方向、“勇立潮头”是风采,每个层</a:t>
            </a:r>
            <a:r>
              <a:rPr dirty="0"/>
              <a:t/>
            </a:r>
            <a:br>
              <a:rPr dirty="0"/>
            </a:br>
            <a:r>
              <a:rPr lang="zh-CN" altLang="en-US" sz="2607" kern="0" dirty="0" smtClean="0">
                <a:solidFill>
                  <a:srgbClr val="000000"/>
                </a:solidFill>
                <a:latin typeface="Times New Roman" pitchFamily="65" charset="-122"/>
                <a:ea typeface="宋体" pitchFamily="65" charset="-122"/>
              </a:rPr>
              <a:t>面由关键句带出分论点,然后围绕分论点进行论述;最后,水到渠成地得出结</a:t>
            </a:r>
            <a:r>
              <a:rPr dirty="0"/>
              <a:t/>
            </a:r>
            <a:br>
              <a:rPr dirty="0"/>
            </a:br>
            <a:r>
              <a:rPr lang="zh-CN" altLang="en-US" sz="2607" kern="0" dirty="0" smtClean="0">
                <a:solidFill>
                  <a:srgbClr val="000000"/>
                </a:solidFill>
                <a:latin typeface="Times New Roman" pitchFamily="65" charset="-122"/>
                <a:ea typeface="宋体" pitchFamily="65" charset="-122"/>
              </a:rPr>
              <a:t>论,表达自己的坚定信念。</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90531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明技法　明确技法写好文</a:t>
            </a:r>
            <a:endParaRPr lang="zh-CN" altLang="en-US" sz="3000"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一、并列式结构</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并列式结构的文章在每年的高考高分作文中都占了很大的比重。这种结构</a:t>
            </a:r>
            <a:r>
              <a:rPr dirty="0"/>
              <a:t/>
            </a:r>
            <a:br>
              <a:rPr dirty="0"/>
            </a:br>
            <a:r>
              <a:rPr lang="zh-CN" altLang="en-US" sz="2607" kern="0" dirty="0" smtClean="0">
                <a:solidFill>
                  <a:srgbClr val="000000"/>
                </a:solidFill>
                <a:latin typeface="Times New Roman" pitchFamily="65" charset="-122"/>
                <a:ea typeface="宋体" pitchFamily="65" charset="-122"/>
              </a:rPr>
              <a:t>的特点是:围绕文章的中心,在文章的主体部分写几个(一般是三个)并列的段</a:t>
            </a:r>
            <a:r>
              <a:rPr dirty="0"/>
              <a:t/>
            </a:r>
            <a:br>
              <a:rPr dirty="0"/>
            </a:br>
            <a:r>
              <a:rPr lang="zh-CN" altLang="en-US" sz="2607" kern="0" dirty="0" smtClean="0">
                <a:solidFill>
                  <a:srgbClr val="000000"/>
                </a:solidFill>
                <a:latin typeface="Times New Roman" pitchFamily="65" charset="-122"/>
                <a:ea typeface="宋体" pitchFamily="65" charset="-122"/>
              </a:rPr>
              <a:t>落,分别从不同角度、不同层面来阐释中心,使文章呈现出多管齐下、齐头并</a:t>
            </a:r>
            <a:r>
              <a:rPr dirty="0"/>
              <a:t/>
            </a:r>
            <a:br>
              <a:rPr dirty="0"/>
            </a:br>
            <a:r>
              <a:rPr lang="zh-CN" altLang="en-US" sz="2607" kern="0" dirty="0" smtClean="0">
                <a:solidFill>
                  <a:srgbClr val="000000"/>
                </a:solidFill>
                <a:latin typeface="Times New Roman" pitchFamily="65" charset="-122"/>
                <a:ea typeface="宋体" pitchFamily="65" charset="-122"/>
              </a:rPr>
              <a:t>进的格局。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并列式结构的文章之所以能在众多的高考作文中脱颖而出,是因为它有自身</a:t>
            </a:r>
            <a:r>
              <a:rPr dirty="0"/>
              <a:t/>
            </a:r>
            <a:br>
              <a:rPr dirty="0"/>
            </a:br>
            <a:r>
              <a:rPr lang="zh-CN" altLang="en-US" sz="2607" kern="0" dirty="0" smtClean="0">
                <a:solidFill>
                  <a:srgbClr val="000000"/>
                </a:solidFill>
                <a:latin typeface="Times New Roman" pitchFamily="65" charset="-122"/>
                <a:ea typeface="宋体" pitchFamily="65" charset="-122"/>
              </a:rPr>
              <a:t>的“优势”:</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主题鲜明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中心突出。确定了中心后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再用几个平行的层次来阐释主题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主题鲜明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中心突出。</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思路清晰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结构严谨。这种作文在主体部分的每个段落的开头都有标志句</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看起来一目了然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能让阅卷老师较快地把握作者的行文思路和文章结构。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3.有助联想,凸显文采。几个平行的段落其实是文章思路的辐射点,有利于作</a:t>
            </a:r>
            <a:r>
              <a:rPr dirty="0"/>
              <a:t/>
            </a:r>
            <a:br>
              <a:rPr dirty="0"/>
            </a:br>
            <a:r>
              <a:rPr lang="zh-CN" altLang="en-US" sz="2607" kern="0" dirty="0" smtClean="0">
                <a:solidFill>
                  <a:srgbClr val="000000"/>
                </a:solidFill>
                <a:latin typeface="Times New Roman" pitchFamily="65" charset="-122"/>
                <a:ea typeface="宋体" pitchFamily="65" charset="-122"/>
              </a:rPr>
              <a:t>者进行联想。结构明确了,作者可以拿出“看家本领”,使用多种修辞手法,</a:t>
            </a:r>
            <a:r>
              <a:rPr dirty="0"/>
              <a:t/>
            </a:r>
            <a:br>
              <a:rPr dirty="0"/>
            </a:br>
            <a:r>
              <a:rPr lang="zh-CN" altLang="en-US" sz="2607" kern="0" dirty="0" smtClean="0">
                <a:solidFill>
                  <a:srgbClr val="000000"/>
                </a:solidFill>
                <a:latin typeface="Times New Roman" pitchFamily="65" charset="-122"/>
                <a:ea typeface="宋体" pitchFamily="65" charset="-122"/>
              </a:rPr>
              <a:t>在文章的各个部分进行点缀。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在写并列式结构的议论文时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还需注意以下几种情况</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行文前先列好提纲。提纲中要写好三方面的内容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文章的中心、标志句、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事例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事件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。主体部分每段可以详写一个事例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也可略写多个事例。</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2.锤炼语言。写并列式结构的文章,一定要锤炼语言,处处出彩。一要做到开</a:t>
            </a:r>
            <a:r>
              <a:rPr dirty="0"/>
              <a:t/>
            </a:r>
            <a:br>
              <a:rPr dirty="0"/>
            </a:br>
            <a:r>
              <a:rPr lang="zh-CN" altLang="en-US" sz="2607" kern="0" dirty="0" smtClean="0">
                <a:solidFill>
                  <a:srgbClr val="000000"/>
                </a:solidFill>
                <a:latin typeface="Times New Roman" pitchFamily="65" charset="-122"/>
                <a:ea typeface="宋体" pitchFamily="65" charset="-122"/>
              </a:rPr>
              <a:t>头、结尾有亮点:在开头和结尾处,采用修辞手法增强语言的表达效果。二要</a:t>
            </a:r>
            <a:r>
              <a:rPr dirty="0"/>
              <a:t/>
            </a:r>
            <a:br>
              <a:rPr dirty="0"/>
            </a:br>
            <a:r>
              <a:rPr lang="zh-CN" altLang="en-US" sz="2607" kern="0" dirty="0" smtClean="0">
                <a:solidFill>
                  <a:srgbClr val="000000"/>
                </a:solidFill>
                <a:latin typeface="Times New Roman" pitchFamily="65" charset="-122"/>
                <a:ea typeface="宋体" pitchFamily="65" charset="-122"/>
              </a:rPr>
              <a:t>做到主体部分铺锦缎:主体部分的语言要流畅、出彩,从而使得论证有力。</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A1B44DB3-FEC4-444A-96BD-580EEFDEE31F}">
  <ds:schemaRefs/>
</ds:datastoreItem>
</file>

<file path=customXml/itemProps10.xml><?xml version="1.0" encoding="utf-8"?>
<ds:datastoreItem xmlns:ds="http://schemas.openxmlformats.org/officeDocument/2006/customXml" ds:itemID="{E435D3AB-C098-4473-BCEA-1328CAAB2E5C}">
  <ds:schemaRefs/>
</ds:datastoreItem>
</file>

<file path=customXml/itemProps100.xml><?xml version="1.0" encoding="utf-8"?>
<ds:datastoreItem xmlns:ds="http://schemas.openxmlformats.org/officeDocument/2006/customXml" ds:itemID="{0DB11F5B-1B20-4BEA-97D1-197F55957462}">
  <ds:schemaRefs/>
</ds:datastoreItem>
</file>

<file path=customXml/itemProps101.xml><?xml version="1.0" encoding="utf-8"?>
<ds:datastoreItem xmlns:ds="http://schemas.openxmlformats.org/officeDocument/2006/customXml" ds:itemID="{5B84295D-12D1-406F-8104-E629CAB54E76}">
  <ds:schemaRefs/>
</ds:datastoreItem>
</file>

<file path=customXml/itemProps102.xml><?xml version="1.0" encoding="utf-8"?>
<ds:datastoreItem xmlns:ds="http://schemas.openxmlformats.org/officeDocument/2006/customXml" ds:itemID="{3B374353-806E-423D-8474-7638908CA6EA}">
  <ds:schemaRefs/>
</ds:datastoreItem>
</file>

<file path=customXml/itemProps103.xml><?xml version="1.0" encoding="utf-8"?>
<ds:datastoreItem xmlns:ds="http://schemas.openxmlformats.org/officeDocument/2006/customXml" ds:itemID="{C4B6788A-38EB-415A-8EAB-BCA60407204C}">
  <ds:schemaRefs/>
</ds:datastoreItem>
</file>

<file path=customXml/itemProps104.xml><?xml version="1.0" encoding="utf-8"?>
<ds:datastoreItem xmlns:ds="http://schemas.openxmlformats.org/officeDocument/2006/customXml" ds:itemID="{2883A075-64D0-4C08-9D4B-66800C784687}">
  <ds:schemaRefs/>
</ds:datastoreItem>
</file>

<file path=customXml/itemProps105.xml><?xml version="1.0" encoding="utf-8"?>
<ds:datastoreItem xmlns:ds="http://schemas.openxmlformats.org/officeDocument/2006/customXml" ds:itemID="{6E143FFE-DE33-4BCD-B24E-ADC879D42DDB}">
  <ds:schemaRefs/>
</ds:datastoreItem>
</file>

<file path=customXml/itemProps106.xml><?xml version="1.0" encoding="utf-8"?>
<ds:datastoreItem xmlns:ds="http://schemas.openxmlformats.org/officeDocument/2006/customXml" ds:itemID="{21F66AE8-116A-41AF-8351-19225FA74904}">
  <ds:schemaRefs/>
</ds:datastoreItem>
</file>

<file path=customXml/itemProps107.xml><?xml version="1.0" encoding="utf-8"?>
<ds:datastoreItem xmlns:ds="http://schemas.openxmlformats.org/officeDocument/2006/customXml" ds:itemID="{F2B74A0E-961C-4B18-A774-D45FB40776AB}">
  <ds:schemaRefs/>
</ds:datastoreItem>
</file>

<file path=customXml/itemProps108.xml><?xml version="1.0" encoding="utf-8"?>
<ds:datastoreItem xmlns:ds="http://schemas.openxmlformats.org/officeDocument/2006/customXml" ds:itemID="{F7F22DFA-2041-41B5-9AF6-324ECE81992D}">
  <ds:schemaRefs/>
</ds:datastoreItem>
</file>

<file path=customXml/itemProps109.xml><?xml version="1.0" encoding="utf-8"?>
<ds:datastoreItem xmlns:ds="http://schemas.openxmlformats.org/officeDocument/2006/customXml" ds:itemID="{464FE166-1673-416A-87DA-D33FD32C82D2}">
  <ds:schemaRefs/>
</ds:datastoreItem>
</file>

<file path=customXml/itemProps11.xml><?xml version="1.0" encoding="utf-8"?>
<ds:datastoreItem xmlns:ds="http://schemas.openxmlformats.org/officeDocument/2006/customXml" ds:itemID="{6529D584-390F-479A-970C-DB0137D91DE9}">
  <ds:schemaRefs/>
</ds:datastoreItem>
</file>

<file path=customXml/itemProps110.xml><?xml version="1.0" encoding="utf-8"?>
<ds:datastoreItem xmlns:ds="http://schemas.openxmlformats.org/officeDocument/2006/customXml" ds:itemID="{3217BD55-21EB-4BAA-B56E-C523A886AA86}">
  <ds:schemaRefs/>
</ds:datastoreItem>
</file>

<file path=customXml/itemProps111.xml><?xml version="1.0" encoding="utf-8"?>
<ds:datastoreItem xmlns:ds="http://schemas.openxmlformats.org/officeDocument/2006/customXml" ds:itemID="{6B1649F3-18C6-4704-A1A6-28435291D1D8}">
  <ds:schemaRefs/>
</ds:datastoreItem>
</file>

<file path=customXml/itemProps112.xml><?xml version="1.0" encoding="utf-8"?>
<ds:datastoreItem xmlns:ds="http://schemas.openxmlformats.org/officeDocument/2006/customXml" ds:itemID="{4FBDAC1E-971A-4848-85A3-9E9C21FF63F7}">
  <ds:schemaRefs/>
</ds:datastoreItem>
</file>

<file path=customXml/itemProps113.xml><?xml version="1.0" encoding="utf-8"?>
<ds:datastoreItem xmlns:ds="http://schemas.openxmlformats.org/officeDocument/2006/customXml" ds:itemID="{40E02D35-2F69-48FD-9E28-CFC387CB148B}">
  <ds:schemaRefs/>
</ds:datastoreItem>
</file>

<file path=customXml/itemProps114.xml><?xml version="1.0" encoding="utf-8"?>
<ds:datastoreItem xmlns:ds="http://schemas.openxmlformats.org/officeDocument/2006/customXml" ds:itemID="{067E0B4E-4E5D-41A3-A466-FAAEADA7BB7E}">
  <ds:schemaRefs/>
</ds:datastoreItem>
</file>

<file path=customXml/itemProps115.xml><?xml version="1.0" encoding="utf-8"?>
<ds:datastoreItem xmlns:ds="http://schemas.openxmlformats.org/officeDocument/2006/customXml" ds:itemID="{E7D7B12A-7D8A-4015-9608-98BDAC9F9455}">
  <ds:schemaRefs/>
</ds:datastoreItem>
</file>

<file path=customXml/itemProps116.xml><?xml version="1.0" encoding="utf-8"?>
<ds:datastoreItem xmlns:ds="http://schemas.openxmlformats.org/officeDocument/2006/customXml" ds:itemID="{F126E012-C998-463C-B972-CA7CCE437E39}">
  <ds:schemaRefs/>
</ds:datastoreItem>
</file>

<file path=customXml/itemProps117.xml><?xml version="1.0" encoding="utf-8"?>
<ds:datastoreItem xmlns:ds="http://schemas.openxmlformats.org/officeDocument/2006/customXml" ds:itemID="{FA928C7E-F404-4F71-A753-5F76D59D006A}">
  <ds:schemaRefs/>
</ds:datastoreItem>
</file>

<file path=customXml/itemProps118.xml><?xml version="1.0" encoding="utf-8"?>
<ds:datastoreItem xmlns:ds="http://schemas.openxmlformats.org/officeDocument/2006/customXml" ds:itemID="{58E855D3-B393-4427-B8B3-0912680DE09D}">
  <ds:schemaRefs/>
</ds:datastoreItem>
</file>

<file path=customXml/itemProps119.xml><?xml version="1.0" encoding="utf-8"?>
<ds:datastoreItem xmlns:ds="http://schemas.openxmlformats.org/officeDocument/2006/customXml" ds:itemID="{CAF5A171-3111-4CCB-8FA3-5EFE96735149}">
  <ds:schemaRefs/>
</ds:datastoreItem>
</file>

<file path=customXml/itemProps12.xml><?xml version="1.0" encoding="utf-8"?>
<ds:datastoreItem xmlns:ds="http://schemas.openxmlformats.org/officeDocument/2006/customXml" ds:itemID="{41FFAA4F-0BAD-4C55-9D82-BD2C6FDE12A3}">
  <ds:schemaRefs/>
</ds:datastoreItem>
</file>

<file path=customXml/itemProps120.xml><?xml version="1.0" encoding="utf-8"?>
<ds:datastoreItem xmlns:ds="http://schemas.openxmlformats.org/officeDocument/2006/customXml" ds:itemID="{D329E68D-3055-478E-AFD8-A7C59E9B5D10}">
  <ds:schemaRefs/>
</ds:datastoreItem>
</file>

<file path=customXml/itemProps121.xml><?xml version="1.0" encoding="utf-8"?>
<ds:datastoreItem xmlns:ds="http://schemas.openxmlformats.org/officeDocument/2006/customXml" ds:itemID="{9DAE8D28-ED65-4607-8078-8B12F89186EA}">
  <ds:schemaRefs/>
</ds:datastoreItem>
</file>

<file path=customXml/itemProps122.xml><?xml version="1.0" encoding="utf-8"?>
<ds:datastoreItem xmlns:ds="http://schemas.openxmlformats.org/officeDocument/2006/customXml" ds:itemID="{FCB724D7-2E6A-49EA-8B0F-54041470591C}">
  <ds:schemaRefs/>
</ds:datastoreItem>
</file>

<file path=customXml/itemProps123.xml><?xml version="1.0" encoding="utf-8"?>
<ds:datastoreItem xmlns:ds="http://schemas.openxmlformats.org/officeDocument/2006/customXml" ds:itemID="{4ADBCF74-5BFA-4D3E-8950-8577AF22AA6E}">
  <ds:schemaRefs/>
</ds:datastoreItem>
</file>

<file path=customXml/itemProps124.xml><?xml version="1.0" encoding="utf-8"?>
<ds:datastoreItem xmlns:ds="http://schemas.openxmlformats.org/officeDocument/2006/customXml" ds:itemID="{E41FFC49-208F-4EEF-942E-A086C9F2636F}">
  <ds:schemaRefs/>
</ds:datastoreItem>
</file>

<file path=customXml/itemProps125.xml><?xml version="1.0" encoding="utf-8"?>
<ds:datastoreItem xmlns:ds="http://schemas.openxmlformats.org/officeDocument/2006/customXml" ds:itemID="{F7B28EF2-B936-4AE8-9CE7-940B75BF72DD}">
  <ds:schemaRefs/>
</ds:datastoreItem>
</file>

<file path=customXml/itemProps126.xml><?xml version="1.0" encoding="utf-8"?>
<ds:datastoreItem xmlns:ds="http://schemas.openxmlformats.org/officeDocument/2006/customXml" ds:itemID="{BA761B79-4E27-4235-958C-62B2F15940AC}">
  <ds:schemaRefs/>
</ds:datastoreItem>
</file>

<file path=customXml/itemProps127.xml><?xml version="1.0" encoding="utf-8"?>
<ds:datastoreItem xmlns:ds="http://schemas.openxmlformats.org/officeDocument/2006/customXml" ds:itemID="{E6858807-48A3-49B2-89C1-62C82039601A}">
  <ds:schemaRefs/>
</ds:datastoreItem>
</file>

<file path=customXml/itemProps128.xml><?xml version="1.0" encoding="utf-8"?>
<ds:datastoreItem xmlns:ds="http://schemas.openxmlformats.org/officeDocument/2006/customXml" ds:itemID="{C2D54C8A-2BCB-4104-BEF3-9DF19EA2C553}">
  <ds:schemaRefs/>
</ds:datastoreItem>
</file>

<file path=customXml/itemProps129.xml><?xml version="1.0" encoding="utf-8"?>
<ds:datastoreItem xmlns:ds="http://schemas.openxmlformats.org/officeDocument/2006/customXml" ds:itemID="{68C50DC5-E7B0-4ADF-A00A-B6F45798A1C3}">
  <ds:schemaRefs/>
</ds:datastoreItem>
</file>

<file path=customXml/itemProps13.xml><?xml version="1.0" encoding="utf-8"?>
<ds:datastoreItem xmlns:ds="http://schemas.openxmlformats.org/officeDocument/2006/customXml" ds:itemID="{F2A5E75F-6914-48C5-B056-6369304DE3BB}">
  <ds:schemaRefs/>
</ds:datastoreItem>
</file>

<file path=customXml/itemProps130.xml><?xml version="1.0" encoding="utf-8"?>
<ds:datastoreItem xmlns:ds="http://schemas.openxmlformats.org/officeDocument/2006/customXml" ds:itemID="{40AC6818-FA1D-4D4A-A832-FF82B69DB1EA}">
  <ds:schemaRefs/>
</ds:datastoreItem>
</file>

<file path=customXml/itemProps131.xml><?xml version="1.0" encoding="utf-8"?>
<ds:datastoreItem xmlns:ds="http://schemas.openxmlformats.org/officeDocument/2006/customXml" ds:itemID="{06F4AB50-0048-4FEC-B8E2-E5BA20D1F3F9}">
  <ds:schemaRefs/>
</ds:datastoreItem>
</file>

<file path=customXml/itemProps132.xml><?xml version="1.0" encoding="utf-8"?>
<ds:datastoreItem xmlns:ds="http://schemas.openxmlformats.org/officeDocument/2006/customXml" ds:itemID="{859C105C-3C21-4E29-A0C5-BDBAB7C95BEA}">
  <ds:schemaRefs/>
</ds:datastoreItem>
</file>

<file path=customXml/itemProps133.xml><?xml version="1.0" encoding="utf-8"?>
<ds:datastoreItem xmlns:ds="http://schemas.openxmlformats.org/officeDocument/2006/customXml" ds:itemID="{FB424BE5-25E3-4AA0-827B-BC243EBE99ED}">
  <ds:schemaRefs/>
</ds:datastoreItem>
</file>

<file path=customXml/itemProps134.xml><?xml version="1.0" encoding="utf-8"?>
<ds:datastoreItem xmlns:ds="http://schemas.openxmlformats.org/officeDocument/2006/customXml" ds:itemID="{18AB45EC-6303-4125-A4AE-800E9A666A5C}">
  <ds:schemaRefs/>
</ds:datastoreItem>
</file>

<file path=customXml/itemProps135.xml><?xml version="1.0" encoding="utf-8"?>
<ds:datastoreItem xmlns:ds="http://schemas.openxmlformats.org/officeDocument/2006/customXml" ds:itemID="{5B81D3D6-B4A4-4641-AF71-96417691336E}">
  <ds:schemaRefs/>
</ds:datastoreItem>
</file>

<file path=customXml/itemProps136.xml><?xml version="1.0" encoding="utf-8"?>
<ds:datastoreItem xmlns:ds="http://schemas.openxmlformats.org/officeDocument/2006/customXml" ds:itemID="{DD402645-558C-40DF-B588-6828439FADA5}">
  <ds:schemaRefs/>
</ds:datastoreItem>
</file>

<file path=customXml/itemProps137.xml><?xml version="1.0" encoding="utf-8"?>
<ds:datastoreItem xmlns:ds="http://schemas.openxmlformats.org/officeDocument/2006/customXml" ds:itemID="{A1625F2C-1DC0-476A-BA1A-4B87AB090028}">
  <ds:schemaRefs/>
</ds:datastoreItem>
</file>

<file path=customXml/itemProps138.xml><?xml version="1.0" encoding="utf-8"?>
<ds:datastoreItem xmlns:ds="http://schemas.openxmlformats.org/officeDocument/2006/customXml" ds:itemID="{008AB0F9-40C6-43A2-B1E6-79C5342DBE3B}">
  <ds:schemaRefs/>
</ds:datastoreItem>
</file>

<file path=customXml/itemProps139.xml><?xml version="1.0" encoding="utf-8"?>
<ds:datastoreItem xmlns:ds="http://schemas.openxmlformats.org/officeDocument/2006/customXml" ds:itemID="{08F008A5-0300-455B-8EA7-DCEF34DDC34B}">
  <ds:schemaRefs/>
</ds:datastoreItem>
</file>

<file path=customXml/itemProps14.xml><?xml version="1.0" encoding="utf-8"?>
<ds:datastoreItem xmlns:ds="http://schemas.openxmlformats.org/officeDocument/2006/customXml" ds:itemID="{379FE4F2-ED3A-41AF-AE6F-D901686CC7D3}">
  <ds:schemaRefs/>
</ds:datastoreItem>
</file>

<file path=customXml/itemProps140.xml><?xml version="1.0" encoding="utf-8"?>
<ds:datastoreItem xmlns:ds="http://schemas.openxmlformats.org/officeDocument/2006/customXml" ds:itemID="{37FAFFAA-CB54-4403-AAED-7D1CBB343775}">
  <ds:schemaRefs/>
</ds:datastoreItem>
</file>

<file path=customXml/itemProps141.xml><?xml version="1.0" encoding="utf-8"?>
<ds:datastoreItem xmlns:ds="http://schemas.openxmlformats.org/officeDocument/2006/customXml" ds:itemID="{FA11E1CE-6619-437D-9921-0E636B25CAC9}">
  <ds:schemaRefs/>
</ds:datastoreItem>
</file>

<file path=customXml/itemProps142.xml><?xml version="1.0" encoding="utf-8"?>
<ds:datastoreItem xmlns:ds="http://schemas.openxmlformats.org/officeDocument/2006/customXml" ds:itemID="{F073981B-B260-4445-8B0C-0C505A6FA672}">
  <ds:schemaRefs/>
</ds:datastoreItem>
</file>

<file path=customXml/itemProps143.xml><?xml version="1.0" encoding="utf-8"?>
<ds:datastoreItem xmlns:ds="http://schemas.openxmlformats.org/officeDocument/2006/customXml" ds:itemID="{4DE0E038-6C51-4151-B5BE-BA52ED84AB0A}">
  <ds:schemaRefs/>
</ds:datastoreItem>
</file>

<file path=customXml/itemProps144.xml><?xml version="1.0" encoding="utf-8"?>
<ds:datastoreItem xmlns:ds="http://schemas.openxmlformats.org/officeDocument/2006/customXml" ds:itemID="{468613B9-F37E-4DA0-8F23-D4628D8D270E}">
  <ds:schemaRefs/>
</ds:datastoreItem>
</file>

<file path=customXml/itemProps145.xml><?xml version="1.0" encoding="utf-8"?>
<ds:datastoreItem xmlns:ds="http://schemas.openxmlformats.org/officeDocument/2006/customXml" ds:itemID="{A7E663F4-4C5F-4114-BDDA-3DABA22F2951}">
  <ds:schemaRefs/>
</ds:datastoreItem>
</file>

<file path=customXml/itemProps146.xml><?xml version="1.0" encoding="utf-8"?>
<ds:datastoreItem xmlns:ds="http://schemas.openxmlformats.org/officeDocument/2006/customXml" ds:itemID="{8BDE61F1-D0F3-4868-AB40-3CF05BA239E4}">
  <ds:schemaRefs/>
</ds:datastoreItem>
</file>

<file path=customXml/itemProps147.xml><?xml version="1.0" encoding="utf-8"?>
<ds:datastoreItem xmlns:ds="http://schemas.openxmlformats.org/officeDocument/2006/customXml" ds:itemID="{24FE84D0-B984-4F3B-BD81-B256D1B151D2}">
  <ds:schemaRefs/>
</ds:datastoreItem>
</file>

<file path=customXml/itemProps148.xml><?xml version="1.0" encoding="utf-8"?>
<ds:datastoreItem xmlns:ds="http://schemas.openxmlformats.org/officeDocument/2006/customXml" ds:itemID="{26DC0E19-874D-427C-BAF3-4DDA0819579B}">
  <ds:schemaRefs/>
</ds:datastoreItem>
</file>

<file path=customXml/itemProps149.xml><?xml version="1.0" encoding="utf-8"?>
<ds:datastoreItem xmlns:ds="http://schemas.openxmlformats.org/officeDocument/2006/customXml" ds:itemID="{83511B40-A4DF-4A50-B895-4EDFCB4AB3AF}">
  <ds:schemaRefs/>
</ds:datastoreItem>
</file>

<file path=customXml/itemProps15.xml><?xml version="1.0" encoding="utf-8"?>
<ds:datastoreItem xmlns:ds="http://schemas.openxmlformats.org/officeDocument/2006/customXml" ds:itemID="{D7C8AB59-0BB0-4D5A-81F6-B6763A43A108}">
  <ds:schemaRefs/>
</ds:datastoreItem>
</file>

<file path=customXml/itemProps150.xml><?xml version="1.0" encoding="utf-8"?>
<ds:datastoreItem xmlns:ds="http://schemas.openxmlformats.org/officeDocument/2006/customXml" ds:itemID="{CD69BB9D-138E-4B09-BDBF-235470D8C30D}">
  <ds:schemaRefs/>
</ds:datastoreItem>
</file>

<file path=customXml/itemProps151.xml><?xml version="1.0" encoding="utf-8"?>
<ds:datastoreItem xmlns:ds="http://schemas.openxmlformats.org/officeDocument/2006/customXml" ds:itemID="{6550035C-3C35-43F4-8AD8-B21AC93E2BCC}">
  <ds:schemaRefs/>
</ds:datastoreItem>
</file>

<file path=customXml/itemProps152.xml><?xml version="1.0" encoding="utf-8"?>
<ds:datastoreItem xmlns:ds="http://schemas.openxmlformats.org/officeDocument/2006/customXml" ds:itemID="{02F14B54-E676-49CC-BB8B-2700420A47E1}">
  <ds:schemaRefs/>
</ds:datastoreItem>
</file>

<file path=customXml/itemProps153.xml><?xml version="1.0" encoding="utf-8"?>
<ds:datastoreItem xmlns:ds="http://schemas.openxmlformats.org/officeDocument/2006/customXml" ds:itemID="{07C94434-0D27-4CA4-9372-B4E3225CD8EB}">
  <ds:schemaRefs/>
</ds:datastoreItem>
</file>

<file path=customXml/itemProps154.xml><?xml version="1.0" encoding="utf-8"?>
<ds:datastoreItem xmlns:ds="http://schemas.openxmlformats.org/officeDocument/2006/customXml" ds:itemID="{34E10943-E27B-4A3D-9098-8E9FED9D6810}">
  <ds:schemaRefs/>
</ds:datastoreItem>
</file>

<file path=customXml/itemProps155.xml><?xml version="1.0" encoding="utf-8"?>
<ds:datastoreItem xmlns:ds="http://schemas.openxmlformats.org/officeDocument/2006/customXml" ds:itemID="{1003F074-2555-4ADD-A542-4E6013AFF31C}">
  <ds:schemaRefs/>
</ds:datastoreItem>
</file>

<file path=customXml/itemProps156.xml><?xml version="1.0" encoding="utf-8"?>
<ds:datastoreItem xmlns:ds="http://schemas.openxmlformats.org/officeDocument/2006/customXml" ds:itemID="{07844ED1-22EE-48F8-B725-0748800A9F37}">
  <ds:schemaRefs/>
</ds:datastoreItem>
</file>

<file path=customXml/itemProps157.xml><?xml version="1.0" encoding="utf-8"?>
<ds:datastoreItem xmlns:ds="http://schemas.openxmlformats.org/officeDocument/2006/customXml" ds:itemID="{2F492D74-192B-4D5A-ADCC-90F321E0DAF4}">
  <ds:schemaRefs/>
</ds:datastoreItem>
</file>

<file path=customXml/itemProps158.xml><?xml version="1.0" encoding="utf-8"?>
<ds:datastoreItem xmlns:ds="http://schemas.openxmlformats.org/officeDocument/2006/customXml" ds:itemID="{377697FF-F24B-4602-A606-AF3DCD1288A5}">
  <ds:schemaRefs/>
</ds:datastoreItem>
</file>

<file path=customXml/itemProps159.xml><?xml version="1.0" encoding="utf-8"?>
<ds:datastoreItem xmlns:ds="http://schemas.openxmlformats.org/officeDocument/2006/customXml" ds:itemID="{6AE37C5C-B68C-45C1-884A-2E3548CB48A1}">
  <ds:schemaRefs/>
</ds:datastoreItem>
</file>

<file path=customXml/itemProps16.xml><?xml version="1.0" encoding="utf-8"?>
<ds:datastoreItem xmlns:ds="http://schemas.openxmlformats.org/officeDocument/2006/customXml" ds:itemID="{88F168AD-53A2-4D21-A42E-A2B48D3655F5}">
  <ds:schemaRefs/>
</ds:datastoreItem>
</file>

<file path=customXml/itemProps160.xml><?xml version="1.0" encoding="utf-8"?>
<ds:datastoreItem xmlns:ds="http://schemas.openxmlformats.org/officeDocument/2006/customXml" ds:itemID="{5E42F74C-561F-4F90-9F7A-1EBE380CC8B9}">
  <ds:schemaRefs/>
</ds:datastoreItem>
</file>

<file path=customXml/itemProps161.xml><?xml version="1.0" encoding="utf-8"?>
<ds:datastoreItem xmlns:ds="http://schemas.openxmlformats.org/officeDocument/2006/customXml" ds:itemID="{6DC4B30D-A5A2-40ED-BF2C-2AD90DDD847A}">
  <ds:schemaRefs/>
</ds:datastoreItem>
</file>

<file path=customXml/itemProps162.xml><?xml version="1.0" encoding="utf-8"?>
<ds:datastoreItem xmlns:ds="http://schemas.openxmlformats.org/officeDocument/2006/customXml" ds:itemID="{7ED94427-44A8-4533-B33A-42677356A936}">
  <ds:schemaRefs/>
</ds:datastoreItem>
</file>

<file path=customXml/itemProps163.xml><?xml version="1.0" encoding="utf-8"?>
<ds:datastoreItem xmlns:ds="http://schemas.openxmlformats.org/officeDocument/2006/customXml" ds:itemID="{E9279107-D535-4824-9AA3-E946833A0482}">
  <ds:schemaRefs/>
</ds:datastoreItem>
</file>

<file path=customXml/itemProps164.xml><?xml version="1.0" encoding="utf-8"?>
<ds:datastoreItem xmlns:ds="http://schemas.openxmlformats.org/officeDocument/2006/customXml" ds:itemID="{515BA34B-FB1D-48D6-A021-53AFD952A293}">
  <ds:schemaRefs/>
</ds:datastoreItem>
</file>

<file path=customXml/itemProps165.xml><?xml version="1.0" encoding="utf-8"?>
<ds:datastoreItem xmlns:ds="http://schemas.openxmlformats.org/officeDocument/2006/customXml" ds:itemID="{87762CBC-16C4-4305-AF52-569215C98D1A}">
  <ds:schemaRefs/>
</ds:datastoreItem>
</file>

<file path=customXml/itemProps166.xml><?xml version="1.0" encoding="utf-8"?>
<ds:datastoreItem xmlns:ds="http://schemas.openxmlformats.org/officeDocument/2006/customXml" ds:itemID="{CD6B9395-FAB9-4797-812A-734AFD24001D}">
  <ds:schemaRefs/>
</ds:datastoreItem>
</file>

<file path=customXml/itemProps167.xml><?xml version="1.0" encoding="utf-8"?>
<ds:datastoreItem xmlns:ds="http://schemas.openxmlformats.org/officeDocument/2006/customXml" ds:itemID="{F3EFB2FF-4059-4847-A8F6-4CED5575E7B7}">
  <ds:schemaRefs/>
</ds:datastoreItem>
</file>

<file path=customXml/itemProps168.xml><?xml version="1.0" encoding="utf-8"?>
<ds:datastoreItem xmlns:ds="http://schemas.openxmlformats.org/officeDocument/2006/customXml" ds:itemID="{574F372D-3D0A-4298-BB7F-62ED85593C16}">
  <ds:schemaRefs/>
</ds:datastoreItem>
</file>

<file path=customXml/itemProps169.xml><?xml version="1.0" encoding="utf-8"?>
<ds:datastoreItem xmlns:ds="http://schemas.openxmlformats.org/officeDocument/2006/customXml" ds:itemID="{27F6A3DC-DBE0-4E23-AC3F-355FE2C77478}">
  <ds:schemaRefs/>
</ds:datastoreItem>
</file>

<file path=customXml/itemProps17.xml><?xml version="1.0" encoding="utf-8"?>
<ds:datastoreItem xmlns:ds="http://schemas.openxmlformats.org/officeDocument/2006/customXml" ds:itemID="{EEFF0705-068A-4491-BB95-2EA2B52472B4}">
  <ds:schemaRefs/>
</ds:datastoreItem>
</file>

<file path=customXml/itemProps170.xml><?xml version="1.0" encoding="utf-8"?>
<ds:datastoreItem xmlns:ds="http://schemas.openxmlformats.org/officeDocument/2006/customXml" ds:itemID="{2D5B9625-D482-48DF-BDC7-CF9219065481}">
  <ds:schemaRefs/>
</ds:datastoreItem>
</file>

<file path=customXml/itemProps171.xml><?xml version="1.0" encoding="utf-8"?>
<ds:datastoreItem xmlns:ds="http://schemas.openxmlformats.org/officeDocument/2006/customXml" ds:itemID="{C78C34F9-BAAF-4CE5-A15C-B654F3F892CF}">
  <ds:schemaRefs/>
</ds:datastoreItem>
</file>

<file path=customXml/itemProps172.xml><?xml version="1.0" encoding="utf-8"?>
<ds:datastoreItem xmlns:ds="http://schemas.openxmlformats.org/officeDocument/2006/customXml" ds:itemID="{3E2D874E-12A5-41EA-9CDA-7FB54379224C}">
  <ds:schemaRefs/>
</ds:datastoreItem>
</file>

<file path=customXml/itemProps173.xml><?xml version="1.0" encoding="utf-8"?>
<ds:datastoreItem xmlns:ds="http://schemas.openxmlformats.org/officeDocument/2006/customXml" ds:itemID="{7EA3E8CC-A6BA-4865-8E55-4A4957E6C2EC}">
  <ds:schemaRefs/>
</ds:datastoreItem>
</file>

<file path=customXml/itemProps174.xml><?xml version="1.0" encoding="utf-8"?>
<ds:datastoreItem xmlns:ds="http://schemas.openxmlformats.org/officeDocument/2006/customXml" ds:itemID="{34E4C97D-C7D3-4984-AD06-0C5431B97B28}">
  <ds:schemaRefs/>
</ds:datastoreItem>
</file>

<file path=customXml/itemProps175.xml><?xml version="1.0" encoding="utf-8"?>
<ds:datastoreItem xmlns:ds="http://schemas.openxmlformats.org/officeDocument/2006/customXml" ds:itemID="{9F09BC35-ECD1-4742-9A61-CD11C6127194}">
  <ds:schemaRefs/>
</ds:datastoreItem>
</file>

<file path=customXml/itemProps176.xml><?xml version="1.0" encoding="utf-8"?>
<ds:datastoreItem xmlns:ds="http://schemas.openxmlformats.org/officeDocument/2006/customXml" ds:itemID="{4B3DE8FA-5848-4DF1-993E-7E5E2A1875DD}">
  <ds:schemaRefs/>
</ds:datastoreItem>
</file>

<file path=customXml/itemProps177.xml><?xml version="1.0" encoding="utf-8"?>
<ds:datastoreItem xmlns:ds="http://schemas.openxmlformats.org/officeDocument/2006/customXml" ds:itemID="{4E64ECB2-6692-4358-99D6-C9D47BC5140F}">
  <ds:schemaRefs/>
</ds:datastoreItem>
</file>

<file path=customXml/itemProps178.xml><?xml version="1.0" encoding="utf-8"?>
<ds:datastoreItem xmlns:ds="http://schemas.openxmlformats.org/officeDocument/2006/customXml" ds:itemID="{C0EEB493-C8B2-4471-B923-07259223293D}">
  <ds:schemaRefs/>
</ds:datastoreItem>
</file>

<file path=customXml/itemProps179.xml><?xml version="1.0" encoding="utf-8"?>
<ds:datastoreItem xmlns:ds="http://schemas.openxmlformats.org/officeDocument/2006/customXml" ds:itemID="{39A78FE1-ACCA-436E-857E-FD90B7AEA194}">
  <ds:schemaRefs/>
</ds:datastoreItem>
</file>

<file path=customXml/itemProps18.xml><?xml version="1.0" encoding="utf-8"?>
<ds:datastoreItem xmlns:ds="http://schemas.openxmlformats.org/officeDocument/2006/customXml" ds:itemID="{440C62AA-4D88-4827-B920-C241F8D77848}">
  <ds:schemaRefs/>
</ds:datastoreItem>
</file>

<file path=customXml/itemProps180.xml><?xml version="1.0" encoding="utf-8"?>
<ds:datastoreItem xmlns:ds="http://schemas.openxmlformats.org/officeDocument/2006/customXml" ds:itemID="{F87610CA-4A52-4C3D-97EE-6449A5F4AEDC}">
  <ds:schemaRefs/>
</ds:datastoreItem>
</file>

<file path=customXml/itemProps181.xml><?xml version="1.0" encoding="utf-8"?>
<ds:datastoreItem xmlns:ds="http://schemas.openxmlformats.org/officeDocument/2006/customXml" ds:itemID="{893EEE79-AE25-4A31-A668-451341CC5615}">
  <ds:schemaRefs/>
</ds:datastoreItem>
</file>

<file path=customXml/itemProps182.xml><?xml version="1.0" encoding="utf-8"?>
<ds:datastoreItem xmlns:ds="http://schemas.openxmlformats.org/officeDocument/2006/customXml" ds:itemID="{C949D6F2-1756-43AF-9935-CCD6A0B930CA}">
  <ds:schemaRefs/>
</ds:datastoreItem>
</file>

<file path=customXml/itemProps183.xml><?xml version="1.0" encoding="utf-8"?>
<ds:datastoreItem xmlns:ds="http://schemas.openxmlformats.org/officeDocument/2006/customXml" ds:itemID="{4F1E1C87-DA3E-4DB8-8AFE-8681E0817B27}">
  <ds:schemaRefs/>
</ds:datastoreItem>
</file>

<file path=customXml/itemProps184.xml><?xml version="1.0" encoding="utf-8"?>
<ds:datastoreItem xmlns:ds="http://schemas.openxmlformats.org/officeDocument/2006/customXml" ds:itemID="{75453E29-987E-4B62-80C2-0424FDE6B1CD}">
  <ds:schemaRefs/>
</ds:datastoreItem>
</file>

<file path=customXml/itemProps185.xml><?xml version="1.0" encoding="utf-8"?>
<ds:datastoreItem xmlns:ds="http://schemas.openxmlformats.org/officeDocument/2006/customXml" ds:itemID="{3615807E-861C-4F6B-9E2A-9F300C1FEDAD}">
  <ds:schemaRefs/>
</ds:datastoreItem>
</file>

<file path=customXml/itemProps186.xml><?xml version="1.0" encoding="utf-8"?>
<ds:datastoreItem xmlns:ds="http://schemas.openxmlformats.org/officeDocument/2006/customXml" ds:itemID="{75D377CD-B43A-4C2A-9C95-86E333D5A0CA}">
  <ds:schemaRefs/>
</ds:datastoreItem>
</file>

<file path=customXml/itemProps187.xml><?xml version="1.0" encoding="utf-8"?>
<ds:datastoreItem xmlns:ds="http://schemas.openxmlformats.org/officeDocument/2006/customXml" ds:itemID="{6B5CD1C5-BC71-4212-8509-0D7070F1379D}">
  <ds:schemaRefs/>
</ds:datastoreItem>
</file>

<file path=customXml/itemProps188.xml><?xml version="1.0" encoding="utf-8"?>
<ds:datastoreItem xmlns:ds="http://schemas.openxmlformats.org/officeDocument/2006/customXml" ds:itemID="{B8933B45-25A0-442D-8D1B-295451E688C0}">
  <ds:schemaRefs/>
</ds:datastoreItem>
</file>

<file path=customXml/itemProps189.xml><?xml version="1.0" encoding="utf-8"?>
<ds:datastoreItem xmlns:ds="http://schemas.openxmlformats.org/officeDocument/2006/customXml" ds:itemID="{6F008417-8FA6-4FAD-9E9D-E194B1967573}">
  <ds:schemaRefs/>
</ds:datastoreItem>
</file>

<file path=customXml/itemProps19.xml><?xml version="1.0" encoding="utf-8"?>
<ds:datastoreItem xmlns:ds="http://schemas.openxmlformats.org/officeDocument/2006/customXml" ds:itemID="{E5C52A86-56C1-422D-B48E-BA25E87F3141}">
  <ds:schemaRefs/>
</ds:datastoreItem>
</file>

<file path=customXml/itemProps190.xml><?xml version="1.0" encoding="utf-8"?>
<ds:datastoreItem xmlns:ds="http://schemas.openxmlformats.org/officeDocument/2006/customXml" ds:itemID="{74F2CE3A-1F98-4A8F-9917-590CB7742318}">
  <ds:schemaRefs/>
</ds:datastoreItem>
</file>

<file path=customXml/itemProps191.xml><?xml version="1.0" encoding="utf-8"?>
<ds:datastoreItem xmlns:ds="http://schemas.openxmlformats.org/officeDocument/2006/customXml" ds:itemID="{A6888D70-936F-4C1E-91EF-985F6D8394EF}">
  <ds:schemaRefs/>
</ds:datastoreItem>
</file>

<file path=customXml/itemProps192.xml><?xml version="1.0" encoding="utf-8"?>
<ds:datastoreItem xmlns:ds="http://schemas.openxmlformats.org/officeDocument/2006/customXml" ds:itemID="{E4713B66-20F6-4EED-B2B8-EC595FCCDBFA}">
  <ds:schemaRefs/>
</ds:datastoreItem>
</file>

<file path=customXml/itemProps193.xml><?xml version="1.0" encoding="utf-8"?>
<ds:datastoreItem xmlns:ds="http://schemas.openxmlformats.org/officeDocument/2006/customXml" ds:itemID="{28486257-9BB7-4E97-B2F2-91117E146117}">
  <ds:schemaRefs/>
</ds:datastoreItem>
</file>

<file path=customXml/itemProps2.xml><?xml version="1.0" encoding="utf-8"?>
<ds:datastoreItem xmlns:ds="http://schemas.openxmlformats.org/officeDocument/2006/customXml" ds:itemID="{9DB6DC48-2AEA-4BFA-8A76-6FFDA7EABC24}">
  <ds:schemaRefs/>
</ds:datastoreItem>
</file>

<file path=customXml/itemProps20.xml><?xml version="1.0" encoding="utf-8"?>
<ds:datastoreItem xmlns:ds="http://schemas.openxmlformats.org/officeDocument/2006/customXml" ds:itemID="{7FAF5B59-1281-4DDC-A556-6EEC2B263878}">
  <ds:schemaRefs/>
</ds:datastoreItem>
</file>

<file path=customXml/itemProps21.xml><?xml version="1.0" encoding="utf-8"?>
<ds:datastoreItem xmlns:ds="http://schemas.openxmlformats.org/officeDocument/2006/customXml" ds:itemID="{84776624-C766-4F5C-BB05-9087411BF2A7}">
  <ds:schemaRefs/>
</ds:datastoreItem>
</file>

<file path=customXml/itemProps22.xml><?xml version="1.0" encoding="utf-8"?>
<ds:datastoreItem xmlns:ds="http://schemas.openxmlformats.org/officeDocument/2006/customXml" ds:itemID="{937F58BF-C19B-4322-B52B-BAE54973DF09}">
  <ds:schemaRefs/>
</ds:datastoreItem>
</file>

<file path=customXml/itemProps23.xml><?xml version="1.0" encoding="utf-8"?>
<ds:datastoreItem xmlns:ds="http://schemas.openxmlformats.org/officeDocument/2006/customXml" ds:itemID="{7994E7CB-C5D2-446D-B3FE-580086B9B3F2}">
  <ds:schemaRefs/>
</ds:datastoreItem>
</file>

<file path=customXml/itemProps24.xml><?xml version="1.0" encoding="utf-8"?>
<ds:datastoreItem xmlns:ds="http://schemas.openxmlformats.org/officeDocument/2006/customXml" ds:itemID="{D5E88085-7766-4447-91E7-0172E2EE53E1}">
  <ds:schemaRefs/>
</ds:datastoreItem>
</file>

<file path=customXml/itemProps25.xml><?xml version="1.0" encoding="utf-8"?>
<ds:datastoreItem xmlns:ds="http://schemas.openxmlformats.org/officeDocument/2006/customXml" ds:itemID="{31512FCA-F40C-43EF-B781-C5B90542C45F}">
  <ds:schemaRefs/>
</ds:datastoreItem>
</file>

<file path=customXml/itemProps26.xml><?xml version="1.0" encoding="utf-8"?>
<ds:datastoreItem xmlns:ds="http://schemas.openxmlformats.org/officeDocument/2006/customXml" ds:itemID="{7405BAA7-68A5-4772-B8B7-BFDB75AA6718}">
  <ds:schemaRefs/>
</ds:datastoreItem>
</file>

<file path=customXml/itemProps27.xml><?xml version="1.0" encoding="utf-8"?>
<ds:datastoreItem xmlns:ds="http://schemas.openxmlformats.org/officeDocument/2006/customXml" ds:itemID="{CBC9B6A9-1082-4647-A9D7-E35010BA9AE9}">
  <ds:schemaRefs/>
</ds:datastoreItem>
</file>

<file path=customXml/itemProps28.xml><?xml version="1.0" encoding="utf-8"?>
<ds:datastoreItem xmlns:ds="http://schemas.openxmlformats.org/officeDocument/2006/customXml" ds:itemID="{AB3D50F6-EE65-47AA-9375-E2D82815A4AC}">
  <ds:schemaRefs/>
</ds:datastoreItem>
</file>

<file path=customXml/itemProps29.xml><?xml version="1.0" encoding="utf-8"?>
<ds:datastoreItem xmlns:ds="http://schemas.openxmlformats.org/officeDocument/2006/customXml" ds:itemID="{B09FD78B-EF6B-4FBF-867C-F23221EEFBF9}">
  <ds:schemaRefs/>
</ds:datastoreItem>
</file>

<file path=customXml/itemProps3.xml><?xml version="1.0" encoding="utf-8"?>
<ds:datastoreItem xmlns:ds="http://schemas.openxmlformats.org/officeDocument/2006/customXml" ds:itemID="{AFFD740D-0EEE-41F7-9A46-C67E61BF56D9}">
  <ds:schemaRefs/>
</ds:datastoreItem>
</file>

<file path=customXml/itemProps30.xml><?xml version="1.0" encoding="utf-8"?>
<ds:datastoreItem xmlns:ds="http://schemas.openxmlformats.org/officeDocument/2006/customXml" ds:itemID="{A86397F7-036B-4B0C-BC06-98BB3685B694}">
  <ds:schemaRefs/>
</ds:datastoreItem>
</file>

<file path=customXml/itemProps31.xml><?xml version="1.0" encoding="utf-8"?>
<ds:datastoreItem xmlns:ds="http://schemas.openxmlformats.org/officeDocument/2006/customXml" ds:itemID="{424FDE89-F80D-4825-BABF-D0783E16E993}">
  <ds:schemaRefs/>
</ds:datastoreItem>
</file>

<file path=customXml/itemProps32.xml><?xml version="1.0" encoding="utf-8"?>
<ds:datastoreItem xmlns:ds="http://schemas.openxmlformats.org/officeDocument/2006/customXml" ds:itemID="{5A17CF24-F308-406B-8FEC-D202CA32ED4D}">
  <ds:schemaRefs/>
</ds:datastoreItem>
</file>

<file path=customXml/itemProps33.xml><?xml version="1.0" encoding="utf-8"?>
<ds:datastoreItem xmlns:ds="http://schemas.openxmlformats.org/officeDocument/2006/customXml" ds:itemID="{EE317563-A9C7-4155-B4F9-099ED8C38FBD}">
  <ds:schemaRefs/>
</ds:datastoreItem>
</file>

<file path=customXml/itemProps34.xml><?xml version="1.0" encoding="utf-8"?>
<ds:datastoreItem xmlns:ds="http://schemas.openxmlformats.org/officeDocument/2006/customXml" ds:itemID="{0D1FEF27-2992-4BF5-9060-90FBDF589463}">
  <ds:schemaRefs/>
</ds:datastoreItem>
</file>

<file path=customXml/itemProps35.xml><?xml version="1.0" encoding="utf-8"?>
<ds:datastoreItem xmlns:ds="http://schemas.openxmlformats.org/officeDocument/2006/customXml" ds:itemID="{8010E660-00C7-4901-8515-CE269E1E6F03}">
  <ds:schemaRefs/>
</ds:datastoreItem>
</file>

<file path=customXml/itemProps36.xml><?xml version="1.0" encoding="utf-8"?>
<ds:datastoreItem xmlns:ds="http://schemas.openxmlformats.org/officeDocument/2006/customXml" ds:itemID="{B4E82CD9-B807-48B7-AB63-1424A68E49FB}">
  <ds:schemaRefs/>
</ds:datastoreItem>
</file>

<file path=customXml/itemProps37.xml><?xml version="1.0" encoding="utf-8"?>
<ds:datastoreItem xmlns:ds="http://schemas.openxmlformats.org/officeDocument/2006/customXml" ds:itemID="{FD8E1077-9BAF-4210-8EC5-39C7760E81E4}">
  <ds:schemaRefs/>
</ds:datastoreItem>
</file>

<file path=customXml/itemProps38.xml><?xml version="1.0" encoding="utf-8"?>
<ds:datastoreItem xmlns:ds="http://schemas.openxmlformats.org/officeDocument/2006/customXml" ds:itemID="{307A8F68-90B0-499E-8F20-720627615753}">
  <ds:schemaRefs/>
</ds:datastoreItem>
</file>

<file path=customXml/itemProps39.xml><?xml version="1.0" encoding="utf-8"?>
<ds:datastoreItem xmlns:ds="http://schemas.openxmlformats.org/officeDocument/2006/customXml" ds:itemID="{831E00FB-F2E6-49F9-B84F-A3054743EC9E}">
  <ds:schemaRefs/>
</ds:datastoreItem>
</file>

<file path=customXml/itemProps4.xml><?xml version="1.0" encoding="utf-8"?>
<ds:datastoreItem xmlns:ds="http://schemas.openxmlformats.org/officeDocument/2006/customXml" ds:itemID="{FA9BD320-371D-4A1A-B5FD-764DF9496DDD}">
  <ds:schemaRefs/>
</ds:datastoreItem>
</file>

<file path=customXml/itemProps40.xml><?xml version="1.0" encoding="utf-8"?>
<ds:datastoreItem xmlns:ds="http://schemas.openxmlformats.org/officeDocument/2006/customXml" ds:itemID="{6DCB523A-4843-4FA0-87B2-5D309665F435}">
  <ds:schemaRefs/>
</ds:datastoreItem>
</file>

<file path=customXml/itemProps41.xml><?xml version="1.0" encoding="utf-8"?>
<ds:datastoreItem xmlns:ds="http://schemas.openxmlformats.org/officeDocument/2006/customXml" ds:itemID="{5D9C8CDF-67D3-4FA0-9C6D-294EFC0151AE}">
  <ds:schemaRefs/>
</ds:datastoreItem>
</file>

<file path=customXml/itemProps42.xml><?xml version="1.0" encoding="utf-8"?>
<ds:datastoreItem xmlns:ds="http://schemas.openxmlformats.org/officeDocument/2006/customXml" ds:itemID="{78C4C2A2-EF92-4FAC-A1CB-434FDDE76B03}">
  <ds:schemaRefs/>
</ds:datastoreItem>
</file>

<file path=customXml/itemProps43.xml><?xml version="1.0" encoding="utf-8"?>
<ds:datastoreItem xmlns:ds="http://schemas.openxmlformats.org/officeDocument/2006/customXml" ds:itemID="{790F75A5-790C-42D2-AF44-B90A7CDCF582}">
  <ds:schemaRefs/>
</ds:datastoreItem>
</file>

<file path=customXml/itemProps44.xml><?xml version="1.0" encoding="utf-8"?>
<ds:datastoreItem xmlns:ds="http://schemas.openxmlformats.org/officeDocument/2006/customXml" ds:itemID="{DC61DC12-3B30-45A7-84EE-24E7EEAA4AD7}">
  <ds:schemaRefs/>
</ds:datastoreItem>
</file>

<file path=customXml/itemProps45.xml><?xml version="1.0" encoding="utf-8"?>
<ds:datastoreItem xmlns:ds="http://schemas.openxmlformats.org/officeDocument/2006/customXml" ds:itemID="{A8DB25CA-99D7-479C-AFFC-C7B0A2D02927}">
  <ds:schemaRefs/>
</ds:datastoreItem>
</file>

<file path=customXml/itemProps46.xml><?xml version="1.0" encoding="utf-8"?>
<ds:datastoreItem xmlns:ds="http://schemas.openxmlformats.org/officeDocument/2006/customXml" ds:itemID="{158B1C48-9EDB-434C-AF97-DC36D0AB628C}">
  <ds:schemaRefs/>
</ds:datastoreItem>
</file>

<file path=customXml/itemProps47.xml><?xml version="1.0" encoding="utf-8"?>
<ds:datastoreItem xmlns:ds="http://schemas.openxmlformats.org/officeDocument/2006/customXml" ds:itemID="{7AD5AA89-7CA2-4E63-B9B4-EBF2C5602702}">
  <ds:schemaRefs/>
</ds:datastoreItem>
</file>

<file path=customXml/itemProps48.xml><?xml version="1.0" encoding="utf-8"?>
<ds:datastoreItem xmlns:ds="http://schemas.openxmlformats.org/officeDocument/2006/customXml" ds:itemID="{218F1AFC-E2A7-4DB5-B635-73F11F6992CA}">
  <ds:schemaRefs/>
</ds:datastoreItem>
</file>

<file path=customXml/itemProps49.xml><?xml version="1.0" encoding="utf-8"?>
<ds:datastoreItem xmlns:ds="http://schemas.openxmlformats.org/officeDocument/2006/customXml" ds:itemID="{1D3B58B9-E257-45DC-9458-5331B3F0893D}">
  <ds:schemaRefs/>
</ds:datastoreItem>
</file>

<file path=customXml/itemProps5.xml><?xml version="1.0" encoding="utf-8"?>
<ds:datastoreItem xmlns:ds="http://schemas.openxmlformats.org/officeDocument/2006/customXml" ds:itemID="{965C577D-4D7B-42E2-B3FE-9D99A74160D9}">
  <ds:schemaRefs/>
</ds:datastoreItem>
</file>

<file path=customXml/itemProps50.xml><?xml version="1.0" encoding="utf-8"?>
<ds:datastoreItem xmlns:ds="http://schemas.openxmlformats.org/officeDocument/2006/customXml" ds:itemID="{18DEECCD-50D1-4BE3-AF8D-AEF5B2D154BA}">
  <ds:schemaRefs/>
</ds:datastoreItem>
</file>

<file path=customXml/itemProps51.xml><?xml version="1.0" encoding="utf-8"?>
<ds:datastoreItem xmlns:ds="http://schemas.openxmlformats.org/officeDocument/2006/customXml" ds:itemID="{AF24936A-F3DB-4EE3-96E5-121B97BED947}">
  <ds:schemaRefs/>
</ds:datastoreItem>
</file>

<file path=customXml/itemProps52.xml><?xml version="1.0" encoding="utf-8"?>
<ds:datastoreItem xmlns:ds="http://schemas.openxmlformats.org/officeDocument/2006/customXml" ds:itemID="{FF4A6C1E-C9BB-4DD4-9898-A81A680B2B3E}">
  <ds:schemaRefs/>
</ds:datastoreItem>
</file>

<file path=customXml/itemProps53.xml><?xml version="1.0" encoding="utf-8"?>
<ds:datastoreItem xmlns:ds="http://schemas.openxmlformats.org/officeDocument/2006/customXml" ds:itemID="{B092C61F-8CD0-40CA-984F-288E284A9844}">
  <ds:schemaRefs/>
</ds:datastoreItem>
</file>

<file path=customXml/itemProps54.xml><?xml version="1.0" encoding="utf-8"?>
<ds:datastoreItem xmlns:ds="http://schemas.openxmlformats.org/officeDocument/2006/customXml" ds:itemID="{047903EC-54C3-4D87-92E2-D2D76F094E49}">
  <ds:schemaRefs/>
</ds:datastoreItem>
</file>

<file path=customXml/itemProps55.xml><?xml version="1.0" encoding="utf-8"?>
<ds:datastoreItem xmlns:ds="http://schemas.openxmlformats.org/officeDocument/2006/customXml" ds:itemID="{29AC7039-A8ED-493F-815C-1868405E2365}">
  <ds:schemaRefs/>
</ds:datastoreItem>
</file>

<file path=customXml/itemProps56.xml><?xml version="1.0" encoding="utf-8"?>
<ds:datastoreItem xmlns:ds="http://schemas.openxmlformats.org/officeDocument/2006/customXml" ds:itemID="{DD6939F2-AB8A-453B-B3B3-438C701FED92}">
  <ds:schemaRefs/>
</ds:datastoreItem>
</file>

<file path=customXml/itemProps57.xml><?xml version="1.0" encoding="utf-8"?>
<ds:datastoreItem xmlns:ds="http://schemas.openxmlformats.org/officeDocument/2006/customXml" ds:itemID="{3581C11B-5283-4858-8EE8-10B969253D2B}">
  <ds:schemaRefs/>
</ds:datastoreItem>
</file>

<file path=customXml/itemProps58.xml><?xml version="1.0" encoding="utf-8"?>
<ds:datastoreItem xmlns:ds="http://schemas.openxmlformats.org/officeDocument/2006/customXml" ds:itemID="{AF265966-D3EC-4954-BA24-F30B564A3D96}">
  <ds:schemaRefs/>
</ds:datastoreItem>
</file>

<file path=customXml/itemProps59.xml><?xml version="1.0" encoding="utf-8"?>
<ds:datastoreItem xmlns:ds="http://schemas.openxmlformats.org/officeDocument/2006/customXml" ds:itemID="{2E5CE4CD-9050-4352-812F-D5D70717C126}">
  <ds:schemaRefs/>
</ds:datastoreItem>
</file>

<file path=customXml/itemProps6.xml><?xml version="1.0" encoding="utf-8"?>
<ds:datastoreItem xmlns:ds="http://schemas.openxmlformats.org/officeDocument/2006/customXml" ds:itemID="{889C5FAF-E905-4F43-94EB-39095853E3C5}">
  <ds:schemaRefs/>
</ds:datastoreItem>
</file>

<file path=customXml/itemProps60.xml><?xml version="1.0" encoding="utf-8"?>
<ds:datastoreItem xmlns:ds="http://schemas.openxmlformats.org/officeDocument/2006/customXml" ds:itemID="{8E950108-47AC-49D4-9962-566B14CA2755}">
  <ds:schemaRefs/>
</ds:datastoreItem>
</file>

<file path=customXml/itemProps61.xml><?xml version="1.0" encoding="utf-8"?>
<ds:datastoreItem xmlns:ds="http://schemas.openxmlformats.org/officeDocument/2006/customXml" ds:itemID="{38985373-2540-448C-83A6-CA3C18C9DE88}">
  <ds:schemaRefs/>
</ds:datastoreItem>
</file>

<file path=customXml/itemProps62.xml><?xml version="1.0" encoding="utf-8"?>
<ds:datastoreItem xmlns:ds="http://schemas.openxmlformats.org/officeDocument/2006/customXml" ds:itemID="{F2EFC24E-884F-4666-A909-43C893956595}">
  <ds:schemaRefs/>
</ds:datastoreItem>
</file>

<file path=customXml/itemProps63.xml><?xml version="1.0" encoding="utf-8"?>
<ds:datastoreItem xmlns:ds="http://schemas.openxmlformats.org/officeDocument/2006/customXml" ds:itemID="{14196584-49BF-411E-A383-69D130F8BBDC}">
  <ds:schemaRefs/>
</ds:datastoreItem>
</file>

<file path=customXml/itemProps64.xml><?xml version="1.0" encoding="utf-8"?>
<ds:datastoreItem xmlns:ds="http://schemas.openxmlformats.org/officeDocument/2006/customXml" ds:itemID="{2A8DC5C4-AB8E-4793-B59E-7C8ACE95D4F6}">
  <ds:schemaRefs/>
</ds:datastoreItem>
</file>

<file path=customXml/itemProps65.xml><?xml version="1.0" encoding="utf-8"?>
<ds:datastoreItem xmlns:ds="http://schemas.openxmlformats.org/officeDocument/2006/customXml" ds:itemID="{D83662CA-C752-4868-BAD7-9AA8D2D2C255}">
  <ds:schemaRefs/>
</ds:datastoreItem>
</file>

<file path=customXml/itemProps66.xml><?xml version="1.0" encoding="utf-8"?>
<ds:datastoreItem xmlns:ds="http://schemas.openxmlformats.org/officeDocument/2006/customXml" ds:itemID="{7AF426D0-6DDE-4434-BD0A-76683D05CD83}">
  <ds:schemaRefs/>
</ds:datastoreItem>
</file>

<file path=customXml/itemProps67.xml><?xml version="1.0" encoding="utf-8"?>
<ds:datastoreItem xmlns:ds="http://schemas.openxmlformats.org/officeDocument/2006/customXml" ds:itemID="{340BFAC1-68F6-4B33-BBF9-B02F71F272C0}">
  <ds:schemaRefs/>
</ds:datastoreItem>
</file>

<file path=customXml/itemProps68.xml><?xml version="1.0" encoding="utf-8"?>
<ds:datastoreItem xmlns:ds="http://schemas.openxmlformats.org/officeDocument/2006/customXml" ds:itemID="{A67D438E-AEF1-49CD-B827-AA7B0B4F3466}">
  <ds:schemaRefs/>
</ds:datastoreItem>
</file>

<file path=customXml/itemProps69.xml><?xml version="1.0" encoding="utf-8"?>
<ds:datastoreItem xmlns:ds="http://schemas.openxmlformats.org/officeDocument/2006/customXml" ds:itemID="{FD4091F5-646D-45E9-8AE1-67F2020DA252}">
  <ds:schemaRefs/>
</ds:datastoreItem>
</file>

<file path=customXml/itemProps7.xml><?xml version="1.0" encoding="utf-8"?>
<ds:datastoreItem xmlns:ds="http://schemas.openxmlformats.org/officeDocument/2006/customXml" ds:itemID="{B2DE2333-AD3C-4F10-8E5E-A8BFBE59BAB5}">
  <ds:schemaRefs/>
</ds:datastoreItem>
</file>

<file path=customXml/itemProps70.xml><?xml version="1.0" encoding="utf-8"?>
<ds:datastoreItem xmlns:ds="http://schemas.openxmlformats.org/officeDocument/2006/customXml" ds:itemID="{90880863-4DF3-4EA8-869B-EEF6E290BBB9}">
  <ds:schemaRefs/>
</ds:datastoreItem>
</file>

<file path=customXml/itemProps71.xml><?xml version="1.0" encoding="utf-8"?>
<ds:datastoreItem xmlns:ds="http://schemas.openxmlformats.org/officeDocument/2006/customXml" ds:itemID="{B201C0A0-CF4B-46B8-9E03-A5406F8477CF}">
  <ds:schemaRefs/>
</ds:datastoreItem>
</file>

<file path=customXml/itemProps72.xml><?xml version="1.0" encoding="utf-8"?>
<ds:datastoreItem xmlns:ds="http://schemas.openxmlformats.org/officeDocument/2006/customXml" ds:itemID="{37B1F88E-79EA-4CEF-AB6F-5F78EA31E034}">
  <ds:schemaRefs/>
</ds:datastoreItem>
</file>

<file path=customXml/itemProps73.xml><?xml version="1.0" encoding="utf-8"?>
<ds:datastoreItem xmlns:ds="http://schemas.openxmlformats.org/officeDocument/2006/customXml" ds:itemID="{CCB463F7-0269-4A69-9D78-77AB397E69B8}">
  <ds:schemaRefs/>
</ds:datastoreItem>
</file>

<file path=customXml/itemProps74.xml><?xml version="1.0" encoding="utf-8"?>
<ds:datastoreItem xmlns:ds="http://schemas.openxmlformats.org/officeDocument/2006/customXml" ds:itemID="{337D4053-D9F0-4B3B-9ABB-363E64A558CB}">
  <ds:schemaRefs/>
</ds:datastoreItem>
</file>

<file path=customXml/itemProps75.xml><?xml version="1.0" encoding="utf-8"?>
<ds:datastoreItem xmlns:ds="http://schemas.openxmlformats.org/officeDocument/2006/customXml" ds:itemID="{9C17B741-B5E8-45D9-90B4-264B0C61C022}">
  <ds:schemaRefs/>
</ds:datastoreItem>
</file>

<file path=customXml/itemProps76.xml><?xml version="1.0" encoding="utf-8"?>
<ds:datastoreItem xmlns:ds="http://schemas.openxmlformats.org/officeDocument/2006/customXml" ds:itemID="{D2B57DF5-8A71-4439-AB0A-199B29581783}">
  <ds:schemaRefs/>
</ds:datastoreItem>
</file>

<file path=customXml/itemProps77.xml><?xml version="1.0" encoding="utf-8"?>
<ds:datastoreItem xmlns:ds="http://schemas.openxmlformats.org/officeDocument/2006/customXml" ds:itemID="{D262D669-615C-4F09-940F-C8F4A912B0BB}">
  <ds:schemaRefs/>
</ds:datastoreItem>
</file>

<file path=customXml/itemProps78.xml><?xml version="1.0" encoding="utf-8"?>
<ds:datastoreItem xmlns:ds="http://schemas.openxmlformats.org/officeDocument/2006/customXml" ds:itemID="{CB573327-1B02-4C59-94A6-567A86C443CD}">
  <ds:schemaRefs/>
</ds:datastoreItem>
</file>

<file path=customXml/itemProps79.xml><?xml version="1.0" encoding="utf-8"?>
<ds:datastoreItem xmlns:ds="http://schemas.openxmlformats.org/officeDocument/2006/customXml" ds:itemID="{3FB6DDA2-7C29-4CD4-85A0-03411E563B64}">
  <ds:schemaRefs/>
</ds:datastoreItem>
</file>

<file path=customXml/itemProps8.xml><?xml version="1.0" encoding="utf-8"?>
<ds:datastoreItem xmlns:ds="http://schemas.openxmlformats.org/officeDocument/2006/customXml" ds:itemID="{2393B640-3D35-4526-BF65-4F227953AB50}">
  <ds:schemaRefs/>
</ds:datastoreItem>
</file>

<file path=customXml/itemProps80.xml><?xml version="1.0" encoding="utf-8"?>
<ds:datastoreItem xmlns:ds="http://schemas.openxmlformats.org/officeDocument/2006/customXml" ds:itemID="{00619657-FB2D-4F84-B889-2315B6D1B0F0}">
  <ds:schemaRefs/>
</ds:datastoreItem>
</file>

<file path=customXml/itemProps81.xml><?xml version="1.0" encoding="utf-8"?>
<ds:datastoreItem xmlns:ds="http://schemas.openxmlformats.org/officeDocument/2006/customXml" ds:itemID="{AFE423D7-9879-40FB-8447-2AF9FC408337}">
  <ds:schemaRefs/>
</ds:datastoreItem>
</file>

<file path=customXml/itemProps82.xml><?xml version="1.0" encoding="utf-8"?>
<ds:datastoreItem xmlns:ds="http://schemas.openxmlformats.org/officeDocument/2006/customXml" ds:itemID="{4E2A24A9-EDD0-4AAF-83E7-F19DBC35280B}">
  <ds:schemaRefs/>
</ds:datastoreItem>
</file>

<file path=customXml/itemProps83.xml><?xml version="1.0" encoding="utf-8"?>
<ds:datastoreItem xmlns:ds="http://schemas.openxmlformats.org/officeDocument/2006/customXml" ds:itemID="{6BB5C06E-7280-47EE-A736-430BBBBC82CE}">
  <ds:schemaRefs/>
</ds:datastoreItem>
</file>

<file path=customXml/itemProps84.xml><?xml version="1.0" encoding="utf-8"?>
<ds:datastoreItem xmlns:ds="http://schemas.openxmlformats.org/officeDocument/2006/customXml" ds:itemID="{A2840263-E25E-4BE6-BDB9-7431D80D4DAF}">
  <ds:schemaRefs/>
</ds:datastoreItem>
</file>

<file path=customXml/itemProps85.xml><?xml version="1.0" encoding="utf-8"?>
<ds:datastoreItem xmlns:ds="http://schemas.openxmlformats.org/officeDocument/2006/customXml" ds:itemID="{154CCC0C-7504-4339-B263-FF06E66E3B81}">
  <ds:schemaRefs/>
</ds:datastoreItem>
</file>

<file path=customXml/itemProps86.xml><?xml version="1.0" encoding="utf-8"?>
<ds:datastoreItem xmlns:ds="http://schemas.openxmlformats.org/officeDocument/2006/customXml" ds:itemID="{2B81BEAB-909B-410E-BDBB-E1A78638D2E4}">
  <ds:schemaRefs/>
</ds:datastoreItem>
</file>

<file path=customXml/itemProps87.xml><?xml version="1.0" encoding="utf-8"?>
<ds:datastoreItem xmlns:ds="http://schemas.openxmlformats.org/officeDocument/2006/customXml" ds:itemID="{5AB82E0E-2008-40CA-BBEF-3C079B175937}">
  <ds:schemaRefs/>
</ds:datastoreItem>
</file>

<file path=customXml/itemProps88.xml><?xml version="1.0" encoding="utf-8"?>
<ds:datastoreItem xmlns:ds="http://schemas.openxmlformats.org/officeDocument/2006/customXml" ds:itemID="{EB13CD16-F160-463E-90E7-CE6837FBC93C}">
  <ds:schemaRefs/>
</ds:datastoreItem>
</file>

<file path=customXml/itemProps89.xml><?xml version="1.0" encoding="utf-8"?>
<ds:datastoreItem xmlns:ds="http://schemas.openxmlformats.org/officeDocument/2006/customXml" ds:itemID="{BA663F31-871F-4C59-9313-DCB332253270}">
  <ds:schemaRefs/>
</ds:datastoreItem>
</file>

<file path=customXml/itemProps9.xml><?xml version="1.0" encoding="utf-8"?>
<ds:datastoreItem xmlns:ds="http://schemas.openxmlformats.org/officeDocument/2006/customXml" ds:itemID="{E804EE3E-511F-418A-A2C1-F44DAE0C862A}">
  <ds:schemaRefs/>
</ds:datastoreItem>
</file>

<file path=customXml/itemProps90.xml><?xml version="1.0" encoding="utf-8"?>
<ds:datastoreItem xmlns:ds="http://schemas.openxmlformats.org/officeDocument/2006/customXml" ds:itemID="{07BBB7D1-53F3-425C-B254-205CFEB9D483}">
  <ds:schemaRefs/>
</ds:datastoreItem>
</file>

<file path=customXml/itemProps91.xml><?xml version="1.0" encoding="utf-8"?>
<ds:datastoreItem xmlns:ds="http://schemas.openxmlformats.org/officeDocument/2006/customXml" ds:itemID="{C7A5586C-638B-4B30-8947-64787F67718C}">
  <ds:schemaRefs/>
</ds:datastoreItem>
</file>

<file path=customXml/itemProps92.xml><?xml version="1.0" encoding="utf-8"?>
<ds:datastoreItem xmlns:ds="http://schemas.openxmlformats.org/officeDocument/2006/customXml" ds:itemID="{7265C934-9A99-4C87-A7F4-1F4D439ED2AF}">
  <ds:schemaRefs/>
</ds:datastoreItem>
</file>

<file path=customXml/itemProps93.xml><?xml version="1.0" encoding="utf-8"?>
<ds:datastoreItem xmlns:ds="http://schemas.openxmlformats.org/officeDocument/2006/customXml" ds:itemID="{D369B26C-92D7-4E38-AFB0-B7F12885B14E}">
  <ds:schemaRefs/>
</ds:datastoreItem>
</file>

<file path=customXml/itemProps94.xml><?xml version="1.0" encoding="utf-8"?>
<ds:datastoreItem xmlns:ds="http://schemas.openxmlformats.org/officeDocument/2006/customXml" ds:itemID="{2AAC754A-4C4B-4E3E-BBA4-A724A7965C3B}">
  <ds:schemaRefs/>
</ds:datastoreItem>
</file>

<file path=customXml/itemProps95.xml><?xml version="1.0" encoding="utf-8"?>
<ds:datastoreItem xmlns:ds="http://schemas.openxmlformats.org/officeDocument/2006/customXml" ds:itemID="{DE4BF7B9-CDDD-47C9-A1D2-A5F2F16D659F}">
  <ds:schemaRefs/>
</ds:datastoreItem>
</file>

<file path=customXml/itemProps96.xml><?xml version="1.0" encoding="utf-8"?>
<ds:datastoreItem xmlns:ds="http://schemas.openxmlformats.org/officeDocument/2006/customXml" ds:itemID="{4C6AE0DA-B727-4EBC-BC46-EB900F806A1F}">
  <ds:schemaRefs/>
</ds:datastoreItem>
</file>

<file path=customXml/itemProps97.xml><?xml version="1.0" encoding="utf-8"?>
<ds:datastoreItem xmlns:ds="http://schemas.openxmlformats.org/officeDocument/2006/customXml" ds:itemID="{D6029358-484E-4037-B7D7-5B66A3C0E8E6}">
  <ds:schemaRefs/>
</ds:datastoreItem>
</file>

<file path=customXml/itemProps98.xml><?xml version="1.0" encoding="utf-8"?>
<ds:datastoreItem xmlns:ds="http://schemas.openxmlformats.org/officeDocument/2006/customXml" ds:itemID="{623780B8-A46F-4B56-AC91-8AF64B22583E}">
  <ds:schemaRefs/>
</ds:datastoreItem>
</file>

<file path=customXml/itemProps99.xml><?xml version="1.0" encoding="utf-8"?>
<ds:datastoreItem xmlns:ds="http://schemas.openxmlformats.org/officeDocument/2006/customXml" ds:itemID="{254E70A1-ABD4-4E34-9C29-D13F45C3A693}">
  <ds:schemaRefs/>
</ds:datastoreItem>
</file>

<file path=docProps/app.xml><?xml version="1.0" encoding="utf-8"?>
<Properties xmlns="http://schemas.openxmlformats.org/officeDocument/2006/extended-properties" xmlns:vt="http://schemas.openxmlformats.org/officeDocument/2006/docPropsVTypes">
  <Template>模板（可编辑PPT）</Template>
  <TotalTime>57</TotalTime>
  <Words>10604</Words>
  <Application>Microsoft Office PowerPoint</Application>
  <PresentationFormat>自定义</PresentationFormat>
  <Paragraphs>731</Paragraphs>
  <Slides>196</Slides>
  <Notes>194</Notes>
  <HiddenSlides>0</HiddenSlides>
  <MMClips>0</MMClips>
  <ScaleCrop>false</ScaleCrop>
  <HeadingPairs>
    <vt:vector size="4" baseType="variant">
      <vt:variant>
        <vt:lpstr>主题</vt:lpstr>
      </vt:variant>
      <vt:variant>
        <vt:i4>1</vt:i4>
      </vt:variant>
      <vt:variant>
        <vt:lpstr>幻灯片标题</vt:lpstr>
      </vt:variant>
      <vt:variant>
        <vt:i4>196</vt:i4>
      </vt:variant>
    </vt:vector>
  </HeadingPairs>
  <TitlesOfParts>
    <vt:vector size="197"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305</cp:revision>
  <dcterms:modified xsi:type="dcterms:W3CDTF">2018-11-09T06:04:32Z</dcterms:modified>
</cp:coreProperties>
</file>