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1520" r:id="rId3"/>
    <p:sldId id="1296" r:id="rId4"/>
    <p:sldId id="1360" r:id="rId5"/>
    <p:sldId id="856" r:id="rId6"/>
    <p:sldId id="1579" r:id="rId7"/>
    <p:sldId id="1658" r:id="rId8"/>
    <p:sldId id="1783" r:id="rId9"/>
    <p:sldId id="1659" r:id="rId10"/>
    <p:sldId id="1660" r:id="rId11"/>
    <p:sldId id="1784" r:id="rId12"/>
    <p:sldId id="1662" r:id="rId13"/>
    <p:sldId id="1663" r:id="rId14"/>
    <p:sldId id="1582" r:id="rId15"/>
    <p:sldId id="1664" r:id="rId16"/>
    <p:sldId id="1669" r:id="rId17"/>
    <p:sldId id="1671" r:id="rId18"/>
    <p:sldId id="1785" r:id="rId19"/>
    <p:sldId id="1384" r:id="rId20"/>
    <p:sldId id="1755" r:id="rId21"/>
    <p:sldId id="1619" r:id="rId22"/>
    <p:sldId id="1686" r:id="rId23"/>
    <p:sldId id="1756" r:id="rId24"/>
    <p:sldId id="1786" r:id="rId25"/>
    <p:sldId id="1753" r:id="rId26"/>
    <p:sldId id="1777" r:id="rId27"/>
    <p:sldId id="1787" r:id="rId28"/>
    <p:sldId id="1694" r:id="rId29"/>
    <p:sldId id="1695" r:id="rId30"/>
    <p:sldId id="1696" r:id="rId31"/>
    <p:sldId id="1761" r:id="rId32"/>
    <p:sldId id="1768" r:id="rId33"/>
    <p:sldId id="1788" r:id="rId34"/>
    <p:sldId id="1746" r:id="rId35"/>
    <p:sldId id="1757" r:id="rId36"/>
    <p:sldId id="1698" r:id="rId37"/>
    <p:sldId id="1699" r:id="rId38"/>
    <p:sldId id="1700" r:id="rId39"/>
    <p:sldId id="1701" r:id="rId40"/>
    <p:sldId id="1770" r:id="rId41"/>
    <p:sldId id="1778" r:id="rId42"/>
    <p:sldId id="1771" r:id="rId43"/>
    <p:sldId id="1789" r:id="rId44"/>
    <p:sldId id="1772" r:id="rId45"/>
    <p:sldId id="1773" r:id="rId46"/>
    <p:sldId id="1779" r:id="rId47"/>
    <p:sldId id="1519" r:id="rId48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00CCFF"/>
    <a:srgbClr val="B4C7E7"/>
    <a:srgbClr val="0066FF"/>
    <a:srgbClr val="9BBD59"/>
    <a:srgbClr val="7BC14A"/>
    <a:srgbClr val="FFD966"/>
    <a:srgbClr val="F3EFE5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6727" autoAdjust="0"/>
  </p:normalViewPr>
  <p:slideViewPr>
    <p:cSldViewPr>
      <p:cViewPr>
        <p:scale>
          <a:sx n="50" d="100"/>
          <a:sy n="50" d="100"/>
        </p:scale>
        <p:origin x="-1308" y="-40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49" Type="http://schemas.openxmlformats.org/officeDocument/2006/relationships/notesMaster" Target="notesMasters/notesMaster1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520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7CD490C1-7E7E-423A-91D8-058624AF8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EA5C5624-0453-40A9-9FFF-DD435B6A2D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33.xml"/><Relationship Id="rId3" Type="http://schemas.openxmlformats.org/officeDocument/2006/relationships/slide" Target="slide18.xml"/><Relationship Id="rId2" Type="http://schemas.openxmlformats.org/officeDocument/2006/relationships/slide" Target="slide3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7" t="17169" r="7163" b="11183"/>
          <a:stretch>
            <a:fillRect/>
          </a:stretch>
        </p:blipFill>
        <p:spPr>
          <a:xfrm>
            <a:off x="-6066" y="0"/>
            <a:ext cx="12192000" cy="6859588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标题 2"/>
          <p:cNvSpPr txBox="1"/>
          <p:nvPr/>
        </p:nvSpPr>
        <p:spPr>
          <a:xfrm>
            <a:off x="2753334" y="3814218"/>
            <a:ext cx="2621792" cy="50370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第四课</a:t>
            </a:r>
            <a:endParaRPr lang="en-US" altLang="zh-CN" sz="2800" b="1" kern="1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6" name="标题 2"/>
          <p:cNvSpPr txBox="1"/>
          <p:nvPr/>
        </p:nvSpPr>
        <p:spPr>
          <a:xfrm>
            <a:off x="2753334" y="4319924"/>
            <a:ext cx="9246528" cy="73747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贝多芬</a:t>
            </a:r>
            <a:r>
              <a:rPr lang="zh-CN" altLang="en-US" sz="3600" b="1" kern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：</a:t>
            </a:r>
            <a:r>
              <a:rPr lang="zh-CN" altLang="en-US" sz="36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扼住命运的咽喉</a:t>
            </a:r>
            <a:endParaRPr lang="zh-CN" altLang="zh-CN" sz="3600" b="1" kern="1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605707"/>
            <a:ext cx="11478502" cy="253605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全国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已闭幕，维稳结束后，市场将进行方向性选择，同时资本市场重磅事件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接踵而至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 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在女性逐渐撑起职场半边天的同时，她们所承受的压力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与日俱增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形式的女性职场问题开始引起人们的关注。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29944" y="132239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√</a:t>
            </a:r>
            <a:endParaRPr lang="zh-CN" altLang="en-US" sz="2800" kern="100" dirty="0">
              <a:solidFill>
                <a:srgbClr val="C00000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47198" y="252759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√</a:t>
            </a:r>
            <a:endParaRPr lang="zh-CN" altLang="zh-CN" sz="2800" kern="100" dirty="0">
              <a:solidFill>
                <a:srgbClr val="C00000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39000" y="253670"/>
            <a:ext cx="1742594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辨词</a:t>
            </a:r>
            <a:r>
              <a:rPr lang="zh-CN" altLang="en-US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填空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9000" y="695366"/>
            <a:ext cx="11588854" cy="55522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逐步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逐渐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逐步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逐渐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都表示事物形成、发展的过程。但是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逐步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表示这一过程有一定的步骤，就像有一个个台阶。而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逐渐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好像一段上坡或下坡路，没有台阶。另外，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逐步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带有事物的主观性，并且有明确的目标，是比较有计划地，一步步地实施。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逐渐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带有事物的客观性，有着必然的发展过程，人为的因素较少。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例句：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业内人士表示，核电效益是核电产业的生命力，提升核电产业的经济性至关重要，我国现有核电电价的形成机制应该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调整。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经过新加坡</a:t>
            </a:r>
            <a:r>
              <a:rPr lang="en-US" altLang="zh-CN" sz="2800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40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余年的西化教育，新加坡华人</a:t>
            </a:r>
            <a:r>
              <a:rPr lang="en-US" altLang="zh-CN" sz="2800" kern="100" spc="-5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</a:t>
            </a:r>
            <a:r>
              <a:rPr lang="en-US" altLang="zh-CN" sz="2800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zh-CN" altLang="zh-CN" sz="2800" kern="100" spc="-5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成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了以英语为母语的人。</a:t>
            </a:r>
            <a:endParaRPr lang="zh-CN" altLang="zh-CN" sz="1050" kern="100" spc="-5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965693" y="49470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逐步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4308" y="555182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逐渐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9000" y="611957"/>
            <a:ext cx="11478502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深邃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深刻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深邃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一般指深，深奥，可用来形容目光。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深刻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指内心感受程度很深的，也指达到事情或问题的本质的。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例句：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在这位残疾人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的目光中，我看到了无比的坚强与自信！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经过一个月的集中学习，大家对文件的精神有了很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____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的领会。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63541" y="264292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深邃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20236" y="328577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深刻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1053530"/>
            <a:ext cx="11478502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文本名句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传主名言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智慧、勤劳和天才，高于显贵和富有。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苦难是人生的老师。通过苦难，走向欢乐。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友谊的基础在于两个人的心肠和灵魂有着最大的相似。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即使为了国王的宝座，也永远不要欺骗、违背真理。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涓滴之水可磨损大石，不是由于它力量强大，而是由于昼夜不舍地滴坠。只有勤奋不懈地努力，才能够获得那些技巧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344" y="420316"/>
            <a:ext cx="11449272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三、名言警句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9000" y="405458"/>
            <a:ext cx="1147850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(6)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不要懒懒散散地虚度生命。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(7)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痛苦能够毁灭人，受苦的人也能把痛苦毁灭。创造就需苦难，苦难是上帝的礼物。卓越的人的一大优点是：在不利与艰难的遭遇里百折不挠。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(8)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我要扼住命运的咽喉。它决不能使我完全屈服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en-US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文外名言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作者名言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要散布阳光到别人心里，先得自己心里有阳光。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生活中不是缺少美，而是缺少发现。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人生不出售来回票，一旦动身，绝不能复返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285825"/>
            <a:ext cx="11478502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一、作者简介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文本常识积累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825" y="827981"/>
            <a:ext cx="11364853" cy="60836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罗曼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罗兰，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1866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年生于法国克拉姆西。思想家，文学家，批判现实主义作家，音乐评论家，社会活动家。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1915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年诺贝尔文学奖得主。一生为争取人类自由、民主与光明进行不屈的斗争，是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世纪上半叶法国著名的人道主义作家。他的小说特点被人们归纳为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用音乐写小说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作品有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剧作有《革命戏剧集》，包括《群狼》《丹东》《七月十四日》等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8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部剧本。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传记有《贝多芬传》《米开朗基罗传》《托尔斯泰传》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部英雄传记。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小说有长篇巨著《约翰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克利斯朵夫》，长篇小说《母与子》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旧译《欣悦的灵魂》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四部，中篇小说《哥拉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布勒尼翁》《阿耐蒂和西勒维》《夏天》等。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其他还有《母与子》《女预言家》和一系列散文、回忆录、论文等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360223"/>
            <a:ext cx="11478502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二、背景展示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9000" y="1025906"/>
            <a:ext cx="1147850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进入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世纪，罗曼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罗兰意识到新的社会大动荡的时代即将到来。他在尖锐抨击庸俗的资产阶级文化的同时，主张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应当为新社会创造一种新的艺术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。因此，他在创作《革命戏剧集》的同时，还和法国文化界的进步人士一起酝酿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人民戏剧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运动。可是，他的这一主张没有得到社会的支持，反而遭到责难。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罗曼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罗兰一方面感到沮丧，一方面希望重新获取精神的源泉，他说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那是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1902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年。我正经历着一个骚乱不宁的时期，充满着兼有毁灭与更新作用的雷雨。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罗曼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罗兰离开巴黎，来到贝多芬的故乡波恩，在这里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1164011"/>
            <a:ext cx="11478502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寻找贝多芬当年的影子，寻找英雄的苦难、勇气、欢乐、悲哀，写下了《贝多芬传》。</a:t>
            </a:r>
            <a:endParaRPr lang="zh-CN" altLang="zh-CN" sz="2800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他希望借用贝多芬的人格精神来激励人生，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打开窗子吧！让自由的空气重新进来！呼吸一下英雄们的气息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5" name="图片 4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精读研析 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读课文题点，析思路明答案</a:t>
            </a:r>
            <a:endParaRPr lang="en-US" altLang="zh-CN" sz="40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534" y="386408"/>
            <a:ext cx="11478502" cy="68574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脉络梳理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67644" y="1754812"/>
            <a:ext cx="598014" cy="418573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贝</a:t>
            </a:r>
            <a:endParaRPr lang="en-US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多</a:t>
            </a:r>
            <a:endParaRPr lang="en-US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芬</a:t>
            </a:r>
            <a:endParaRPr lang="en-US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endParaRPr lang="en-US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扼</a:t>
            </a:r>
            <a:endParaRPr lang="en-US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住</a:t>
            </a:r>
            <a:endParaRPr lang="en-US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命</a:t>
            </a:r>
            <a:endParaRPr lang="en-US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运</a:t>
            </a:r>
            <a:endParaRPr lang="en-US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endParaRPr lang="en-US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咽</a:t>
            </a:r>
            <a:endParaRPr lang="en-US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喉 </a:t>
            </a:r>
            <a:endParaRPr lang="en-US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020933" y="837506"/>
            <a:ext cx="360040" cy="5965623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0149" y="799406"/>
            <a:ext cx="3037910" cy="496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一、狮子般的相貌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0149" y="1978312"/>
            <a:ext cx="1415772" cy="9398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二、</a:t>
            </a: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童年</a:t>
            </a:r>
            <a:endParaRPr lang="en-US" altLang="zh-CN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20000"/>
              </a:lnSpc>
            </a:pP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生活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00149" y="3153761"/>
            <a:ext cx="2710488" cy="496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三、维也纳求学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00149" y="4126905"/>
            <a:ext cx="278249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四、</a:t>
            </a: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痛苦</a:t>
            </a:r>
            <a:endParaRPr lang="en-US" altLang="zh-CN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20000"/>
              </a:lnSpc>
            </a:pP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叩门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00149" y="5265951"/>
            <a:ext cx="2646878" cy="4966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五、最悲惨的时期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00149" y="5885448"/>
            <a:ext cx="4185761" cy="4966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六、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《</a:t>
            </a:r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第九交响乐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》</a:t>
            </a:r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演奏成功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00149" y="6291064"/>
            <a:ext cx="6032421" cy="4966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七、死神降临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——</a:t>
            </a:r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一生宛如一天雷雨的日子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15086" y="405458"/>
            <a:ext cx="5688632" cy="1383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运动家般的骨骼、土红色的宽大的脸、病态的黄皮肤、深邃奇异的眼、宽大短方的鼻、细腻的嘴巴、前倾的下唇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06974" y="1692077"/>
            <a:ext cx="568863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艰苦、悲惨的家境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——</a:t>
            </a: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独自主持</a:t>
            </a:r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门户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06974" y="2109267"/>
            <a:ext cx="568863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温柔凄凉的回忆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——</a:t>
            </a: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庄严的父性的莱茵河，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		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雄壮、温柔的蓬恩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45521" y="2940596"/>
            <a:ext cx="1497995" cy="496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《</a:t>
            </a: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行军曲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》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45521" y="3365262"/>
            <a:ext cx="3603191" cy="496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《</a:t>
            </a: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我们是伟大的德意志族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》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46934" y="3861842"/>
            <a:ext cx="3603191" cy="496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耳聋酷刑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46934" y="4583214"/>
            <a:ext cx="404197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爱情受骗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——</a:t>
            </a: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战斗的进行曲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146786" y="3776685"/>
            <a:ext cx="1558356" cy="496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《</a:t>
            </a:r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七重奏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》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146786" y="4161832"/>
            <a:ext cx="210054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《</a:t>
            </a: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第一交响乐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》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05561" y="5043403"/>
            <a:ext cx="144016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耳朵全聋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05562" y="5490743"/>
            <a:ext cx="144016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侄子叛逆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4847027" y="549474"/>
            <a:ext cx="168059" cy="1142603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左大括号 29"/>
          <p:cNvSpPr/>
          <p:nvPr/>
        </p:nvSpPr>
        <p:spPr>
          <a:xfrm>
            <a:off x="3646934" y="1856089"/>
            <a:ext cx="288032" cy="1062096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左大括号 31"/>
          <p:cNvSpPr/>
          <p:nvPr/>
        </p:nvSpPr>
        <p:spPr>
          <a:xfrm>
            <a:off x="4511030" y="3113187"/>
            <a:ext cx="288032" cy="659477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左大括号 32"/>
          <p:cNvSpPr/>
          <p:nvPr/>
        </p:nvSpPr>
        <p:spPr>
          <a:xfrm>
            <a:off x="3502918" y="3941910"/>
            <a:ext cx="288032" cy="1168306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左大括号 33"/>
          <p:cNvSpPr/>
          <p:nvPr/>
        </p:nvSpPr>
        <p:spPr>
          <a:xfrm>
            <a:off x="5068044" y="3986808"/>
            <a:ext cx="288032" cy="49547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左大括号 34"/>
          <p:cNvSpPr/>
          <p:nvPr/>
        </p:nvSpPr>
        <p:spPr>
          <a:xfrm>
            <a:off x="4799062" y="5220469"/>
            <a:ext cx="288032" cy="659477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右大括号 30"/>
          <p:cNvSpPr/>
          <p:nvPr/>
        </p:nvSpPr>
        <p:spPr>
          <a:xfrm>
            <a:off x="10650760" y="506041"/>
            <a:ext cx="288032" cy="1204757"/>
          </a:xfrm>
          <a:prstGeom prst="righ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910217" y="313765"/>
            <a:ext cx="486900" cy="1757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kern="100" spc="-10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en-US" kern="100" spc="-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李</a:t>
            </a:r>
            <a:endParaRPr lang="en-US" altLang="zh-CN" kern="100" spc="-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尔</a:t>
            </a:r>
            <a:endParaRPr lang="en-US" altLang="zh-CN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</a:t>
            </a: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36" name="右大括号 35"/>
          <p:cNvSpPr/>
          <p:nvPr/>
        </p:nvSpPr>
        <p:spPr>
          <a:xfrm>
            <a:off x="11270257" y="477466"/>
            <a:ext cx="402818" cy="6120680"/>
          </a:xfrm>
          <a:prstGeom prst="righ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1630297" y="2029465"/>
            <a:ext cx="4426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用</a:t>
            </a:r>
            <a:r>
              <a:rPr lang="zh-CN" altLang="en-US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痛苦换来的欢乐</a:t>
            </a:r>
            <a:endParaRPr lang="zh-CN" altLang="zh-CN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12173" y="2675920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hlinkClick r:id="rId2" action="ppaction://hlinksldjump"/>
          </p:cNvPr>
          <p:cNvSpPr txBox="1"/>
          <p:nvPr/>
        </p:nvSpPr>
        <p:spPr>
          <a:xfrm>
            <a:off x="2782838" y="2152700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预读先学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读文本内容，学基础知常识</a:t>
            </a:r>
            <a:endParaRPr lang="en-US" altLang="zh-CN" sz="2800" b="1" dirty="0">
              <a:solidFill>
                <a:srgbClr val="3114A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812173" y="3707997"/>
            <a:ext cx="6840000" cy="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hlinkClick r:id="rId3" action="ppaction://hlinksldjump"/>
          </p:cNvPr>
          <p:cNvSpPr txBox="1"/>
          <p:nvPr/>
        </p:nvSpPr>
        <p:spPr>
          <a:xfrm>
            <a:off x="2782838" y="3184815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精读研析 </a:t>
            </a:r>
            <a:r>
              <a:rPr lang="en-US" altLang="zh-CN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读课文题点，析思路明答案</a:t>
            </a:r>
            <a:endParaRPr lang="en-US" altLang="zh-CN" sz="2800" b="1" dirty="0">
              <a:solidFill>
                <a:srgbClr val="3114A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>
            <a:off x="2782838" y="4274726"/>
            <a:ext cx="6903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多读厚积 </a:t>
            </a:r>
            <a:r>
              <a:rPr lang="en-US" altLang="zh-CN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 </a:t>
            </a:r>
            <a:r>
              <a:rPr lang="zh-CN" altLang="en-US" sz="2800" b="1" dirty="0">
                <a:solidFill>
                  <a:srgbClr val="3114AC"/>
                </a:solidFill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读素材美文，积素养提技能</a:t>
            </a:r>
            <a:endParaRPr lang="en-US" altLang="zh-CN" sz="2800" b="1" dirty="0">
              <a:solidFill>
                <a:srgbClr val="3114AC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87790" y="4797946"/>
            <a:ext cx="68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9000" y="458416"/>
            <a:ext cx="11478502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明确主旨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作品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叙述了德国音乐家贝多芬苦难和坎坷的一生，赞美了他的高尚品格和顽强奋斗的精神，表达了作者对贝多芬敢于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扼住命运的咽喉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的大无畏精神的敬仰之情。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458416"/>
            <a:ext cx="11478502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初读感知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罗曼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罗兰是怎样评价贝多芬的？请用文中原句回答。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08740" y="127907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8216" y="1980109"/>
            <a:ext cx="11500473" cy="130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一个不幸的人，贫穷，残废，孤独，由痛苦造成的人，世界不给他欢乐，他却创造了欢乐来给予世界！他用他的苦难来铸成欢乐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584465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在贝多芬的一生中，苦难如影随形，伴他终生。请速读课文，简要回答贝多芬的一生中都经历了哪些苦难。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课堂互动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3534" y="138499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338999" y="1989634"/>
          <a:ext cx="11228814" cy="4652358"/>
        </p:xfrm>
        <a:graphic>
          <a:graphicData uri="http://schemas.openxmlformats.org/drawingml/2006/table">
            <a:tbl>
              <a:tblPr/>
              <a:tblGrid>
                <a:gridCol w="1435727"/>
                <a:gridCol w="9793087"/>
              </a:tblGrid>
              <a:tr h="659202">
                <a:tc>
                  <a:txBody>
                    <a:bodyPr/>
                    <a:lstStyle/>
                    <a:p>
                      <a:pPr indent="7937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 smtClean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类别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937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内　容</a:t>
                      </a:r>
                      <a:endParaRPr lang="zh-CN" sz="2800" kern="100" baseline="0">
                        <a:effectLst/>
                        <a:latin typeface="Times New Roman" panose="02020603050405020304" pitchFamily="18" charset="0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958">
                <a:tc>
                  <a:txBody>
                    <a:bodyPr/>
                    <a:lstStyle/>
                    <a:p>
                      <a:pPr indent="7937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家庭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93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 smtClean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①_____________________________________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836">
                <a:tc>
                  <a:txBody>
                    <a:bodyPr/>
                    <a:lstStyle/>
                    <a:p>
                      <a:pPr indent="7937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教育</a:t>
                      </a:r>
                      <a:endParaRPr lang="zh-CN" sz="2800" kern="100" baseline="0">
                        <a:effectLst/>
                        <a:latin typeface="Times New Roman" panose="02020603050405020304" pitchFamily="18" charset="0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93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 smtClean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②____________________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0706">
                <a:tc>
                  <a:txBody>
                    <a:bodyPr/>
                    <a:lstStyle/>
                    <a:p>
                      <a:pPr indent="7937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身体</a:t>
                      </a:r>
                      <a:endParaRPr lang="zh-CN" sz="2800" kern="100" baseline="0">
                        <a:effectLst/>
                        <a:latin typeface="Times New Roman" panose="02020603050405020304" pitchFamily="18" charset="0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93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 smtClean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③_____________________________________________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9656">
                <a:tc>
                  <a:txBody>
                    <a:bodyPr/>
                    <a:lstStyle/>
                    <a:p>
                      <a:pPr indent="7937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情感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93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爱情：</a:t>
                      </a:r>
                      <a:r>
                        <a:rPr lang="en-US" sz="2800" kern="100" baseline="0" dirty="0" smtClean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④_____________________________________________</a:t>
                      </a:r>
                      <a:endParaRPr lang="en-US" sz="2800" kern="100" baseline="0" dirty="0" smtClean="0">
                        <a:effectLst/>
                        <a:latin typeface="Times New Roman" panose="02020603050405020304" pitchFamily="18" charset="0"/>
                        <a:ea typeface="华文细黑"/>
                        <a:cs typeface="Times New Roman" panose="02020603050405020304"/>
                      </a:endParaRPr>
                    </a:p>
                    <a:p>
                      <a:pPr indent="793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baseline="0" dirty="0" smtClean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__</a:t>
                      </a:r>
                      <a:r>
                        <a:rPr lang="en-US" altLang="zh-CN" sz="2800" kern="100" baseline="0" dirty="0" smtClean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______________________________________________</a:t>
                      </a:r>
                      <a:r>
                        <a:rPr lang="en-US" sz="2800" kern="100" baseline="0" dirty="0" smtClean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_</a:t>
                      </a:r>
                      <a:endParaRPr lang="en-US" sz="2800" kern="100" baseline="0" dirty="0" smtClean="0">
                        <a:effectLst/>
                        <a:latin typeface="Times New Roman" panose="02020603050405020304" pitchFamily="18" charset="0"/>
                        <a:ea typeface="华文细黑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2259732" y="2781722"/>
            <a:ext cx="6647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出身贫穷，母亲早逝，过早承受家庭重担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59732" y="358855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父亲暴力迫使他学琴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59732" y="4304935"/>
            <a:ext cx="8109551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听觉衰退直至耳聋，威胁艺术生命，造成心理创伤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96419" y="5292363"/>
            <a:ext cx="8355279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被他深爱的琪丽哀太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琪却尔第抛弃，不得不与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彼此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26284" y="5925577"/>
            <a:ext cx="8608452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相爱的丹兰士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特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勃仑斯维克解除婚约。从此一生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未婚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7345" y="123993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11008" y="1989634"/>
          <a:ext cx="11228814" cy="1318404"/>
        </p:xfrm>
        <a:graphic>
          <a:graphicData uri="http://schemas.openxmlformats.org/drawingml/2006/table">
            <a:tbl>
              <a:tblPr/>
              <a:tblGrid>
                <a:gridCol w="1435727"/>
                <a:gridCol w="9793087"/>
              </a:tblGrid>
              <a:tr h="659202">
                <a:tc rowSpan="2">
                  <a:txBody>
                    <a:bodyPr/>
                    <a:lstStyle/>
                    <a:p>
                      <a:pPr indent="7937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/>
                          <a:ea typeface="华文细黑"/>
                          <a:cs typeface="Times New Roman" panose="02020603050405020304"/>
                        </a:rPr>
                        <a:t>情感</a:t>
                      </a:r>
                      <a:endParaRPr lang="zh-CN" sz="2800" kern="100" baseline="0" dirty="0">
                        <a:effectLst/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93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亲情：</a:t>
                      </a:r>
                      <a:r>
                        <a:rPr lang="en-US" sz="2800" kern="100" baseline="0" dirty="0" smtClean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⑤_____________________________________________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202">
                <a:tc vMerge="1">
                  <a:tcPr/>
                </a:tc>
                <a:tc>
                  <a:txBody>
                    <a:bodyPr/>
                    <a:lstStyle/>
                    <a:p>
                      <a:pPr indent="793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baseline="0" dirty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友情：</a:t>
                      </a:r>
                      <a:r>
                        <a:rPr lang="en-US" sz="2800" kern="100" baseline="0" dirty="0" smtClean="0">
                          <a:effectLst/>
                          <a:latin typeface="Times New Roman" panose="02020603050405020304" pitchFamily="18" charset="0"/>
                          <a:ea typeface="华文细黑"/>
                          <a:cs typeface="Times New Roman" panose="02020603050405020304"/>
                        </a:rPr>
                        <a:t>⑥_____________________________</a:t>
                      </a:r>
                      <a:endParaRPr lang="zh-CN" sz="2800" kern="100" baseline="0" dirty="0">
                        <a:effectLst/>
                        <a:latin typeface="Times New Roman" panose="02020603050405020304" pitchFamily="18" charset="0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3349198" y="2076500"/>
            <a:ext cx="8438832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全身心疼爱的侄儿出入赌场，负债，辜负了他的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期望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21385" y="2728764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晚年朋友或死或散，孤独无依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39000" y="621482"/>
            <a:ext cx="1147850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根据贝多芬的经历和作者对贝多芬的评价，你觉得贝多芬有哪些优秀的品质？请结合文本进行分析。</a:t>
            </a:r>
            <a:r>
              <a:rPr lang="zh-CN" altLang="zh-CN" sz="28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TextBox 2">
            <a:hlinkClick r:id="rId1" action="ppaction://hlinksldjump"/>
          </p:cNvPr>
          <p:cNvSpPr txBox="1"/>
          <p:nvPr/>
        </p:nvSpPr>
        <p:spPr>
          <a:xfrm>
            <a:off x="5375126" y="142309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64898" y="171323"/>
            <a:ext cx="11500473" cy="64302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endParaRPr lang="zh-CN" altLang="zh-CN" sz="2800" kern="100" dirty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9084" y="132284"/>
            <a:ext cx="1129961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热爱家乡，热爱祖国，思想进步。贝多芬的童年十分悲惨，但他永远热爱着乡土，总想再见故乡一面。他热爱祖国，大革命爆发后，他向往革命，拥护共和，讴歌革命，通过自己的创作，特别是九部交响曲，有力地反映了他所处时代伟大的人民运动，表现出许多进步的思想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富有同情心。许多人都说贝多芬很高傲，举止粗野，性情抑郁，但他同时又有着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在这骄傲的笨拙之下的慈悲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，他写信给朋友时曾说：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我的艺术应当使可怜的人得益。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这一切都是他的同情心的明证。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对爱情的纯真追求。贝多芬把爱情看得非常神圣，厌恶粗野的贪图与举止。他梦想着幸福，沉浸在爱情之中，认为这就是幸福。但是，他钟情的姑娘轻浮地背叛了他，使他的心灵受到摧残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64898" y="1177175"/>
            <a:ext cx="11500473" cy="33327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endParaRPr lang="zh-CN" altLang="zh-CN" sz="2800" kern="100" dirty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9084" y="1117473"/>
            <a:ext cx="11299612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与命运的顽强抗争。尽管因遭受病痛和失恋的双重打击，贝多芬一度极端消沉，但他毕竟有着强毅的天性，不会遇到磨难就屈服，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我要扼住命运的咽喉。它决不能使我完全屈服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，贝多芬把爱情、痛苦、意志、时而颓唐时而骄傲的转换、内心的悲剧全部化为伟大的作品，一部部优秀的作品展示着他与命运顽强抗争的光辉历程。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9000" y="1292147"/>
            <a:ext cx="11386607" cy="54667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endParaRPr lang="zh-CN" altLang="zh-CN" sz="2800" kern="100" dirty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000" y="35893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在《第九交响乐》中，作者对欢乐的追求是如何通过音乐表现出来的？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6586" y="75493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6253" y="1295620"/>
            <a:ext cx="11299612" cy="54804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作者对欢乐的追求是通过音乐的节奏和形式的变化表现出来的。《第九交响乐》经历了和平柔美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坚强刚毅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激情澎湃的情感变化过程，具体来说经历了：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当欢乐的主题初次出现时，忽然一片静默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接着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欢乐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自天而降，包裹在非现实的宁静中间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主题带着一种严肃而受压迫的情调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4)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欢乐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抓住了生命，征服了痛苦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沸腾的乐章回溯贝多芬一生的经历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整个人类拥抱着欢乐，音乐激情到达高潮，感情到达高潮，真正的理想王国就在眼前！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7" grpId="0"/>
      <p:bldP spid="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9000" y="333450"/>
            <a:ext cx="11478502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4.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理解下列句子的含意。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突然，当风狂雨骤之际，黑暗裂了缝，夜在天空给赶走，由于意志之力，白日的清明重又还给了我们。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9000" y="2503859"/>
            <a:ext cx="11386607" cy="20780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endParaRPr lang="zh-CN" altLang="zh-CN" sz="2800" kern="100" dirty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79182" y="180679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2192" y="2499009"/>
            <a:ext cx="11187735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这句话写贝多芬音乐的巨大作用。贝多芬用不屈的精神写成的音乐，引起了人们的共鸣，让人获得了与苦难作斗争的勇气和希望，驱除了人们心中的黑暗，给人带来了白日的光明。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/>
      <p:bldP spid="8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3154260"/>
            <a:ext cx="11386607" cy="33136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endParaRPr lang="zh-CN" altLang="zh-CN" sz="2800" kern="100" dirty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000" y="333450"/>
            <a:ext cx="11478502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然而痛苦已在叩门；它一朝住在他身上之后永远不再退隐。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1796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1800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年间，耳聋已开始它的酷刑。耳朵日夜作响；他内脏也受剧烈的痛楚折磨，听觉越来越衰退。在好几年中他瞒着人家，连对最心爱的朋友们也不说。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75062" y="242168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728" y="3141762"/>
            <a:ext cx="11299612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痛苦已在叩门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耳聋已开始它的酷刑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，罗曼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罗兰用拟人化的手法叙写耳聋对贝多芬的沉痛打击，让人感到的是欧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亨利式的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含泪的微笑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，愈加感受到人物的悲苦命运不仅是肉体上的，更多的是精神上的。耳聋，对平常人来说是一部分世界的毁灭，对音乐家来说则是整个世界的毁灭。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5851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预读先学 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华文细黑" pitchFamily="2" charset="-122"/>
                <a:cs typeface="Times New Roman" panose="02020603050405020304" pitchFamily="18" charset="0"/>
              </a:rPr>
              <a:t>读文本内容，学基础知常识</a:t>
            </a:r>
            <a:endParaRPr lang="en-US" altLang="zh-CN" sz="4000" dirty="0">
              <a:solidFill>
                <a:schemeClr val="bg1"/>
              </a:solidFill>
              <a:latin typeface="Times New Roman" panose="02020603050405020304" pitchFamily="18" charset="0"/>
              <a:ea typeface="华文细黑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1598187"/>
            <a:ext cx="11386607" cy="40094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endParaRPr lang="zh-CN" altLang="zh-CN" sz="2800" kern="100" dirty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000" y="765498"/>
            <a:ext cx="11478502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本文是如何将叙述、议论、抒情结合在一起的？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51726" y="951905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2192" y="1566525"/>
            <a:ext cx="11187735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本文以叙述为主，引用自述、书信以及友人的回忆等，按照时间顺序叙述贝多芬的苦难、顽强的一生。同时插入恰当的议论和具有美感的抒情语言，表明自己的观点态度，深化传记的主题，使得传记更加真实生动、深刻感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以叙述为主，加以画龙点睛的抒情、议论，给读者留下了鲜明而深刻的印象。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/>
      <p:bldP spid="9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延伸探究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9000" y="765498"/>
            <a:ext cx="11478502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本篇传记结尾说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由痛苦造成的人，世界不给他欢乐，他却创造了欢乐来给予世界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，你怎样理解贝多芬的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痛苦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欢乐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？你从中得到了怎样的人生感悟？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TextBox 9">
            <a:hlinkClick r:id="rId1" action="ppaction://hlinksldjump"/>
          </p:cNvPr>
          <p:cNvSpPr txBox="1"/>
          <p:nvPr/>
        </p:nvSpPr>
        <p:spPr>
          <a:xfrm>
            <a:off x="3624747" y="2268141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答案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2" name="图片 1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39000" y="107826"/>
            <a:ext cx="11386607" cy="66529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endParaRPr lang="zh-CN" altLang="zh-CN" sz="2800" kern="100" dirty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4091" y="83802"/>
            <a:ext cx="11299612" cy="66869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在这篇传记中，作者把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痛苦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欢乐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这对矛盾作为贝多芬一生最主要的关键词，写出了能够凸显贝多芬精神特质的巨人形象。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贝多芬的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痛苦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是指命运悲苦：童年不幸，贫困悲苦，没有家庭的温情，深受病魔的折磨；壮年时跌到人生低谷，在耳聋的痛苦深渊里颓丧忧郁，伤心隐忍地生活，贫病交迫，孤独无依。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贝多芬的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欢乐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来自他高贵而丰富的心灵：对美丽故园的温柔回忆，对真挚情谊的深深眷恋，对庸俗世态的鄙夷不屑，以及对战胜浮华庸俗和痛苦不幸的渴望，对完美艺术和昂扬生活的执着追求和信念。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4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人生感悟：贝多芬的伟大在于其高尚的心灵和坚忍的品格，在于他战胜一生中诸多痛苦而达到的精神境界。人生路上有许多坎坷和不平，但经历过风雨才能见彩虹，战胜困难，生活会给我们带来惊喜与成功。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2" name="图片 1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985" y="3076446"/>
            <a:ext cx="9674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多读厚积 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—— </a:t>
            </a:r>
            <a:r>
              <a: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读素材美文，积素养提技能</a:t>
            </a:r>
            <a:endParaRPr lang="en-US" altLang="zh-CN" sz="40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1836093"/>
            <a:ext cx="1147850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身残志坚的贝多芬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出身贫苦的贝多芬一生经历了无数磨难：童年生活的艰难困苦，青年时期及以后耳聋的折磨，抑郁情绪的压抑，真心投入的爱情的多次失败，成名以后没有物质保障的贫穷，困顿生活中孤独的煎熬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这些都没有让贝多芬的创作激情消退，他依然对生活和音乐充满着一种激情，以自己的坚强意志扼住了命运的咽喉，在悲苦的深渊里讴歌欢乐，成就了自身伟大的艺术家的崇高形象。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素材运用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9000" y="477466"/>
            <a:ext cx="1147850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  <a:tabLst>
                <a:tab pos="1890395" algn="l"/>
              </a:tabLs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800" b="1" kern="100" dirty="0">
                <a:solidFill>
                  <a:srgbClr val="0000FF"/>
                </a:solidFill>
                <a:latin typeface="+mj-ea"/>
                <a:ea typeface="+mj-ea"/>
                <a:cs typeface="Courier New" panose="02070309020205020404"/>
              </a:rPr>
              <a:t>课本素材</a:t>
            </a:r>
            <a:endParaRPr lang="en-US" altLang="zh-CN" sz="2800" b="1" kern="100" dirty="0">
              <a:solidFill>
                <a:srgbClr val="0000FF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64180" y="1314740"/>
            <a:ext cx="1742594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点击素材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4400" y="944505"/>
            <a:ext cx="11364853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【</a:t>
            </a:r>
            <a:r>
              <a:rPr lang="en-US" altLang="zh-CN" sz="2800" b="1" kern="100" dirty="0" err="1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运用角度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】</a:t>
            </a:r>
            <a:r>
              <a:rPr lang="en-US" altLang="zh-CN" sz="2800" b="1" kern="100" dirty="0" smtClean="0">
                <a:latin typeface="+mj-ea"/>
                <a:cs typeface="Times New Roman" panose="02020603050405020304"/>
              </a:rPr>
              <a:t> </a:t>
            </a:r>
            <a:r>
              <a:rPr lang="en-US" altLang="zh-CN" sz="2800" kern="100" dirty="0" smtClean="0">
                <a:latin typeface="华文细黑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热爱生活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身残志坚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战胜自我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逆境出人才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406574" y="414983"/>
            <a:ext cx="1742594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运用示例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9000" y="890464"/>
            <a:ext cx="1147850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史铁生摔了一跤，残疾了双腿，这对任何人来说都是沉重的打击。但他没有因此对生活失去信心，而是用自己的大脑和双手去表达对生活的无限热爱。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贝多芬双目失明且耳聋，但他依然写出了《英雄》《命运》等大量音乐作品，在人生的不幸中，他顽强地扼住了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命运的咽喉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这些都是曾经摔过跤的人，但他们却都坚强地站了起来，与命运、与不幸抗争，最终取得了巨大的成功。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所以对我们每个人来说，摔跤并不可怕，可怕的是你从此对生活失去信心和勇气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1050" kern="100" dirty="0" smtClean="0">
                <a:latin typeface="宋体" panose="02010600030101010101" pitchFamily="2" charset="-122"/>
                <a:cs typeface="Courier New" panose="02070309020205020404"/>
              </a:rPr>
              <a:t>	</a:t>
            </a:r>
            <a:r>
              <a:rPr lang="en-US" altLang="zh-CN" sz="1050" kern="100" dirty="0">
                <a:latin typeface="宋体" panose="02010600030101010101" pitchFamily="2" charset="-122"/>
                <a:cs typeface="Courier New" panose="02070309020205020404"/>
              </a:rPr>
              <a:t> </a:t>
            </a:r>
            <a:r>
              <a:rPr lang="en-US" altLang="zh-CN" sz="1050" kern="100" dirty="0" smtClean="0">
                <a:latin typeface="宋体" panose="02010600030101010101" pitchFamily="2" charset="-122"/>
                <a:cs typeface="Courier New" panose="02070309020205020404"/>
              </a:rPr>
              <a:t>            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高考优秀作文《不经历风雨怎能见彩虹》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9000" y="189434"/>
            <a:ext cx="1147850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tabLst>
                <a:tab pos="1890395" algn="l"/>
              </a:tabLs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kern="100" dirty="0">
                <a:solidFill>
                  <a:srgbClr val="0000FF"/>
                </a:solidFill>
                <a:latin typeface="+mj-ea"/>
                <a:ea typeface="+mj-ea"/>
                <a:cs typeface="Courier New" panose="02070309020205020404"/>
              </a:rPr>
              <a:t>.</a:t>
            </a:r>
            <a:r>
              <a:rPr lang="zh-CN" altLang="zh-CN" sz="2800" b="1" kern="100" dirty="0">
                <a:solidFill>
                  <a:srgbClr val="0000FF"/>
                </a:solidFill>
                <a:latin typeface="+mj-ea"/>
                <a:ea typeface="+mj-ea"/>
                <a:cs typeface="Courier New" panose="02070309020205020404"/>
              </a:rPr>
              <a:t>课</a:t>
            </a:r>
            <a:r>
              <a:rPr lang="zh-CN" altLang="en-US" sz="2800" b="1" kern="100" dirty="0">
                <a:solidFill>
                  <a:srgbClr val="0000FF"/>
                </a:solidFill>
                <a:latin typeface="+mj-ea"/>
                <a:ea typeface="+mj-ea"/>
                <a:cs typeface="Courier New" panose="02070309020205020404"/>
              </a:rPr>
              <a:t>外</a:t>
            </a:r>
            <a:r>
              <a:rPr lang="zh-CN" altLang="zh-CN" sz="2800" b="1" kern="100" dirty="0">
                <a:solidFill>
                  <a:srgbClr val="0000FF"/>
                </a:solidFill>
                <a:latin typeface="+mj-ea"/>
                <a:ea typeface="+mj-ea"/>
                <a:cs typeface="Courier New" panose="02070309020205020404"/>
              </a:rPr>
              <a:t>素材</a:t>
            </a:r>
            <a:endParaRPr lang="en-US" altLang="zh-CN" sz="2800" b="1" kern="100" dirty="0">
              <a:solidFill>
                <a:srgbClr val="0000FF"/>
              </a:solidFill>
              <a:latin typeface="+mj-ea"/>
              <a:ea typeface="+mj-ea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9000" y="1167494"/>
            <a:ext cx="11478502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大国良材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——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徐立平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徐立平，中国航天科技集团公司第四研究院某厂高级技师。自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1987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入厂以来，一直为导弹固体燃料发动机的火药进行微整形。在火药上动刀，稍有不慎蹭出火花，就可能引起燃烧爆炸。目前，火药整形在全世界都是一个难题，无法完全用机器代替。下刀的力道，完全要靠工人自己判断，药面精度是否合格，直接决定导弹的精准射程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1608" y="178432"/>
            <a:ext cx="11593287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71120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0.5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毫米是固体发动机药面精度允许的最大误差，而经徐立平之手雕刻出的火药药面误差不超过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0.2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毫米，堪称完美。为了杜绝安全隐患，徐立平还自己设计发明了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20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多种药面整形刀具，有两种获得了国家专利，一种还被单位命名为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立平刀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。由于长年一个姿势雕刻火药，以及火药中毒后遗症，徐立平的身体变得向一边倾斜，头发也掉了大半。入厂以来，他冒着巨大的危险雕刻火药，被人们誉为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大国工匠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3641" y="4033752"/>
            <a:ext cx="1170922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【</a:t>
            </a:r>
            <a:r>
              <a:rPr lang="en-US" altLang="zh-CN" sz="2800" b="1" kern="100" dirty="0" err="1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点评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】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贝多芬的一生都在与命运作着顽强的斗争，他用他的坚忍毅力和不屈精神为人类谱写了一曲曲生命的乐章。同样，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大国工匠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徐立平用他顽强的意志，几十年如一日，为祖国的航天事业做出了卓越的贡献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【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请你思考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 panose="02020603050405020304"/>
              </a:rPr>
              <a:t>】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你觉得该素材能运用到哪类话题文章中？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美文深读</a:t>
            </a:r>
            <a:endParaRPr lang="zh-CN" altLang="en-US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9000" y="4503766"/>
            <a:ext cx="11386607" cy="13370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endParaRPr lang="zh-CN" altLang="zh-CN" sz="2800" kern="100" dirty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9000" y="477466"/>
            <a:ext cx="1147850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生命的摆渡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u="heavy" kern="100" dirty="0" smtClean="0">
                <a:uFill>
                  <a:solidFill>
                    <a:srgbClr val="C00000"/>
                  </a:solidFill>
                </a:uFill>
                <a:latin typeface="Times New Roman" panose="02020603050405020304"/>
                <a:ea typeface="华文细黑"/>
                <a:cs typeface="Times New Roman" panose="02020603050405020304"/>
              </a:rPr>
              <a:t>泰戈尔说过：</a:t>
            </a:r>
            <a:r>
              <a:rPr lang="en-US" altLang="zh-CN" sz="2800" u="heavy" kern="100" dirty="0" smtClean="0">
                <a:uFill>
                  <a:solidFill>
                    <a:srgbClr val="C00000"/>
                  </a:solidFill>
                </a:u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u="heavy" kern="100" dirty="0" smtClean="0">
                <a:uFill>
                  <a:solidFill>
                    <a:srgbClr val="C00000"/>
                  </a:solidFill>
                </a:uFill>
                <a:latin typeface="Times New Roman" panose="02020603050405020304"/>
                <a:ea typeface="华文细黑"/>
                <a:cs typeface="Times New Roman" panose="02020603050405020304"/>
              </a:rPr>
              <a:t>只有经历地狱般的磨炼，才能练出创造天堂的力量；只有流过血的手指，才能弹出世间的绝唱。而我也始终相信，上帝会带给每个人与困难不同的邂逅。</a:t>
            </a:r>
            <a:r>
              <a:rPr lang="en-US" altLang="zh-CN" sz="2800" u="heavy" kern="100" dirty="0" smtClean="0">
                <a:uFill>
                  <a:solidFill>
                    <a:srgbClr val="C00000"/>
                  </a:solidFill>
                </a:u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因此，唯有直面困难，摆渡生命，才能让人生绽放。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本文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开头有何好处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37745" y="388089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提示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2192" y="4471156"/>
            <a:ext cx="11187735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开篇引用泰戈尔的名言，既紧扣文章主旨，又丰富了文章内容，也折射出考生深厚的文化积淀与语文功底。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420316"/>
            <a:ext cx="11449272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一、音正形准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4252" y="-16473"/>
            <a:ext cx="12175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语言知识积累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1088677"/>
            <a:ext cx="11593288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 panose="02070309020205020404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给下列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加</a:t>
            </a:r>
            <a:r>
              <a:rPr lang="zh-CN" altLang="en-US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颜色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字注音</a:t>
            </a:r>
            <a:endParaRPr lang="zh-CN" altLang="zh-CN" sz="1050" b="1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单音字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臃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肿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 		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譬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如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solidFill>
                  <a:prstClr val="black"/>
                </a:solidFill>
                <a:ea typeface="MS Mincho" panose="02020609040205080304" charset="-128"/>
                <a:cs typeface="MS Mincho" panose="02020609040205080304" charset="-128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ea typeface="MS Mincho" panose="02020609040205080304" charset="-128"/>
                <a:cs typeface="MS Mincho" panose="02020609040205080304" charset="-128"/>
              </a:rPr>
              <a:t>		</a:t>
            </a:r>
            <a:r>
              <a:rPr lang="zh-CN" altLang="zh-CN" sz="2800" kern="100" dirty="0" smtClean="0">
                <a:solidFill>
                  <a:prstClr val="black"/>
                </a:solidFill>
                <a:ea typeface="MS Mincho" panose="02020609040205080304" charset="-128"/>
                <a:cs typeface="MS Mincho" panose="02020609040205080304" charset="-128"/>
              </a:rPr>
              <a:t>⑪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贵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胄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)</a:t>
            </a:r>
            <a:endParaRPr lang="zh-CN" altLang="zh-CN" sz="1050" kern="100" dirty="0" smtClean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酗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酒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	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⑦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凄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恻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)</a:t>
            </a:r>
            <a:r>
              <a:rPr lang="zh-CN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		</a:t>
            </a:r>
            <a:r>
              <a:rPr lang="zh-CN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⑫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谑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 		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⑧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卓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)</a:t>
            </a:r>
            <a:r>
              <a:rPr lang="zh-CN" altLang="zh-CN" sz="2800" kern="100" dirty="0" smtClean="0">
                <a:solidFill>
                  <a:prstClr val="black"/>
                </a:solidFill>
                <a:ea typeface="MS Mincho" panose="02020609040205080304" charset="-128"/>
                <a:cs typeface="MS Mincho" panose="02020609040205080304" charset="-128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ea typeface="MS Mincho" panose="02020609040205080304" charset="-128"/>
                <a:cs typeface="MS Mincho" panose="02020609040205080304" charset="-128"/>
              </a:rPr>
              <a:t>		</a:t>
            </a:r>
            <a:r>
              <a:rPr lang="zh-CN" altLang="zh-CN" sz="2800" kern="100" dirty="0" smtClean="0">
                <a:solidFill>
                  <a:prstClr val="black"/>
                </a:solidFill>
                <a:ea typeface="MS Mincho" panose="02020609040205080304" charset="-128"/>
                <a:cs typeface="MS Mincho" panose="02020609040205080304" charset="-128"/>
              </a:rPr>
              <a:t>⑬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骇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(  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)</a:t>
            </a:r>
            <a:endParaRPr lang="en-US" altLang="zh-CN" sz="2800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轻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佻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  		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睇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视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)</a:t>
            </a:r>
            <a:r>
              <a:rPr lang="zh-CN" altLang="zh-CN" sz="2800" kern="100" dirty="0" smtClean="0">
                <a:solidFill>
                  <a:prstClr val="black"/>
                </a:solidFill>
                <a:ea typeface="MS Mincho" panose="02020609040205080304" charset="-128"/>
                <a:cs typeface="MS Mincho" panose="02020609040205080304" charset="-128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ea typeface="MS Mincho" panose="02020609040205080304" charset="-128"/>
                <a:cs typeface="MS Mincho" panose="02020609040205080304" charset="-128"/>
              </a:rPr>
              <a:t>		</a:t>
            </a:r>
            <a:r>
              <a:rPr lang="zh-CN" altLang="zh-CN" sz="2800" kern="100" dirty="0" smtClean="0">
                <a:solidFill>
                  <a:prstClr val="black"/>
                </a:solidFill>
                <a:ea typeface="MS Mincho" panose="02020609040205080304" charset="-128"/>
                <a:cs typeface="MS Mincho" panose="02020609040205080304" charset="-128"/>
              </a:rPr>
              <a:t>⑭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醇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醪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)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慵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懒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 		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⑩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憎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恨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)</a:t>
            </a:r>
            <a:r>
              <a:rPr lang="zh-CN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 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		</a:t>
            </a:r>
            <a:r>
              <a:rPr lang="zh-CN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⑮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搐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59260" y="24936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yōnɡ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10220" y="316081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xù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8450" y="37898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xu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n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55125" y="4456842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tiāo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54542" y="50764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yōnɡ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13226" y="2522265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pì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90838" y="3179118"/>
            <a:ext cx="5020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06727" y="3808884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zhuó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32276" y="4466481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dì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53123" y="5085864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zēnɡ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85641" y="2512740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zhòu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955070" y="3166145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xuè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009434" y="3818295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h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i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038009" y="4456842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l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o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83645" y="5085864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chù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9000" y="333450"/>
            <a:ext cx="1147850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u="heavy" kern="100" dirty="0">
                <a:uFill>
                  <a:solidFill>
                    <a:srgbClr val="C00000"/>
                  </a:solidFill>
                </a:uFill>
                <a:latin typeface="Times New Roman" panose="02020603050405020304"/>
                <a:ea typeface="华文细黑"/>
                <a:cs typeface="Times New Roman" panose="02020603050405020304"/>
              </a:rPr>
              <a:t>如果你正站在陡峭的空谷前，畏惧与向前，你又会如何抉择呢？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endParaRPr lang="en-US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本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段有何特点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？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9000" y="1795385"/>
            <a:ext cx="11386607" cy="13833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endParaRPr lang="zh-CN" altLang="zh-CN" sz="2800" kern="100" dirty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17665" y="118697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提示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1799076"/>
            <a:ext cx="11187735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反问句独立成段，结构上引出下文对人物事例的阐述，内容上引发读者思考，发人深省。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" grpId="0"/>
      <p:bldP spid="6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39000" y="737187"/>
            <a:ext cx="1147850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蓦然想起《老人与海》中那个固执到可爱的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老人</a:t>
            </a:r>
            <a:r>
              <a:rPr lang="en-US" altLang="zh-CN" sz="2800" kern="100" dirty="0" smtClean="0">
                <a:latin typeface="Times New Roman" panose="02020603050405020304"/>
                <a:ea typeface="Times New Roman" panose="02020603050405020304" pitchFamily="18" charset="0"/>
                <a:cs typeface="Times New Roman" panose="02020603050405020304"/>
              </a:rPr>
              <a:t>——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桑地亚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哥。一个孤独的老人，在苍茫的大海上，独自面对让人震颤的鲨鱼、难以预料的风暴，仿佛从不畏惧。因为他坚信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人不是为失败而生的，一个人可以被毁灭，但不能给打败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所以始终勇往直前，所以会选择用尽全身的气力去守护自己的战利品，或者说是为了守卫尊严。海明威赋予了老人英雄一般的勇气，因而当风静静地吹过，老人拖着疲惫的身子、带着寂寥的马林鱼骨上岸时，我们会感受到让人悲凉的欣慰和感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1608" y="549474"/>
            <a:ext cx="11593287" cy="31823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711200" algn="just">
              <a:lnSpc>
                <a:spcPct val="14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我们不得不承认，在通往人生终点的朝圣之路上，荆棘与鲜花会交错生长，困难会和成长相依相伴，</a:t>
            </a:r>
            <a:r>
              <a:rPr lang="zh-CN" altLang="zh-CN" sz="2800" u="heavy" kern="100" dirty="0">
                <a:uFill>
                  <a:solidFill>
                    <a:srgbClr val="C00000"/>
                  </a:solidFill>
                </a:uFill>
                <a:latin typeface="Times New Roman" panose="02020603050405020304"/>
                <a:ea typeface="华文细黑"/>
                <a:cs typeface="Times New Roman" panose="02020603050405020304"/>
              </a:rPr>
              <a:t>而面对困难时，我会欣赏像飞蛾一样的勇敢者，在璀璨的火焰中化为绚烂。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困难使人痛苦，可直面困难才能使人成长，它给了人继续向上攀登的勇气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5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提醒</a:t>
            </a:r>
            <a:r>
              <a:rPr lang="zh-CN" altLang="zh-CN" sz="2800" kern="100" spc="-5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　这句话运用了比喻手法，形象生动地写出了对勇敢者的赞美之情。</a:t>
            </a:r>
            <a:endParaRPr lang="zh-CN" altLang="zh-CN" sz="1050" kern="100" spc="-5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9000" y="735446"/>
            <a:ext cx="11478502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喜欢巴尔扎克的那句话：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困难，对于弱者来说是一个万丈深渊，对于强者来说却是一笔巨大的财富。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史铁生或许在身体上是一个弱者，但是那直面困难的勇气让他成为精神上的强者。当奔跑的梦想被禁锢在方寸之间的轮椅上，当满身的才情难以放飞，若是你，你会像史铁生一样直面困难吗？生活的苦涩没有压垮他，困难在他的面前化为虚无，虽然命若琴弦，却从未放弃。这是勇气，更是人生的智慧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9000" y="368309"/>
            <a:ext cx="1147850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711200" algn="just">
              <a:lnSpc>
                <a:spcPct val="150000"/>
              </a:lnSpc>
            </a:pPr>
            <a:r>
              <a:rPr lang="zh-CN" altLang="zh-CN" sz="2800" u="heavy" kern="100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Times New Roman" panose="02020603050405020304"/>
                <a:ea typeface="华文细黑"/>
                <a:cs typeface="Times New Roman" panose="02020603050405020304"/>
              </a:rPr>
              <a:t>我喜欢易安居士将困难化作诗情，氤氲在纸上；也欣赏西西弗斯将困难化作动力，在一次又一次的攀爬中坦然前行。我崇敬苏武将困难化作勇气，牧羊慢读人生；也欣赏在大火中失去实验记录的爱迪生，直面困难，重新起航。时间顺流而下，生活却逆水行舟。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我们难以控制生活带给我们什么，可是我们却可以选择面对困难的勇气和态度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提醒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连续运用多个历史文化素材构成排比，语言有气势，句子极富有音韵感，论证更加严密有力。增强了说服力，增添了文采，彰显出作者深厚的历史文化功底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9000" y="3148609"/>
            <a:ext cx="11386607" cy="21533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endParaRPr lang="zh-CN" altLang="zh-CN" sz="2800" kern="100" dirty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9000" y="477466"/>
            <a:ext cx="1147850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别忘了，在面对空谷时，少一点犹豫，何必在乎那些沉重琐碎的恐惧，拥有直面困难的勇气也就拥有了摆渡生命的力量，也就能看到彼岸的星光灿烂。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从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全文看素材运用有什么可借鉴之处？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46057" y="258474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提示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7678" y="3223295"/>
            <a:ext cx="11299612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作者先围绕主题选取桑地亚哥、史铁生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旳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事例进行详细的阐述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，再用简洁的语言概括易安居士、苏武、爱迪生等人的事例，对前面的事例进行有力的补充，使文章的内容更加丰富而又详略得当。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9000" y="5302002"/>
            <a:ext cx="1147850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⑥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提醒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　积累本文的典型素材，以丰富自己的文章内容，增添文章的色彩。</a:t>
            </a:r>
            <a:endParaRPr lang="zh-CN" altLang="zh-CN" sz="1050" kern="100" spc="-5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3" name="图片 1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0" grpId="0"/>
      <p:bldP spid="10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7" t="17169" r="7163" b="11183"/>
          <a:stretch>
            <a:fillRect/>
          </a:stretch>
        </p:blipFill>
        <p:spPr>
          <a:xfrm>
            <a:off x="-6066" y="0"/>
            <a:ext cx="12192000" cy="685958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1275" y="3707638"/>
            <a:ext cx="12192000" cy="1375395"/>
            <a:chOff x="-1524000" y="2705990"/>
            <a:chExt cx="12192000" cy="13753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987002" y="3645818"/>
            <a:ext cx="4648455" cy="88674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zh-CN" altLang="en-US" sz="4400" b="1" dirty="0">
              <a:solidFill>
                <a:srgbClr val="00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91528" y="1007675"/>
            <a:ext cx="2443838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⑳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弥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留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    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睥睨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圮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 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</p:txBody>
      </p:sp>
      <p:pic>
        <p:nvPicPr>
          <p:cNvPr id="9" name="Picture 12" descr="C:\Users\Administrator\Desktop\序号\21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340" y="1887310"/>
            <a:ext cx="356235" cy="35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3" descr="C:\Users\Administrator\Desktop\序号\22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340" y="2526879"/>
            <a:ext cx="356235" cy="35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694606" y="1007675"/>
            <a:ext cx="3071837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ea typeface="MS Mincho" panose="02020609040205080304" charset="-128"/>
                <a:cs typeface="MS Mincho" panose="02020609040205080304" charset="-128"/>
              </a:rPr>
              <a:t>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制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ea typeface="MS Mincho" panose="02020609040205080304" charset="-128"/>
                <a:cs typeface="MS Mincho" panose="02020609040205080304" charset="-128"/>
              </a:rPr>
              <a:t>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飙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⑱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野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en-US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ea typeface="MS Mincho" panose="02020609040205080304" charset="-128"/>
                <a:cs typeface="MS Mincho" panose="02020609040205080304" charset="-128"/>
              </a:rPr>
              <a:t>⑲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呓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)</a:t>
            </a:r>
            <a:r>
              <a:rPr lang="zh-CN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MS Mincho" panose="02020609040205080304" charset="-128"/>
                <a:cs typeface="MS Mincho" panose="02020609040205080304" charset="-128"/>
              </a:rPr>
              <a:t> </a:t>
            </a:r>
            <a:endParaRPr lang="en-US" altLang="zh-CN" sz="2800" kern="100" dirty="0">
              <a:solidFill>
                <a:prstClr val="black"/>
              </a:solidFill>
              <a:latin typeface="宋体" panose="02010600030101010101" pitchFamily="2" charset="-122"/>
              <a:ea typeface="MS Mincho" panose="02020609040205080304" charset="-128"/>
              <a:cs typeface="MS Mincho" panose="02020609040205080304" charset="-128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87626" y="1135063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qi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n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82293" y="1802185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bi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o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79516" y="2402518"/>
            <a:ext cx="1082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ɡu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nɡ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88001" y="3088804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yì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72258" y="1163638"/>
            <a:ext cx="562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mí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45721" y="1792660"/>
            <a:ext cx="8322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pì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 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nì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39730" y="2431207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pǐ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5516" y="1520107"/>
            <a:ext cx="1030225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削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157037" y="1485578"/>
            <a:ext cx="169654" cy="9415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68637" y="1197546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削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68637" y="1831381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削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皮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339000" y="509946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多音字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5516" y="3478560"/>
            <a:ext cx="1030225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稽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192074" y="3444031"/>
            <a:ext cx="169654" cy="9415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03674" y="3155999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稽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03674" y="3789834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稽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首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23198" y="1520107"/>
            <a:ext cx="1030225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蔓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6893294" y="1485578"/>
            <a:ext cx="169654" cy="9415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004894" y="1197546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蔓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延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04894" y="1831381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蔓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14015" y="1332581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xuē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72070" y="1979995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xi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o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8450" y="3319609"/>
            <a:ext cx="383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jī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7526" y="3962969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qǐ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10103" y="1355551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m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n</a:t>
            </a:r>
            <a:endParaRPr lang="zh-CN" altLang="en-US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12399" y="1999159"/>
            <a:ext cx="803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w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n</a:t>
            </a: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2606" y="1585898"/>
            <a:ext cx="639688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(1)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101016" y="1485578"/>
            <a:ext cx="169654" cy="9415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12616" y="1197546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废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12616" y="1831381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费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339000" y="437938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2.</a:t>
            </a:r>
            <a:r>
              <a:rPr lang="zh-CN" altLang="zh-CN" sz="2800" b="1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给下列形似字组词</a:t>
            </a:r>
            <a:endParaRPr lang="zh-CN" altLang="zh-CN" sz="1050" b="1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2606" y="3256319"/>
            <a:ext cx="639688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(2)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101016" y="3155999"/>
            <a:ext cx="169654" cy="9415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12616" y="2867967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消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12616" y="3501802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2606" y="4984511"/>
            <a:ext cx="639688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(3)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1101016" y="4884191"/>
            <a:ext cx="169654" cy="9415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12616" y="4596159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匆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12616" y="5229994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勿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57404" y="1585898"/>
            <a:ext cx="639688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(4)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7855814" y="1485578"/>
            <a:ext cx="169654" cy="9415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67414" y="1197546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缄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67414" y="1831381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箴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257404" y="3256319"/>
            <a:ext cx="639688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/>
                <a:ea typeface="华文细黑"/>
              </a:rPr>
              <a:t>(5)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7855814" y="3155999"/>
            <a:ext cx="169654" cy="9415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967414" y="2867967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震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967414" y="3501802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振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257404" y="4984511"/>
            <a:ext cx="639688" cy="69176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(6)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1" name="左大括号 30"/>
          <p:cNvSpPr/>
          <p:nvPr/>
        </p:nvSpPr>
        <p:spPr>
          <a:xfrm>
            <a:off x="7855814" y="4884191"/>
            <a:ext cx="169654" cy="9415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7967414" y="4596159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嬉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67414" y="5229994"/>
            <a:ext cx="26312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嘻</a:t>
            </a:r>
            <a:r>
              <a:rPr lang="en-US" altLang="zh-CN" sz="2800" kern="100" dirty="0" smtClean="0">
                <a:latin typeface="Symbol" panose="05050102010706020507"/>
                <a:ea typeface="华文细黑"/>
                <a:cs typeface="Times New Roman" panose="02020603050405020304"/>
              </a:rPr>
              <a:t>(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Symbol" panose="05050102010706020507"/>
                <a:ea typeface="华文细黑"/>
                <a:cs typeface="Times New Roman" panose="020206030504050203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79444" y="134210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荒废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79444" y="199915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浪费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79444" y="302632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消失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9444" y="365534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报销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79444" y="47406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匆忙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9919" y="539827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勿为人知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43478" y="13606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缄默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43478" y="197591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箴言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543478" y="302212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震荡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543478" y="365103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振奋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543478" y="475439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嬉笑怒骂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452420" y="539827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笑嘻嘻</a:t>
            </a:r>
            <a:endParaRPr lang="zh-CN" altLang="zh-CN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34" grpId="0"/>
      <p:bldP spid="34" grpId="1"/>
      <p:bldP spid="38" grpId="0"/>
      <p:bldP spid="38" grpId="1"/>
      <p:bldP spid="39" grpId="0"/>
      <p:bldP spid="39" grpId="1"/>
      <p:bldP spid="43" grpId="0"/>
      <p:bldP spid="4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7344" y="1922795"/>
            <a:ext cx="1147850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突飞猛进：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__________________________________________________</a:t>
            </a:r>
            <a:endParaRPr lang="en-US" altLang="zh-CN" sz="2800" u="sng" kern="100" dirty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(2)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无可救药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__________________________________________________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_______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3)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出其不意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(4)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接踵而至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__________________________________________________</a:t>
            </a:r>
            <a:endParaRPr lang="zh-CN" altLang="zh-CN" sz="1050" kern="100" dirty="0" smtClean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(5)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与日俱增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__________________________________________________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377344" y="1341562"/>
            <a:ext cx="1742594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明确词义</a:t>
            </a:r>
            <a:endParaRPr lang="zh-CN" altLang="en-US" sz="26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344" y="420316"/>
            <a:ext cx="11449272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二、词语积累</a:t>
            </a:r>
            <a:endParaRPr lang="zh-CN" altLang="zh-CN" sz="2800" b="1" kern="1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38822" y="1864668"/>
            <a:ext cx="5570756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形容事业、学问等进展非常迅速。</a:t>
            </a:r>
            <a:endParaRPr lang="zh-CN" altLang="zh-CN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8822" y="2663136"/>
            <a:ext cx="9138046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指病已重到无法用药医治的程度。比喻已经到了无法</a:t>
            </a:r>
            <a:r>
              <a:rPr lang="zh-CN" altLang="zh-CN" sz="2800" kern="1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挽救</a:t>
            </a:r>
            <a:endParaRPr lang="en-US" altLang="zh-CN" sz="2800" kern="100" dirty="0" smtClean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1432" y="327613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的地步。</a:t>
            </a:r>
            <a:endParaRPr lang="en-US" altLang="zh-CN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8822" y="3924211"/>
            <a:ext cx="51187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趁对方没有料到</a:t>
            </a:r>
            <a:r>
              <a:rPr lang="en-US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就采取行动</a:t>
            </a:r>
            <a:r>
              <a:rPr lang="en-US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。</a:t>
            </a:r>
            <a:endParaRPr lang="zh-CN" altLang="zh-CN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38822" y="4543708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形容人或事物一个又一个接连不断。</a:t>
            </a:r>
            <a:endParaRPr lang="zh-CN" altLang="zh-CN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38822" y="5201305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随着时间的推移而不断增长。</a:t>
            </a:r>
            <a:endParaRPr lang="zh-CN" altLang="zh-CN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9000" y="885657"/>
            <a:ext cx="11588854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判断下列</a:t>
            </a:r>
            <a:r>
              <a:rPr lang="zh-CN" altLang="zh-CN" sz="2800" kern="100" spc="-5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加</a:t>
            </a:r>
            <a:r>
              <a:rPr lang="zh-CN" altLang="en-US" sz="2800" kern="100" spc="-5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颜色</a:t>
            </a:r>
            <a:r>
              <a:rPr lang="zh-CN" altLang="zh-CN" sz="2800" kern="100" spc="-5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成语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的运用是否正确。</a:t>
            </a:r>
            <a:r>
              <a:rPr lang="en-US" altLang="zh-CN" sz="2800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正确的打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“√”</a:t>
            </a:r>
            <a:r>
              <a:rPr lang="zh-CN" altLang="zh-CN" sz="2800" kern="100" spc="-50" dirty="0">
                <a:latin typeface="Times New Roman" panose="02020603050405020304"/>
                <a:ea typeface="华文细黑"/>
                <a:cs typeface="Times New Roman" panose="02020603050405020304"/>
              </a:rPr>
              <a:t>，错误的打</a:t>
            </a:r>
            <a:r>
              <a:rPr lang="en-US" altLang="zh-CN" sz="2800" kern="100" spc="-5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“×”</a:t>
            </a:r>
            <a:r>
              <a:rPr lang="en-US" altLang="zh-CN" sz="2800" kern="100" spc="-5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spc="-5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每次回国都感到祖国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突飞猛进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，这次回去也不例外。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latin typeface="Times New Roman" panose="02020603050405020304"/>
              <a:ea typeface="华文细黑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陈皓：我觉得创业者是具备一些相同的特质的，最共通的就是乐观，并且是那种天生的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无可救药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的乐观派。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(3)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据香港电台报道，新西兰央行议息后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出其不意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决定减息四分一厘，指标利率降至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2.25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厘的纪录新低。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 panose="02070309020205020404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　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5" y="329168"/>
            <a:ext cx="2134602" cy="523196"/>
            <a:chOff x="164" y="300187"/>
            <a:chExt cx="2525446" cy="523196"/>
          </a:xfrm>
        </p:grpSpPr>
        <p:sp>
          <p:nvSpPr>
            <p:cNvPr id="10" name="五边形 9"/>
            <p:cNvSpPr/>
            <p:nvPr/>
          </p:nvSpPr>
          <p:spPr>
            <a:xfrm>
              <a:off x="164" y="321604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262557" y="317415"/>
              <a:ext cx="2263053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90883" y="300187"/>
              <a:ext cx="1898393" cy="523196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lvl="0" algn="ctr"/>
              <a:r>
                <a:rPr lang="zh-CN" altLang="en-US" sz="2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对点小测</a:t>
              </a:r>
              <a:endParaRPr lang="en-US" altLang="zh-CN" sz="2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244508" y="169729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9000" y="2315766"/>
            <a:ext cx="1052039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应为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日新月异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，每天每月都有新的变化，形容进步、发展很快　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84545" y="358333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√</a:t>
            </a:r>
            <a:endParaRPr lang="zh-CN" altLang="en-US" sz="2800" kern="100" dirty="0">
              <a:solidFill>
                <a:srgbClr val="C00000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44037" y="487947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</a:t>
            </a:r>
            <a:endParaRPr lang="zh-CN" altLang="en-US" sz="2800" kern="100" dirty="0">
              <a:solidFill>
                <a:srgbClr val="C00000"/>
              </a:solidFill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2209" y="5354960"/>
            <a:ext cx="11344407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应为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出乎意料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，指事先对情况与结果的估计，超出人们的料想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猜测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7" grpId="0"/>
      <p:bldP spid="7" grpId="1"/>
      <p:bldP spid="8" grpId="0"/>
      <p:bldP spid="8" grpId="1"/>
      <p:bldP spid="14" grpId="0"/>
      <p:bldP spid="14" grpId="1"/>
    </p:bld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7570</Words>
  <Application>WPS 演示</Application>
  <PresentationFormat>自定义</PresentationFormat>
  <Paragraphs>518</Paragraphs>
  <Slides>46</Slides>
  <Notes>0</Notes>
  <HiddenSlides>3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63" baseType="lpstr">
      <vt:lpstr>Arial</vt:lpstr>
      <vt:lpstr>宋体</vt:lpstr>
      <vt:lpstr>Wingdings</vt:lpstr>
      <vt:lpstr>Times New Roman</vt:lpstr>
      <vt:lpstr>微软雅黑</vt:lpstr>
      <vt:lpstr>Times New Roman</vt:lpstr>
      <vt:lpstr>华文细黑</vt:lpstr>
      <vt:lpstr>华文细黑</vt:lpstr>
      <vt:lpstr>Courier New</vt:lpstr>
      <vt:lpstr>MS Mincho</vt:lpstr>
      <vt:lpstr>Symbol</vt:lpstr>
      <vt:lpstr>Arial Unicode MS</vt:lpstr>
      <vt:lpstr>Calibri</vt:lpstr>
      <vt:lpstr>仿宋_GB2312</vt:lpstr>
      <vt:lpstr>仿宋</vt:lpstr>
      <vt:lpstr>黑体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壹點KeTang</cp:lastModifiedBy>
  <cp:revision>4997</cp:revision>
  <dcterms:created xsi:type="dcterms:W3CDTF">2014-11-27T01:03:00Z</dcterms:created>
  <dcterms:modified xsi:type="dcterms:W3CDTF">2018-02-10T05:07:15Z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