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Default Extension="docx" ContentType="application/vnd.openxmlformats-officedocument.wordprocessingml.document"/>
  <Override PartName="/docProps/app.xml" ContentType="application/vnd.openxmlformats-officedocument.extended-properties+xml"/>
  <Override PartName="/ppt/tableStyles.xml" ContentType="application/vnd.openxmlformats-officedocument.presentationml.tableStyles+xml"/>
  <Override PartName="/docProps/custom.xml" ContentType="application/vnd.openxmlformats-officedocument.custom-properties+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1"/>
  </p:notesMasterIdLst>
  <p:sldIdLst>
    <p:sldId id="274" r:id="rId2"/>
    <p:sldId id="304" r:id="rId3"/>
    <p:sldId id="263" r:id="rId4"/>
    <p:sldId id="264" r:id="rId5"/>
    <p:sldId id="305" r:id="rId6"/>
    <p:sldId id="306" r:id="rId7"/>
    <p:sldId id="307" r:id="rId8"/>
    <p:sldId id="308" r:id="rId9"/>
    <p:sldId id="265" r:id="rId10"/>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15" autoAdjust="0"/>
    <p:restoredTop sz="94660"/>
  </p:normalViewPr>
  <p:slideViewPr>
    <p:cSldViewPr showGuides="1">
      <p:cViewPr varScale="1">
        <p:scale>
          <a:sx n="46" d="100"/>
          <a:sy n="46" d="100"/>
        </p:scale>
        <p:origin x="-90" y="-666"/>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pPr/>
              <a:t>2017-11-3</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pPr/>
              <a:t>‹#›</a:t>
            </a:fld>
            <a:endParaRPr lang="zh-CN" altLang="en-US"/>
          </a:p>
        </p:txBody>
      </p:sp>
    </p:spTree>
    <p:extLst>
      <p:ext uri="{BB962C8B-B14F-4D97-AF65-F5344CB8AC3E}">
        <p14:creationId xmlns:p14="http://schemas.microsoft.com/office/powerpoint/2010/main" xmlns=""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slide" Target="../slides/slide3.xml"/><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slide" Target="../slides/slide4.xml"/><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9.xml"/><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栏目一">
    <p:spTree>
      <p:nvGrpSpPr>
        <p:cNvPr id="1" name=""/>
        <p:cNvGrpSpPr/>
        <p:nvPr/>
      </p:nvGrpSpPr>
      <p:grpSpPr>
        <a:xfrm>
          <a:off x="0" y="0"/>
          <a:ext cx="0" cy="0"/>
          <a:chOff x="0" y="0"/>
          <a:chExt cx="0" cy="0"/>
        </a:xfrm>
      </p:grpSpPr>
      <p:grpSp>
        <p:nvGrpSpPr>
          <p:cNvPr id="10" name="组合 9"/>
          <p:cNvGrpSpPr/>
          <p:nvPr userDrawn="1"/>
        </p:nvGrpSpPr>
        <p:grpSpPr>
          <a:xfrm>
            <a:off x="4839394" y="-27384"/>
            <a:ext cx="1443037" cy="880109"/>
            <a:chOff x="11613" y="1584001"/>
            <a:chExt cx="1443037" cy="733424"/>
          </a:xfrm>
        </p:grpSpPr>
        <p:pic>
          <p:nvPicPr>
            <p:cNvPr id="11" name="图片 10"/>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11613" y="1584001"/>
              <a:ext cx="1443037" cy="733424"/>
            </a:xfrm>
            <a:prstGeom prst="rect">
              <a:avLst/>
            </a:prstGeom>
          </p:spPr>
        </p:pic>
        <p:sp>
          <p:nvSpPr>
            <p:cNvPr id="12" name="TextBox 8">
              <a:hlinkClick r:id="rId3" action="ppaction://hlinksldjump"/>
            </p:cNvPr>
            <p:cNvSpPr txBox="1"/>
            <p:nvPr userDrawn="1"/>
          </p:nvSpPr>
          <p:spPr>
            <a:xfrm>
              <a:off x="230198" y="1781888"/>
              <a:ext cx="902811"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内容感知</a:t>
              </a:r>
              <a:endParaRPr lang="zh-CN" altLang="en-US" sz="14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293641901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栏目二">
    <p:spTree>
      <p:nvGrpSpPr>
        <p:cNvPr id="1" name=""/>
        <p:cNvGrpSpPr/>
        <p:nvPr/>
      </p:nvGrpSpPr>
      <p:grpSpPr>
        <a:xfrm>
          <a:off x="0" y="0"/>
          <a:ext cx="0" cy="0"/>
          <a:chOff x="0" y="0"/>
          <a:chExt cx="0" cy="0"/>
        </a:xfrm>
      </p:grpSpPr>
      <p:grpSp>
        <p:nvGrpSpPr>
          <p:cNvPr id="2" name="组合 1"/>
          <p:cNvGrpSpPr/>
          <p:nvPr userDrawn="1"/>
        </p:nvGrpSpPr>
        <p:grpSpPr>
          <a:xfrm>
            <a:off x="6191643" y="-27384"/>
            <a:ext cx="1443037" cy="880109"/>
            <a:chOff x="11613" y="1584001"/>
            <a:chExt cx="1443037" cy="733424"/>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11613" y="1584001"/>
              <a:ext cx="1443037" cy="733424"/>
            </a:xfrm>
            <a:prstGeom prst="rect">
              <a:avLst/>
            </a:prstGeom>
          </p:spPr>
        </p:pic>
        <p:sp>
          <p:nvSpPr>
            <p:cNvPr id="9" name="TextBox 8">
              <a:hlinkClick r:id="rId3" action="ppaction://hlinksldjump"/>
            </p:cNvPr>
            <p:cNvSpPr txBox="1"/>
            <p:nvPr userDrawn="1"/>
          </p:nvSpPr>
          <p:spPr>
            <a:xfrm>
              <a:off x="235737" y="1790449"/>
              <a:ext cx="902811"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合作探究</a:t>
              </a:r>
              <a:endParaRPr lang="zh-CN" altLang="en-US" sz="14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637326078"/>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栏目三">
    <p:spTree>
      <p:nvGrpSpPr>
        <p:cNvPr id="1" name=""/>
        <p:cNvGrpSpPr/>
        <p:nvPr/>
      </p:nvGrpSpPr>
      <p:grpSpPr>
        <a:xfrm>
          <a:off x="0" y="0"/>
          <a:ext cx="0" cy="0"/>
          <a:chOff x="0" y="0"/>
          <a:chExt cx="0" cy="0"/>
        </a:xfrm>
      </p:grpSpPr>
      <p:grpSp>
        <p:nvGrpSpPr>
          <p:cNvPr id="2" name="组合 1"/>
          <p:cNvGrpSpPr/>
          <p:nvPr userDrawn="1"/>
        </p:nvGrpSpPr>
        <p:grpSpPr>
          <a:xfrm>
            <a:off x="7531725" y="-27384"/>
            <a:ext cx="1443037" cy="880109"/>
            <a:chOff x="11613" y="2237065"/>
            <a:chExt cx="1443037" cy="733424"/>
          </a:xfrm>
        </p:grpSpPr>
        <p:pic>
          <p:nvPicPr>
            <p:cNvPr id="8" name="图片 7"/>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11613" y="2237065"/>
              <a:ext cx="1443037" cy="733424"/>
            </a:xfrm>
            <a:prstGeom prst="rect">
              <a:avLst/>
            </a:prstGeom>
          </p:spPr>
        </p:pic>
        <p:sp>
          <p:nvSpPr>
            <p:cNvPr id="10" name="TextBox 9">
              <a:hlinkClick r:id="rId3" action="ppaction://hlinksldjump"/>
            </p:cNvPr>
            <p:cNvSpPr txBox="1"/>
            <p:nvPr userDrawn="1"/>
          </p:nvSpPr>
          <p:spPr>
            <a:xfrm>
              <a:off x="222711" y="2458451"/>
              <a:ext cx="902811"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结构图解</a:t>
              </a:r>
              <a:endParaRPr lang="zh-CN" altLang="en-US" sz="14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2616403398"/>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栏目四">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795969708"/>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63597019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 Target="../slides/slide4.xml"/><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slide" Target="../slides/slide3.xml"/><Relationship Id="rId4" Type="http://schemas.openxmlformats.org/officeDocument/2006/relationships/slideLayout" Target="../slideLayouts/slideLayout4.xml"/><Relationship Id="rId9" Type="http://schemas.openxmlformats.org/officeDocument/2006/relationships/slide" Target="../slides/slide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userDrawn="1"/>
        </p:nvGrpSpPr>
        <p:grpSpPr>
          <a:xfrm>
            <a:off x="2" y="-15916"/>
            <a:ext cx="9143998" cy="793157"/>
            <a:chOff x="2" y="-13263"/>
            <a:chExt cx="9143998" cy="660964"/>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868180"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721833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8568479"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nvCxnSpPr>
          <p:spPr>
            <a:xfrm rot="16200000">
              <a:off x="4518030" y="310737"/>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697510" y="119794"/>
            <a:ext cx="2722361" cy="575553"/>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zh-CN" altLang="zh-CN" sz="1600" b="1" dirty="0" smtClean="0"/>
              <a:t>第二节</a:t>
            </a:r>
            <a:r>
              <a:rPr lang="zh-CN" altLang="zh-CN" sz="1600" dirty="0" smtClean="0"/>
              <a:t>　</a:t>
            </a:r>
            <a:r>
              <a:rPr lang="zh-CN" altLang="zh-CN" sz="1600" b="1" dirty="0" smtClean="0"/>
              <a:t>句子</a:t>
            </a:r>
            <a:r>
              <a:rPr lang="en-US" altLang="zh-CN" sz="1600" b="1" dirty="0" smtClean="0"/>
              <a:t>“</a:t>
            </a:r>
            <a:r>
              <a:rPr lang="zh-CN" altLang="zh-CN" sz="1600" b="1" dirty="0" smtClean="0"/>
              <a:t>手牵手</a:t>
            </a:r>
            <a:r>
              <a:rPr lang="en-US" altLang="zh-CN" sz="1600" b="1" dirty="0" smtClean="0"/>
              <a:t>”</a:t>
            </a:r>
            <a:r>
              <a:rPr lang="zh-CN" altLang="zh-CN" sz="1600" dirty="0" smtClean="0"/>
              <a:t/>
            </a:r>
            <a:br>
              <a:rPr lang="zh-CN" altLang="zh-CN" sz="1600" dirty="0" smtClean="0"/>
            </a:br>
            <a:r>
              <a:rPr lang="en-US" altLang="zh-CN" sz="1600" dirty="0" smtClean="0"/>
              <a:t>        ——</a:t>
            </a:r>
            <a:r>
              <a:rPr lang="zh-CN" altLang="zh-CN" sz="1600" dirty="0" smtClean="0"/>
              <a:t>复句和关联词</a:t>
            </a:r>
            <a:endParaRPr lang="zh-CN" altLang="zh-CN" sz="1600" kern="1200" dirty="0" smtClean="0">
              <a:solidFill>
                <a:schemeClr val="tx1"/>
              </a:solidFill>
              <a:effectLst/>
              <a:latin typeface="黑体" panose="02010600030101010101" pitchFamily="2" charset="-122"/>
              <a:ea typeface="黑体" panose="02010600030101010101" pitchFamily="2" charset="-122"/>
              <a:cs typeface="+mj-cs"/>
            </a:endParaRPr>
          </a:p>
        </p:txBody>
      </p:sp>
      <p:sp>
        <p:nvSpPr>
          <p:cNvPr id="11" name="TextBox 24">
            <a:hlinkClick r:id="rId8" action="ppaction://hlinksldjump"/>
          </p:cNvPr>
          <p:cNvSpPr txBox="1"/>
          <p:nvPr userDrawn="1"/>
        </p:nvSpPr>
        <p:spPr>
          <a:xfrm>
            <a:off x="6415767" y="258781"/>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合作探究</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12" name="TextBox 27">
            <a:hlinkClick r:id="rId9" action="ppaction://hlinksldjump"/>
          </p:cNvPr>
          <p:cNvSpPr txBox="1"/>
          <p:nvPr userDrawn="1"/>
        </p:nvSpPr>
        <p:spPr>
          <a:xfrm>
            <a:off x="7753097" y="260053"/>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结构图解</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16" name="TextBox 24">
            <a:hlinkClick r:id="rId10" action="ppaction://hlinksldjump"/>
          </p:cNvPr>
          <p:cNvSpPr txBox="1"/>
          <p:nvPr userDrawn="1"/>
        </p:nvSpPr>
        <p:spPr>
          <a:xfrm>
            <a:off x="5057889" y="258781"/>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内容感知</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3429163372"/>
      </p:ext>
    </p:extLst>
  </p:cSld>
  <p:clrMap bg1="lt1" tx1="dk1" bg2="lt2" tx2="dk2" accent1="accent1" accent2="accent2" accent3="accent3" accent4="accent4" accent5="accent5" accent6="accent6" hlink="hlink" folHlink="folHlink"/>
  <p:sldLayoutIdLst>
    <p:sldLayoutId id="2147483661" r:id="rId1"/>
    <p:sldLayoutId id="2147483650" r:id="rId2"/>
    <p:sldLayoutId id="2147483651" r:id="rId3"/>
    <p:sldLayoutId id="2147483652" r:id="rId4"/>
    <p:sldLayoutId id="2147483653" r:id="rId5"/>
    <p:sldLayoutId id="2147483654" r:id="rId6"/>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package" Target="../embeddings/Microsoft_Office_Word___1.docx"/><Relationship Id="rId2" Type="http://schemas.openxmlformats.org/officeDocument/2006/relationships/slideLayout" Target="../slideLayouts/slideLayout3.xml"/><Relationship Id="rId1" Type="http://schemas.openxmlformats.org/officeDocument/2006/relationships/vmlDrawing" Target="../drawings/vmlDrawing1.vml"/></Relationships>
</file>

<file path=ppt/slides/_rels/slide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1470484" y="2749098"/>
            <a:ext cx="6203032" cy="927757"/>
          </a:xfrm>
        </p:spPr>
        <p:txBody>
          <a:bodyPr/>
          <a:lstStyle/>
          <a:p>
            <a:r>
              <a:rPr lang="zh-CN" altLang="zh-CN" b="1" dirty="0"/>
              <a:t>第二节</a:t>
            </a:r>
            <a:r>
              <a:rPr lang="zh-CN" altLang="zh-CN" dirty="0"/>
              <a:t>　</a:t>
            </a:r>
            <a:r>
              <a:rPr lang="zh-CN" altLang="zh-CN" b="1" dirty="0"/>
              <a:t>句子</a:t>
            </a:r>
            <a:r>
              <a:rPr lang="en-US" altLang="zh-CN" b="1" dirty="0"/>
              <a:t>“</a:t>
            </a:r>
            <a:r>
              <a:rPr lang="zh-CN" altLang="zh-CN" b="1" dirty="0"/>
              <a:t>手牵手</a:t>
            </a:r>
            <a:r>
              <a:rPr lang="en-US" altLang="zh-CN" b="1" dirty="0" smtClean="0"/>
              <a:t>”</a:t>
            </a:r>
            <a:r>
              <a:rPr lang="en-US" altLang="zh-CN" dirty="0" smtClean="0"/>
              <a:t>——</a:t>
            </a:r>
            <a:r>
              <a:rPr lang="zh-CN" altLang="zh-CN" dirty="0"/>
              <a:t>复句和关联词</a:t>
            </a:r>
          </a:p>
        </p:txBody>
      </p:sp>
    </p:spTree>
    <p:extLst>
      <p:ext uri="{BB962C8B-B14F-4D97-AF65-F5344CB8AC3E}">
        <p14:creationId xmlns:p14="http://schemas.microsoft.com/office/powerpoint/2010/main" xmlns="" val="591445002"/>
      </p:ext>
    </p:extLst>
  </p:cSld>
  <p:clrMapOvr>
    <a:masterClrMapping/>
  </p:clrMapOvr>
  <p:transition spd="slow">
    <p:checker dir="vert"/>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1988840"/>
            <a:ext cx="8128000" cy="2903680"/>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现实生活中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并不是所有的意思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都能用简短的语句恰当表述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复杂的意思表述时可能会出现两个或两个以上的结构中心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就出现了与只有一个结构中心的单句相对的另一个概念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复句。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实词比比皆是</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但我们不可小觑那一个个活泼灵动的虚词在句子中所表现出的重要性</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那一对对安分守己的关联词在语段中所显现出的逻辑性。所以我们要善待它们</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巧妙地使用它们</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发挥它们的重大作用</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这样才能使我们的言语表达得更通畅。</a:t>
            </a:r>
            <a:endParaRPr lang="zh-CN" altLang="en-US" sz="2200" dirty="0"/>
          </a:p>
        </p:txBody>
      </p:sp>
    </p:spTree>
    <p:extLst>
      <p:ext uri="{BB962C8B-B14F-4D97-AF65-F5344CB8AC3E}">
        <p14:creationId xmlns:p14="http://schemas.microsoft.com/office/powerpoint/2010/main" xmlns="" val="1785750811"/>
      </p:ext>
    </p:extLst>
  </p:cSld>
  <p:clrMapOvr>
    <a:masterClrMapping/>
  </p:clrMapOvr>
  <mc:AlternateContent xmlns:mc="http://schemas.openxmlformats.org/markup-compatibility/2006">
    <mc:Choice xmlns:p14="http://schemas.microsoft.com/office/powerpoint/2010/main" xmlns="" Requires="p14">
      <p:transition spd="slow" p14:dur="2000">
        <p:pull dir="lu"/>
      </p:transition>
    </mc:Choice>
    <mc:Fallback>
      <p:transition spd="slow">
        <p:pull dir="lu"/>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2564904"/>
            <a:ext cx="8128000" cy="166346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为了表达一个完整的意思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有时候只靠一个简单的单句是不行的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还需要几个单句共同完成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这几个单句就组成了一个复句。单句与单句之间还需要关联词进行连接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以便使复句成为有机整体。本节探讨了复句和关联词的有关问题。</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788969902"/>
      </p:ext>
    </p:extLst>
  </p:cSld>
  <p:clrMapOvr>
    <a:masterClrMapping/>
  </p:clrMapOvr>
  <mc:AlternateContent xmlns:mc="http://schemas.openxmlformats.org/markup-compatibility/2006">
    <mc:Choice xmlns:p14="http://schemas.microsoft.com/office/powerpoint/2010/main" xmlns="" Requires="p14">
      <p:transition spd="slow" p14:dur="1600">
        <p:randomBar dir="vert"/>
      </p:transition>
    </mc:Choice>
    <mc:Fallback>
      <p:transition spd="slow">
        <p:randomBar dir="vert"/>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1268760"/>
            <a:ext cx="8128000" cy="452239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什么叫复句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复句在结构上有哪些特征</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复句是指两个以上分句组合而成的复杂的句子。在结构上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复句有以下几个特征</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组成复句的各个分句在结构上相对独立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彼此间没有包含关系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即互相不作句子成分。</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构成复句的各个分句可以是主谓句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也可以是非主谓句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主语可以省略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也可以不省略。</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在语意上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一个复句只有一个统一的语调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句末有较大的停顿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书面上用句号、问号或感叹号表示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分句之间有较小的停顿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书面上用逗号、分号或冒号表示。</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分句之间的关系有两种表示方法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一种是靠关联词表达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例如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既然知道做错了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就应该尽快改正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一种是不用关联词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靠语序表示分句之间的关系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例如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一事不做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凭空想象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那是空想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602319192"/>
      </p:ext>
    </p:extLst>
  </p:cSld>
  <p:clrMapOvr>
    <a:masterClrMapping/>
  </p:clrMapOvr>
  <p:transition spd="slow">
    <p:strips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508000" y="1484784"/>
            <a:ext cx="8128000" cy="370986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单句和复句的差别是什么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结构上的差别。复句中的分句结构上互不包含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有两套以上句子成分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单句只有一套句子成分。如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发展体育运动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增强人民体质。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复句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我们要坚持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发展体育运动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增强人民体质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的方针。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单句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语音上的差别。如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他走过去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拍拍那人肩膀。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复句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他走过去拍拍那人肩膀。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单句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关联词上的差别。如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他不但上了街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还买了不少东西。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复句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他上街买了不少东西。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单句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597952422"/>
      </p:ext>
    </p:extLst>
  </p:cSld>
  <p:clrMapOvr>
    <a:masterClrMapping/>
  </p:clrMapOvr>
  <p:transition spd="slow">
    <p:checke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3">
                                            <p:txEl>
                                              <p:pRg st="2" end="2"/>
                                            </p:txEl>
                                          </p:spTgt>
                                        </p:tgtEl>
                                        <p:attrNameLst>
                                          <p:attrName>style.visibility</p:attrName>
                                        </p:attrNameLst>
                                      </p:cBhvr>
                                      <p:to>
                                        <p:strVal val="visible"/>
                                      </p:to>
                                    </p:set>
                                    <p:animEffect transition="in" filter="wipe(down)">
                                      <p:cBhvr>
                                        <p:cTn id="10" dur="500"/>
                                        <p:tgtEl>
                                          <p:spTgt spid="3">
                                            <p:txEl>
                                              <p:pRg st="2" end="2"/>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Effect transition="in" filter="wipe(down)">
                                      <p:cBhvr>
                                        <p:cTn id="13"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927246"/>
            <a:ext cx="8128000" cy="531985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复句主要有哪两大类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各具有什么特点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按照分句间的关系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复句可以分为联合关系的复句和主从关系的复句两大类。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联合关系的复句的特点是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分句之间的地位不分主次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几个分句意思的轻重大致是相当的。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联合关系的复句往往通过语序或关联词来表示分句间的并列、选择、递进、连贯、解说等几种关系。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主从关系的复句的特点是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分句之间的地位有主有次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分句中有一句的意思是主要的。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主从关系的复句一般是偏句在前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正句在后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有时偏句在后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则带有一种追述、补充、强调的意味。主从关系的复句一般要用关联词来表示分句之间的因果、目的、转折、条件、假设、让步等几种关系。</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606960830"/>
      </p:ext>
    </p:extLst>
  </p:cSld>
  <p:clrMapOvr>
    <a:masterClrMapping/>
  </p:clrMapOvr>
  <p:transition spd="slow">
    <p:strips dir="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2" end="2"/>
                                            </p:txEl>
                                          </p:spTgt>
                                        </p:tgtEl>
                                        <p:attrNameLst>
                                          <p:attrName>style.visibility</p:attrName>
                                        </p:attrNameLst>
                                      </p:cBhvr>
                                      <p:to>
                                        <p:strVal val="visible"/>
                                      </p:to>
                                    </p:set>
                                    <p:animEffect transition="in" filter="wipe(down)">
                                      <p:cBhvr>
                                        <p:cTn id="10" dur="500"/>
                                        <p:tgtEl>
                                          <p:spTgt spid="2">
                                            <p:txEl>
                                              <p:pRg st="2" end="2"/>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animEffect transition="in" filter="wipe(down)">
                                      <p:cBhvr>
                                        <p:cTn id="13" dur="500"/>
                                        <p:tgtEl>
                                          <p:spTgt spid="2">
                                            <p:txEl>
                                              <p:pRg st="3" end="3"/>
                                            </p:txEl>
                                          </p:spTgt>
                                        </p:tgtEl>
                                      </p:cBhvr>
                                    </p:animEffect>
                                  </p:childTnLst>
                                </p:cTn>
                              </p:par>
                              <p:par>
                                <p:cTn id="14" presetID="22" presetClass="entr" presetSubtype="4" fill="hold" nodeType="withEffect">
                                  <p:stCondLst>
                                    <p:cond delay="0"/>
                                  </p:stCondLst>
                                  <p:childTnLst>
                                    <p:set>
                                      <p:cBhvr>
                                        <p:cTn id="15" dur="1" fill="hold">
                                          <p:stCondLst>
                                            <p:cond delay="0"/>
                                          </p:stCondLst>
                                        </p:cTn>
                                        <p:tgtEl>
                                          <p:spTgt spid="2">
                                            <p:txEl>
                                              <p:pRg st="4" end="4"/>
                                            </p:txEl>
                                          </p:spTgt>
                                        </p:tgtEl>
                                        <p:attrNameLst>
                                          <p:attrName>style.visibility</p:attrName>
                                        </p:attrNameLst>
                                      </p:cBhvr>
                                      <p:to>
                                        <p:strVal val="visible"/>
                                      </p:to>
                                    </p:set>
                                    <p:animEffect transition="in" filter="wipe(down)">
                                      <p:cBhvr>
                                        <p:cTn id="16" dur="500"/>
                                        <p:tgtEl>
                                          <p:spTgt spid="2">
                                            <p:txEl>
                                              <p:pRg st="4" end="4"/>
                                            </p:txEl>
                                          </p:spTgt>
                                        </p:tgtEl>
                                      </p:cBhvr>
                                    </p:animEffect>
                                  </p:childTnLst>
                                </p:cTn>
                              </p:par>
                              <p:par>
                                <p:cTn id="17" presetID="22" presetClass="entr" presetSubtype="4" fill="hold" nodeType="withEffect">
                                  <p:stCondLst>
                                    <p:cond delay="0"/>
                                  </p:stCondLst>
                                  <p:childTnLst>
                                    <p:set>
                                      <p:cBhvr>
                                        <p:cTn id="18" dur="1" fill="hold">
                                          <p:stCondLst>
                                            <p:cond delay="0"/>
                                          </p:stCondLst>
                                        </p:cTn>
                                        <p:tgtEl>
                                          <p:spTgt spid="2">
                                            <p:txEl>
                                              <p:pRg st="5" end="5"/>
                                            </p:txEl>
                                          </p:spTgt>
                                        </p:tgtEl>
                                        <p:attrNameLst>
                                          <p:attrName>style.visibility</p:attrName>
                                        </p:attrNameLst>
                                      </p:cBhvr>
                                      <p:to>
                                        <p:strVal val="visible"/>
                                      </p:to>
                                    </p:set>
                                    <p:animEffect transition="in" filter="wipe(down)">
                                      <p:cBhvr>
                                        <p:cTn id="19"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a:spLocks noChangeAspect="1"/>
          </p:cNvSpPr>
          <p:nvPr/>
        </p:nvSpPr>
        <p:spPr>
          <a:xfrm>
            <a:off x="508000" y="2276872"/>
            <a:ext cx="8128000" cy="167853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什么是关联词</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关联词是复句中用来联结分句与分句、标明分句与分句之间的关系的词语。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常用成对关联词有</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725542648"/>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wipe(down)">
                                      <p:cBhvr>
                                        <p:cTn id="7" dur="500"/>
                                        <p:tgtEl>
                                          <p:spTgt spid="5">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5">
                                            <p:txEl>
                                              <p:pRg st="2" end="2"/>
                                            </p:txEl>
                                          </p:spTgt>
                                        </p:tgtEl>
                                        <p:attrNameLst>
                                          <p:attrName>style.visibility</p:attrName>
                                        </p:attrNameLst>
                                      </p:cBhvr>
                                      <p:to>
                                        <p:strVal val="visible"/>
                                      </p:to>
                                    </p:set>
                                    <p:animEffect transition="in" filter="wipe(down)">
                                      <p:cBhvr>
                                        <p:cTn id="10"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xmlns="" val="376714789"/>
              </p:ext>
            </p:extLst>
          </p:nvPr>
        </p:nvGraphicFramePr>
        <p:xfrm>
          <a:off x="508000" y="1117576"/>
          <a:ext cx="8128000" cy="5407768"/>
        </p:xfrm>
        <a:graphic>
          <a:graphicData uri="http://schemas.openxmlformats.org/presentationml/2006/ole">
            <p:oleObj spid="_x0000_s1027" name="文档" r:id="rId3" imgW="3946425" imgH="2626467" progId="Word.Document.12">
              <p:embed/>
            </p:oleObj>
          </a:graphicData>
        </a:graphic>
      </p:graphicFrame>
    </p:spTree>
    <p:extLst>
      <p:ext uri="{BB962C8B-B14F-4D97-AF65-F5344CB8AC3E}">
        <p14:creationId xmlns:p14="http://schemas.microsoft.com/office/powerpoint/2010/main" xmlns="" val="1317014459"/>
      </p:ext>
    </p:extLst>
  </p:cSld>
  <p:clrMapOvr>
    <a:masterClrMapping/>
  </p:clrMapOvr>
  <p:transition spd="slow">
    <p:cover dir="d"/>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a34.eps" descr="id:2147487570;FounderCES"/>
          <p:cNvPicPr/>
          <p:nvPr/>
        </p:nvPicPr>
        <p:blipFill>
          <a:blip r:embed="rId2" cstate="print"/>
          <a:stretch>
            <a:fillRect/>
          </a:stretch>
        </p:blipFill>
        <p:spPr>
          <a:xfrm>
            <a:off x="827584" y="1340768"/>
            <a:ext cx="7128792" cy="3727580"/>
          </a:xfrm>
          <a:prstGeom prst="rect">
            <a:avLst/>
          </a:prstGeom>
        </p:spPr>
      </p:pic>
    </p:spTree>
    <p:extLst>
      <p:ext uri="{BB962C8B-B14F-4D97-AF65-F5344CB8AC3E}">
        <p14:creationId xmlns:p14="http://schemas.microsoft.com/office/powerpoint/2010/main" xmlns="" val="3689121501"/>
      </p:ext>
    </p:extLst>
  </p:cSld>
  <p:clrMapOvr>
    <a:masterClrMapping/>
  </p:clrMapOvr>
  <mc:AlternateContent xmlns:mc="http://schemas.openxmlformats.org/markup-compatibility/2006">
    <mc:Choice xmlns:p14="http://schemas.microsoft.com/office/powerpoint/2010/main" xmlns="" Requires="p14">
      <p:transition spd="slow" p14:dur="2000">
        <p:cover dir="ru"/>
      </p:transition>
    </mc:Choice>
    <mc:Fallback>
      <p:transition spd="slow">
        <p:cover dir="ru"/>
      </p:transition>
    </mc:Fallback>
  </mc:AlternateContent>
  <p:timing>
    <p:tnLst>
      <p:par>
        <p:cTn id="1" dur="indefinite" restart="never" nodeType="tmRoot"/>
      </p:par>
    </p:tn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298</TotalTime>
  <Words>751</Words>
  <Application>Microsoft Office PowerPoint</Application>
  <PresentationFormat>全屏显示(4:3)</PresentationFormat>
  <Paragraphs>19</Paragraphs>
  <Slides>9</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9</vt:i4>
      </vt:variant>
    </vt:vector>
  </HeadingPairs>
  <TitlesOfParts>
    <vt:vector size="11" baseType="lpstr">
      <vt:lpstr>测控设计模板14新</vt:lpstr>
      <vt:lpstr>文档</vt:lpstr>
      <vt:lpstr>第二节　句子“手牵手”——复句和关联词</vt:lpstr>
      <vt:lpstr>幻灯片 2</vt:lpstr>
      <vt:lpstr>幻灯片 3</vt:lpstr>
      <vt:lpstr>幻灯片 4</vt:lpstr>
      <vt:lpstr>幻灯片 5</vt:lpstr>
      <vt:lpstr>幻灯片 6</vt:lpstr>
      <vt:lpstr>幻灯片 7</vt:lpstr>
      <vt:lpstr>幻灯片 8</vt:lpstr>
      <vt:lpstr>幻灯片 9</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creator>dbc</dc:creator>
  <dc:description>语文备课大师【全免费】</dc:description>
  <cp:lastModifiedBy>Administrator</cp:lastModifiedBy>
  <cp:revision>语文备课大师【全免费】</cp:revision>
  <dcterms:created xsi:type="dcterms:W3CDTF">2016-04-22T00:11:50Z</dcterms:created>
  <dcterms:modified xsi:type="dcterms:W3CDTF">2017-11-03T12:39:41Z</dcterms:modified>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语文备课大师【全免费】</vt:lpwstr>
  </property>
</Properties>
</file>