
<file path=[Content_Types].xml><?xml version="1.0" encoding="utf-8"?>
<Types xmlns="http://schemas.openxmlformats.org/package/2006/content-types">
  <Override PartName="/ppt/slides/slide6.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74" r:id="rId2"/>
    <p:sldId id="263" r:id="rId3"/>
    <p:sldId id="264" r:id="rId4"/>
    <p:sldId id="353" r:id="rId5"/>
    <p:sldId id="267" r:id="rId6"/>
    <p:sldId id="354" r:id="rId7"/>
    <p:sldId id="355" r:id="rId8"/>
    <p:sldId id="356" r:id="rId9"/>
    <p:sldId id="357" r:id="rId10"/>
    <p:sldId id="358" r:id="rId11"/>
    <p:sldId id="359" r:id="rId12"/>
    <p:sldId id="352" r:id="rId13"/>
    <p:sldId id="360" r:id="rId14"/>
    <p:sldId id="265" r:id="rId15"/>
    <p:sldId id="361" r:id="rId16"/>
    <p:sldId id="362" r:id="rId17"/>
    <p:sldId id="363" r:id="rId18"/>
    <p:sldId id="364" r:id="rId19"/>
    <p:sldId id="266" r:id="rId20"/>
    <p:sldId id="365" r:id="rId21"/>
    <p:sldId id="366" r:id="rId22"/>
    <p:sldId id="367" r:id="rId23"/>
    <p:sldId id="368" r:id="rId24"/>
    <p:sldId id="369" r:id="rId25"/>
    <p:sldId id="370" r:id="rId2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51" d="100"/>
          <a:sy n="51" d="100"/>
        </p:scale>
        <p:origin x="-108" y="-55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2017-2-21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4.xml"/><Relationship Id="rId5" Type="http://schemas.openxmlformats.org/officeDocument/2006/relationships/slide" Target="../slides/slide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4.xml"/><Relationship Id="rId5" Type="http://schemas.openxmlformats.org/officeDocument/2006/relationships/slide" Target="../slides/slide3.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4.xml"/><Relationship Id="rId5" Type="http://schemas.openxmlformats.org/officeDocument/2006/relationships/image" Target="../media/image1.png"/><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slide" Target="../slides/slide14.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4991546"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学习与借鉴</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339150"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拓展与运用</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4993774" y="213252"/>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学习与借鉴</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320740"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拓展与运用</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4993774"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学习与借鉴</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351652" y="210299"/>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拓展与运用</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30" name="TextBox 40">
              <a:hlinkClick r:id="" action="ppaction://noaction"/>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7.vml"/><Relationship Id="rId6" Type="http://schemas.openxmlformats.org/officeDocument/2006/relationships/package" Target="../embeddings/Microsoft_Office_Word___7.docx"/><Relationship Id="rId5" Type="http://schemas.openxmlformats.org/officeDocument/2006/relationships/slide" Target="slide12.xml"/><Relationship Id="rId4" Type="http://schemas.openxmlformats.org/officeDocument/2006/relationships/slide" Target="slide5.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8.vml"/><Relationship Id="rId6" Type="http://schemas.openxmlformats.org/officeDocument/2006/relationships/package" Target="../embeddings/Microsoft_Office_Word___8.docx"/><Relationship Id="rId5" Type="http://schemas.openxmlformats.org/officeDocument/2006/relationships/slide" Target="slide12.xml"/><Relationship Id="rId4" Type="http://schemas.openxmlformats.org/officeDocument/2006/relationships/slide" Target="slide5.xml"/></Relationships>
</file>

<file path=ppt/slides/_rels/slide1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12.xml"/></Relationships>
</file>

<file path=ppt/slides/_rels/slide1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12.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vmlDrawing" Target="../drawings/vmlDrawing9.vml"/><Relationship Id="rId5" Type="http://schemas.openxmlformats.org/officeDocument/2006/relationships/package" Target="../embeddings/Microsoft_Office_Word___9.docx"/><Relationship Id="rId4" Type="http://schemas.openxmlformats.org/officeDocument/2006/relationships/slide" Target="slide19.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vmlDrawing" Target="../drawings/vmlDrawing10.vml"/><Relationship Id="rId5" Type="http://schemas.openxmlformats.org/officeDocument/2006/relationships/package" Target="../embeddings/Microsoft_Office_Word___10.docx"/><Relationship Id="rId4" Type="http://schemas.openxmlformats.org/officeDocument/2006/relationships/slide" Target="slide19.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vmlDrawing" Target="../drawings/vmlDrawing11.vml"/><Relationship Id="rId5" Type="http://schemas.openxmlformats.org/officeDocument/2006/relationships/package" Target="../embeddings/Microsoft_Office_Word___11.docx"/><Relationship Id="rId4" Type="http://schemas.openxmlformats.org/officeDocument/2006/relationships/slide" Target="slide19.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vmlDrawing" Target="../drawings/vmlDrawing12.vml"/><Relationship Id="rId5" Type="http://schemas.openxmlformats.org/officeDocument/2006/relationships/package" Target="../embeddings/Microsoft_Office_Word___12.docx"/><Relationship Id="rId4" Type="http://schemas.openxmlformats.org/officeDocument/2006/relationships/slide" Target="slide19.xml"/></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4.xml"/><Relationship Id="rId1" Type="http://schemas.openxmlformats.org/officeDocument/2006/relationships/vmlDrawing" Target="../drawings/vmlDrawing13.vml"/><Relationship Id="rId5" Type="http://schemas.openxmlformats.org/officeDocument/2006/relationships/package" Target="../embeddings/Microsoft_Office_Word___13.docx"/><Relationship Id="rId4" Type="http://schemas.openxmlformats.org/officeDocument/2006/relationships/slide" Target="slide19.xml"/></Relationships>
</file>

<file path=ppt/slides/_rels/slide1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4.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4.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4.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4.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4.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4.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12.xml"/><Relationship Id="rId4" Type="http://schemas.openxmlformats.org/officeDocument/2006/relationships/slide" Target="slide5.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12.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12.xml"/><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12.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12.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12.xml"/><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package" Target="../embeddings/Microsoft_Office_Word___6.docx"/><Relationship Id="rId5" Type="http://schemas.openxmlformats.org/officeDocument/2006/relationships/slide" Target="slide12.xml"/><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在巴尔扎克葬礼上的演说</a:t>
            </a:r>
          </a:p>
        </p:txBody>
      </p:sp>
    </p:spTree>
    <p:extLst>
      <p:ext uri="{BB962C8B-B14F-4D97-AF65-F5344CB8AC3E}">
        <p14:creationId xmlns:p14="http://schemas.microsoft.com/office/powerpoint/2010/main" xmlns="" val="591445002"/>
      </p:ext>
    </p:extLst>
  </p:cSld>
  <p:clrMapOvr>
    <a:masterClrMapping/>
  </p:clrMapOvr>
  <p:transition spd="slow">
    <p:blinds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565516156"/>
              </p:ext>
            </p:extLst>
          </p:nvPr>
        </p:nvGraphicFramePr>
        <p:xfrm>
          <a:off x="498204" y="1556792"/>
          <a:ext cx="8112125" cy="4935537"/>
        </p:xfrm>
        <a:graphic>
          <a:graphicData uri="http://schemas.openxmlformats.org/presentationml/2006/ole">
            <p:oleObj spid="_x0000_s7191" name="文档" r:id="rId6" imgW="3998108" imgH="2430506" progId="Word.Document.12">
              <p:embed/>
            </p:oleObj>
          </a:graphicData>
        </a:graphic>
      </p:graphicFrame>
    </p:spTree>
    <p:extLst>
      <p:ext uri="{BB962C8B-B14F-4D97-AF65-F5344CB8AC3E}">
        <p14:creationId xmlns:p14="http://schemas.microsoft.com/office/powerpoint/2010/main" xmlns="" val="3623215908"/>
      </p:ext>
    </p:extLst>
  </p:cSld>
  <p:clrMapOvr>
    <a:masterClrMapping/>
  </p:clrMapOvr>
  <p:transition spd="slow">
    <p:strips dir="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840657266"/>
              </p:ext>
            </p:extLst>
          </p:nvPr>
        </p:nvGraphicFramePr>
        <p:xfrm>
          <a:off x="-739094" y="1444522"/>
          <a:ext cx="10704268" cy="8177166"/>
        </p:xfrm>
        <a:graphic>
          <a:graphicData uri="http://schemas.openxmlformats.org/presentationml/2006/ole">
            <p:oleObj spid="_x0000_s8215" name="文档" r:id="rId6" imgW="8828151" imgH="6764364" progId="Word.Document.12">
              <p:embed/>
            </p:oleObj>
          </a:graphicData>
        </a:graphic>
      </p:graphicFrame>
    </p:spTree>
    <p:extLst>
      <p:ext uri="{BB962C8B-B14F-4D97-AF65-F5344CB8AC3E}">
        <p14:creationId xmlns:p14="http://schemas.microsoft.com/office/powerpoint/2010/main" xmlns="" val="119319656"/>
      </p:ext>
    </p:extLst>
  </p:cSld>
  <p:clrMapOvr>
    <a:masterClrMapping/>
  </p:clrMapOvr>
  <p:transition spd="slow">
    <p:strips dir="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2" name="矩形 1"/>
          <p:cNvSpPr>
            <a:spLocks noChangeAspect="1"/>
          </p:cNvSpPr>
          <p:nvPr/>
        </p:nvSpPr>
        <p:spPr>
          <a:xfrm>
            <a:off x="508000" y="1380663"/>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充沛的激情</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诗化的语言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一般的葬词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其内容不外乎是叙述死者的生平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评价死者的功德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寄托人们的哀思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雨果这篇演说稿则高度评价了巴尔扎克为人类精神领域做出的伟大贡献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这种贡献已经超出了文学的范畴而进入了思想、历史和政治的领域。在对巴尔扎克的高度评价中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我们可以明显感觉到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葬词蕴蓄着作者对巴尔扎克的深切悼念之情。我们仿佛站在当年的拉雪兹公墓前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聆听着雨果深沉而激昂的演说。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在这篇葬词中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我们还分明感到除了悲伤、怅然之外的另一种力量的存在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那就是崇高和激动。这位伟大的致辞者的华丽而丰赡的文采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深邃而博大的思想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崇高而光辉的人格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在这篇演说词中同时展现给了我们。雨果演说的目的正是要赞颂巴尔扎克的作品、思想和人格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并表示自己由衷的敬佩和景仰。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16645780"/>
      </p:ext>
    </p:extLst>
  </p:cSld>
  <p:clrMapOvr>
    <a:masterClrMapping/>
  </p:clrMapOvr>
  <p:transition spd="slow">
    <p:randomBar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p:cNvSpPr>
            <a:spLocks noChangeAspect="1"/>
          </p:cNvSpPr>
          <p:nvPr/>
        </p:nvSpPr>
        <p:spPr>
          <a:xfrm>
            <a:off x="508000" y="1395731"/>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这篇葬词文采华丽、饱含哲理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语言高度浓缩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既诗化又哲理化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充分体现了文学大师雨果的文学语言才华和思想深度。面对巴尔扎克的死亡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演说者没有用低沉的语调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也没有用哀伤的言辞述说死者的生平和病逝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而是用高亢的语调、诗化和哲理性的语言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评述了巴尔扎克的伟大贡献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表达了对死者的无尽悼念之情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言之切切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令人感动。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这篇演说稿不同于一般葬词的是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它不仅评说死者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而且阐述自己的观点。在评论巴尔扎克的同时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也带上自己的生死观。雨果认为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像巴尔扎克这样的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精神统治者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人民会永远记住他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他的逝世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不是黑夜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而是光明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不是结束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不是虚无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而是永恒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。整篇演说稿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给读者的不是压抑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不是眼泪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不是哀伤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而是悲壮、沉痛化成的巨大力量。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43170815"/>
      </p:ext>
    </p:extLst>
  </p:cSld>
  <p:clrMapOvr>
    <a:masterClrMapping/>
  </p:clrMapOvr>
  <p:transition spd="slow">
    <p:randomBar dir="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940247496"/>
              </p:ext>
            </p:extLst>
          </p:nvPr>
        </p:nvGraphicFramePr>
        <p:xfrm>
          <a:off x="315675" y="1556792"/>
          <a:ext cx="8288773" cy="9025097"/>
        </p:xfrm>
        <a:graphic>
          <a:graphicData uri="http://schemas.openxmlformats.org/presentationml/2006/ole">
            <p:oleObj spid="_x0000_s9239" name="文档" r:id="rId5" imgW="6688582" imgH="7363902" progId="Word.Document.12">
              <p:embed/>
            </p:oleObj>
          </a:graphicData>
        </a:graphic>
      </p:graphicFrame>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1266381160"/>
              </p:ext>
            </p:extLst>
          </p:nvPr>
        </p:nvGraphicFramePr>
        <p:xfrm>
          <a:off x="611560" y="1340768"/>
          <a:ext cx="7807325" cy="6904038"/>
        </p:xfrm>
        <a:graphic>
          <a:graphicData uri="http://schemas.openxmlformats.org/presentationml/2006/ole">
            <p:oleObj spid="_x0000_s10263" name="文档" r:id="rId5" imgW="7610115" imgH="6768330" progId="Word.Document.12">
              <p:embed/>
            </p:oleObj>
          </a:graphicData>
        </a:graphic>
      </p:graphicFrame>
    </p:spTree>
    <p:extLst>
      <p:ext uri="{BB962C8B-B14F-4D97-AF65-F5344CB8AC3E}">
        <p14:creationId xmlns:p14="http://schemas.microsoft.com/office/powerpoint/2010/main" xmlns="" val="3899688677"/>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34200014"/>
              </p:ext>
            </p:extLst>
          </p:nvPr>
        </p:nvGraphicFramePr>
        <p:xfrm>
          <a:off x="467544" y="1268760"/>
          <a:ext cx="8128000" cy="5827378"/>
        </p:xfrm>
        <a:graphic>
          <a:graphicData uri="http://schemas.openxmlformats.org/presentationml/2006/ole">
            <p:oleObj spid="_x0000_s11287" name="文档" r:id="rId5" imgW="3998828" imgH="2866695" progId="Word.Document.12">
              <p:embed/>
            </p:oleObj>
          </a:graphicData>
        </a:graphic>
      </p:graphicFrame>
    </p:spTree>
    <p:extLst>
      <p:ext uri="{BB962C8B-B14F-4D97-AF65-F5344CB8AC3E}">
        <p14:creationId xmlns:p14="http://schemas.microsoft.com/office/powerpoint/2010/main" xmlns="" val="2105676421"/>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190693044"/>
              </p:ext>
            </p:extLst>
          </p:nvPr>
        </p:nvGraphicFramePr>
        <p:xfrm>
          <a:off x="1043608" y="1340768"/>
          <a:ext cx="7021513" cy="5719763"/>
        </p:xfrm>
        <a:graphic>
          <a:graphicData uri="http://schemas.openxmlformats.org/presentationml/2006/ole">
            <p:oleObj spid="_x0000_s12311" name="文档" r:id="rId5" imgW="4026535" imgH="3755256" progId="Word.Document.12">
              <p:embed/>
            </p:oleObj>
          </a:graphicData>
        </a:graphic>
      </p:graphicFrame>
    </p:spTree>
    <p:extLst>
      <p:ext uri="{BB962C8B-B14F-4D97-AF65-F5344CB8AC3E}">
        <p14:creationId xmlns:p14="http://schemas.microsoft.com/office/powerpoint/2010/main" xmlns="" val="4273719336"/>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138304278"/>
              </p:ext>
            </p:extLst>
          </p:nvPr>
        </p:nvGraphicFramePr>
        <p:xfrm>
          <a:off x="323528" y="1340768"/>
          <a:ext cx="8124825" cy="5884863"/>
        </p:xfrm>
        <a:graphic>
          <a:graphicData uri="http://schemas.openxmlformats.org/presentationml/2006/ole">
            <p:oleObj spid="_x0000_s13335" name="文档" r:id="rId5" imgW="3998828" imgH="2899419" progId="Word.Document.12">
              <p:embed/>
            </p:oleObj>
          </a:graphicData>
        </a:graphic>
      </p:graphicFrame>
    </p:spTree>
    <p:extLst>
      <p:ext uri="{BB962C8B-B14F-4D97-AF65-F5344CB8AC3E}">
        <p14:creationId xmlns:p14="http://schemas.microsoft.com/office/powerpoint/2010/main" xmlns="" val="3605762987"/>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41627"/>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【语言训练】</a:t>
            </a:r>
            <a:r>
              <a:rPr lang="zh-CN" altLang="zh-CN" sz="2200" dirty="0">
                <a:solidFill>
                  <a:srgbClr val="000000"/>
                </a:solid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请用简洁的语言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把下列笑话中的人生哲理概括出来。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有两个观光团到某岛旅游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路况很差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到处都是坑洞。其中一位导游连声抱歉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说路面简直像麻子一样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游客愕然。另一位导游却诗意盎然地对游客说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诸位女士先生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我们现在走的这条路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正是赫赫有名的酒窝大道。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游客游兴高涨。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对同样的情况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不同的意念会产生不同的态度。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思想是何等奇妙的事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如何去想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决定权在你。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randombar(horizontal)">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919864"/>
            <a:ext cx="8128000" cy="1200329"/>
          </a:xfrm>
          <a:prstGeom prst="rect">
            <a:avLst/>
          </a:prstGeom>
        </p:spPr>
        <p:txBody>
          <a:bodyPr>
            <a:spAutoFit/>
          </a:bodyPr>
          <a:lstStyle/>
          <a:p>
            <a:r>
              <a:rPr lang="zh-CN" altLang="zh-CN" sz="2400" b="1" dirty="0"/>
              <a:t>课前</a:t>
            </a:r>
            <a:r>
              <a:rPr lang="en-US" altLang="zh-CN" sz="2400" dirty="0"/>
              <a:t>3</a:t>
            </a:r>
            <a:r>
              <a:rPr lang="zh-CN" altLang="zh-CN" sz="2400" b="1" dirty="0"/>
              <a:t>分钟演讲小题目</a:t>
            </a:r>
            <a:r>
              <a:rPr lang="en-US" altLang="zh-CN" sz="2400" dirty="0"/>
              <a:t>:</a:t>
            </a:r>
            <a:endParaRPr lang="zh-CN" altLang="zh-CN" sz="2400" dirty="0"/>
          </a:p>
          <a:p>
            <a:r>
              <a:rPr lang="zh-CN" altLang="zh-CN" sz="2400" dirty="0"/>
              <a:t>请以</a:t>
            </a:r>
            <a:r>
              <a:rPr lang="en-US" altLang="zh-CN" sz="2400" dirty="0"/>
              <a:t>“</a:t>
            </a:r>
            <a:r>
              <a:rPr lang="zh-CN" altLang="zh-CN" sz="2400" dirty="0"/>
              <a:t>请允许我与你告别</a:t>
            </a:r>
            <a:r>
              <a:rPr lang="en-US" altLang="zh-CN" sz="2400" dirty="0"/>
              <a:t>,</a:t>
            </a:r>
            <a:r>
              <a:rPr lang="zh-CN" altLang="zh-CN" sz="2400" dirty="0"/>
              <a:t>我的昨天</a:t>
            </a:r>
            <a:r>
              <a:rPr lang="en-US" altLang="zh-CN" sz="2400" dirty="0"/>
              <a:t>”</a:t>
            </a:r>
            <a:r>
              <a:rPr lang="zh-CN" altLang="zh-CN" sz="2400" dirty="0"/>
              <a:t>为题</a:t>
            </a:r>
            <a:r>
              <a:rPr lang="en-US" altLang="zh-CN" sz="2400" dirty="0"/>
              <a:t>,</a:t>
            </a:r>
            <a:r>
              <a:rPr lang="zh-CN" altLang="zh-CN" sz="2400" dirty="0"/>
              <a:t>准备演讲稿</a:t>
            </a:r>
            <a:r>
              <a:rPr lang="en-US" altLang="zh-CN" sz="2400" dirty="0"/>
              <a:t>,</a:t>
            </a:r>
            <a:r>
              <a:rPr lang="zh-CN" altLang="zh-CN" sz="2400" dirty="0"/>
              <a:t>并在学习本课前向全班同学做</a:t>
            </a:r>
            <a:r>
              <a:rPr lang="en-US" altLang="zh-CN" sz="2400" dirty="0"/>
              <a:t>3</a:t>
            </a:r>
            <a:r>
              <a:rPr lang="zh-CN" altLang="zh-CN" sz="2400" dirty="0"/>
              <a:t>分钟左右的演讲。</a:t>
            </a: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zoom/>
      </p:transition>
    </mc:Choice>
    <mc:Fallback>
      <p:transition spd="slow">
        <p:zo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44197"/>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根据下列调查材料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用一段话比较中国与印度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决定人们快乐的主要因素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的相同点与不同点。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决定人们快乐的主要因素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前五位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工作</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金钱</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国家经济</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有形资产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闲暇时间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印度</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金钱</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工作</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个人自信</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有形资产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闲暇时间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要明确陈述对象是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中国与印度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比较对象是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决定人们快乐的主要因素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通过比较发现两国的相同与不同之处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然后进行整合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恰当地进行表述。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中国与印度都把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放在了前两位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只是中国更看重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而印度把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放在了第一位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中国人的快乐之源中没有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个人自信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中国和印度都把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有形资产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闲暇时间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放在了后面。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27930642"/>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randombar(horizontal)">
                                      <p:cBhvr>
                                        <p:cTn id="7" dur="500"/>
                                        <p:tgtEl>
                                          <p:spTgt spid="3">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7" end="7"/>
                                            </p:txEl>
                                          </p:spTgt>
                                        </p:tgtEl>
                                        <p:attrNameLst>
                                          <p:attrName>style.visibility</p:attrName>
                                        </p:attrNameLst>
                                      </p:cBhvr>
                                      <p:to>
                                        <p:strVal val="visible"/>
                                      </p:to>
                                    </p:set>
                                    <p:animEffect transition="in" filter="randombar(horizontal)">
                                      <p:cBhvr>
                                        <p:cTn id="1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4784"/>
            <a:ext cx="8128000" cy="166346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【演讲尝试】</a:t>
            </a:r>
            <a:r>
              <a:rPr lang="zh-CN" altLang="zh-CN" sz="2200" dirty="0">
                <a:solidFill>
                  <a:srgbClr val="000000"/>
                </a:solid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下面是恩格斯为马克思的妻子燕妮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马克思作的一篇悼词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请认真体会其中的情感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揣摩语句的含义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并以此为演讲稿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在班内尝试演讲。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020791"/>
            <a:ext cx="8128000" cy="328852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在燕妮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马克思墓前的讲话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恩格斯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(1881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朋友们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我们现在安葬的这位品德崇高的女性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1814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年生于萨尔茨维德尔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她的父亲冯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威斯特华伦男爵在特利尔城时和马克思一家很亲近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两家的孩子在一块儿长大。当马克思进大学的时候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他和自己未来的妻子已经知道他们的生命永远连在一起了。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52062933"/>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76213"/>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1843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在马克思第一次走上社会舞台担任旧《莱茵报》的主编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以及该报被普鲁士政府查封以后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他们就结婚了。从此以后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她不仅和丈夫共患难、同辛劳、同斗争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而且以高度的自觉和炽烈的热情积极投身其中。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这对新婚夫妇动身前往巴黎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自愿的出境很快变成了被迫的出境。甚至在巴黎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马克思也受到普鲁士政府的迫害。我必须遗憾地指出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洪堡这样的人竟卑鄙到和普鲁士政府合作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怂恿路易与菲力浦政府把马克思逐出了法国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马克思到了布鲁塞尔。二月革命爆发了。布鲁塞尔也随着动荡不安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比利时警察局不仅逮捕了马克思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而且毫无理由地把他的妻子也监禁起来。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94105925"/>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56082"/>
            <a:ext cx="8128000" cy="534127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1848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年的革命高潮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到第二年就低落了。又一次驱逐开始了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起初到了巴黎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后来由于法国政府的干涉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便搬到伦敦。这次驱逐历尽了重重困难。尽管这次驱逐使她的三个孩子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其中两个是男孩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她还是决心忍受被驱逐者通常遭到的一切苦难。但是看到一切政党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不管是执政的还是在野的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封建派、自由派、所谓民主派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都联合起来反对她丈夫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对他进行最卑鄙下流的诬蔑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看到所有报刊都不登载他的文章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他在敌人面前陷入孤立无援和手无寸铁的境地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他们两人用来对付敌人的就是蔑视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这一切对她却是莫大的痛苦。而这种情况持续了很长时间。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但这不是没有尽头的。欧洲的工人阶级逐渐处于稍微可能进行活动的政治条件下了。国际工人协会成立了。它使文明国家相继参加斗争</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在这个斗争中最先参加战斗的是她的丈夫</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开始补偿她所经受的种种苦难的时候终于来到了。</a:t>
            </a:r>
            <a:endParaRPr lang="zh-CN" altLang="en-US" sz="2200" dirty="0"/>
          </a:p>
        </p:txBody>
      </p:sp>
    </p:spTree>
    <p:extLst>
      <p:ext uri="{BB962C8B-B14F-4D97-AF65-F5344CB8AC3E}">
        <p14:creationId xmlns:p14="http://schemas.microsoft.com/office/powerpoint/2010/main" xmlns="" val="3122722162"/>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她生前终于看到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曾经落在她丈夫身上的各种的诬蔑完全烟消云散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她生前终于听到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各国反动派曾经企图扼杀的她丈夫的学说在各个文明国家用各种优美的语言公开地胜利地传播了。她生前终于看到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充满胜利信心的无产阶级的革命运动席卷了从俄罗斯到美洲的一个又一个国家。最后使她感到欣慰的一件事就是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她在临死前得知德国工人阶级不顾一切镇压法令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在最近一次选举中光辉地显示了它的不可遏止的生命力。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22228609"/>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61145"/>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她的一生表现了极其明确的批判智能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卓越的政治才干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充沛的精力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伟大的忘我精神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她这一生为革命运动所做的事情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是公众看不到的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在报刊上也没有记载。她所做的一切只有和她在一起生活过的人才了解。但是有一点我知道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我们将不止一次地为再也听不到她的大胆而合理的意见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大胆而不吹嘘、合理而不失尊严的意见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而感到遗憾。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我用不着说她的个人品德了。这是她的朋友们都知道而且永远不会忘记的。如果有一位女性把使别人幸福视为自己的幸福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那么这位女性就是她。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选自《中外名人演讲精粹》中国书籍出版社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66947011"/>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815685821"/>
              </p:ext>
            </p:extLst>
          </p:nvPr>
        </p:nvGraphicFramePr>
        <p:xfrm>
          <a:off x="1158159" y="1268760"/>
          <a:ext cx="6717355" cy="2204826"/>
        </p:xfrm>
        <a:graphic>
          <a:graphicData uri="http://schemas.openxmlformats.org/presentationml/2006/ole">
            <p:oleObj spid="_x0000_s1047" name="文档" r:id="rId6" imgW="3836183" imgH="1258944" progId="Word.Document.12">
              <p:embed/>
            </p:oleObj>
          </a:graphicData>
        </a:graphic>
      </p:graphicFrame>
      <p:sp>
        <p:nvSpPr>
          <p:cNvPr id="3" name="矩形 2"/>
          <p:cNvSpPr>
            <a:spLocks noChangeAspect="1"/>
          </p:cNvSpPr>
          <p:nvPr/>
        </p:nvSpPr>
        <p:spPr>
          <a:xfrm>
            <a:off x="508000" y="3429000"/>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维克多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雨果</a:t>
            </a:r>
            <a:r>
              <a:rPr lang="en-US" altLang="zh-CN" sz="2200" dirty="0">
                <a:solidFill>
                  <a:srgbClr val="000000"/>
                </a:solidFill>
                <a:latin typeface="Times New Roman" panose="02020603050405020304" pitchFamily="18" charset="0"/>
                <a:cs typeface="Times New Roman" panose="02020603050405020304" pitchFamily="18" charset="0"/>
              </a:rPr>
              <a:t>(1802—1885),</a:t>
            </a:r>
            <a:r>
              <a:rPr lang="zh-CN" altLang="zh-CN" sz="2200" dirty="0">
                <a:solidFill>
                  <a:srgbClr val="000000"/>
                </a:solidFill>
                <a:latin typeface="Times New Roman" panose="02020603050405020304" pitchFamily="18" charset="0"/>
                <a:cs typeface="Times New Roman" panose="02020603050405020304" pitchFamily="18" charset="0"/>
              </a:rPr>
              <a:t>法国浪漫主义文学的代表人物</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世纪前期积极浪漫主义文学运动的领袖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法国文学史上卓越的资产阶级民主作家。雨果几乎经历了</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世纪法国的一切重大事变。一生写过多部诗歌、小说、剧本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各种散文和文艺评论及政论文章。他的创作期长达</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cs typeface="Times New Roman" panose="02020603050405020304" pitchFamily="18" charset="0"/>
              </a:rPr>
              <a:t>年以上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作品包括</a:t>
            </a:r>
            <a:r>
              <a:rPr lang="en-US" altLang="zh-CN" sz="2200" dirty="0">
                <a:solidFill>
                  <a:srgbClr val="000000"/>
                </a:solidFill>
                <a:latin typeface="Times New Roman" panose="02020603050405020304" pitchFamily="18" charset="0"/>
                <a:cs typeface="Times New Roman" panose="02020603050405020304" pitchFamily="18" charset="0"/>
              </a:rPr>
              <a:t>26</a:t>
            </a:r>
            <a:r>
              <a:rPr lang="zh-CN" altLang="zh-CN" sz="2200" dirty="0">
                <a:solidFill>
                  <a:srgbClr val="000000"/>
                </a:solidFill>
                <a:latin typeface="Times New Roman" panose="02020603050405020304" pitchFamily="18" charset="0"/>
                <a:cs typeface="Times New Roman" panose="02020603050405020304" pitchFamily="18" charset="0"/>
              </a:rPr>
              <a:t>卷诗歌、</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卷小说、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卷剧本、</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cs typeface="Times New Roman" panose="02020603050405020304" pitchFamily="18" charset="0"/>
              </a:rPr>
              <a:t>卷哲理论著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合计</a:t>
            </a:r>
            <a:r>
              <a:rPr lang="en-US" altLang="zh-CN" sz="2200" dirty="0">
                <a:solidFill>
                  <a:srgbClr val="000000"/>
                </a:solidFill>
                <a:latin typeface="Times New Roman" panose="02020603050405020304" pitchFamily="18" charset="0"/>
                <a:cs typeface="Times New Roman" panose="02020603050405020304" pitchFamily="18" charset="0"/>
              </a:rPr>
              <a:t>79</a:t>
            </a:r>
            <a:r>
              <a:rPr lang="zh-CN" altLang="zh-CN" sz="2200" dirty="0">
                <a:solidFill>
                  <a:srgbClr val="000000"/>
                </a:solidFill>
                <a:latin typeface="Times New Roman" panose="02020603050405020304" pitchFamily="18" charset="0"/>
                <a:cs typeface="Times New Roman" panose="02020603050405020304" pitchFamily="18" charset="0"/>
              </a:rPr>
              <a:t>卷之多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给法国文学和</a:t>
            </a:r>
            <a:r>
              <a:rPr lang="zh-CN" altLang="zh-CN" sz="2200" dirty="0" smtClean="0">
                <a:solidFill>
                  <a:srgbClr val="000000"/>
                </a:solidFill>
                <a:latin typeface="Times New Roman" panose="02020603050405020304" pitchFamily="18" charset="0"/>
                <a:cs typeface="Times New Roman" panose="02020603050405020304" pitchFamily="18" charset="0"/>
              </a:rPr>
              <a:t>人类文化</a:t>
            </a:r>
            <a:r>
              <a:rPr lang="zh-CN" altLang="zh-CN" sz="2200" dirty="0">
                <a:solidFill>
                  <a:srgbClr val="000000"/>
                </a:solidFill>
                <a:latin typeface="Times New Roman" panose="02020603050405020304" pitchFamily="18" charset="0"/>
                <a:cs typeface="Times New Roman" panose="02020603050405020304" pitchFamily="18" charset="0"/>
              </a:rPr>
              <a:t>宝库增添了一份十分辉煌的文化遗产。其代表作是《巴黎圣母院》《悲惨世界》等。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cover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84822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巴尔扎克是法兰西民族最光辉的文学巨匠。他坎坷的命运、勤奋的一生、坚强的意志、深邃的思想、犀利的笔锋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无论在当代还是在后世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都为人们所景仰。他被视为法国</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世纪批判现实主义文学的杰出代表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马克思和恩格斯称赞他的成功是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现实主义最伟大的胜利之一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。但是就在取得巨大成就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还未完成宏伟计划的时候</a:t>
            </a:r>
            <a:r>
              <a:rPr lang="en-US" altLang="zh-CN" sz="2200" dirty="0">
                <a:solidFill>
                  <a:srgbClr val="000000"/>
                </a:solidFill>
                <a:latin typeface="Times New Roman" panose="02020603050405020304" pitchFamily="18" charset="0"/>
                <a:cs typeface="Times New Roman" panose="02020603050405020304" pitchFamily="18" charset="0"/>
              </a:rPr>
              <a:t>,1850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,51</a:t>
            </a:r>
            <a:r>
              <a:rPr lang="zh-CN" altLang="zh-CN" sz="2200" dirty="0">
                <a:solidFill>
                  <a:srgbClr val="000000"/>
                </a:solidFill>
                <a:latin typeface="Times New Roman" panose="02020603050405020304" pitchFamily="18" charset="0"/>
                <a:cs typeface="Times New Roman" panose="02020603050405020304" pitchFamily="18" charset="0"/>
              </a:rPr>
              <a:t>岁的一代文豪巴尔扎克在巴黎与世长辞。整个巴黎在哭泣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整个法国在悲哀。</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日傍晚时分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当巴尔扎克的遗体在巴黎拉雪兹公墓下葬时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他的老朋友、法国浪漫主义文学运动的领袖雨果冒雨发表了这篇著名的演讲。他的这篇演讲成为研究巴尔扎克的重要文献。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84916114"/>
      </p:ext>
    </p:extLst>
  </p:cSld>
  <p:clrMapOvr>
    <a:masterClrMapping/>
  </p:clrMapOvr>
  <p:transition spd="slow">
    <p:cover dir="l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771690066"/>
              </p:ext>
            </p:extLst>
          </p:nvPr>
        </p:nvGraphicFramePr>
        <p:xfrm>
          <a:off x="509631" y="1700808"/>
          <a:ext cx="8112125" cy="4948237"/>
        </p:xfrm>
        <a:graphic>
          <a:graphicData uri="http://schemas.openxmlformats.org/presentationml/2006/ole">
            <p:oleObj spid="_x0000_s2071" name="文档" r:id="rId6" imgW="3998108" imgH="2435540" progId="Word.Document.12">
              <p:embed/>
            </p:oleObj>
          </a:graphicData>
        </a:graphic>
      </p:graphicFrame>
    </p:spTree>
    <p:extLst>
      <p:ext uri="{BB962C8B-B14F-4D97-AF65-F5344CB8AC3E}">
        <p14:creationId xmlns:p14="http://schemas.microsoft.com/office/powerpoint/2010/main" xmlns="" val="938876198"/>
      </p:ext>
    </p:extLst>
  </p:cSld>
  <p:clrMapOvr>
    <a:masterClrMapping/>
  </p:clrMapOvr>
  <p:transition spd="slow">
    <p:strips dir="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38878246"/>
              </p:ext>
            </p:extLst>
          </p:nvPr>
        </p:nvGraphicFramePr>
        <p:xfrm>
          <a:off x="504825" y="1395413"/>
          <a:ext cx="8112125" cy="5286375"/>
        </p:xfrm>
        <a:graphic>
          <a:graphicData uri="http://schemas.openxmlformats.org/presentationml/2006/ole">
            <p:oleObj spid="_x0000_s3095" name="文档" r:id="rId6" imgW="3998108" imgH="2603112" progId="Word.Document.12">
              <p:embed/>
            </p:oleObj>
          </a:graphicData>
        </a:graphic>
      </p:graphicFrame>
    </p:spTree>
    <p:extLst>
      <p:ext uri="{BB962C8B-B14F-4D97-AF65-F5344CB8AC3E}">
        <p14:creationId xmlns:p14="http://schemas.microsoft.com/office/powerpoint/2010/main" xmlns="" val="1679018580"/>
      </p:ext>
    </p:extLst>
  </p:cSld>
  <p:clrMapOvr>
    <a:masterClrMapping/>
  </p:clrMapOvr>
  <p:transition spd="slow">
    <p:strips dir="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617541296"/>
              </p:ext>
            </p:extLst>
          </p:nvPr>
        </p:nvGraphicFramePr>
        <p:xfrm>
          <a:off x="395536" y="1628800"/>
          <a:ext cx="8128000" cy="4925865"/>
        </p:xfrm>
        <a:graphic>
          <a:graphicData uri="http://schemas.openxmlformats.org/presentationml/2006/ole">
            <p:oleObj spid="_x0000_s4119" name="文档" r:id="rId6" imgW="3998108" imgH="2422595" progId="Word.Document.12">
              <p:embed/>
            </p:oleObj>
          </a:graphicData>
        </a:graphic>
      </p:graphicFrame>
    </p:spTree>
    <p:extLst>
      <p:ext uri="{BB962C8B-B14F-4D97-AF65-F5344CB8AC3E}">
        <p14:creationId xmlns:p14="http://schemas.microsoft.com/office/powerpoint/2010/main" xmlns="" val="1889777433"/>
      </p:ext>
    </p:extLst>
  </p:cSld>
  <p:clrMapOvr>
    <a:masterClrMapping/>
  </p:clrMapOvr>
  <p:transition spd="slow">
    <p:strips dir="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607124276"/>
              </p:ext>
            </p:extLst>
          </p:nvPr>
        </p:nvGraphicFramePr>
        <p:xfrm>
          <a:off x="476230" y="1556792"/>
          <a:ext cx="8128000" cy="4625664"/>
        </p:xfrm>
        <a:graphic>
          <a:graphicData uri="http://schemas.openxmlformats.org/presentationml/2006/ole">
            <p:oleObj spid="_x0000_s5143" name="文档" r:id="rId6" imgW="3998108" imgH="2274442" progId="Word.Document.12">
              <p:embed/>
            </p:oleObj>
          </a:graphicData>
        </a:graphic>
      </p:graphicFrame>
    </p:spTree>
    <p:extLst>
      <p:ext uri="{BB962C8B-B14F-4D97-AF65-F5344CB8AC3E}">
        <p14:creationId xmlns:p14="http://schemas.microsoft.com/office/powerpoint/2010/main" xmlns="" val="2864453409"/>
      </p:ext>
    </p:extLst>
  </p:cSld>
  <p:clrMapOvr>
    <a:masterClrMapping/>
  </p:clrMapOvr>
  <p:transition spd="slow">
    <p:strips dir="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633501622"/>
              </p:ext>
            </p:extLst>
          </p:nvPr>
        </p:nvGraphicFramePr>
        <p:xfrm>
          <a:off x="476230" y="1772816"/>
          <a:ext cx="8128000" cy="4022037"/>
        </p:xfrm>
        <a:graphic>
          <a:graphicData uri="http://schemas.openxmlformats.org/presentationml/2006/ole">
            <p:oleObj spid="_x0000_s6167" name="文档" r:id="rId6" imgW="3998108" imgH="2430506" progId="Word.Document.12">
              <p:embed/>
            </p:oleObj>
          </a:graphicData>
        </a:graphic>
      </p:graphicFrame>
    </p:spTree>
    <p:extLst>
      <p:ext uri="{BB962C8B-B14F-4D97-AF65-F5344CB8AC3E}">
        <p14:creationId xmlns:p14="http://schemas.microsoft.com/office/powerpoint/2010/main" xmlns="" val="1851762030"/>
      </p:ext>
    </p:extLst>
  </p:cSld>
  <p:clrMapOvr>
    <a:masterClrMapping/>
  </p:clrMapOvr>
  <p:transition spd="slow">
    <p:strips dir="rd"/>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312</TotalTime>
  <Words>1663</Words>
  <Application>Microsoft Office PowerPoint</Application>
  <PresentationFormat>全屏显示(4:3)</PresentationFormat>
  <Paragraphs>94</Paragraphs>
  <Slides>25</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25</vt:i4>
      </vt:variant>
    </vt:vector>
  </HeadingPairs>
  <TitlesOfParts>
    <vt:vector size="27" baseType="lpstr">
      <vt:lpstr>测控设计模板14新</vt:lpstr>
      <vt:lpstr>文档</vt:lpstr>
      <vt:lpstr>在巴尔扎克葬礼上的演说</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Administrator</cp:lastModifiedBy>
  <dcterms:created xsi:type="dcterms:W3CDTF">2015-04-23T00:36:31Z</dcterms:created>
  <dcterms:modified xsi:type="dcterms:W3CDTF">2017-02-21T07:03:25Z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