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41.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customXml/itemProps129.xml" ContentType="application/vnd.openxmlformats-officedocument.customXmlProperties+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2.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notesSlides/notesSlide129.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slides/slide149.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ppt/notesSlides/notesSlide148.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customXml/itemProps34.xml" ContentType="application/vnd.openxmlformats-officedocument.customXmlProperties+xml"/>
  <Override PartName="/customXml/itemProps45.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customXml/itemProps123.xml" ContentType="application/vnd.openxmlformats-officedocument.customXmlProperties+xml"/>
  <Override PartName="/customXml/itemProps134.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customXml/itemProps9.xml" ContentType="application/vnd.openxmlformats-officedocument.customXmlProperties+xml"/>
  <Override PartName="/customXml/itemProps97.xml" ContentType="application/vnd.openxmlformats-officedocument.customXmlProperties+xml"/>
  <Override PartName="/customXml/itemProps139.xml" ContentType="application/vnd.openxmlformats-officedocument.customXmlProperties+xml"/>
  <Override PartName="/ppt/slides/slide157.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ppt/slides/slide9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28.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customXml/itemProps53.xml" ContentType="application/vnd.openxmlformats-officedocument.customXmlProperties+xml"/>
  <Override PartName="/customXml/itemProps106.xml" ContentType="application/vnd.openxmlformats-officedocument.customXmlProperties+xml"/>
  <Override PartName="/customXml/itemProps142.xml" ContentType="application/vnd.openxmlformats-officedocument.customXmlProperties+xml"/>
  <Override PartName="/customXml/itemProps153.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customXml/itemProps13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25.xml" ContentType="application/vnd.openxmlformats-officedocument.customXmlProperties+xml"/>
  <Override PartName="/customXml/itemProps161.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customXml/itemProps99.xml" ContentType="application/vnd.openxmlformats-officedocument.customXmlProperties+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notesSlides/notesSlide147.xml" ContentType="application/vnd.openxmlformats-officedocument.presentationml.notes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44.xml" ContentType="application/vnd.openxmlformats-officedocument.customXmlProperties+xml"/>
  <Override PartName="/customXml/itemProps155.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ppt/slides/slide53.xml" ContentType="application/vnd.openxmlformats-officedocument.presentationml.slide+xml"/>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ppt/slides/slide147.xml" ContentType="application/vnd.openxmlformats-officedocument.presentationml.slide+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notesSlides/notesSlide124.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customXml/itemProps159.xml" ContentType="application/vnd.openxmlformats-officedocument.customXmlProperties+xml"/>
  <Override PartName="/ppt/slides/slide119.xml" ContentType="application/vnd.openxmlformats-officedocument.presentationml.slide+xml"/>
  <Override PartName="/ppt/slideLayouts/slideLayout10.xml" ContentType="application/vnd.openxmlformats-officedocument.presentationml.slideLayout+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customXml/itemProps89.xml" ContentType="application/vnd.openxmlformats-officedocument.customXmlProperties+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64"/>
  </p:sldMasterIdLst>
  <p:notesMasterIdLst>
    <p:notesMasterId r:id="rId330"/>
  </p:notesMasterIdLst>
  <p:sldIdLst>
    <p:sldId id="455" r:id="rId165"/>
    <p:sldId id="456" r:id="rId166"/>
    <p:sldId id="457" r:id="rId167"/>
    <p:sldId id="258" r:id="rId168"/>
    <p:sldId id="259" r:id="rId169"/>
    <p:sldId id="260" r:id="rId170"/>
    <p:sldId id="261" r:id="rId171"/>
    <p:sldId id="262" r:id="rId172"/>
    <p:sldId id="263" r:id="rId173"/>
    <p:sldId id="264" r:id="rId174"/>
    <p:sldId id="265" r:id="rId175"/>
    <p:sldId id="266" r:id="rId176"/>
    <p:sldId id="267" r:id="rId177"/>
    <p:sldId id="268" r:id="rId178"/>
    <p:sldId id="269" r:id="rId179"/>
    <p:sldId id="270" r:id="rId180"/>
    <p:sldId id="271" r:id="rId181"/>
    <p:sldId id="272" r:id="rId182"/>
    <p:sldId id="273" r:id="rId183"/>
    <p:sldId id="274" r:id="rId184"/>
    <p:sldId id="275" r:id="rId185"/>
    <p:sldId id="276" r:id="rId186"/>
    <p:sldId id="277" r:id="rId187"/>
    <p:sldId id="279" r:id="rId188"/>
    <p:sldId id="280" r:id="rId189"/>
    <p:sldId id="281" r:id="rId190"/>
    <p:sldId id="282" r:id="rId191"/>
    <p:sldId id="283" r:id="rId192"/>
    <p:sldId id="284" r:id="rId193"/>
    <p:sldId id="285" r:id="rId194"/>
    <p:sldId id="286" r:id="rId195"/>
    <p:sldId id="287" r:id="rId196"/>
    <p:sldId id="289" r:id="rId197"/>
    <p:sldId id="290" r:id="rId198"/>
    <p:sldId id="458" r:id="rId199"/>
    <p:sldId id="291" r:id="rId200"/>
    <p:sldId id="292" r:id="rId201"/>
    <p:sldId id="293" r:id="rId202"/>
    <p:sldId id="294" r:id="rId203"/>
    <p:sldId id="295" r:id="rId204"/>
    <p:sldId id="296" r:id="rId205"/>
    <p:sldId id="297" r:id="rId206"/>
    <p:sldId id="298" r:id="rId207"/>
    <p:sldId id="299" r:id="rId208"/>
    <p:sldId id="300" r:id="rId209"/>
    <p:sldId id="302" r:id="rId210"/>
    <p:sldId id="303" r:id="rId211"/>
    <p:sldId id="304" r:id="rId212"/>
    <p:sldId id="305" r:id="rId213"/>
    <p:sldId id="307" r:id="rId214"/>
    <p:sldId id="309" r:id="rId215"/>
    <p:sldId id="310" r:id="rId216"/>
    <p:sldId id="312" r:id="rId217"/>
    <p:sldId id="313" r:id="rId218"/>
    <p:sldId id="315" r:id="rId219"/>
    <p:sldId id="317" r:id="rId220"/>
    <p:sldId id="318" r:id="rId221"/>
    <p:sldId id="319" r:id="rId222"/>
    <p:sldId id="320" r:id="rId223"/>
    <p:sldId id="321" r:id="rId224"/>
    <p:sldId id="323" r:id="rId225"/>
    <p:sldId id="325" r:id="rId226"/>
    <p:sldId id="326" r:id="rId227"/>
    <p:sldId id="327" r:id="rId228"/>
    <p:sldId id="328" r:id="rId229"/>
    <p:sldId id="329" r:id="rId230"/>
    <p:sldId id="330" r:id="rId231"/>
    <p:sldId id="331" r:id="rId232"/>
    <p:sldId id="332" r:id="rId233"/>
    <p:sldId id="334" r:id="rId234"/>
    <p:sldId id="336" r:id="rId235"/>
    <p:sldId id="338" r:id="rId236"/>
    <p:sldId id="339" r:id="rId237"/>
    <p:sldId id="341" r:id="rId238"/>
    <p:sldId id="343" r:id="rId239"/>
    <p:sldId id="344" r:id="rId240"/>
    <p:sldId id="345" r:id="rId241"/>
    <p:sldId id="346" r:id="rId242"/>
    <p:sldId id="459" r:id="rId243"/>
    <p:sldId id="347" r:id="rId244"/>
    <p:sldId id="348" r:id="rId245"/>
    <p:sldId id="349" r:id="rId246"/>
    <p:sldId id="350" r:id="rId247"/>
    <p:sldId id="351" r:id="rId248"/>
    <p:sldId id="352" r:id="rId249"/>
    <p:sldId id="353" r:id="rId250"/>
    <p:sldId id="354" r:id="rId251"/>
    <p:sldId id="355" r:id="rId252"/>
    <p:sldId id="356" r:id="rId253"/>
    <p:sldId id="357" r:id="rId254"/>
    <p:sldId id="358" r:id="rId255"/>
    <p:sldId id="359" r:id="rId256"/>
    <p:sldId id="360" r:id="rId257"/>
    <p:sldId id="361" r:id="rId258"/>
    <p:sldId id="362" r:id="rId259"/>
    <p:sldId id="460" r:id="rId260"/>
    <p:sldId id="363" r:id="rId261"/>
    <p:sldId id="365" r:id="rId262"/>
    <p:sldId id="366" r:id="rId263"/>
    <p:sldId id="368" r:id="rId264"/>
    <p:sldId id="369" r:id="rId265"/>
    <p:sldId id="370" r:id="rId266"/>
    <p:sldId id="372" r:id="rId267"/>
    <p:sldId id="373" r:id="rId268"/>
    <p:sldId id="375" r:id="rId269"/>
    <p:sldId id="376" r:id="rId270"/>
    <p:sldId id="377" r:id="rId271"/>
    <p:sldId id="379" r:id="rId272"/>
    <p:sldId id="380" r:id="rId273"/>
    <p:sldId id="381" r:id="rId274"/>
    <p:sldId id="383" r:id="rId275"/>
    <p:sldId id="384" r:id="rId276"/>
    <p:sldId id="385" r:id="rId277"/>
    <p:sldId id="386" r:id="rId278"/>
    <p:sldId id="388" r:id="rId279"/>
    <p:sldId id="389" r:id="rId280"/>
    <p:sldId id="390" r:id="rId281"/>
    <p:sldId id="391" r:id="rId282"/>
    <p:sldId id="392" r:id="rId283"/>
    <p:sldId id="393" r:id="rId284"/>
    <p:sldId id="394" r:id="rId285"/>
    <p:sldId id="395" r:id="rId286"/>
    <p:sldId id="396" r:id="rId287"/>
    <p:sldId id="397" r:id="rId288"/>
    <p:sldId id="398" r:id="rId289"/>
    <p:sldId id="399" r:id="rId290"/>
    <p:sldId id="400" r:id="rId291"/>
    <p:sldId id="401" r:id="rId292"/>
    <p:sldId id="403" r:id="rId293"/>
    <p:sldId id="404" r:id="rId294"/>
    <p:sldId id="405" r:id="rId295"/>
    <p:sldId id="407" r:id="rId296"/>
    <p:sldId id="409" r:id="rId297"/>
    <p:sldId id="411" r:id="rId298"/>
    <p:sldId id="412" r:id="rId299"/>
    <p:sldId id="413" r:id="rId300"/>
    <p:sldId id="415" r:id="rId301"/>
    <p:sldId id="416" r:id="rId302"/>
    <p:sldId id="418" r:id="rId303"/>
    <p:sldId id="419" r:id="rId304"/>
    <p:sldId id="420" r:id="rId305"/>
    <p:sldId id="421" r:id="rId306"/>
    <p:sldId id="422" r:id="rId307"/>
    <p:sldId id="424" r:id="rId308"/>
    <p:sldId id="425" r:id="rId309"/>
    <p:sldId id="427" r:id="rId310"/>
    <p:sldId id="428" r:id="rId311"/>
    <p:sldId id="429" r:id="rId312"/>
    <p:sldId id="431" r:id="rId313"/>
    <p:sldId id="432" r:id="rId314"/>
    <p:sldId id="434" r:id="rId315"/>
    <p:sldId id="436" r:id="rId316"/>
    <p:sldId id="437" r:id="rId317"/>
    <p:sldId id="438" r:id="rId318"/>
    <p:sldId id="440" r:id="rId319"/>
    <p:sldId id="441" r:id="rId320"/>
    <p:sldId id="442" r:id="rId321"/>
    <p:sldId id="443" r:id="rId322"/>
    <p:sldId id="446" r:id="rId323"/>
    <p:sldId id="447" r:id="rId324"/>
    <p:sldId id="448" r:id="rId325"/>
    <p:sldId id="450" r:id="rId326"/>
    <p:sldId id="451" r:id="rId327"/>
    <p:sldId id="452" r:id="rId328"/>
    <p:sldId id="453" r:id="rId329"/>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258" autoAdjust="0"/>
  </p:normalViewPr>
  <p:slideViewPr>
    <p:cSldViewPr>
      <p:cViewPr>
        <p:scale>
          <a:sx n="100" d="100"/>
          <a:sy n="100" d="100"/>
        </p:scale>
        <p:origin x="-72"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135.xml"/><Relationship Id="rId303" Type="http://schemas.openxmlformats.org/officeDocument/2006/relationships/slide" Target="slides/slide139.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customXml" Target="../customXml/item138.xml"/><Relationship Id="rId159" Type="http://schemas.openxmlformats.org/officeDocument/2006/relationships/customXml" Target="../customXml/item159.xml"/><Relationship Id="rId324" Type="http://schemas.openxmlformats.org/officeDocument/2006/relationships/slide" Target="slides/slide160.xml"/><Relationship Id="rId170" Type="http://schemas.openxmlformats.org/officeDocument/2006/relationships/slide" Target="slides/slide6.xml"/><Relationship Id="rId191" Type="http://schemas.openxmlformats.org/officeDocument/2006/relationships/slide" Target="slides/slide27.xml"/><Relationship Id="rId205" Type="http://schemas.openxmlformats.org/officeDocument/2006/relationships/slide" Target="slides/slide41.xml"/><Relationship Id="rId226" Type="http://schemas.openxmlformats.org/officeDocument/2006/relationships/slide" Target="slides/slide62.xml"/><Relationship Id="rId247" Type="http://schemas.openxmlformats.org/officeDocument/2006/relationships/slide" Target="slides/slide83.xml"/><Relationship Id="rId107" Type="http://schemas.openxmlformats.org/officeDocument/2006/relationships/customXml" Target="../customXml/item107.xml"/><Relationship Id="rId268" Type="http://schemas.openxmlformats.org/officeDocument/2006/relationships/slide" Target="slides/slide104.xml"/><Relationship Id="rId289" Type="http://schemas.openxmlformats.org/officeDocument/2006/relationships/slide" Target="slides/slide125.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slide" Target="slides/slide150.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slide" Target="slides/slide17.xml"/><Relationship Id="rId216" Type="http://schemas.openxmlformats.org/officeDocument/2006/relationships/slide" Target="slides/slide52.xml"/><Relationship Id="rId237" Type="http://schemas.openxmlformats.org/officeDocument/2006/relationships/slide" Target="slides/slide73.xml"/><Relationship Id="rId258" Type="http://schemas.openxmlformats.org/officeDocument/2006/relationships/slide" Target="slides/slide94.xml"/><Relationship Id="rId279" Type="http://schemas.openxmlformats.org/officeDocument/2006/relationships/slide" Target="slides/slide115.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slide" Target="slides/slide126.xml"/><Relationship Id="rId304" Type="http://schemas.openxmlformats.org/officeDocument/2006/relationships/slide" Target="slides/slide140.xml"/><Relationship Id="rId325" Type="http://schemas.openxmlformats.org/officeDocument/2006/relationships/slide" Target="slides/slide161.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slide" Target="slides/slide7.xml"/><Relationship Id="rId192" Type="http://schemas.openxmlformats.org/officeDocument/2006/relationships/slide" Target="slides/slide28.xml"/><Relationship Id="rId206" Type="http://schemas.openxmlformats.org/officeDocument/2006/relationships/slide" Target="slides/slide42.xml"/><Relationship Id="rId227" Type="http://schemas.openxmlformats.org/officeDocument/2006/relationships/slide" Target="slides/slide63.xml"/><Relationship Id="rId248" Type="http://schemas.openxmlformats.org/officeDocument/2006/relationships/slide" Target="slides/slide84.xml"/><Relationship Id="rId269" Type="http://schemas.openxmlformats.org/officeDocument/2006/relationships/slide" Target="slides/slide105.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116.xml"/><Relationship Id="rId315" Type="http://schemas.openxmlformats.org/officeDocument/2006/relationships/slide" Target="slides/slide151.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slide" Target="slides/slide18.xml"/><Relationship Id="rId217" Type="http://schemas.openxmlformats.org/officeDocument/2006/relationships/slide" Target="slides/slide53.xml"/><Relationship Id="rId6" Type="http://schemas.openxmlformats.org/officeDocument/2006/relationships/customXml" Target="../customXml/item6.xml"/><Relationship Id="rId238" Type="http://schemas.openxmlformats.org/officeDocument/2006/relationships/slide" Target="slides/slide74.xml"/><Relationship Id="rId259" Type="http://schemas.openxmlformats.org/officeDocument/2006/relationships/slide" Target="slides/slide95.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106.xml"/><Relationship Id="rId291" Type="http://schemas.openxmlformats.org/officeDocument/2006/relationships/slide" Target="slides/slide127.xml"/><Relationship Id="rId305" Type="http://schemas.openxmlformats.org/officeDocument/2006/relationships/slide" Target="slides/slide141.xml"/><Relationship Id="rId326" Type="http://schemas.openxmlformats.org/officeDocument/2006/relationships/slide" Target="slides/slide162.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172" Type="http://schemas.openxmlformats.org/officeDocument/2006/relationships/slide" Target="slides/slide8.xml"/><Relationship Id="rId193" Type="http://schemas.openxmlformats.org/officeDocument/2006/relationships/slide" Target="slides/slide29.xml"/><Relationship Id="rId207" Type="http://schemas.openxmlformats.org/officeDocument/2006/relationships/slide" Target="slides/slide43.xml"/><Relationship Id="rId228" Type="http://schemas.openxmlformats.org/officeDocument/2006/relationships/slide" Target="slides/slide64.xml"/><Relationship Id="rId249" Type="http://schemas.openxmlformats.org/officeDocument/2006/relationships/slide" Target="slides/slide85.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96.xml"/><Relationship Id="rId281" Type="http://schemas.openxmlformats.org/officeDocument/2006/relationships/slide" Target="slides/slide117.xml"/><Relationship Id="rId316" Type="http://schemas.openxmlformats.org/officeDocument/2006/relationships/slide" Target="slides/slide152.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slide" Target="slides/slide19.xml"/><Relationship Id="rId218" Type="http://schemas.openxmlformats.org/officeDocument/2006/relationships/slide" Target="slides/slide54.xml"/><Relationship Id="rId239" Type="http://schemas.openxmlformats.org/officeDocument/2006/relationships/slide" Target="slides/slide75.xml"/><Relationship Id="rId250" Type="http://schemas.openxmlformats.org/officeDocument/2006/relationships/slide" Target="slides/slide86.xml"/><Relationship Id="rId271" Type="http://schemas.openxmlformats.org/officeDocument/2006/relationships/slide" Target="slides/slide107.xml"/><Relationship Id="rId292" Type="http://schemas.openxmlformats.org/officeDocument/2006/relationships/slide" Target="slides/slide128.xml"/><Relationship Id="rId306" Type="http://schemas.openxmlformats.org/officeDocument/2006/relationships/slide" Target="slides/slide142.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63.xml"/><Relationship Id="rId152" Type="http://schemas.openxmlformats.org/officeDocument/2006/relationships/customXml" Target="../customXml/item152.xml"/><Relationship Id="rId173" Type="http://schemas.openxmlformats.org/officeDocument/2006/relationships/slide" Target="slides/slide9.xml"/><Relationship Id="rId194" Type="http://schemas.openxmlformats.org/officeDocument/2006/relationships/slide" Target="slides/slide30.xml"/><Relationship Id="rId208" Type="http://schemas.openxmlformats.org/officeDocument/2006/relationships/slide" Target="slides/slide44.xml"/><Relationship Id="rId229" Type="http://schemas.openxmlformats.org/officeDocument/2006/relationships/slide" Target="slides/slide65.xml"/><Relationship Id="rId240" Type="http://schemas.openxmlformats.org/officeDocument/2006/relationships/slide" Target="slides/slide76.xml"/><Relationship Id="rId261" Type="http://schemas.openxmlformats.org/officeDocument/2006/relationships/slide" Target="slides/slide97.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118.xml"/><Relationship Id="rId317" Type="http://schemas.openxmlformats.org/officeDocument/2006/relationships/slide" Target="slides/slide153.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slide" Target="slides/slide20.xml"/><Relationship Id="rId189" Type="http://schemas.openxmlformats.org/officeDocument/2006/relationships/slide" Target="slides/slide25.xml"/><Relationship Id="rId219" Type="http://schemas.openxmlformats.org/officeDocument/2006/relationships/slide" Target="slides/slide55.xml"/><Relationship Id="rId3" Type="http://schemas.openxmlformats.org/officeDocument/2006/relationships/customXml" Target="../customXml/item3.xml"/><Relationship Id="rId214" Type="http://schemas.openxmlformats.org/officeDocument/2006/relationships/slide" Target="slides/slide50.xml"/><Relationship Id="rId230" Type="http://schemas.openxmlformats.org/officeDocument/2006/relationships/slide" Target="slides/slide66.xml"/><Relationship Id="rId235" Type="http://schemas.openxmlformats.org/officeDocument/2006/relationships/slide" Target="slides/slide71.xml"/><Relationship Id="rId251" Type="http://schemas.openxmlformats.org/officeDocument/2006/relationships/slide" Target="slides/slide87.xml"/><Relationship Id="rId256" Type="http://schemas.openxmlformats.org/officeDocument/2006/relationships/slide" Target="slides/slide92.xml"/><Relationship Id="rId277" Type="http://schemas.openxmlformats.org/officeDocument/2006/relationships/slide" Target="slides/slide113.xml"/><Relationship Id="rId298" Type="http://schemas.openxmlformats.org/officeDocument/2006/relationships/slide" Target="slides/slide134.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272" Type="http://schemas.openxmlformats.org/officeDocument/2006/relationships/slide" Target="slides/slide108.xml"/><Relationship Id="rId293" Type="http://schemas.openxmlformats.org/officeDocument/2006/relationships/slide" Target="slides/slide129.xml"/><Relationship Id="rId302" Type="http://schemas.openxmlformats.org/officeDocument/2006/relationships/slide" Target="slides/slide138.xml"/><Relationship Id="rId307" Type="http://schemas.openxmlformats.org/officeDocument/2006/relationships/slide" Target="slides/slide143.xml"/><Relationship Id="rId323" Type="http://schemas.openxmlformats.org/officeDocument/2006/relationships/slide" Target="slides/slide159.xml"/><Relationship Id="rId328" Type="http://schemas.openxmlformats.org/officeDocument/2006/relationships/slide" Target="slides/slide164.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slide" Target="slides/slide10.xml"/><Relationship Id="rId179" Type="http://schemas.openxmlformats.org/officeDocument/2006/relationships/slide" Target="slides/slide15.xml"/><Relationship Id="rId195" Type="http://schemas.openxmlformats.org/officeDocument/2006/relationships/slide" Target="slides/slide31.xml"/><Relationship Id="rId209" Type="http://schemas.openxmlformats.org/officeDocument/2006/relationships/slide" Target="slides/slide45.xml"/><Relationship Id="rId190" Type="http://schemas.openxmlformats.org/officeDocument/2006/relationships/slide" Target="slides/slide26.xml"/><Relationship Id="rId204" Type="http://schemas.openxmlformats.org/officeDocument/2006/relationships/slide" Target="slides/slide40.xml"/><Relationship Id="rId220" Type="http://schemas.openxmlformats.org/officeDocument/2006/relationships/slide" Target="slides/slide56.xml"/><Relationship Id="rId225" Type="http://schemas.openxmlformats.org/officeDocument/2006/relationships/slide" Target="slides/slide61.xml"/><Relationship Id="rId241" Type="http://schemas.openxmlformats.org/officeDocument/2006/relationships/slide" Target="slides/slide77.xml"/><Relationship Id="rId246" Type="http://schemas.openxmlformats.org/officeDocument/2006/relationships/slide" Target="slides/slide82.xml"/><Relationship Id="rId267" Type="http://schemas.openxmlformats.org/officeDocument/2006/relationships/slide" Target="slides/slide103.xml"/><Relationship Id="rId288" Type="http://schemas.openxmlformats.org/officeDocument/2006/relationships/slide" Target="slides/slide124.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customXml" Target="../customXml/item127.xml"/><Relationship Id="rId262" Type="http://schemas.openxmlformats.org/officeDocument/2006/relationships/slide" Target="slides/slide98.xml"/><Relationship Id="rId283" Type="http://schemas.openxmlformats.org/officeDocument/2006/relationships/slide" Target="slides/slide119.xml"/><Relationship Id="rId313" Type="http://schemas.openxmlformats.org/officeDocument/2006/relationships/slide" Target="slides/slide149.xml"/><Relationship Id="rId318" Type="http://schemas.openxmlformats.org/officeDocument/2006/relationships/slide" Target="slides/slide154.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48" Type="http://schemas.openxmlformats.org/officeDocument/2006/relationships/customXml" Target="../customXml/item148.xml"/><Relationship Id="rId164" Type="http://schemas.openxmlformats.org/officeDocument/2006/relationships/slideMaster" Target="slideMasters/slideMaster1.xml"/><Relationship Id="rId169" Type="http://schemas.openxmlformats.org/officeDocument/2006/relationships/slide" Target="slides/slide5.xml"/><Relationship Id="rId185" Type="http://schemas.openxmlformats.org/officeDocument/2006/relationships/slide" Target="slides/slide21.xml"/><Relationship Id="rId33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16.xml"/><Relationship Id="rId210" Type="http://schemas.openxmlformats.org/officeDocument/2006/relationships/slide" Target="slides/slide46.xml"/><Relationship Id="rId215" Type="http://schemas.openxmlformats.org/officeDocument/2006/relationships/slide" Target="slides/slide51.xml"/><Relationship Id="rId236" Type="http://schemas.openxmlformats.org/officeDocument/2006/relationships/slide" Target="slides/slide72.xml"/><Relationship Id="rId257" Type="http://schemas.openxmlformats.org/officeDocument/2006/relationships/slide" Target="slides/slide93.xml"/><Relationship Id="rId278" Type="http://schemas.openxmlformats.org/officeDocument/2006/relationships/slide" Target="slides/slide114.xml"/><Relationship Id="rId26" Type="http://schemas.openxmlformats.org/officeDocument/2006/relationships/customXml" Target="../customXml/item26.xml"/><Relationship Id="rId231" Type="http://schemas.openxmlformats.org/officeDocument/2006/relationships/slide" Target="slides/slide67.xml"/><Relationship Id="rId252" Type="http://schemas.openxmlformats.org/officeDocument/2006/relationships/slide" Target="slides/slide88.xml"/><Relationship Id="rId273" Type="http://schemas.openxmlformats.org/officeDocument/2006/relationships/slide" Target="slides/slide109.xml"/><Relationship Id="rId294" Type="http://schemas.openxmlformats.org/officeDocument/2006/relationships/slide" Target="slides/slide130.xml"/><Relationship Id="rId308" Type="http://schemas.openxmlformats.org/officeDocument/2006/relationships/slide" Target="slides/slide144.xml"/><Relationship Id="rId329" Type="http://schemas.openxmlformats.org/officeDocument/2006/relationships/slide" Target="slides/slide165.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slide" Target="slides/slide11.xml"/><Relationship Id="rId196" Type="http://schemas.openxmlformats.org/officeDocument/2006/relationships/slide" Target="slides/slide32.xml"/><Relationship Id="rId200" Type="http://schemas.openxmlformats.org/officeDocument/2006/relationships/slide" Target="slides/slide36.xml"/><Relationship Id="rId16" Type="http://schemas.openxmlformats.org/officeDocument/2006/relationships/customXml" Target="../customXml/item16.xml"/><Relationship Id="rId221" Type="http://schemas.openxmlformats.org/officeDocument/2006/relationships/slide" Target="slides/slide57.xml"/><Relationship Id="rId242" Type="http://schemas.openxmlformats.org/officeDocument/2006/relationships/slide" Target="slides/slide78.xml"/><Relationship Id="rId263" Type="http://schemas.openxmlformats.org/officeDocument/2006/relationships/slide" Target="slides/slide99.xml"/><Relationship Id="rId284" Type="http://schemas.openxmlformats.org/officeDocument/2006/relationships/slide" Target="slides/slide120.xml"/><Relationship Id="rId319" Type="http://schemas.openxmlformats.org/officeDocument/2006/relationships/slide" Target="slides/slide155.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notesMaster" Target="notesMasters/notesMaster1.xml"/><Relationship Id="rId90" Type="http://schemas.openxmlformats.org/officeDocument/2006/relationships/customXml" Target="../customXml/item90.xml"/><Relationship Id="rId165" Type="http://schemas.openxmlformats.org/officeDocument/2006/relationships/slide" Target="slides/slide1.xml"/><Relationship Id="rId186" Type="http://schemas.openxmlformats.org/officeDocument/2006/relationships/slide" Target="slides/slide22.xml"/><Relationship Id="rId211" Type="http://schemas.openxmlformats.org/officeDocument/2006/relationships/slide" Target="slides/slide47.xml"/><Relationship Id="rId232" Type="http://schemas.openxmlformats.org/officeDocument/2006/relationships/slide" Target="slides/slide68.xml"/><Relationship Id="rId253" Type="http://schemas.openxmlformats.org/officeDocument/2006/relationships/slide" Target="slides/slide89.xml"/><Relationship Id="rId274" Type="http://schemas.openxmlformats.org/officeDocument/2006/relationships/slide" Target="slides/slide110.xml"/><Relationship Id="rId295" Type="http://schemas.openxmlformats.org/officeDocument/2006/relationships/slide" Target="slides/slide131.xml"/><Relationship Id="rId309" Type="http://schemas.openxmlformats.org/officeDocument/2006/relationships/slide" Target="slides/slide145.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56.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slide" Target="slides/slide12.xml"/><Relationship Id="rId197" Type="http://schemas.openxmlformats.org/officeDocument/2006/relationships/slide" Target="slides/slide33.xml"/><Relationship Id="rId201" Type="http://schemas.openxmlformats.org/officeDocument/2006/relationships/slide" Target="slides/slide37.xml"/><Relationship Id="rId222" Type="http://schemas.openxmlformats.org/officeDocument/2006/relationships/slide" Target="slides/slide58.xml"/><Relationship Id="rId243" Type="http://schemas.openxmlformats.org/officeDocument/2006/relationships/slide" Target="slides/slide79.xml"/><Relationship Id="rId264" Type="http://schemas.openxmlformats.org/officeDocument/2006/relationships/slide" Target="slides/slide100.xml"/><Relationship Id="rId285" Type="http://schemas.openxmlformats.org/officeDocument/2006/relationships/slide" Target="slides/slide121.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46.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slide" Target="slides/slide2.xml"/><Relationship Id="rId187" Type="http://schemas.openxmlformats.org/officeDocument/2006/relationships/slide" Target="slides/slide23.xml"/><Relationship Id="rId331" Type="http://schemas.openxmlformats.org/officeDocument/2006/relationships/presProps" Target="presProps.xml"/><Relationship Id="rId1" Type="http://schemas.openxmlformats.org/officeDocument/2006/relationships/customXml" Target="../customXml/item1.xml"/><Relationship Id="rId212" Type="http://schemas.openxmlformats.org/officeDocument/2006/relationships/slide" Target="slides/slide48.xml"/><Relationship Id="rId233" Type="http://schemas.openxmlformats.org/officeDocument/2006/relationships/slide" Target="slides/slide69.xml"/><Relationship Id="rId254" Type="http://schemas.openxmlformats.org/officeDocument/2006/relationships/slide" Target="slides/slide90.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111.xml"/><Relationship Id="rId296" Type="http://schemas.openxmlformats.org/officeDocument/2006/relationships/slide" Target="slides/slide132.xml"/><Relationship Id="rId300" Type="http://schemas.openxmlformats.org/officeDocument/2006/relationships/slide" Target="slides/slide136.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slide" Target="slides/slide13.xml"/><Relationship Id="rId198" Type="http://schemas.openxmlformats.org/officeDocument/2006/relationships/slide" Target="slides/slide34.xml"/><Relationship Id="rId321" Type="http://schemas.openxmlformats.org/officeDocument/2006/relationships/slide" Target="slides/slide157.xml"/><Relationship Id="rId202" Type="http://schemas.openxmlformats.org/officeDocument/2006/relationships/slide" Target="slides/slide38.xml"/><Relationship Id="rId223" Type="http://schemas.openxmlformats.org/officeDocument/2006/relationships/slide" Target="slides/slide59.xml"/><Relationship Id="rId244" Type="http://schemas.openxmlformats.org/officeDocument/2006/relationships/slide" Target="slides/slide80.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101.xml"/><Relationship Id="rId286" Type="http://schemas.openxmlformats.org/officeDocument/2006/relationships/slide" Target="slides/slide122.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slide" Target="slides/slide3.xml"/><Relationship Id="rId188" Type="http://schemas.openxmlformats.org/officeDocument/2006/relationships/slide" Target="slides/slide24.xml"/><Relationship Id="rId311" Type="http://schemas.openxmlformats.org/officeDocument/2006/relationships/slide" Target="slides/slide147.xml"/><Relationship Id="rId332" Type="http://schemas.openxmlformats.org/officeDocument/2006/relationships/viewProps" Target="viewProps.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slide" Target="slides/slide49.xml"/><Relationship Id="rId234" Type="http://schemas.openxmlformats.org/officeDocument/2006/relationships/slide" Target="slides/slide70.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91.xml"/><Relationship Id="rId276" Type="http://schemas.openxmlformats.org/officeDocument/2006/relationships/slide" Target="slides/slide112.xml"/><Relationship Id="rId297" Type="http://schemas.openxmlformats.org/officeDocument/2006/relationships/slide" Target="slides/slide133.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slide" Target="slides/slide14.xml"/><Relationship Id="rId301" Type="http://schemas.openxmlformats.org/officeDocument/2006/relationships/slide" Target="slides/slide137.xml"/><Relationship Id="rId322" Type="http://schemas.openxmlformats.org/officeDocument/2006/relationships/slide" Target="slides/slide158.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slide" Target="slides/slide35.xml"/><Relationship Id="rId203" Type="http://schemas.openxmlformats.org/officeDocument/2006/relationships/slide" Target="slides/slide39.xml"/><Relationship Id="rId19" Type="http://schemas.openxmlformats.org/officeDocument/2006/relationships/customXml" Target="../customXml/item19.xml"/><Relationship Id="rId224" Type="http://schemas.openxmlformats.org/officeDocument/2006/relationships/slide" Target="slides/slide60.xml"/><Relationship Id="rId245" Type="http://schemas.openxmlformats.org/officeDocument/2006/relationships/slide" Target="slides/slide81.xml"/><Relationship Id="rId266" Type="http://schemas.openxmlformats.org/officeDocument/2006/relationships/slide" Target="slides/slide102.xml"/><Relationship Id="rId287" Type="http://schemas.openxmlformats.org/officeDocument/2006/relationships/slide" Target="slides/slide123.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slide" Target="slides/slide4.xml"/><Relationship Id="rId312" Type="http://schemas.openxmlformats.org/officeDocument/2006/relationships/slide" Target="slides/slide148.xml"/><Relationship Id="rId33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2018/11/9</a:t>
            </a:fld>
            <a:endParaRPr lang="zh-CN" altLang="en-US"/>
          </a:p>
        </p:txBody>
      </p:sp>
      <p:sp>
        <p:nvSpPr>
          <p:cNvPr id="4" name="幻灯片图像占位符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2" y="7"/>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4"/>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72"/>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3"/>
          </p:nvPr>
        </p:nvSpPr>
        <p:spPr>
          <a:xfrm>
            <a:off x="4144991" y="6340172"/>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72"/>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8"/>
            <a:ext cx="3970175" cy="556509"/>
          </a:xfrm>
          <a:prstGeom prst="rect">
            <a:avLst/>
          </a:prstGeom>
          <a:noFill/>
        </p:spPr>
      </p:pic>
      <p:sp>
        <p:nvSpPr>
          <p:cNvPr id="11" name="TextBox 10"/>
          <p:cNvSpPr txBox="1"/>
          <p:nvPr/>
        </p:nvSpPr>
        <p:spPr>
          <a:xfrm>
            <a:off x="985701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366077"/>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53.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6.xml"/><Relationship Id="rId1" Type="http://schemas.openxmlformats.org/officeDocument/2006/relationships/customXml" Target="../../customXml/item97.xml"/><Relationship Id="rId4" Type="http://schemas.openxmlformats.org/officeDocument/2006/relationships/image" Target="../media/image23.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6.xml"/><Relationship Id="rId1" Type="http://schemas.openxmlformats.org/officeDocument/2006/relationships/customXml" Target="../../customXml/item117.xml"/><Relationship Id="rId4" Type="http://schemas.openxmlformats.org/officeDocument/2006/relationships/image" Target="../media/image6.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6.xml"/><Relationship Id="rId1" Type="http://schemas.openxmlformats.org/officeDocument/2006/relationships/customXml" Target="../../customXml/item142.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6.xml"/><Relationship Id="rId1" Type="http://schemas.openxmlformats.org/officeDocument/2006/relationships/customXml" Target="../../customXml/item94.xml"/><Relationship Id="rId4" Type="http://schemas.openxmlformats.org/officeDocument/2006/relationships/image" Target="../media/image7.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6.xml"/><Relationship Id="rId1" Type="http://schemas.openxmlformats.org/officeDocument/2006/relationships/customXml" Target="../../customXml/item55.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6.xml"/><Relationship Id="rId1" Type="http://schemas.openxmlformats.org/officeDocument/2006/relationships/customXml" Target="../../customXml/item14.xml"/><Relationship Id="rId4" Type="http://schemas.openxmlformats.org/officeDocument/2006/relationships/image" Target="../media/image24.pn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6.xml"/><Relationship Id="rId1" Type="http://schemas.openxmlformats.org/officeDocument/2006/relationships/customXml" Target="../../customXml/item79.xml"/><Relationship Id="rId4" Type="http://schemas.openxmlformats.org/officeDocument/2006/relationships/image" Target="../media/image6.pn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6.xml"/><Relationship Id="rId1" Type="http://schemas.openxmlformats.org/officeDocument/2006/relationships/customXml" Target="../../customXml/item3.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6.xml"/><Relationship Id="rId1" Type="http://schemas.openxmlformats.org/officeDocument/2006/relationships/customXml" Target="../../customXml/item8.xml"/><Relationship Id="rId4" Type="http://schemas.openxmlformats.org/officeDocument/2006/relationships/image" Target="../media/image7.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6.xml"/><Relationship Id="rId1" Type="http://schemas.openxmlformats.org/officeDocument/2006/relationships/customXml" Target="../../customXml/item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96.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6.xml"/><Relationship Id="rId1" Type="http://schemas.openxmlformats.org/officeDocument/2006/relationships/customXml" Target="../../customXml/item92.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6.xml"/><Relationship Id="rId1" Type="http://schemas.openxmlformats.org/officeDocument/2006/relationships/customXml" Target="../../customXml/item132.xml"/><Relationship Id="rId4" Type="http://schemas.openxmlformats.org/officeDocument/2006/relationships/image" Target="../media/image6.pn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6.xml"/><Relationship Id="rId1" Type="http://schemas.openxmlformats.org/officeDocument/2006/relationships/customXml" Target="../../customXml/item99.xml"/><Relationship Id="rId4" Type="http://schemas.openxmlformats.org/officeDocument/2006/relationships/image" Target="../media/image25.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6.xml"/><Relationship Id="rId1" Type="http://schemas.openxmlformats.org/officeDocument/2006/relationships/customXml" Target="../../customXml/item57.xml"/><Relationship Id="rId4" Type="http://schemas.openxmlformats.org/officeDocument/2006/relationships/image" Target="../media/image7.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6.xml"/><Relationship Id="rId1" Type="http://schemas.openxmlformats.org/officeDocument/2006/relationships/customXml" Target="../../customXml/item151.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7.xml"/><Relationship Id="rId1" Type="http://schemas.openxmlformats.org/officeDocument/2006/relationships/customXml" Target="../../customXml/item81.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7.xml"/><Relationship Id="rId1" Type="http://schemas.openxmlformats.org/officeDocument/2006/relationships/customXml" Target="../../customXml/item16.xml"/><Relationship Id="rId4" Type="http://schemas.openxmlformats.org/officeDocument/2006/relationships/image" Target="../media/image6.png"/></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7.xml"/><Relationship Id="rId1" Type="http://schemas.openxmlformats.org/officeDocument/2006/relationships/customXml" Target="../../customXml/item131.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7.xml"/><Relationship Id="rId1" Type="http://schemas.openxmlformats.org/officeDocument/2006/relationships/customXml" Target="../../customXml/item156.xml"/><Relationship Id="rId4" Type="http://schemas.openxmlformats.org/officeDocument/2006/relationships/image" Target="../media/image25.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7.xml"/><Relationship Id="rId1" Type="http://schemas.openxmlformats.org/officeDocument/2006/relationships/customXml" Target="../../customXml/item1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27.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7.xml"/><Relationship Id="rId1" Type="http://schemas.openxmlformats.org/officeDocument/2006/relationships/customXml" Target="../../customXml/item61.xml"/><Relationship Id="rId4" Type="http://schemas.openxmlformats.org/officeDocument/2006/relationships/image" Target="../media/image7.png"/></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7.xml"/><Relationship Id="rId1" Type="http://schemas.openxmlformats.org/officeDocument/2006/relationships/customXml" Target="../../customXml/item83.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7.xml"/><Relationship Id="rId1" Type="http://schemas.openxmlformats.org/officeDocument/2006/relationships/customXml" Target="../../customXml/item76.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7.xml"/><Relationship Id="rId1" Type="http://schemas.openxmlformats.org/officeDocument/2006/relationships/customXml" Target="../../customXml/item24.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7.xml"/><Relationship Id="rId1" Type="http://schemas.openxmlformats.org/officeDocument/2006/relationships/customXml" Target="../../customXml/item42.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7.xml"/><Relationship Id="rId1" Type="http://schemas.openxmlformats.org/officeDocument/2006/relationships/customXml" Target="../../customXml/item19.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8.xml"/><Relationship Id="rId1" Type="http://schemas.openxmlformats.org/officeDocument/2006/relationships/customXml" Target="../../customXml/item115.xml"/><Relationship Id="rId5" Type="http://schemas.openxmlformats.org/officeDocument/2006/relationships/image" Target="../media/image27.png"/><Relationship Id="rId4" Type="http://schemas.openxmlformats.org/officeDocument/2006/relationships/image" Target="../media/image26.jpe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8.xml"/><Relationship Id="rId1" Type="http://schemas.openxmlformats.org/officeDocument/2006/relationships/customXml" Target="../../customXml/item56.xml"/><Relationship Id="rId4" Type="http://schemas.openxmlformats.org/officeDocument/2006/relationships/image" Target="../media/image6.png"/></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8.xml"/><Relationship Id="rId1" Type="http://schemas.openxmlformats.org/officeDocument/2006/relationships/customXml" Target="../../customXml/item22.xml"/><Relationship Id="rId4" Type="http://schemas.openxmlformats.org/officeDocument/2006/relationships/image" Target="../media/image25.png"/></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8.xml"/><Relationship Id="rId1" Type="http://schemas.openxmlformats.org/officeDocument/2006/relationships/customXml" Target="../../customXml/item10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85.xml"/><Relationship Id="rId4" Type="http://schemas.openxmlformats.org/officeDocument/2006/relationships/image" Target="../media/image8.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8.xml"/><Relationship Id="rId1" Type="http://schemas.openxmlformats.org/officeDocument/2006/relationships/customXml" Target="../../customXml/item59.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8.xml"/><Relationship Id="rId1" Type="http://schemas.openxmlformats.org/officeDocument/2006/relationships/customXml" Target="../../customXml/item37.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8.xml"/><Relationship Id="rId1" Type="http://schemas.openxmlformats.org/officeDocument/2006/relationships/customXml" Target="../../customXml/item130.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8.xml"/><Relationship Id="rId1" Type="http://schemas.openxmlformats.org/officeDocument/2006/relationships/customXml" Target="../../customXml/item15.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8.xml"/><Relationship Id="rId1" Type="http://schemas.openxmlformats.org/officeDocument/2006/relationships/customXml" Target="../../customXml/item149.xml"/><Relationship Id="rId4" Type="http://schemas.openxmlformats.org/officeDocument/2006/relationships/image" Target="../media/image28.png"/></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8.xml"/><Relationship Id="rId1" Type="http://schemas.openxmlformats.org/officeDocument/2006/relationships/customXml" Target="../../customXml/item68.xml"/><Relationship Id="rId4" Type="http://schemas.openxmlformats.org/officeDocument/2006/relationships/image" Target="../media/image7.png"/></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8.xml"/><Relationship Id="rId1" Type="http://schemas.openxmlformats.org/officeDocument/2006/relationships/customXml" Target="../../customXml/item13.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8.xml"/><Relationship Id="rId1" Type="http://schemas.openxmlformats.org/officeDocument/2006/relationships/customXml" Target="../../customXml/item136.xml"/><Relationship Id="rId4" Type="http://schemas.openxmlformats.org/officeDocument/2006/relationships/image" Target="../media/image29.png"/></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8.xml"/><Relationship Id="rId1" Type="http://schemas.openxmlformats.org/officeDocument/2006/relationships/customXml" Target="../../customXml/item4.xml"/><Relationship Id="rId4" Type="http://schemas.openxmlformats.org/officeDocument/2006/relationships/image" Target="../media/image7.png"/></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8.xml"/><Relationship Id="rId1" Type="http://schemas.openxmlformats.org/officeDocument/2006/relationships/customXml" Target="../../customXml/item6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72.xml"/><Relationship Id="rId4" Type="http://schemas.openxmlformats.org/officeDocument/2006/relationships/image" Target="../media/image6.png"/></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8.xml"/><Relationship Id="rId1" Type="http://schemas.openxmlformats.org/officeDocument/2006/relationships/customXml" Target="../../customXml/item111.xml"/><Relationship Id="rId4" Type="http://schemas.openxmlformats.org/officeDocument/2006/relationships/image" Target="../media/image30.png"/></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8.xml"/><Relationship Id="rId1" Type="http://schemas.openxmlformats.org/officeDocument/2006/relationships/customXml" Target="../../customXml/item35.xml"/><Relationship Id="rId4" Type="http://schemas.openxmlformats.org/officeDocument/2006/relationships/image" Target="../media/image7.pn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8.xml"/><Relationship Id="rId1" Type="http://schemas.openxmlformats.org/officeDocument/2006/relationships/customXml" Target="../../customXml/item89.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8.xml"/><Relationship Id="rId1" Type="http://schemas.openxmlformats.org/officeDocument/2006/relationships/customXml" Target="../../customXml/item158.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8.xml"/><Relationship Id="rId1" Type="http://schemas.openxmlformats.org/officeDocument/2006/relationships/customXml" Target="../../customXml/item118.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8.xml"/><Relationship Id="rId1" Type="http://schemas.openxmlformats.org/officeDocument/2006/relationships/customXml" Target="../../customXml/item87.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8.xml"/><Relationship Id="rId1" Type="http://schemas.openxmlformats.org/officeDocument/2006/relationships/customXml" Target="../../customXml/item30.xml"/><Relationship Id="rId4" Type="http://schemas.openxmlformats.org/officeDocument/2006/relationships/image" Target="../media/image31.png"/></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8.xml"/><Relationship Id="rId1" Type="http://schemas.openxmlformats.org/officeDocument/2006/relationships/customXml" Target="../../customXml/item161.xml"/><Relationship Id="rId4" Type="http://schemas.openxmlformats.org/officeDocument/2006/relationships/image" Target="../media/image7.png"/></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8.xml"/><Relationship Id="rId1" Type="http://schemas.openxmlformats.org/officeDocument/2006/relationships/customXml" Target="../../customXml/item141.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8.xml"/><Relationship Id="rId1" Type="http://schemas.openxmlformats.org/officeDocument/2006/relationships/customXml" Target="../../customXml/item128.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60.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8.xml"/><Relationship Id="rId1" Type="http://schemas.openxmlformats.org/officeDocument/2006/relationships/customXml" Target="../../customXml/item75.xml"/><Relationship Id="rId4" Type="http://schemas.openxmlformats.org/officeDocument/2006/relationships/image" Target="../media/image7.png"/></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8.xml"/><Relationship Id="rId1" Type="http://schemas.openxmlformats.org/officeDocument/2006/relationships/customXml" Target="../../customXml/item28.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9.xml"/><Relationship Id="rId1" Type="http://schemas.openxmlformats.org/officeDocument/2006/relationships/customXml" Target="../../customXml/item10.xml"/><Relationship Id="rId4" Type="http://schemas.openxmlformats.org/officeDocument/2006/relationships/image" Target="../media/image33.png"/></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9.xml"/><Relationship Id="rId1" Type="http://schemas.openxmlformats.org/officeDocument/2006/relationships/customXml" Target="../../customXml/item139.xml"/><Relationship Id="rId4" Type="http://schemas.openxmlformats.org/officeDocument/2006/relationships/image" Target="../media/image7.png"/></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9.xml"/><Relationship Id="rId1" Type="http://schemas.openxmlformats.org/officeDocument/2006/relationships/customXml" Target="../../customXml/item67.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9.xml"/><Relationship Id="rId1" Type="http://schemas.openxmlformats.org/officeDocument/2006/relationships/customXml" Target="../../customXml/item126.xml"/><Relationship Id="rId4" Type="http://schemas.openxmlformats.org/officeDocument/2006/relationships/image" Target="../media/image34.png"/></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9.xml"/><Relationship Id="rId1" Type="http://schemas.openxmlformats.org/officeDocument/2006/relationships/customXml" Target="../../customXml/item120.xml"/><Relationship Id="rId4" Type="http://schemas.openxmlformats.org/officeDocument/2006/relationships/image" Target="../media/image7.png"/></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9.xml"/><Relationship Id="rId1" Type="http://schemas.openxmlformats.org/officeDocument/2006/relationships/customXml" Target="../../customXml/item65.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9.xml"/><Relationship Id="rId1" Type="http://schemas.openxmlformats.org/officeDocument/2006/relationships/customXml" Target="../../customXml/item23.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9.xml"/><Relationship Id="rId1" Type="http://schemas.openxmlformats.org/officeDocument/2006/relationships/customXml" Target="../../customXml/item112.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122.xml"/><Relationship Id="rId4" Type="http://schemas.openxmlformats.org/officeDocument/2006/relationships/image" Target="../media/image7.png"/></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9.xml"/><Relationship Id="rId1" Type="http://schemas.openxmlformats.org/officeDocument/2006/relationships/customXml" Target="../../customXml/item153.xml"/><Relationship Id="rId4" Type="http://schemas.openxmlformats.org/officeDocument/2006/relationships/image" Target="../media/image7.png"/></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9.xml"/><Relationship Id="rId1" Type="http://schemas.openxmlformats.org/officeDocument/2006/relationships/customXml" Target="../../customXml/item62.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9.xml"/><Relationship Id="rId1" Type="http://schemas.openxmlformats.org/officeDocument/2006/relationships/customXml" Target="../../customXml/item155.xml"/><Relationship Id="rId4" Type="http://schemas.openxmlformats.org/officeDocument/2006/relationships/image" Target="../media/image36.png"/></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9.xml"/><Relationship Id="rId1" Type="http://schemas.openxmlformats.org/officeDocument/2006/relationships/customXml" Target="../../customXml/item34.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9.xml"/><Relationship Id="rId1" Type="http://schemas.openxmlformats.org/officeDocument/2006/relationships/customXml" Target="../../customXml/item32.xml"/><Relationship Id="rId4" Type="http://schemas.openxmlformats.org/officeDocument/2006/relationships/image" Target="../media/image7.png"/></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9.xml"/><Relationship Id="rId1" Type="http://schemas.openxmlformats.org/officeDocument/2006/relationships/customXml" Target="../../customXml/item10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1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147.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78.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9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75.xml"/><Relationship Id="rId5" Type="http://schemas.openxmlformats.org/officeDocument/2006/relationships/slide" Target="slide40.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15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15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31.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ustomXml" Target="../../customXml/item52.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customXml" Target="../../customXml/item29.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ustomXml" Target="../../customXml/item10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customXml" Target="../../customXml/item8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customXml" Target="../../customXml/item14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customXml" Target="../../customXml/item25.xml"/><Relationship Id="rId5" Type="http://schemas.openxmlformats.org/officeDocument/2006/relationships/image" Target="../media/image6.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152.xml"/><Relationship Id="rId5" Type="http://schemas.openxmlformats.org/officeDocument/2006/relationships/slide" Target="slide126.xml"/><Relationship Id="rId4" Type="http://schemas.openxmlformats.org/officeDocument/2006/relationships/slide" Target="slide11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customXml" Target="../../customXml/item7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customXml" Target="../../customXml/item12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customXml" Target="../../customXml/item14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customXml" Target="../../customXml/item10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customXml" Target="../../customXml/item88.xml"/><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customXml" Target="../../customXml/item33.xml"/><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customXml" Target="../../customXml/item6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customXml" Target="../../customXml/item9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customXml" Target="../../customXml/item40.xml"/><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customXml" Target="../../customXml/item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16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20.xml"/><Relationship Id="rId4" Type="http://schemas.openxmlformats.org/officeDocument/2006/relationships/image" Target="../media/image1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33.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45.xml"/><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119.xml"/><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11.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106.xml"/><Relationship Id="rId4" Type="http://schemas.openxmlformats.org/officeDocument/2006/relationships/image" Target="../media/image16.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43.xml"/><Relationship Id="rId4" Type="http://schemas.openxmlformats.org/officeDocument/2006/relationships/image" Target="../media/image7.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47.xml"/><Relationship Id="rId4" Type="http://schemas.openxmlformats.org/officeDocument/2006/relationships/image" Target="../media/image17.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16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39.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36.xml"/><Relationship Id="rId4" Type="http://schemas.openxmlformats.org/officeDocument/2006/relationships/image" Target="../media/image18.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12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121.xml"/><Relationship Id="rId4" Type="http://schemas.openxmlformats.org/officeDocument/2006/relationships/image" Target="../media/image7.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14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154.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26.xml"/><Relationship Id="rId4" Type="http://schemas.openxmlformats.org/officeDocument/2006/relationships/image" Target="../media/image19.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54.xml"/><Relationship Id="rId4" Type="http://schemas.openxmlformats.org/officeDocument/2006/relationships/image" Target="../media/image7.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5.xml"/><Relationship Id="rId1" Type="http://schemas.openxmlformats.org/officeDocument/2006/relationships/customXml" Target="../../customXml/item105.xml"/><Relationship Id="rId4" Type="http://schemas.openxmlformats.org/officeDocument/2006/relationships/image" Target="../media/image20.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customXml" Target="../../customXml/item129.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5.xml"/><Relationship Id="rId1" Type="http://schemas.openxmlformats.org/officeDocument/2006/relationships/customXml" Target="../../customXml/item150.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5.xml"/><Relationship Id="rId1" Type="http://schemas.openxmlformats.org/officeDocument/2006/relationships/customXml" Target="../../customXml/item48.xml"/><Relationship Id="rId4" Type="http://schemas.openxmlformats.org/officeDocument/2006/relationships/image" Target="../media/image6.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customXml" Target="../../customXml/item5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134.xml"/><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customXml" Target="../../customXml/item163.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5.xml"/><Relationship Id="rId1" Type="http://schemas.openxmlformats.org/officeDocument/2006/relationships/customXml" Target="../../customXml/item143.xml"/><Relationship Id="rId4" Type="http://schemas.openxmlformats.org/officeDocument/2006/relationships/image" Target="../media/image7.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5.xml"/><Relationship Id="rId1" Type="http://schemas.openxmlformats.org/officeDocument/2006/relationships/customXml" Target="../../customXml/item137.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5.xml"/><Relationship Id="rId1" Type="http://schemas.openxmlformats.org/officeDocument/2006/relationships/customXml" Target="../../customXml/item8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5.xml"/><Relationship Id="rId1" Type="http://schemas.openxmlformats.org/officeDocument/2006/relationships/customXml" Target="../../customXml/item123.xml"/><Relationship Id="rId4" Type="http://schemas.openxmlformats.org/officeDocument/2006/relationships/image" Target="../media/image21.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5.xml"/><Relationship Id="rId1" Type="http://schemas.openxmlformats.org/officeDocument/2006/relationships/customXml" Target="../../customXml/item5.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5.xml"/><Relationship Id="rId1" Type="http://schemas.openxmlformats.org/officeDocument/2006/relationships/customXml" Target="../../customXml/item138.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5.xml"/><Relationship Id="rId1" Type="http://schemas.openxmlformats.org/officeDocument/2006/relationships/customXml" Target="../../customXml/item102.xml"/><Relationship Id="rId4" Type="http://schemas.openxmlformats.org/officeDocument/2006/relationships/image" Target="../media/image6.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5.xml"/><Relationship Id="rId1" Type="http://schemas.openxmlformats.org/officeDocument/2006/relationships/customXml" Target="../../customXml/item159.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5.xml"/><Relationship Id="rId1" Type="http://schemas.openxmlformats.org/officeDocument/2006/relationships/customXml" Target="../../customXml/item14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9.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5.xml"/><Relationship Id="rId1" Type="http://schemas.openxmlformats.org/officeDocument/2006/relationships/customXml" Target="../../customXml/item46.xml"/><Relationship Id="rId4" Type="http://schemas.openxmlformats.org/officeDocument/2006/relationships/image" Target="../media/image7.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5.xml"/><Relationship Id="rId1" Type="http://schemas.openxmlformats.org/officeDocument/2006/relationships/customXml" Target="../../customXml/item90.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5.xml"/><Relationship Id="rId1" Type="http://schemas.openxmlformats.org/officeDocument/2006/relationships/customXml" Target="../../customXml/item77.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6.xml"/><Relationship Id="rId1" Type="http://schemas.openxmlformats.org/officeDocument/2006/relationships/customXml" Target="../../customXml/item64.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6.xml"/><Relationship Id="rId1" Type="http://schemas.openxmlformats.org/officeDocument/2006/relationships/customXml" Target="../../customXml/item144.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6.xml"/><Relationship Id="rId1" Type="http://schemas.openxmlformats.org/officeDocument/2006/relationships/customXml" Target="../../customXml/item107.xml"/><Relationship Id="rId4" Type="http://schemas.openxmlformats.org/officeDocument/2006/relationships/image" Target="../media/image22.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6.xml"/><Relationship Id="rId1" Type="http://schemas.openxmlformats.org/officeDocument/2006/relationships/customXml" Target="../../customXml/item71.xml"/><Relationship Id="rId4" Type="http://schemas.openxmlformats.org/officeDocument/2006/relationships/image" Target="../media/image6.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6.xml"/><Relationship Id="rId1" Type="http://schemas.openxmlformats.org/officeDocument/2006/relationships/customXml" Target="../../customXml/item63.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6.xml"/><Relationship Id="rId1" Type="http://schemas.openxmlformats.org/officeDocument/2006/relationships/customXml" Target="../../customXml/item135.xml"/><Relationship Id="rId4" Type="http://schemas.openxmlformats.org/officeDocument/2006/relationships/image" Target="../media/image7.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6.xml"/><Relationship Id="rId1" Type="http://schemas.openxmlformats.org/officeDocument/2006/relationships/customXml" Target="../../customXml/item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2017年工作文件\2017图书制作文件\3·2项目\2018版32二轮制作文件\二轮版式与PPT\2018版32二轮PPT模板-03.png"/>
          <p:cNvPicPr>
            <a:picLocks noChangeAspect="1" noChangeArrowheads="1"/>
          </p:cNvPicPr>
          <p:nvPr/>
        </p:nvPicPr>
        <p:blipFill>
          <a:blip r:embed="rId2" cstate="print"/>
          <a:srcRect/>
          <a:stretch>
            <a:fillRect/>
          </a:stretch>
        </p:blipFill>
        <p:spPr bwMode="auto">
          <a:xfrm>
            <a:off x="-1" y="4284367"/>
            <a:ext cx="12131675" cy="2556173"/>
          </a:xfrm>
          <a:prstGeom prst="rect">
            <a:avLst/>
          </a:prstGeom>
          <a:noFill/>
        </p:spPr>
      </p:pic>
      <p:pic>
        <p:nvPicPr>
          <p:cNvPr id="2051" name="Picture 3" descr="E:\2017年工作文件\2017图书制作文件\3·2项目\2018版32二轮制作文件\二轮版式与PPT\2018版32二轮PPT模板-01.png"/>
          <p:cNvPicPr>
            <a:picLocks noChangeAspect="1" noChangeArrowheads="1"/>
          </p:cNvPicPr>
          <p:nvPr/>
        </p:nvPicPr>
        <p:blipFill>
          <a:blip r:embed="rId3" cstate="print"/>
          <a:srcRect/>
          <a:stretch>
            <a:fillRect/>
          </a:stretch>
        </p:blipFill>
        <p:spPr bwMode="auto">
          <a:xfrm>
            <a:off x="4269868" y="-108123"/>
            <a:ext cx="3507752" cy="4536504"/>
          </a:xfrm>
          <a:prstGeom prst="rect">
            <a:avLst/>
          </a:prstGeom>
          <a:noFill/>
        </p:spPr>
      </p:pic>
      <p:sp>
        <p:nvSpPr>
          <p:cNvPr id="3" name="副标题 2"/>
          <p:cNvSpPr>
            <a:spLocks noGrp="1"/>
          </p:cNvSpPr>
          <p:nvPr>
            <p:ph type="subTitle" idx="4294967295"/>
          </p:nvPr>
        </p:nvSpPr>
        <p:spPr>
          <a:xfrm>
            <a:off x="1819752" y="5220469"/>
            <a:ext cx="8492173" cy="1145544"/>
          </a:xfrm>
          <a:prstGeom prst="rect">
            <a:avLst/>
          </a:prstGeom>
        </p:spPr>
        <p:txBody>
          <a:bodyPr/>
          <a:lstStyle/>
          <a:p>
            <a:pPr algn="ctr">
              <a:buNone/>
            </a:pPr>
            <a:r>
              <a:rPr lang="zh-CN" altLang="en-US" sz="4000" b="1" dirty="0" smtClean="0">
                <a:solidFill>
                  <a:schemeClr val="bg1"/>
                </a:solidFill>
                <a:latin typeface="黑体" pitchFamily="49" charset="-122"/>
                <a:ea typeface="黑体" pitchFamily="49" charset="-122"/>
              </a:rPr>
              <a:t>专题十  语言表达简明、连贯、得体,准确、鲜明、生动</a:t>
            </a:r>
            <a:endParaRPr lang="zh-CN" altLang="en-US" sz="4000" b="1" dirty="0">
              <a:solidFill>
                <a:schemeClr val="bg1"/>
              </a:solidFill>
              <a:latin typeface="黑体" pitchFamily="49" charset="-122"/>
              <a:ea typeface="黑体" pitchFamily="49" charset="-122"/>
            </a:endParaRPr>
          </a:p>
        </p:txBody>
      </p:sp>
    </p:spTree>
    <p:extLst>
      <p:ext uri="{BB962C8B-B14F-4D97-AF65-F5344CB8AC3E}">
        <p14:creationId xmlns:p14="http://schemas.microsoft.com/office/powerpoint/2010/main" xmlns="" val="248450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linds(horizontal)">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本段材料围绕“戏曲的传承创新”这一话题展开论述,上文说的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是“创新”,根据话题一致的原则,后面宜接“创新精神的缺失”,故可淘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汰A、B两项;此句意在突出缺失创新精神的危害,C项和D项相比较,前者突出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“制约”,后者突出“作用”,故选C项。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所谓总结句,就是指对整个语段或语段中某一个或几个层次内容做出总结的</a:t>
            </a:r>
            <a:r>
              <a:rPr dirty="0"/>
              <a:t/>
            </a:r>
            <a:br>
              <a:rPr dirty="0"/>
            </a:br>
            <a:r>
              <a:rPr lang="zh-CN" altLang="en-US" sz="2607" kern="0" dirty="0" smtClean="0">
                <a:solidFill>
                  <a:srgbClr val="000000"/>
                </a:solidFill>
                <a:latin typeface="Times New Roman" pitchFamily="65" charset="-122"/>
                <a:ea typeface="宋体" pitchFamily="65" charset="-122"/>
              </a:rPr>
              <a:t>句子。在语句补写主观题中,这样的句子前面通常有“因此”“所以”“由</a:t>
            </a:r>
            <a:r>
              <a:rPr dirty="0"/>
              <a:t/>
            </a:r>
            <a:br>
              <a:rPr dirty="0"/>
            </a:br>
            <a:r>
              <a:rPr lang="zh-CN" altLang="en-US" sz="2607" kern="0" dirty="0" smtClean="0">
                <a:solidFill>
                  <a:srgbClr val="000000"/>
                </a:solidFill>
                <a:latin typeface="Times New Roman" pitchFamily="65" charset="-122"/>
                <a:ea typeface="宋体" pitchFamily="65" charset="-122"/>
              </a:rPr>
              <a:t>此可见”等提示性语言。总结句是对前面内容的归纳、总结,有的则是对前</a:t>
            </a:r>
            <a:r>
              <a:rPr dirty="0"/>
              <a:t/>
            </a:r>
            <a:br>
              <a:rPr dirty="0"/>
            </a:br>
            <a:r>
              <a:rPr lang="zh-CN" altLang="en-US" sz="2607" kern="0" dirty="0" smtClean="0">
                <a:solidFill>
                  <a:srgbClr val="000000"/>
                </a:solidFill>
                <a:latin typeface="Times New Roman" pitchFamily="65" charset="-122"/>
                <a:ea typeface="宋体" pitchFamily="65" charset="-122"/>
              </a:rPr>
              <a:t>面具体内容的概括与升华。总结既要准确,又要全面。有时是对上文两至三</a:t>
            </a:r>
            <a:r>
              <a:rPr dirty="0"/>
              <a:t/>
            </a:r>
            <a:br>
              <a:rPr dirty="0"/>
            </a:br>
            <a:r>
              <a:rPr lang="zh-CN" altLang="en-US" sz="2607" kern="0" dirty="0" smtClean="0">
                <a:solidFill>
                  <a:srgbClr val="000000"/>
                </a:solidFill>
                <a:latin typeface="Times New Roman" pitchFamily="65" charset="-122"/>
                <a:ea typeface="宋体" pitchFamily="65" charset="-122"/>
              </a:rPr>
              <a:t>个层次内容的总结,补写时不可漏掉要点。</a:t>
            </a:r>
            <a:endParaRPr lang="zh-CN" altLang="en-US" dirty="0"/>
          </a:p>
        </p:txBody>
      </p:sp>
      <p:pic>
        <p:nvPicPr>
          <p:cNvPr id="16386" name="Picture 2"/>
          <p:cNvPicPr>
            <a:picLocks noChangeAspect="1" noChangeArrowheads="1"/>
          </p:cNvPicPr>
          <p:nvPr/>
        </p:nvPicPr>
        <p:blipFill>
          <a:blip r:embed="rId4" cstate="print"/>
          <a:srcRect/>
          <a:stretch>
            <a:fillRect/>
          </a:stretch>
        </p:blipFill>
        <p:spPr bwMode="auto">
          <a:xfrm>
            <a:off x="521221" y="1044005"/>
            <a:ext cx="7237412" cy="6477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在下面一段文字横线处补写恰当的语句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使整段文字语意完整连</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内容贴切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逻辑严密。每处不超过</a:t>
            </a:r>
            <a:r>
              <a:rPr lang="en-US" altLang="zh-CN" sz="2607" kern="0" dirty="0" smtClean="0">
                <a:solidFill>
                  <a:srgbClr val="000000"/>
                </a:solidFill>
                <a:latin typeface="Times New Roman" pitchFamily="65" charset="-122"/>
                <a:ea typeface="宋体" pitchFamily="65" charset="-122"/>
              </a:rPr>
              <a:t>18</a:t>
            </a:r>
            <a:r>
              <a:rPr lang="zh-CN" altLang="en-US" sz="2607" kern="0" dirty="0" smtClean="0">
                <a:solidFill>
                  <a:srgbClr val="000000"/>
                </a:solidFill>
                <a:latin typeface="Times New Roman" pitchFamily="65" charset="-122"/>
                <a:ea typeface="宋体" pitchFamily="65" charset="-122"/>
              </a:rPr>
              <a:t>个字。</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贫困是人类共同的“超级难题”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不仅发展中国家普遍面临这一问题</a:t>
            </a:r>
            <a:r>
              <a:rPr lang="en-US" altLang="zh-CN" sz="2607" kern="0" dirty="0" smtClean="0">
                <a:solidFill>
                  <a:srgbClr val="000000"/>
                </a:solidFill>
                <a:latin typeface="Times New Roman" pitchFamily="65" charset="-122"/>
                <a:ea typeface="宋体" pitchFamily="65" charset="-122"/>
              </a:rPr>
              <a:t>,①</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。贫困问题首先是一个社会总供</a:t>
            </a:r>
            <a:r>
              <a:rPr dirty="0"/>
              <a:t/>
            </a:r>
            <a:br>
              <a:rPr dirty="0"/>
            </a:br>
            <a:r>
              <a:rPr lang="zh-CN" altLang="en-US" sz="2607" kern="0" dirty="0" smtClean="0">
                <a:solidFill>
                  <a:srgbClr val="000000"/>
                </a:solidFill>
                <a:latin typeface="Times New Roman" pitchFamily="65" charset="-122"/>
                <a:ea typeface="宋体" pitchFamily="65" charset="-122"/>
              </a:rPr>
              <a:t>给相对不足的外在表现。因此,②</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,是一个国家解决这一问题的根本出路。与此同时,还要注意的一个问题</a:t>
            </a:r>
            <a:r>
              <a:rPr dirty="0"/>
              <a:t/>
            </a:r>
            <a:br>
              <a:rPr dirty="0"/>
            </a:br>
            <a:r>
              <a:rPr lang="zh-CN" altLang="en-US" sz="2607" kern="0" dirty="0" smtClean="0">
                <a:solidFill>
                  <a:srgbClr val="000000"/>
                </a:solidFill>
                <a:latin typeface="Times New Roman" pitchFamily="65" charset="-122"/>
                <a:ea typeface="宋体" pitchFamily="65" charset="-122"/>
              </a:rPr>
              <a:t>是,③</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,这样才能有效地解决分配</a:t>
            </a:r>
            <a:r>
              <a:rPr dirty="0"/>
              <a:t/>
            </a:r>
            <a:br>
              <a:rPr dirty="0"/>
            </a:br>
            <a:r>
              <a:rPr lang="zh-CN" altLang="en-US" sz="2607" kern="0" dirty="0" smtClean="0">
                <a:solidFill>
                  <a:srgbClr val="000000"/>
                </a:solidFill>
                <a:latin typeface="Times New Roman" pitchFamily="65" charset="-122"/>
                <a:ea typeface="宋体" pitchFamily="65" charset="-122"/>
              </a:rPr>
              <a:t>差距拉大的问题。</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①而且发达国家也同样受此困扰　②大力发展经济、提高国家经济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实力　③实现收入分配的公平化</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先根据前面“贫困是人类共同的‘超级难题’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不仅发展中国家普遍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面临这一问题”推知第①空可填“而且发达国家也同样受此困扰”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再根据</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“社会总供给相对不足”及“是一个国家解决这一问题的根本出路”推知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第②空可填“大力发展经济、提高国家经济实力”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最后根据“这样才能有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效地解决分配差距拉大的问题”推知最后一空可填“实现收入分配的公平</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化”。</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2.在下面一段文字的横线处补写恰当的语句,使整段文字语意连贯,内容贴切,</a:t>
            </a:r>
            <a:r>
              <a:rPr dirty="0"/>
              <a:t/>
            </a:r>
            <a:br>
              <a:rPr dirty="0"/>
            </a:br>
            <a:r>
              <a:rPr lang="zh-CN" altLang="en-US" sz="2607" kern="0" dirty="0" smtClean="0">
                <a:solidFill>
                  <a:srgbClr val="000000"/>
                </a:solidFill>
                <a:latin typeface="Times New Roman" pitchFamily="65" charset="-122"/>
                <a:ea typeface="宋体" pitchFamily="65" charset="-122"/>
              </a:rPr>
              <a:t>逻辑严密。每处不超过12个字。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在人类文明进程里,城市的产生和发展是关键的一步。一般而言,城的发展往</a:t>
            </a:r>
            <a:r>
              <a:rPr dirty="0"/>
              <a:t/>
            </a:r>
            <a:br>
              <a:rPr dirty="0"/>
            </a:br>
            <a:r>
              <a:rPr lang="zh-CN" altLang="en-US" sz="2607" kern="0" dirty="0" smtClean="0">
                <a:solidFill>
                  <a:srgbClr val="000000"/>
                </a:solidFill>
                <a:latin typeface="Times New Roman" pitchFamily="65" charset="-122"/>
                <a:ea typeface="宋体" pitchFamily="65" charset="-122"/>
              </a:rPr>
              <a:t>往早于市。①</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,城墙、堡垒、护城河构成防御设</a:t>
            </a:r>
            <a:r>
              <a:rPr dirty="0"/>
              <a:t/>
            </a:r>
            <a:br>
              <a:rPr dirty="0"/>
            </a:br>
            <a:r>
              <a:rPr lang="zh-CN" altLang="en-US" sz="2607" kern="0" dirty="0" smtClean="0">
                <a:solidFill>
                  <a:srgbClr val="000000"/>
                </a:solidFill>
                <a:latin typeface="Times New Roman" pitchFamily="65" charset="-122"/>
                <a:ea typeface="宋体" pitchFamily="65" charset="-122"/>
              </a:rPr>
              <a:t>施,封闭是其主要特征。市的功能主要是流通,交易场所、街道是其主要设</a:t>
            </a:r>
            <a:r>
              <a:rPr dirty="0"/>
              <a:t/>
            </a:r>
            <a:br>
              <a:rPr dirty="0"/>
            </a:br>
            <a:r>
              <a:rPr lang="zh-CN" altLang="en-US" sz="2607" kern="0" dirty="0" smtClean="0">
                <a:solidFill>
                  <a:srgbClr val="000000"/>
                </a:solidFill>
                <a:latin typeface="Times New Roman" pitchFamily="65" charset="-122"/>
                <a:ea typeface="宋体" pitchFamily="65" charset="-122"/>
              </a:rPr>
              <a:t>施,②</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。③</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,反映了由</a:t>
            </a:r>
            <a:r>
              <a:rPr dirty="0"/>
              <a:t/>
            </a:r>
            <a:br>
              <a:rPr dirty="0"/>
            </a:br>
            <a:r>
              <a:rPr lang="zh-CN" altLang="en-US" sz="2607" kern="0" dirty="0" smtClean="0">
                <a:solidFill>
                  <a:srgbClr val="000000"/>
                </a:solidFill>
                <a:latin typeface="Times New Roman" pitchFamily="65" charset="-122"/>
                <a:ea typeface="宋体" pitchFamily="65" charset="-122"/>
              </a:rPr>
              <a:t>军事和政治意义的城镇向现代的经济、文化为主的城市的发展走向。</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①城的主要功能是防御　②开放是其主要特征　③从城到市的变化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(或“从封闭走向开放”“从防御趋向流通”)</a:t>
            </a:r>
            <a:endParaRPr lang="zh-CN" altLang="en-US" dirty="0">
              <a:solidFill>
                <a:srgbClr val="FF0000"/>
              </a:solidFill>
            </a:endParaRPr>
          </a:p>
        </p:txBody>
      </p:sp>
      <p:sp>
        <p:nvSpPr>
          <p:cNvPr id="3" name="TextBox 2"/>
          <p:cNvSpPr txBox="1"/>
          <p:nvPr/>
        </p:nvSpPr>
        <p:spPr>
          <a:xfrm>
            <a:off x="540000" y="2196133"/>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可根据语段内容及具体语境分析作答。本语段围绕城与市的功能、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设施、特征来说明,先分后总,①②处分说,前后构成对比,③处总结上文。可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根据这些提示组织答案。</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展开句多出现在一个句子的上半句或下半句中,可以是并列关系复句的另一</a:t>
            </a:r>
            <a:r>
              <a:rPr dirty="0"/>
              <a:t/>
            </a:r>
            <a:br>
              <a:rPr dirty="0"/>
            </a:br>
            <a:r>
              <a:rPr lang="zh-CN" altLang="en-US" sz="2607" kern="0" dirty="0" smtClean="0">
                <a:solidFill>
                  <a:srgbClr val="000000"/>
                </a:solidFill>
                <a:latin typeface="Times New Roman" pitchFamily="65" charset="-122"/>
                <a:ea typeface="宋体" pitchFamily="65" charset="-122"/>
              </a:rPr>
              <a:t>半,是条件关系复句的“条件”或“结果”,等等。展开句的补写在语句补写</a:t>
            </a:r>
            <a:r>
              <a:rPr dirty="0"/>
              <a:t/>
            </a:r>
            <a:br>
              <a:rPr dirty="0"/>
            </a:br>
            <a:r>
              <a:rPr lang="zh-CN" altLang="en-US" sz="2607" kern="0" dirty="0" smtClean="0">
                <a:solidFill>
                  <a:srgbClr val="000000"/>
                </a:solidFill>
                <a:latin typeface="Times New Roman" pitchFamily="65" charset="-122"/>
                <a:ea typeface="宋体" pitchFamily="65" charset="-122"/>
              </a:rPr>
              <a:t>主观题中有上升趋势,在复习中应引起关注。</a:t>
            </a:r>
            <a:endParaRPr lang="zh-CN" altLang="en-US" dirty="0"/>
          </a:p>
        </p:txBody>
      </p:sp>
      <p:pic>
        <p:nvPicPr>
          <p:cNvPr id="17410" name="Picture 2"/>
          <p:cNvPicPr>
            <a:picLocks noChangeAspect="1" noChangeArrowheads="1"/>
          </p:cNvPicPr>
          <p:nvPr/>
        </p:nvPicPr>
        <p:blipFill>
          <a:blip r:embed="rId4" cstate="print"/>
          <a:srcRect/>
          <a:stretch>
            <a:fillRect/>
          </a:stretch>
        </p:blipFill>
        <p:spPr bwMode="auto">
          <a:xfrm>
            <a:off x="521221" y="971997"/>
            <a:ext cx="7237412" cy="6191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(2017</a:t>
            </a:r>
            <a:r>
              <a:rPr lang="zh-CN" altLang="en-US" sz="2607" kern="0" dirty="0" smtClean="0">
                <a:solidFill>
                  <a:srgbClr val="000000"/>
                </a:solidFill>
                <a:latin typeface="Times New Roman" pitchFamily="65" charset="-122"/>
                <a:ea typeface="宋体" pitchFamily="65" charset="-122"/>
              </a:rPr>
              <a:t>课标全国</a:t>
            </a:r>
            <a:r>
              <a:rPr lang="en-US" altLang="zh-CN" sz="2607" kern="0" dirty="0" smtClean="0">
                <a:solidFill>
                  <a:srgbClr val="000000"/>
                </a:solidFill>
                <a:latin typeface="Times New Roman" pitchFamily="65" charset="-122"/>
                <a:ea typeface="宋体" pitchFamily="65" charset="-122"/>
              </a:rPr>
              <a:t>Ⅱ,20)</a:t>
            </a:r>
            <a:r>
              <a:rPr lang="zh-CN" altLang="en-US" sz="2607" kern="0" dirty="0" smtClean="0">
                <a:solidFill>
                  <a:srgbClr val="000000"/>
                </a:solidFill>
                <a:latin typeface="Times New Roman" pitchFamily="65" charset="-122"/>
                <a:ea typeface="宋体" pitchFamily="65" charset="-122"/>
              </a:rPr>
              <a:t>在下面一段文字横线处补写恰当的语句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使</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整段文字语意完整连贯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内容贴切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逻辑严密。每处不超过</a:t>
            </a:r>
            <a:r>
              <a:rPr lang="en-US" altLang="zh-CN" sz="2607" kern="0" dirty="0" smtClean="0">
                <a:solidFill>
                  <a:srgbClr val="000000"/>
                </a:solidFill>
                <a:latin typeface="Times New Roman" pitchFamily="65" charset="-122"/>
                <a:ea typeface="宋体" pitchFamily="65" charset="-122"/>
              </a:rPr>
              <a:t>10</a:t>
            </a:r>
            <a:r>
              <a:rPr lang="zh-CN" altLang="en-US" sz="2607" kern="0" dirty="0" smtClean="0">
                <a:solidFill>
                  <a:srgbClr val="000000"/>
                </a:solidFill>
                <a:latin typeface="Times New Roman" pitchFamily="65" charset="-122"/>
                <a:ea typeface="宋体" pitchFamily="65" charset="-122"/>
              </a:rPr>
              <a:t>个字。</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为了保护自己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变色龙经常换上与环境接近的颜色。人们对此有一种根深蒂</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固的看法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以为变色龙①</a:t>
            </a:r>
            <a:r>
              <a:rPr lang="zh-CN" altLang="en-US" sz="2607" u="sng"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就可以变成什</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么颜色。其实</a:t>
            </a:r>
            <a:r>
              <a:rPr lang="en-US" altLang="zh-CN" sz="2607" kern="0" dirty="0" smtClean="0">
                <a:solidFill>
                  <a:srgbClr val="000000"/>
                </a:solidFill>
                <a:latin typeface="Times New Roman" pitchFamily="65" charset="-122"/>
                <a:ea typeface="宋体" pitchFamily="65" charset="-122"/>
              </a:rPr>
              <a:t>,②</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。蜥蜴类动物的皮肤变色</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,温度和光线是其决定因素,而且每种</a:t>
            </a:r>
            <a:r>
              <a:rPr dirty="0"/>
              <a:t/>
            </a:r>
            <a:br>
              <a:rPr dirty="0"/>
            </a:br>
            <a:r>
              <a:rPr lang="zh-CN" altLang="en-US" sz="2607" kern="0" dirty="0" smtClean="0">
                <a:solidFill>
                  <a:srgbClr val="000000"/>
                </a:solidFill>
                <a:latin typeface="Times New Roman" pitchFamily="65" charset="-122"/>
                <a:ea typeface="宋体" pitchFamily="65" charset="-122"/>
              </a:rPr>
              <a:t>蜥蜴能变什么颜色也是固定的。</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(示例)①想变成什么颜色　②事实并非如此　③是需要外在条件的</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第①空前的半句是总起句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总说人们长久以来对变色龙所变颜色的看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结合语段第</a:t>
            </a:r>
            <a:r>
              <a:rPr lang="en-US" altLang="zh-CN" sz="2607" kern="0" dirty="0" smtClean="0">
                <a:solidFill>
                  <a:srgbClr val="FF0000"/>
                </a:solidFill>
                <a:latin typeface="Times New Roman" pitchFamily="65" charset="-122"/>
                <a:ea typeface="宋体" pitchFamily="65" charset="-122"/>
              </a:rPr>
              <a:t>1</a:t>
            </a:r>
            <a:r>
              <a:rPr lang="zh-CN" altLang="en-US" sz="2607" kern="0" dirty="0" smtClean="0">
                <a:solidFill>
                  <a:srgbClr val="FF0000"/>
                </a:solidFill>
                <a:latin typeface="Times New Roman" pitchFamily="65" charset="-122"/>
                <a:ea typeface="宋体" pitchFamily="65" charset="-122"/>
              </a:rPr>
              <a:t>句中的“换上与环境接近的颜色”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以及第①空后“就”这</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个关联词可知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第①空所补充内容应侧重于说人们夸大了变色龙所变颜色的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种类。语段的尾句指出蜥蜴所能变的颜色是固定的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这就否定了人们“根深</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蒂固的看法”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第②空前“其实”一词就暗示读者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第②空所补充内容应侧重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于对人们的偏见的否定。第③空前有“变色”一词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后有“决定因素”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据此</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可推断第③空所补充内容应侧重于说变色龙变色受多种因素制约。</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3.在下面一段文字横线处补写恰当的语句,使整段文字语意完整连贯,内容贴</a:t>
            </a:r>
            <a:r>
              <a:rPr dirty="0"/>
              <a:t/>
            </a:r>
            <a:br>
              <a:rPr dirty="0"/>
            </a:br>
            <a:r>
              <a:rPr lang="zh-CN" altLang="en-US" sz="2607" kern="0" dirty="0" smtClean="0">
                <a:solidFill>
                  <a:srgbClr val="000000"/>
                </a:solidFill>
                <a:latin typeface="Times New Roman" pitchFamily="65" charset="-122"/>
                <a:ea typeface="宋体" pitchFamily="65" charset="-122"/>
              </a:rPr>
              <a:t>切,逻辑严密。每处不超过15个字。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柴爿饭,就是由铁镬用劈成片的木柴烧煮而成的米饭,松软有致,口感可人。</a:t>
            </a:r>
            <a:r>
              <a:rPr dirty="0"/>
              <a:t/>
            </a:r>
            <a:br>
              <a:rPr dirty="0"/>
            </a:br>
            <a:r>
              <a:rPr lang="zh-CN" altLang="en-US" sz="2607" kern="0" dirty="0" smtClean="0">
                <a:solidFill>
                  <a:srgbClr val="000000"/>
                </a:solidFill>
                <a:latin typeface="Times New Roman" pitchFamily="65" charset="-122"/>
                <a:ea typeface="宋体" pitchFamily="65" charset="-122"/>
              </a:rPr>
              <a:t>过去①</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,现在不多见了,难得吃到。那天</a:t>
            </a:r>
            <a:r>
              <a:rPr dirty="0"/>
              <a:t/>
            </a:r>
            <a:br>
              <a:rPr dirty="0"/>
            </a:br>
            <a:r>
              <a:rPr lang="zh-CN" altLang="en-US" sz="2607" kern="0" dirty="0" smtClean="0">
                <a:solidFill>
                  <a:srgbClr val="000000"/>
                </a:solidFill>
                <a:latin typeface="Times New Roman" pitchFamily="65" charset="-122"/>
                <a:ea typeface="宋体" pitchFamily="65" charset="-122"/>
              </a:rPr>
              <a:t>我盛了一大碗,大快朵颐。农家乐店主告诉我说,其实柴爿饭最好吃的还是镬</a:t>
            </a:r>
            <a:r>
              <a:rPr dirty="0"/>
              <a:t/>
            </a:r>
            <a:br>
              <a:rPr dirty="0"/>
            </a:br>
            <a:r>
              <a:rPr lang="zh-CN" altLang="en-US" sz="2607" kern="0" dirty="0" smtClean="0">
                <a:solidFill>
                  <a:srgbClr val="000000"/>
                </a:solidFill>
                <a:latin typeface="Times New Roman" pitchFamily="65" charset="-122"/>
                <a:ea typeface="宋体" pitchFamily="65" charset="-122"/>
              </a:rPr>
              <a:t>底的饭焦,因铁镬散热慢,镬底不退火,经过闷煮,②</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,焦黄酥脆,嚼之喷香。如今③</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,而是用电饭煲之类的电器,哪来的饭焦?饭焦的香韵只能是美好的记忆了。</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①家庭中常用这种方法煮饭　②镬底饭粒烤成饭焦　③家庭煮饭都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不用铁镬</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本段主要围绕柴爿饭展开。①空明显与后面句子构成对比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推知可填</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“家庭中常用这种方法煮饭”</a:t>
            </a:r>
            <a:r>
              <a:rPr lang="en-US" altLang="zh-CN" sz="2607" kern="0" dirty="0" smtClean="0">
                <a:solidFill>
                  <a:srgbClr val="FF0000"/>
                </a:solidFill>
                <a:latin typeface="Times New Roman" pitchFamily="65" charset="-122"/>
                <a:ea typeface="宋体" pitchFamily="65" charset="-122"/>
              </a:rPr>
              <a:t>;②</a:t>
            </a:r>
            <a:r>
              <a:rPr lang="zh-CN" altLang="en-US" sz="2607" kern="0" dirty="0" smtClean="0">
                <a:solidFill>
                  <a:srgbClr val="FF0000"/>
                </a:solidFill>
                <a:latin typeface="Times New Roman" pitchFamily="65" charset="-122"/>
                <a:ea typeface="宋体" pitchFamily="65" charset="-122"/>
              </a:rPr>
              <a:t>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结合横线前“镬底”“饭焦”等内容推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知可填“镬底饭粒烤成饭焦”</a:t>
            </a:r>
            <a:r>
              <a:rPr lang="en-US" altLang="zh-CN" sz="2607" kern="0" dirty="0" smtClean="0">
                <a:solidFill>
                  <a:srgbClr val="FF0000"/>
                </a:solidFill>
                <a:latin typeface="Times New Roman" pitchFamily="65" charset="-122"/>
                <a:ea typeface="宋体" pitchFamily="65" charset="-122"/>
              </a:rPr>
              <a:t>;③</a:t>
            </a:r>
            <a:r>
              <a:rPr lang="zh-CN" altLang="en-US" sz="2607" kern="0" dirty="0" smtClean="0">
                <a:solidFill>
                  <a:srgbClr val="FF0000"/>
                </a:solidFill>
                <a:latin typeface="Times New Roman" pitchFamily="65" charset="-122"/>
                <a:ea typeface="宋体" pitchFamily="65" charset="-122"/>
              </a:rPr>
              <a:t>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结合后面句子中的“而是用”推知前面</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句子中应有“不用”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结合整段文字推知可填“家庭煮饭都不用铁镬”。</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2.填入下面一段文字横线处的语句,最恰当的一句是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每逢春节等中国传统节日,“舞龙”都是一个备受欢迎的节目。</a:t>
            </a:r>
            <a:r>
              <a:rPr lang="zh-CN" altLang="en-US" sz="2607" u="sng" kern="0" dirty="0" smtClean="0">
                <a:solidFill>
                  <a:srgbClr val="000000"/>
                </a:solidFill>
                <a:latin typeface="Times New Roman" pitchFamily="65" charset="-122"/>
                <a:ea typeface="宋体" pitchFamily="65" charset="-122"/>
              </a:rPr>
              <a:t>　　　　    </a:t>
            </a:r>
            <a:r>
              <a:t/>
            </a:r>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。可以说,不论天涯海角,凡是华人聚集的地方,都能看到“龙”的身</a:t>
            </a:r>
            <a:r>
              <a:t/>
            </a:r>
            <a:br/>
            <a:r>
              <a:rPr lang="zh-CN" altLang="en-US" sz="2607" kern="0" dirty="0" smtClean="0">
                <a:solidFill>
                  <a:srgbClr val="000000"/>
                </a:solidFill>
                <a:latin typeface="Times New Roman" pitchFamily="65" charset="-122"/>
                <a:ea typeface="宋体" pitchFamily="65" charset="-122"/>
              </a:rPr>
              <a:t>影。</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A.中华儿女都是“龙的传人”,中国人在海外被称为“唐人”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B.“龙”是中华民族的图腾,中华儿女都是“龙的传人”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C.“龙”是中华民族的图腾,中华儿女都是炎黄子孙</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D.中国人都是“龙的传人”,中国皇帝被称为“真龙天子”</a:t>
            </a:r>
            <a:endParaRPr lang="zh-CN" altLang="en-US"/>
          </a:p>
        </p:txBody>
      </p:sp>
    </p:spTree>
    <p:custDataLst>
      <p:custData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二、语句补写主观题答题“四步骤”</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语句补写主观题主要考查的也是语言表达连贯的能力,因此作答时也要牢记</a:t>
            </a:r>
            <a:r>
              <a:rPr dirty="0"/>
              <a:t/>
            </a:r>
            <a:br>
              <a:rPr dirty="0"/>
            </a:br>
            <a:r>
              <a:rPr lang="zh-CN" altLang="en-US" sz="2607" kern="0" dirty="0" smtClean="0">
                <a:solidFill>
                  <a:srgbClr val="000000"/>
                </a:solidFill>
                <a:latin typeface="Times New Roman" pitchFamily="65" charset="-122"/>
                <a:ea typeface="宋体" pitchFamily="65" charset="-122"/>
              </a:rPr>
              <a:t>解答连贯题的一般原则,即话题一致,句式协调,逻辑合理,等等。除此之外,我</a:t>
            </a:r>
            <a:r>
              <a:rPr dirty="0"/>
              <a:t/>
            </a:r>
            <a:br>
              <a:rPr dirty="0"/>
            </a:br>
            <a:r>
              <a:rPr lang="zh-CN" altLang="en-US" sz="2607" kern="0" dirty="0" smtClean="0">
                <a:solidFill>
                  <a:srgbClr val="000000"/>
                </a:solidFill>
                <a:latin typeface="Times New Roman" pitchFamily="65" charset="-122"/>
                <a:ea typeface="宋体" pitchFamily="65" charset="-122"/>
              </a:rPr>
              <a:t>们还可以按照以下“四步骤”答题:</a:t>
            </a:r>
            <a:endParaRPr lang="zh-CN" altLang="en-US" dirty="0"/>
          </a:p>
        </p:txBody>
      </p:sp>
      <p:graphicFrame>
        <p:nvGraphicFramePr>
          <p:cNvPr id="3" name="表格 2"/>
          <p:cNvGraphicFramePr>
            <a:graphicFrameLocks noGrp="1"/>
          </p:cNvGraphicFramePr>
          <p:nvPr/>
        </p:nvGraphicFramePr>
        <p:xfrm>
          <a:off x="540000" y="3420269"/>
          <a:ext cx="10987200" cy="2651760"/>
        </p:xfrm>
        <a:graphic>
          <a:graphicData uri="http://schemas.openxmlformats.org/drawingml/2006/table">
            <a:tbl>
              <a:tblPr/>
              <a:tblGrid>
                <a:gridCol w="701301"/>
                <a:gridCol w="1368152"/>
                <a:gridCol w="8917747"/>
              </a:tblGrid>
              <a:tr h="0">
                <a:tc grid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步骤</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释义</a:t>
                      </a:r>
                    </a:p>
                  </a:txBody>
                  <a:tcPr marL="45720" marR="45720"/>
                </a:tc>
              </a:tr>
              <a:tr h="276685">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第一步</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明确话题,抓中心</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一个文段(句群),虽然由若干个句子组成,却表述的是一个中心意思,句子的安排必然围绕这个中心来进行。因此,把握住这个话题或中心,就抓住了解决问题的关键。</a:t>
                      </a:r>
                    </a:p>
                  </a:txBody>
                  <a:tcPr marL="45720" marR="45720"/>
                </a:tc>
              </a:tr>
              <a:tr h="405966">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第二步</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理清关系,划层次</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补写的句子,无论是在结构上,还是在内容上,都与整个文段,特别是前后句有着密切的联系。因此,补写句子前,要注意理清前后句之间的逻辑关系,如并列、顺承、递进、转折、因果、条件、总分、分总、观点与材料、现象与本质等。关系理清了,层次也就自然清楚了。</a:t>
                      </a:r>
                    </a:p>
                  </a:txBody>
                  <a:tcPr marL="45720" marR="45720"/>
                </a:tc>
              </a:tr>
              <a:tr h="33345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第三步</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再读材料,重细节</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所谓细节,是指标点符号(如分号、冒号、破折号)、提示语(如首先、其次,一方面、另一方面)等。这些细节不会太多,但如果出现,抓住它们往往就是答题的捷径,能帮助考生快速而准确地答题。</a:t>
                      </a:r>
                    </a:p>
                  </a:txBody>
                  <a:tcPr marL="45720" marR="45720"/>
                </a:tc>
              </a:tr>
              <a:tr h="276685">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第四步</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斟酌词句,拟答案</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补写时,应力求所填句子中的关键词语从文本中来,补写句子应与原文照应得当,内容全面,句式一致,表意连贯,不超过字数限制,等等。</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82372"/>
          </a:xfrm>
          <a:prstGeom prst="rect">
            <a:avLst/>
          </a:prstGeom>
          <a:noFill/>
        </p:spPr>
        <p:txBody>
          <a:bodyPr wrap="square" lIns="0" tIns="0" rIns="0" bIns="0" rtlCol="0">
            <a:spAutoFit/>
          </a:bodyPr>
          <a:lstStyle/>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在下面一段文字横线处补写恰当的语句,使整段文字语意完整连</a:t>
            </a:r>
            <a:r>
              <a:rPr dirty="0"/>
              <a:t/>
            </a:r>
            <a:br>
              <a:rPr dirty="0"/>
            </a:br>
            <a:r>
              <a:rPr lang="zh-CN" altLang="en-US" sz="2607" kern="0" dirty="0" smtClean="0">
                <a:solidFill>
                  <a:srgbClr val="000000"/>
                </a:solidFill>
                <a:latin typeface="Times New Roman" pitchFamily="65" charset="-122"/>
                <a:ea typeface="宋体" pitchFamily="65" charset="-122"/>
              </a:rPr>
              <a:t>贯,内容贴切,逻辑严密。每处不超过18个字。</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在感冒服药期间,最需要注意的问题是重复用药。①</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,很容易造成某些成分服用量超出安全限额。感冒有时会伴有</a:t>
            </a:r>
            <a:r>
              <a:rPr dirty="0"/>
              <a:t/>
            </a:r>
            <a:br>
              <a:rPr dirty="0"/>
            </a:br>
            <a:r>
              <a:rPr lang="zh-CN" altLang="en-US" sz="2607" kern="0" dirty="0" smtClean="0">
                <a:solidFill>
                  <a:srgbClr val="000000"/>
                </a:solidFill>
                <a:latin typeface="Times New Roman" pitchFamily="65" charset="-122"/>
                <a:ea typeface="宋体" pitchFamily="65" charset="-122"/>
              </a:rPr>
              <a:t>发热、疼痛的症状,②</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,于是便服用两种</a:t>
            </a:r>
            <a:r>
              <a:rPr dirty="0"/>
              <a:t/>
            </a:r>
            <a:br>
              <a:rPr dirty="0"/>
            </a:br>
            <a:r>
              <a:rPr lang="zh-CN" altLang="en-US" sz="2607" kern="0" dirty="0" smtClean="0">
                <a:solidFill>
                  <a:srgbClr val="000000"/>
                </a:solidFill>
                <a:latin typeface="Times New Roman" pitchFamily="65" charset="-122"/>
                <a:ea typeface="宋体" pitchFamily="65" charset="-122"/>
              </a:rPr>
              <a:t>或两种以上的药物,这是十分有害的。须知感冒的治疗本身需要一定的过程,</a:t>
            </a:r>
            <a:r>
              <a:rPr dirty="0"/>
              <a:t/>
            </a:r>
            <a:br>
              <a:rPr dirty="0"/>
            </a:br>
            <a:r>
              <a:rPr lang="zh-CN" altLang="en-US" sz="2607" kern="0" dirty="0" smtClean="0">
                <a:solidFill>
                  <a:srgbClr val="000000"/>
                </a:solidFill>
                <a:latin typeface="Times New Roman" pitchFamily="65" charset="-122"/>
                <a:ea typeface="宋体" pitchFamily="65" charset="-122"/>
              </a:rPr>
              <a:t>而许多感冒药、退烧药和止痛药中都有扑热息痛的效用。如果同时服用两</a:t>
            </a:r>
            <a:r>
              <a:rPr dirty="0"/>
              <a:t/>
            </a:r>
            <a:br>
              <a:rPr dirty="0"/>
            </a:br>
            <a:r>
              <a:rPr lang="zh-CN" altLang="en-US" sz="2607" kern="0" dirty="0" smtClean="0">
                <a:solidFill>
                  <a:srgbClr val="000000"/>
                </a:solidFill>
                <a:latin typeface="Times New Roman" pitchFamily="65" charset="-122"/>
                <a:ea typeface="宋体" pitchFamily="65" charset="-122"/>
              </a:rPr>
              <a:t>种感冒药或同时吃退烧药和止痛药,③</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r>
              <a:rPr dirty="0"/>
              <a:t/>
            </a:r>
            <a:br>
              <a:rPr dirty="0"/>
            </a:br>
            <a:r>
              <a:rPr lang="zh-CN" altLang="en-US" sz="2607" kern="0" dirty="0" smtClean="0">
                <a:solidFill>
                  <a:srgbClr val="000000"/>
                </a:solidFill>
                <a:latin typeface="Times New Roman" pitchFamily="65" charset="-122"/>
                <a:ea typeface="宋体" pitchFamily="65" charset="-122"/>
              </a:rPr>
              <a:t>导致急性肝损伤,严重时会引起肝衰竭,甚至死亡。</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40000" y="1502784"/>
          <a:ext cx="10987200" cy="3754465"/>
        </p:xfrm>
        <a:graphic>
          <a:graphicData uri="http://schemas.openxmlformats.org/drawingml/2006/table">
            <a:tbl>
              <a:tblPr/>
              <a:tblGrid>
                <a:gridCol w="1061341"/>
                <a:gridCol w="9925859"/>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演示</a:t>
                      </a:r>
                    </a:p>
                  </a:txBody>
                  <a:tcPr marL="45720" marR="45720"/>
                </a:tc>
              </a:tr>
              <a:tr h="106128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文段的第一句,表述的内容是感冒患者不能重复用药;第二句写重复用药容易造成安全问题;第三句写感冒的症状及同时使用多种药物有害;第四句写感冒治疗需要过程以及许多感冒药都有共同的作用;最后一句写同时使用多种药物带来的危害。由此可以看出,语段的整体意思是感冒时重复用药有害。</a:t>
                      </a:r>
                    </a:p>
                  </a:txBody>
                  <a:tcPr marL="45720" marR="45720"/>
                </a:tc>
              </a:tr>
              <a:tr h="373319">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文段共有五句话,为总分关系。</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如第②处的内容应与感冒患者的心理有关,即想让感冒尽快好起来;第五句中的“如果”。这些都是可以用于答题的细节性问题。</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第四步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如第①处应用表假设关系的关联词,第③处应用与“如果”搭配的词语。</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答案</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①如果同时服用几种感冒药　②有的患者(病人)急于尽快康复　③就会造成扑热息痛的成分摄入过量</a:t>
                      </a:r>
                    </a:p>
                  </a:txBody>
                  <a:tcPr marL="45720" marR="45720"/>
                </a:tc>
              </a:tr>
            </a:tbl>
          </a:graphicData>
        </a:graphic>
      </p:graphicFrame>
      <p:pic>
        <p:nvPicPr>
          <p:cNvPr id="5" name="Picture 2"/>
          <p:cNvPicPr>
            <a:picLocks noChangeAspect="1" noChangeArrowheads="1"/>
          </p:cNvPicPr>
          <p:nvPr/>
        </p:nvPicPr>
        <p:blipFill>
          <a:blip r:embed="rId4" cstate="print"/>
          <a:srcRect/>
          <a:stretch>
            <a:fillRect/>
          </a:stretch>
        </p:blipFill>
        <p:spPr bwMode="auto">
          <a:xfrm>
            <a:off x="449213" y="899989"/>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4.(2017课标全国Ⅲ,20)在下面一段文字横线处补写恰当的语句,使整段文字</a:t>
            </a:r>
            <a:r>
              <a:rPr dirty="0"/>
              <a:t/>
            </a:r>
            <a:br>
              <a:rPr dirty="0"/>
            </a:br>
            <a:r>
              <a:rPr lang="zh-CN" altLang="en-US" sz="2607" kern="0" dirty="0" smtClean="0">
                <a:solidFill>
                  <a:srgbClr val="000000"/>
                </a:solidFill>
                <a:latin typeface="Times New Roman" pitchFamily="65" charset="-122"/>
                <a:ea typeface="宋体" pitchFamily="65" charset="-122"/>
              </a:rPr>
              <a:t>语意完整连贯,内容贴切,逻辑严密,每处不超过16个字。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太阳能与风能①</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。通常白天阳光强而风</a:t>
            </a:r>
            <a:r>
              <a:rPr dirty="0"/>
              <a:t/>
            </a:r>
            <a:br>
              <a:rPr dirty="0"/>
            </a:br>
            <a:r>
              <a:rPr lang="zh-CN" altLang="en-US" sz="2607" kern="0" dirty="0" smtClean="0">
                <a:solidFill>
                  <a:srgbClr val="000000"/>
                </a:solidFill>
                <a:latin typeface="Times New Roman" pitchFamily="65" charset="-122"/>
                <a:ea typeface="宋体" pitchFamily="65" charset="-122"/>
              </a:rPr>
              <a:t>小,夜晚光照变得很弱而风力加强;夏季阳光强度大而风小,②</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。这种互补性使风光互补发电系统在资源上具有很</a:t>
            </a:r>
            <a:r>
              <a:rPr dirty="0"/>
              <a:t/>
            </a:r>
            <a:br>
              <a:rPr dirty="0"/>
            </a:br>
            <a:r>
              <a:rPr lang="zh-CN" altLang="en-US" sz="2607" kern="0" dirty="0" smtClean="0">
                <a:solidFill>
                  <a:srgbClr val="000000"/>
                </a:solidFill>
                <a:latin typeface="Times New Roman" pitchFamily="65" charset="-122"/>
                <a:ea typeface="宋体" pitchFamily="65" charset="-122"/>
              </a:rPr>
              <a:t>好的匹配性。常见的风光互补发电系统有两套发电设备,夜间和阴天由风力</a:t>
            </a:r>
            <a:r>
              <a:rPr dirty="0"/>
              <a:t/>
            </a:r>
            <a:br>
              <a:rPr dirty="0"/>
            </a:br>
            <a:r>
              <a:rPr lang="zh-CN" altLang="en-US" sz="2607" kern="0" dirty="0" smtClean="0">
                <a:solidFill>
                  <a:srgbClr val="000000"/>
                </a:solidFill>
                <a:latin typeface="Times New Roman" pitchFamily="65" charset="-122"/>
                <a:ea typeface="宋体" pitchFamily="65" charset="-122"/>
              </a:rPr>
              <a:t>发电装置发电,③</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,在既有风又有太阳的情</a:t>
            </a:r>
            <a:r>
              <a:rPr dirty="0"/>
              <a:t/>
            </a:r>
            <a:br>
              <a:rPr dirty="0"/>
            </a:br>
            <a:r>
              <a:rPr lang="zh-CN" altLang="en-US" sz="2607" kern="0" dirty="0" smtClean="0">
                <a:solidFill>
                  <a:srgbClr val="000000"/>
                </a:solidFill>
                <a:latin typeface="Times New Roman" pitchFamily="65" charset="-122"/>
                <a:ea typeface="宋体" pitchFamily="65" charset="-122"/>
              </a:rPr>
              <a:t>况下,二者同时发挥作用,比单用风力或太阳能发电更经济。</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(示例)①在时间上有很强的互补性　②冬季阳光强度小而风大　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晴朗的白天由太阳能发电装置发电</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本题考查语言表达连贯的能力。语段的陈述对象是“风光互补发电</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系统”。①处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据后文“通常白天阳光强而风小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夜晚光照变得很弱而风力加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强”可知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是按白天与夜晚的时间特点来介绍太阳能与风能的关系的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又据②</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后的“这种互补性”可确定①处所填的内容。②处所填的句子与“夏季阳</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光强度大而风小”相对即可。③处内容是前文所说的“两套发电设备”中</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的一种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与“夜间和阴天”靠“风力发电”构成互补关系。</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72064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提分攻略五　虚词复位题答题“四步骤”</a:t>
            </a:r>
            <a:endParaRPr lang="zh-CN" altLang="en-US" sz="3700" dirty="0">
              <a:latin typeface="黑体" pitchFamily="2" charset="-122"/>
              <a:ea typeface="黑体" pitchFamily="2" charset="-122"/>
            </a:endParaRPr>
          </a:p>
        </p:txBody>
      </p:sp>
      <p:graphicFrame>
        <p:nvGraphicFramePr>
          <p:cNvPr id="4" name="表格 4"/>
          <p:cNvGraphicFramePr>
            <a:graphicFrameLocks noGrp="1"/>
          </p:cNvGraphicFramePr>
          <p:nvPr/>
        </p:nvGraphicFramePr>
        <p:xfrm>
          <a:off x="540000" y="1980109"/>
          <a:ext cx="10987200" cy="2054545"/>
        </p:xfrm>
        <a:graphic>
          <a:graphicData uri="http://schemas.openxmlformats.org/drawingml/2006/table">
            <a:tbl>
              <a:tblPr/>
              <a:tblGrid>
                <a:gridCol w="989333"/>
                <a:gridCol w="9997867"/>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释义</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通读文段,了解大意,关注标点,划分层次。</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结合层次,分析各句间的关系,推测应填词语。</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结合选项,联系第二步,甄别辨析,灵活排除。(第二、三步可以综合运用)</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第四步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本着简明、连贯、关联词搭配的原则,代入初步选择的答案,确定最终答案。</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(2016</a:t>
            </a:r>
            <a:r>
              <a:rPr lang="zh-CN" altLang="en-US" sz="2607" kern="0" dirty="0" smtClean="0">
                <a:solidFill>
                  <a:srgbClr val="000000"/>
                </a:solidFill>
                <a:latin typeface="Times New Roman" pitchFamily="65" charset="-122"/>
                <a:ea typeface="宋体" pitchFamily="65" charset="-122"/>
              </a:rPr>
              <a:t>课标全国</a:t>
            </a:r>
            <a:r>
              <a:rPr lang="en-US" altLang="zh-CN" sz="2607" kern="0" dirty="0" smtClean="0">
                <a:solidFill>
                  <a:srgbClr val="000000"/>
                </a:solidFill>
                <a:latin typeface="Times New Roman" pitchFamily="65" charset="-122"/>
                <a:ea typeface="宋体" pitchFamily="65" charset="-122"/>
              </a:rPr>
              <a:t>Ⅲ,15)</a:t>
            </a:r>
            <a:r>
              <a:rPr lang="zh-CN" altLang="en-US" sz="2607" kern="0" dirty="0" smtClean="0">
                <a:solidFill>
                  <a:srgbClr val="000000"/>
                </a:solidFill>
                <a:latin typeface="Times New Roman" pitchFamily="65" charset="-122"/>
                <a:ea typeface="宋体" pitchFamily="65" charset="-122"/>
              </a:rPr>
              <a:t>填入下面文段空白处的词语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最恰当的一组是</a:t>
            </a:r>
            <a:r>
              <a:rPr lang="zh-CN" altLang="en-US" sz="2040" kern="0" spc="567"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有的人在填报高考志愿时选报热门专业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理由是能学以致用</a:t>
            </a:r>
            <a:r>
              <a:rPr lang="en-US" altLang="zh-CN"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①    </a:t>
            </a:r>
            <a:r>
              <a:rPr lang="zh-CN" altLang="en-US" sz="2607" kern="0" dirty="0" smtClean="0">
                <a:solidFill>
                  <a:srgbClr val="000000"/>
                </a:solidFill>
                <a:latin typeface="Times New Roman" pitchFamily="65" charset="-122"/>
                <a:ea typeface="宋体" pitchFamily="65" charset="-122"/>
              </a:rPr>
              <a:t>是一种误</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解。学以致用的真正含义是将学到的知识用于实践</a:t>
            </a:r>
            <a:r>
              <a:rPr lang="en-US" altLang="zh-CN"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②    </a:t>
            </a:r>
            <a:r>
              <a:rPr lang="zh-CN" altLang="en-US" sz="2607" kern="0" dirty="0" smtClean="0">
                <a:solidFill>
                  <a:srgbClr val="000000"/>
                </a:solidFill>
                <a:latin typeface="Times New Roman" pitchFamily="65" charset="-122"/>
                <a:ea typeface="宋体" pitchFamily="65" charset="-122"/>
              </a:rPr>
              <a:t>不是看什么东西</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有用才决定去学。屏弃功利性</a:t>
            </a:r>
            <a:r>
              <a:rPr lang="zh-CN" altLang="en-US" sz="2607" u="sng" kern="0" dirty="0" smtClean="0">
                <a:solidFill>
                  <a:srgbClr val="000000"/>
                </a:solidFill>
                <a:latin typeface="Times New Roman" pitchFamily="65" charset="-122"/>
                <a:ea typeface="宋体" pitchFamily="65" charset="-122"/>
              </a:rPr>
              <a:t>　③    </a:t>
            </a:r>
            <a:r>
              <a:rPr lang="zh-CN" altLang="en-US" sz="2607" kern="0" dirty="0" smtClean="0">
                <a:solidFill>
                  <a:srgbClr val="000000"/>
                </a:solidFill>
                <a:latin typeface="Times New Roman" pitchFamily="65" charset="-122"/>
                <a:ea typeface="宋体" pitchFamily="65" charset="-122"/>
              </a:rPr>
              <a:t>使人抱着乐观的态度去学习;</a:t>
            </a:r>
            <a:r>
              <a:rPr lang="zh-CN" altLang="en-US" sz="2607" u="sng" kern="0" dirty="0" smtClean="0">
                <a:solidFill>
                  <a:srgbClr val="000000"/>
                </a:solidFill>
                <a:latin typeface="Times New Roman" pitchFamily="65" charset="-122"/>
                <a:ea typeface="宋体" pitchFamily="65" charset="-122"/>
              </a:rPr>
              <a:t>　④    </a:t>
            </a:r>
            <a:r>
              <a:rPr lang="zh-CN" altLang="en-US" sz="2607" kern="0" dirty="0" smtClean="0">
                <a:solidFill>
                  <a:srgbClr val="000000"/>
                </a:solidFill>
                <a:latin typeface="Times New Roman" pitchFamily="65" charset="-122"/>
                <a:ea typeface="宋体" pitchFamily="65" charset="-122"/>
              </a:rPr>
              <a:t>有</a:t>
            </a:r>
            <a:r>
              <a:rPr dirty="0"/>
              <a:t/>
            </a:r>
            <a:br>
              <a:rPr dirty="0"/>
            </a:br>
            <a:r>
              <a:rPr lang="zh-CN" altLang="en-US" sz="2607" kern="0" dirty="0" smtClean="0">
                <a:solidFill>
                  <a:srgbClr val="000000"/>
                </a:solidFill>
                <a:latin typeface="Times New Roman" pitchFamily="65" charset="-122"/>
                <a:ea typeface="宋体" pitchFamily="65" charset="-122"/>
              </a:rPr>
              <a:t>用才去学习会使人产生心理负担,</a:t>
            </a:r>
            <a:r>
              <a:rPr lang="zh-CN" altLang="en-US" sz="2607" u="sng" kern="0" dirty="0" smtClean="0">
                <a:solidFill>
                  <a:srgbClr val="000000"/>
                </a:solidFill>
                <a:latin typeface="Times New Roman" pitchFamily="65" charset="-122"/>
                <a:ea typeface="宋体" pitchFamily="65" charset="-122"/>
              </a:rPr>
              <a:t>　⑤    </a:t>
            </a:r>
            <a:r>
              <a:rPr lang="zh-CN" altLang="en-US" sz="2607" kern="0" dirty="0" smtClean="0">
                <a:solidFill>
                  <a:srgbClr val="000000"/>
                </a:solidFill>
                <a:latin typeface="Times New Roman" pitchFamily="65" charset="-122"/>
                <a:ea typeface="宋体" pitchFamily="65" charset="-122"/>
              </a:rPr>
              <a:t>总要担心以后会不会真的有用。抱</a:t>
            </a:r>
            <a:r>
              <a:rPr dirty="0"/>
              <a:t/>
            </a:r>
            <a:br>
              <a:rPr dirty="0"/>
            </a:br>
            <a:r>
              <a:rPr lang="zh-CN" altLang="en-US" sz="2607" kern="0" dirty="0" smtClean="0">
                <a:solidFill>
                  <a:srgbClr val="000000"/>
                </a:solidFill>
                <a:latin typeface="Times New Roman" pitchFamily="65" charset="-122"/>
                <a:ea typeface="宋体" pitchFamily="65" charset="-122"/>
              </a:rPr>
              <a:t>着功利之心去挑选专业,往往会牺牲自己真正的兴趣,</a:t>
            </a:r>
            <a:r>
              <a:rPr lang="zh-CN" altLang="en-US" sz="2607" u="sng" kern="0" dirty="0" smtClean="0">
                <a:solidFill>
                  <a:srgbClr val="000000"/>
                </a:solidFill>
                <a:latin typeface="Times New Roman" pitchFamily="65" charset="-122"/>
                <a:ea typeface="宋体" pitchFamily="65" charset="-122"/>
              </a:rPr>
              <a:t>　⑥    </a:t>
            </a:r>
            <a:r>
              <a:rPr lang="zh-CN" altLang="en-US" sz="2607" kern="0" dirty="0" smtClean="0">
                <a:solidFill>
                  <a:srgbClr val="000000"/>
                </a:solidFill>
                <a:latin typeface="Times New Roman" pitchFamily="65" charset="-122"/>
                <a:ea typeface="宋体" pitchFamily="65" charset="-122"/>
              </a:rPr>
              <a:t>毕业后谋到了不</a:t>
            </a:r>
            <a:r>
              <a:rPr dirty="0"/>
              <a:t/>
            </a:r>
            <a:br>
              <a:rPr dirty="0"/>
            </a:br>
            <a:r>
              <a:rPr lang="zh-CN" altLang="en-US" sz="2607" kern="0" dirty="0" smtClean="0">
                <a:solidFill>
                  <a:srgbClr val="000000"/>
                </a:solidFill>
                <a:latin typeface="Times New Roman" pitchFamily="65" charset="-122"/>
                <a:ea typeface="宋体" pitchFamily="65" charset="-122"/>
              </a:rPr>
              <a:t>错的职位,也不一定就工作得很开心。</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449213"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2066925"/>
        </p:xfrm>
        <a:graphic>
          <a:graphicData uri="http://schemas.openxmlformats.org/drawingml/2006/table">
            <a:tbl>
              <a:tblPr/>
              <a:tblGrid>
                <a:gridCol w="1569600"/>
                <a:gridCol w="1569600"/>
                <a:gridCol w="1569600"/>
                <a:gridCol w="1569600"/>
                <a:gridCol w="1569600"/>
                <a:gridCol w="1569600"/>
                <a:gridCol w="1569600"/>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②</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③</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④</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⑥</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其实这</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而</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要</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确定</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所以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B</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这其实</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能</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认为</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因为</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即使</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C</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实际上</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却</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会</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可能</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就是</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D</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这</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当然</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就是</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如果</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虽然</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第一步,通读文段,了解大意,关注标点,划分层次。本题文段内容主要涉及填</a:t>
            </a:r>
            <a:r>
              <a:rPr dirty="0"/>
              <a:t/>
            </a:r>
            <a:br>
              <a:rPr dirty="0"/>
            </a:br>
            <a:r>
              <a:rPr lang="zh-CN" altLang="en-US" sz="2607" kern="0" dirty="0" smtClean="0">
                <a:solidFill>
                  <a:srgbClr val="000000"/>
                </a:solidFill>
                <a:latin typeface="Times New Roman" pitchFamily="65" charset="-122"/>
                <a:ea typeface="宋体" pitchFamily="65" charset="-122"/>
              </a:rPr>
              <a:t>报高考志愿时选报热门专业的问题,谈的是对“学以致用”的看法。第一句</a:t>
            </a:r>
            <a:r>
              <a:rPr dirty="0"/>
              <a:t/>
            </a:r>
            <a:br>
              <a:rPr dirty="0"/>
            </a:br>
            <a:r>
              <a:rPr lang="zh-CN" altLang="en-US" sz="2607" kern="0" dirty="0" smtClean="0">
                <a:solidFill>
                  <a:srgbClr val="000000"/>
                </a:solidFill>
                <a:latin typeface="Times New Roman" pitchFamily="65" charset="-122"/>
                <a:ea typeface="宋体" pitchFamily="65" charset="-122"/>
              </a:rPr>
              <a:t>是观点句,第二句是对“学以致用的真正含义”的解释,第三句从正反两方面</a:t>
            </a:r>
            <a:r>
              <a:rPr dirty="0"/>
              <a:t/>
            </a:r>
            <a:br>
              <a:rPr dirty="0"/>
            </a:br>
            <a:r>
              <a:rPr lang="zh-CN" altLang="en-US" sz="2607" kern="0" dirty="0" smtClean="0">
                <a:solidFill>
                  <a:srgbClr val="000000"/>
                </a:solidFill>
                <a:latin typeface="Times New Roman" pitchFamily="65" charset="-122"/>
                <a:ea typeface="宋体" pitchFamily="65" charset="-122"/>
              </a:rPr>
              <a:t>谈学习的态度,最后一句是总结句,点出抱着功利之心去挑选专业的危害。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第二步,结合层次,分析各句间的关系,推测应填词语。①处,所填内容应是指</a:t>
            </a:r>
            <a:r>
              <a:rPr dirty="0"/>
              <a:t/>
            </a:r>
            <a:br>
              <a:rPr dirty="0"/>
            </a:br>
            <a:r>
              <a:rPr lang="zh-CN" altLang="en-US" sz="2607" kern="0" dirty="0" smtClean="0">
                <a:solidFill>
                  <a:srgbClr val="000000"/>
                </a:solidFill>
                <a:latin typeface="Times New Roman" pitchFamily="65" charset="-122"/>
                <a:ea typeface="宋体" pitchFamily="65" charset="-122"/>
              </a:rPr>
              <a:t>代“有的人在填报高考志愿时选报热门专业,理由是能学以致用”这一内容;</a:t>
            </a:r>
            <a:r>
              <a:rPr dirty="0"/>
              <a:t/>
            </a:r>
            <a:br>
              <a:rPr dirty="0"/>
            </a:br>
            <a:r>
              <a:rPr lang="zh-CN" altLang="en-US" sz="2607" kern="0" dirty="0" smtClean="0">
                <a:solidFill>
                  <a:srgbClr val="000000"/>
                </a:solidFill>
                <a:latin typeface="Times New Roman" pitchFamily="65" charset="-122"/>
                <a:ea typeface="宋体" pitchFamily="65" charset="-122"/>
              </a:rPr>
              <a:t>②处与前文构成并列关系;③处后面的文句是前文的结果,应填表连接结果的</a:t>
            </a:r>
            <a:r>
              <a:rPr dirty="0"/>
              <a:t/>
            </a:r>
            <a:br>
              <a:rPr dirty="0"/>
            </a:br>
            <a:r>
              <a:rPr lang="zh-CN" altLang="en-US" sz="2607" kern="0" dirty="0" smtClean="0">
                <a:solidFill>
                  <a:srgbClr val="000000"/>
                </a:solidFill>
                <a:latin typeface="Times New Roman" pitchFamily="65" charset="-122"/>
                <a:ea typeface="宋体" pitchFamily="65" charset="-122"/>
              </a:rPr>
              <a:t>词语;④处后面的句子与⑤处后面的句子不好断定关系,故④⑤处不好判定;</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449213" y="899989"/>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⑥处后面的文字,与下一句构成假设关系,那么⑥处应填表假设的词语。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第三步,结合选项,联系第二步,甄别辨析,灵活排除。结合选项内容,①处可选</a:t>
            </a:r>
            <a:r>
              <a:rPr dirty="0"/>
              <a:t/>
            </a:r>
            <a:br>
              <a:rPr dirty="0"/>
            </a:br>
            <a:r>
              <a:rPr lang="zh-CN" altLang="en-US" sz="2607" kern="0" dirty="0" smtClean="0">
                <a:solidFill>
                  <a:srgbClr val="000000"/>
                </a:solidFill>
                <a:latin typeface="Times New Roman" pitchFamily="65" charset="-122"/>
                <a:ea typeface="宋体" pitchFamily="65" charset="-122"/>
              </a:rPr>
              <a:t>A、B、D,C项缺少主语,可排除;②处可选A、B,D项“当然”表示对前文的</a:t>
            </a:r>
            <a:r>
              <a:rPr dirty="0"/>
              <a:t/>
            </a:r>
            <a:br>
              <a:rPr dirty="0"/>
            </a:br>
            <a:r>
              <a:rPr lang="zh-CN" altLang="en-US" sz="2607" kern="0" dirty="0" smtClean="0">
                <a:solidFill>
                  <a:srgbClr val="000000"/>
                </a:solidFill>
                <a:latin typeface="Times New Roman" pitchFamily="65" charset="-122"/>
                <a:ea typeface="宋体" pitchFamily="65" charset="-122"/>
              </a:rPr>
              <a:t>认可推理,不能构成并列,可排除;③处所在句意在点明“屏弃功利性”的作</a:t>
            </a:r>
            <a:r>
              <a:rPr dirty="0"/>
              <a:t/>
            </a:r>
            <a:br>
              <a:rPr dirty="0"/>
            </a:br>
            <a:r>
              <a:rPr lang="zh-CN" altLang="en-US" sz="2607" kern="0" dirty="0" smtClean="0">
                <a:solidFill>
                  <a:srgbClr val="000000"/>
                </a:solidFill>
                <a:latin typeface="Times New Roman" pitchFamily="65" charset="-122"/>
                <a:ea typeface="宋体" pitchFamily="65" charset="-122"/>
              </a:rPr>
              <a:t>用,而A项的“要”则使该分句指向了“屏弃功利性的目的”,可排除。初步</a:t>
            </a:r>
            <a:r>
              <a:rPr dirty="0"/>
              <a:t/>
            </a:r>
            <a:br>
              <a:rPr dirty="0"/>
            </a:br>
            <a:r>
              <a:rPr lang="zh-CN" altLang="en-US" sz="2607" kern="0" dirty="0" smtClean="0">
                <a:solidFill>
                  <a:srgbClr val="000000"/>
                </a:solidFill>
                <a:latin typeface="Times New Roman" pitchFamily="65" charset="-122"/>
                <a:ea typeface="宋体" pitchFamily="65" charset="-122"/>
              </a:rPr>
              <a:t>选B。</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第四步,本着简明、连贯、关联词搭配的原则,代入初步选择的答案,确定最</a:t>
            </a:r>
            <a:r>
              <a:rPr dirty="0"/>
              <a:t/>
            </a:r>
            <a:br>
              <a:rPr dirty="0"/>
            </a:br>
            <a:r>
              <a:rPr lang="zh-CN" altLang="en-US" sz="2607" kern="0" dirty="0" smtClean="0">
                <a:solidFill>
                  <a:srgbClr val="000000"/>
                </a:solidFill>
                <a:latin typeface="Times New Roman" pitchFamily="65" charset="-122"/>
                <a:ea typeface="宋体" pitchFamily="65" charset="-122"/>
              </a:rPr>
              <a:t>终答案。最后把选项B代入文段中,通读文段,最终确定选B。</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解答本题,第一步要把握整个句群的核心话题,整个句群里“龙”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是出现最多的一个字,是核心话题;第二步,根据“龙”这个话题,对选项进行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初步筛选,A、D两项的话题都不是“龙”,可以排除;第三步,比较B、C两项,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确认答案,这两项的后半句不同,而B项的后半句扣话题更紧密一些,由此确定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答案为B。</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39697"/>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1.填入下面文段空白处的词语,最恰当的一组是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中华民族创作了世界级的华彩诗章,</a:t>
            </a:r>
            <a:r>
              <a:rPr lang="zh-CN" altLang="en-US" sz="2607" u="sng" kern="0" dirty="0" smtClean="0">
                <a:solidFill>
                  <a:srgbClr val="000000"/>
                </a:solidFill>
                <a:latin typeface="Times New Roman" pitchFamily="65" charset="-122"/>
                <a:ea typeface="宋体" pitchFamily="65" charset="-122"/>
              </a:rPr>
              <a:t>　①    </a:t>
            </a:r>
            <a:r>
              <a:rPr lang="zh-CN" altLang="en-US" sz="2607" kern="0" dirty="0" smtClean="0">
                <a:solidFill>
                  <a:srgbClr val="000000"/>
                </a:solidFill>
                <a:latin typeface="Times New Roman" pitchFamily="65" charset="-122"/>
                <a:ea typeface="宋体" pitchFamily="65" charset="-122"/>
              </a:rPr>
              <a:t>这些诗章又锻造着我们的民族性</a:t>
            </a:r>
            <a:r>
              <a:rPr dirty="0"/>
              <a:t/>
            </a:r>
            <a:br>
              <a:rPr dirty="0"/>
            </a:br>
            <a:r>
              <a:rPr lang="zh-CN" altLang="en-US" sz="2607" kern="0" dirty="0" smtClean="0">
                <a:solidFill>
                  <a:srgbClr val="000000"/>
                </a:solidFill>
                <a:latin typeface="Times New Roman" pitchFamily="65" charset="-122"/>
                <a:ea typeface="宋体" pitchFamily="65" charset="-122"/>
              </a:rPr>
              <a:t>格。古诗词</a:t>
            </a:r>
            <a:r>
              <a:rPr lang="zh-CN" altLang="en-US" sz="2607" u="sng" kern="0" dirty="0" smtClean="0">
                <a:solidFill>
                  <a:srgbClr val="000000"/>
                </a:solidFill>
                <a:latin typeface="Times New Roman" pitchFamily="65" charset="-122"/>
                <a:ea typeface="宋体" pitchFamily="65" charset="-122"/>
              </a:rPr>
              <a:t>　②    </a:t>
            </a:r>
            <a:r>
              <a:rPr lang="zh-CN" altLang="en-US" sz="2607" kern="0" dirty="0" smtClean="0">
                <a:solidFill>
                  <a:srgbClr val="000000"/>
                </a:solidFill>
                <a:latin typeface="Times New Roman" pitchFamily="65" charset="-122"/>
                <a:ea typeface="宋体" pitchFamily="65" charset="-122"/>
              </a:rPr>
              <a:t>“曲高”,</a:t>
            </a:r>
            <a:r>
              <a:rPr lang="zh-CN" altLang="en-US" sz="2607" u="sng" kern="0" dirty="0" smtClean="0">
                <a:solidFill>
                  <a:srgbClr val="000000"/>
                </a:solidFill>
                <a:latin typeface="Times New Roman" pitchFamily="65" charset="-122"/>
                <a:ea typeface="宋体" pitchFamily="65" charset="-122"/>
              </a:rPr>
              <a:t>　③    </a:t>
            </a:r>
            <a:r>
              <a:rPr lang="zh-CN" altLang="en-US" sz="2607" kern="0" dirty="0" smtClean="0">
                <a:solidFill>
                  <a:srgbClr val="000000"/>
                </a:solidFill>
                <a:latin typeface="Times New Roman" pitchFamily="65" charset="-122"/>
                <a:ea typeface="宋体" pitchFamily="65" charset="-122"/>
              </a:rPr>
              <a:t>“和者众”,国人有着咿呀学诗的共同经</a:t>
            </a:r>
            <a:r>
              <a:rPr dirty="0"/>
              <a:t/>
            </a:r>
            <a:br>
              <a:rPr dirty="0"/>
            </a:br>
            <a:r>
              <a:rPr lang="zh-CN" altLang="en-US" sz="2607" kern="0" dirty="0" smtClean="0">
                <a:solidFill>
                  <a:srgbClr val="000000"/>
                </a:solidFill>
                <a:latin typeface="Times New Roman" pitchFamily="65" charset="-122"/>
                <a:ea typeface="宋体" pitchFamily="65" charset="-122"/>
              </a:rPr>
              <a:t>历和共同记忆。</a:t>
            </a:r>
            <a:r>
              <a:rPr lang="zh-CN" altLang="en-US" sz="2607" u="sng" kern="0" dirty="0" smtClean="0">
                <a:solidFill>
                  <a:srgbClr val="000000"/>
                </a:solidFill>
                <a:latin typeface="Times New Roman" pitchFamily="65" charset="-122"/>
                <a:ea typeface="宋体" pitchFamily="65" charset="-122"/>
              </a:rPr>
              <a:t>　④    </a:t>
            </a:r>
            <a:r>
              <a:rPr lang="zh-CN" altLang="en-US" sz="2607" kern="0" dirty="0" smtClean="0">
                <a:solidFill>
                  <a:srgbClr val="000000"/>
                </a:solidFill>
                <a:latin typeface="Times New Roman" pitchFamily="65" charset="-122"/>
                <a:ea typeface="宋体" pitchFamily="65" charset="-122"/>
              </a:rPr>
              <a:t>正是这共同的经历和记忆,构成了文化传承的大众基</a:t>
            </a:r>
            <a:r>
              <a:rPr dirty="0"/>
              <a:t/>
            </a:r>
            <a:br>
              <a:rPr dirty="0"/>
            </a:br>
            <a:r>
              <a:rPr lang="zh-CN" altLang="en-US" sz="2607" kern="0" dirty="0" smtClean="0">
                <a:solidFill>
                  <a:srgbClr val="000000"/>
                </a:solidFill>
                <a:latin typeface="Times New Roman" pitchFamily="65" charset="-122"/>
                <a:ea typeface="宋体" pitchFamily="65" charset="-122"/>
              </a:rPr>
              <a:t>础,</a:t>
            </a:r>
            <a:r>
              <a:rPr lang="zh-CN" altLang="en-US" sz="2607" u="sng" kern="0" dirty="0" smtClean="0">
                <a:solidFill>
                  <a:srgbClr val="000000"/>
                </a:solidFill>
                <a:latin typeface="Times New Roman" pitchFamily="65" charset="-122"/>
                <a:ea typeface="宋体" pitchFamily="65" charset="-122"/>
              </a:rPr>
              <a:t>　⑤    </a:t>
            </a:r>
            <a:r>
              <a:rPr lang="zh-CN" altLang="en-US" sz="2607" kern="0" dirty="0" smtClean="0">
                <a:solidFill>
                  <a:srgbClr val="000000"/>
                </a:solidFill>
                <a:latin typeface="Times New Roman" pitchFamily="65" charset="-122"/>
                <a:ea typeface="宋体" pitchFamily="65" charset="-122"/>
              </a:rPr>
              <a:t>《中国诗词大会》带着深埋于每个中国人心中的文化基因,用国人</a:t>
            </a:r>
            <a:r>
              <a:rPr dirty="0"/>
              <a:t/>
            </a:r>
            <a:br>
              <a:rPr dirty="0"/>
            </a:br>
            <a:r>
              <a:rPr lang="zh-CN" altLang="en-US" sz="2607" kern="0" dirty="0" smtClean="0">
                <a:solidFill>
                  <a:srgbClr val="000000"/>
                </a:solidFill>
                <a:latin typeface="Times New Roman" pitchFamily="65" charset="-122"/>
                <a:ea typeface="宋体" pitchFamily="65" charset="-122"/>
              </a:rPr>
              <a:t>耳熟能详的诗词,在带领观众重温中华经典的同时,</a:t>
            </a:r>
            <a:r>
              <a:rPr lang="zh-CN" altLang="en-US" sz="2607" u="sng" kern="0" dirty="0" smtClean="0">
                <a:solidFill>
                  <a:srgbClr val="000000"/>
                </a:solidFill>
                <a:latin typeface="Times New Roman" pitchFamily="65" charset="-122"/>
                <a:ea typeface="宋体" pitchFamily="65" charset="-122"/>
              </a:rPr>
              <a:t>　⑥    </a:t>
            </a:r>
            <a:r>
              <a:rPr lang="zh-CN" altLang="en-US" sz="2607" kern="0" dirty="0" smtClean="0">
                <a:solidFill>
                  <a:srgbClr val="000000"/>
                </a:solidFill>
                <a:latin typeface="Times New Roman" pitchFamily="65" charset="-122"/>
                <a:ea typeface="宋体" pitchFamily="65" charset="-122"/>
              </a:rPr>
              <a:t>完成了一次跨越千</a:t>
            </a:r>
            <a:r>
              <a:rPr dirty="0"/>
              <a:t/>
            </a:r>
            <a:br>
              <a:rPr dirty="0"/>
            </a:br>
            <a:r>
              <a:rPr lang="zh-CN" altLang="en-US" sz="2607" kern="0" dirty="0" smtClean="0">
                <a:solidFill>
                  <a:srgbClr val="000000"/>
                </a:solidFill>
                <a:latin typeface="Times New Roman" pitchFamily="65" charset="-122"/>
                <a:ea typeface="宋体" pitchFamily="65" charset="-122"/>
              </a:rPr>
              <a:t>年、沟通古今的精神之旅。</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2066925"/>
        </p:xfrm>
        <a:graphic>
          <a:graphicData uri="http://schemas.openxmlformats.org/drawingml/2006/table">
            <a:tbl>
              <a:tblPr/>
              <a:tblGrid>
                <a:gridCol w="1569600"/>
                <a:gridCol w="1569600"/>
                <a:gridCol w="1569600"/>
                <a:gridCol w="1569600"/>
                <a:gridCol w="1569600"/>
                <a:gridCol w="1569600"/>
                <a:gridCol w="1569600"/>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②</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③</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④</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⑥</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并且</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不仅</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而且</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也许</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又</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B</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而</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虽然</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但是</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所以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也</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C</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即使</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也</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因而</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那么</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就</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D</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而且</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但是</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看来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因此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仍</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解答此题,可运用排除法。从语意来看,“曲高”与“和者众”不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构成递进关系,所以②③处填“不仅</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而且”不合适,排除A项;④处前后句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没有因果关系,可以排除C项;⑥处,根据句意,填“也”最合适,排除D项。选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择B项。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2.填入下面文段空白处的词语,最恰当的一组是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“爹矮矮一个,娘矮矮一窝”的现象在一定程度上</a:t>
            </a:r>
            <a:r>
              <a:rPr lang="zh-CN" altLang="en-US" sz="2607" u="sng" kern="0" dirty="0" smtClean="0">
                <a:solidFill>
                  <a:srgbClr val="000000"/>
                </a:solidFill>
                <a:latin typeface="Times New Roman" pitchFamily="65" charset="-122"/>
                <a:ea typeface="宋体" pitchFamily="65" charset="-122"/>
              </a:rPr>
              <a:t>　①    </a:t>
            </a:r>
            <a:r>
              <a:rPr lang="zh-CN" altLang="en-US" sz="2607" kern="0" dirty="0" smtClean="0">
                <a:solidFill>
                  <a:srgbClr val="000000"/>
                </a:solidFill>
                <a:latin typeface="Times New Roman" pitchFamily="65" charset="-122"/>
                <a:ea typeface="宋体" pitchFamily="65" charset="-122"/>
              </a:rPr>
              <a:t>存在,</a:t>
            </a:r>
            <a:r>
              <a:rPr lang="zh-CN" altLang="en-US" sz="2607" u="sng" kern="0" dirty="0" smtClean="0">
                <a:solidFill>
                  <a:srgbClr val="000000"/>
                </a:solidFill>
                <a:latin typeface="Times New Roman" pitchFamily="65" charset="-122"/>
                <a:ea typeface="宋体" pitchFamily="65" charset="-122"/>
              </a:rPr>
              <a:t>　②    </a:t>
            </a:r>
            <a:r>
              <a:rPr lang="zh-CN" altLang="en-US" sz="2607" kern="0" dirty="0" smtClean="0">
                <a:solidFill>
                  <a:srgbClr val="000000"/>
                </a:solidFill>
                <a:latin typeface="Times New Roman" pitchFamily="65" charset="-122"/>
                <a:ea typeface="宋体" pitchFamily="65" charset="-122"/>
              </a:rPr>
              <a:t>母亲身</a:t>
            </a:r>
            <a:r>
              <a:t/>
            </a:r>
            <a:br/>
            <a:r>
              <a:rPr lang="zh-CN" altLang="en-US" sz="2607" kern="0" dirty="0" smtClean="0">
                <a:solidFill>
                  <a:srgbClr val="000000"/>
                </a:solidFill>
                <a:latin typeface="Times New Roman" pitchFamily="65" charset="-122"/>
                <a:ea typeface="宋体" pitchFamily="65" charset="-122"/>
              </a:rPr>
              <a:t>高比较多地影响后代的身高。</a:t>
            </a:r>
            <a:r>
              <a:rPr lang="zh-CN" altLang="en-US" sz="2607" u="sng" kern="0" dirty="0" smtClean="0">
                <a:solidFill>
                  <a:srgbClr val="000000"/>
                </a:solidFill>
                <a:latin typeface="Times New Roman" pitchFamily="65" charset="-122"/>
                <a:ea typeface="宋体" pitchFamily="65" charset="-122"/>
              </a:rPr>
              <a:t>　③    </a:t>
            </a:r>
            <a:r>
              <a:rPr lang="zh-CN" altLang="en-US" sz="2607" kern="0" dirty="0" smtClean="0">
                <a:solidFill>
                  <a:srgbClr val="000000"/>
                </a:solidFill>
                <a:latin typeface="Times New Roman" pitchFamily="65" charset="-122"/>
                <a:ea typeface="宋体" pitchFamily="65" charset="-122"/>
              </a:rPr>
              <a:t>事情并不绝对,个别情况下</a:t>
            </a:r>
            <a:r>
              <a:rPr lang="zh-CN" altLang="en-US" sz="2607" u="sng" kern="0" dirty="0" smtClean="0">
                <a:solidFill>
                  <a:srgbClr val="000000"/>
                </a:solidFill>
                <a:latin typeface="Times New Roman" pitchFamily="65" charset="-122"/>
                <a:ea typeface="宋体" pitchFamily="65" charset="-122"/>
              </a:rPr>
              <a:t>　④    </a:t>
            </a:r>
            <a:r>
              <a:rPr lang="zh-CN" altLang="en-US" sz="2607" kern="0" dirty="0" smtClean="0">
                <a:solidFill>
                  <a:srgbClr val="000000"/>
                </a:solidFill>
                <a:latin typeface="Times New Roman" pitchFamily="65" charset="-122"/>
                <a:ea typeface="宋体" pitchFamily="65" charset="-122"/>
              </a:rPr>
              <a:t>存在</a:t>
            </a:r>
            <a:r>
              <a:t/>
            </a:r>
            <a:br/>
            <a:r>
              <a:rPr lang="zh-CN" altLang="en-US" sz="2607" kern="0" dirty="0" smtClean="0">
                <a:solidFill>
                  <a:srgbClr val="000000"/>
                </a:solidFill>
                <a:latin typeface="Times New Roman" pitchFamily="65" charset="-122"/>
                <a:ea typeface="宋体" pitchFamily="65" charset="-122"/>
              </a:rPr>
              <a:t>相对较矮的妈妈有高个子子女的现象。北京协和医院内分泌科主任医师伍</a:t>
            </a:r>
            <a:r>
              <a:t/>
            </a:r>
            <a:br/>
            <a:r>
              <a:rPr lang="zh-CN" altLang="en-US" sz="2607" kern="0" dirty="0" smtClean="0">
                <a:solidFill>
                  <a:srgbClr val="000000"/>
                </a:solidFill>
                <a:latin typeface="Times New Roman" pitchFamily="65" charset="-122"/>
                <a:ea typeface="宋体" pitchFamily="65" charset="-122"/>
              </a:rPr>
              <a:t>学焱表示,“娘矮矮一窝”一说太过绝对,</a:t>
            </a:r>
            <a:r>
              <a:rPr lang="zh-CN" altLang="en-US" sz="2607" u="sng" kern="0" dirty="0" smtClean="0">
                <a:solidFill>
                  <a:srgbClr val="000000"/>
                </a:solidFill>
                <a:latin typeface="Times New Roman" pitchFamily="65" charset="-122"/>
                <a:ea typeface="宋体" pitchFamily="65" charset="-122"/>
              </a:rPr>
              <a:t>　⑤    </a:t>
            </a:r>
            <a:r>
              <a:rPr lang="zh-CN" altLang="en-US" sz="2607" kern="0" dirty="0" smtClean="0">
                <a:solidFill>
                  <a:srgbClr val="000000"/>
                </a:solidFill>
                <a:latin typeface="Times New Roman" pitchFamily="65" charset="-122"/>
                <a:ea typeface="宋体" pitchFamily="65" charset="-122"/>
              </a:rPr>
              <a:t>子女身高的确跟母亲的身高</a:t>
            </a:r>
            <a:r>
              <a:t/>
            </a:r>
            <a:br/>
            <a:r>
              <a:rPr lang="zh-CN" altLang="en-US" sz="2607" kern="0" dirty="0" smtClean="0">
                <a:solidFill>
                  <a:srgbClr val="000000"/>
                </a:solidFill>
                <a:latin typeface="Times New Roman" pitchFamily="65" charset="-122"/>
                <a:ea typeface="宋体" pitchFamily="65" charset="-122"/>
              </a:rPr>
              <a:t>有关,</a:t>
            </a:r>
            <a:r>
              <a:rPr lang="zh-CN" altLang="en-US" sz="2607" u="sng" kern="0" dirty="0" smtClean="0">
                <a:solidFill>
                  <a:srgbClr val="000000"/>
                </a:solidFill>
                <a:latin typeface="Times New Roman" pitchFamily="65" charset="-122"/>
                <a:ea typeface="宋体" pitchFamily="65" charset="-122"/>
              </a:rPr>
              <a:t>　⑥    </a:t>
            </a:r>
            <a:r>
              <a:rPr lang="zh-CN" altLang="en-US" sz="2607" kern="0" dirty="0" smtClean="0">
                <a:solidFill>
                  <a:srgbClr val="000000"/>
                </a:solidFill>
                <a:latin typeface="Times New Roman" pitchFamily="65" charset="-122"/>
                <a:ea typeface="宋体" pitchFamily="65" charset="-122"/>
              </a:rPr>
              <a:t>这种遗传因素是受父母双方影响的,母亲的遗传贡献率并不高多</a:t>
            </a:r>
            <a:r>
              <a:t/>
            </a:r>
            <a:br/>
            <a:r>
              <a:rPr lang="zh-CN" altLang="en-US" sz="2607" kern="0" dirty="0" smtClean="0">
                <a:solidFill>
                  <a:srgbClr val="000000"/>
                </a:solidFill>
                <a:latin typeface="Times New Roman" pitchFamily="65" charset="-122"/>
                <a:ea typeface="宋体" pitchFamily="65" charset="-122"/>
              </a:rPr>
              <a:t>少。</a:t>
            </a:r>
            <a:endParaRPr lang="zh-CN" altLang="en-US"/>
          </a:p>
        </p:txBody>
      </p:sp>
    </p:spTree>
    <p:custDataLst>
      <p:custData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2066925"/>
        </p:xfrm>
        <a:graphic>
          <a:graphicData uri="http://schemas.openxmlformats.org/drawingml/2006/table">
            <a:tbl>
              <a:tblPr/>
              <a:tblGrid>
                <a:gridCol w="1569600"/>
                <a:gridCol w="1569600"/>
                <a:gridCol w="1569600"/>
                <a:gridCol w="1569600"/>
                <a:gridCol w="1569600"/>
                <a:gridCol w="1569600"/>
                <a:gridCol w="1569600"/>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②</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③</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④</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⑥</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或者</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也许</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然而</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也许</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因此</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B</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要么</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况且</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所以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于是</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那么</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C</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的确</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即</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但</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也</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不过</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D</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大概</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且</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或许</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那么</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但是</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①处应填“的确”,与②处的“即”前后呼应,②后的语句对前一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句进行诠释。③处应填“但”,与前几句构成转折关系。④处应填“也”,与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前一句相照应。⑥处应填“不过”,与前几句构成一个小的转折。由此可得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出答案为C。</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5661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提分攻略六　掌握语言准确、鲜明、生动“六题型”</a:t>
            </a:r>
            <a:endParaRPr lang="zh-CN" altLang="en-US" dirty="0"/>
          </a:p>
        </p:txBody>
      </p:sp>
      <p:pic>
        <p:nvPicPr>
          <p:cNvPr id="3" name="图片 3" descr="textimage0.jpeg"/>
          <p:cNvPicPr>
            <a:picLocks noChangeAspect="1"/>
          </p:cNvPicPr>
          <p:nvPr/>
        </p:nvPicPr>
        <p:blipFill>
          <a:blip r:embed="rId4" cstate="print"/>
          <a:stretch>
            <a:fillRect/>
          </a:stretch>
        </p:blipFill>
        <p:spPr>
          <a:xfrm>
            <a:off x="3329533" y="2772197"/>
            <a:ext cx="4833623" cy="3152363"/>
          </a:xfrm>
          <a:prstGeom prst="rect">
            <a:avLst/>
          </a:prstGeom>
        </p:spPr>
      </p:pic>
      <p:pic>
        <p:nvPicPr>
          <p:cNvPr id="18434" name="Picture 2"/>
          <p:cNvPicPr>
            <a:picLocks noChangeAspect="1" noChangeArrowheads="1"/>
          </p:cNvPicPr>
          <p:nvPr/>
        </p:nvPicPr>
        <p:blipFill>
          <a:blip r:embed="rId5" cstate="print"/>
          <a:srcRect/>
          <a:stretch>
            <a:fillRect/>
          </a:stretch>
        </p:blipFill>
        <p:spPr bwMode="auto">
          <a:xfrm>
            <a:off x="737245" y="1836093"/>
            <a:ext cx="7294562" cy="6572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814651"/>
          </a:xfrm>
          <a:prstGeom prst="rect">
            <a:avLst/>
          </a:prstGeom>
          <a:noFill/>
        </p:spPr>
        <p:txBody>
          <a:bodyPr wrap="square" lIns="0" tIns="0" rIns="0" bIns="0" rtlCol="0">
            <a:spAutoFit/>
          </a:bodyPr>
          <a:lstStyle/>
          <a:p>
            <a:pPr eaLnBrk="0" latinLnBrk="1" hangingPunct="0">
              <a:lnSpc>
                <a:spcPct val="150000"/>
              </a:lnSpc>
              <a:spcBef>
                <a:spcPts val="3575"/>
              </a:spcBef>
            </a:pPr>
            <a:r>
              <a:rPr lang="zh-CN" altLang="en-US" sz="2607" kern="0" dirty="0" smtClean="0">
                <a:solidFill>
                  <a:srgbClr val="000000"/>
                </a:solidFill>
                <a:latin typeface="Times New Roman" pitchFamily="65" charset="-122"/>
                <a:ea typeface="宋体" pitchFamily="65" charset="-122"/>
              </a:rPr>
              <a:t> (2017课标全国Ⅰ,21)下面文段有三处推断存在问题,请参照①的方式,说明另外两处问题。</a:t>
            </a: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高考之后,我们将面临大学专业的选择问题。如果有机会,我要选择工科方面的专业,因为只有学了工科才能激发强烈的好奇心,培养探索未知事物的兴趣,而有了浓厚的兴趣,必将取得好成绩,毕业后也就一定能很好地适应社会需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①不是只有学了工科才能激发好奇心。</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③</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764085"/>
          <a:ext cx="10987200" cy="3517585"/>
        </p:xfrm>
        <a:graphic>
          <a:graphicData uri="http://schemas.openxmlformats.org/drawingml/2006/table">
            <a:tbl>
              <a:tblPr/>
              <a:tblGrid>
                <a:gridCol w="989333"/>
                <a:gridCol w="9997867"/>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释义</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文段主要讲了两大层次,一是大学专业选择、好奇心、兴趣之间的关系,二是兴趣、成绩、适应社会需要之间的关系。</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参考“不是只有学了工科才能激发好奇心”的方式。</a:t>
                      </a:r>
                    </a:p>
                  </a:txBody>
                  <a:tcPr marL="45720" marR="45720"/>
                </a:tc>
              </a:tr>
              <a:tr h="106128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通过①处的修改,我们可以看出原文在表述时犯了过于绝对的逻辑错误。因此在分析错误时一定要关注其他推论绝对化的表述。文本除了①对应的原文外,“有了浓厚的兴趣,必将取得好成绩”“毕业后也就一定能很好地适应社会需要”两个推断也犯了说法过于绝对的错误。找到问题所在,还要参照例句方式组织答案,说明“兴趣与成绩、成绩与适应社会需要”之间存在的或然关系。</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答案</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②不是有兴趣就一定能取得好成绩　③不是成绩好就一定能很好地适应社会需要</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449213" y="1044005"/>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82372"/>
          </a:xfrm>
          <a:prstGeom prst="rect">
            <a:avLst/>
          </a:prstGeom>
          <a:noFill/>
        </p:spPr>
        <p:txBody>
          <a:bodyPr wrap="square" lIns="0" tIns="0" rIns="0" bIns="0" rtlCol="0">
            <a:spAutoFit/>
          </a:bodyPr>
          <a:lstStyle/>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1.(2018高考押题卷)下面文段有三处推断存在问题,请参照①的方式,说明另</a:t>
            </a:r>
            <a:r>
              <a:rPr dirty="0"/>
              <a:t/>
            </a:r>
            <a:br>
              <a:rPr dirty="0"/>
            </a:br>
            <a:r>
              <a:rPr lang="zh-CN" altLang="en-US" sz="2607" kern="0" dirty="0" smtClean="0">
                <a:solidFill>
                  <a:srgbClr val="000000"/>
                </a:solidFill>
                <a:latin typeface="Times New Roman" pitchFamily="65" charset="-122"/>
                <a:ea typeface="宋体" pitchFamily="65" charset="-122"/>
              </a:rPr>
              <a:t>外两处问题。</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德国的集中供暖采取分户热计量收费的方式。供暖公司根据数据收费,多用</a:t>
            </a:r>
            <a:r>
              <a:rPr dirty="0"/>
              <a:t/>
            </a:r>
            <a:br>
              <a:rPr dirty="0"/>
            </a:br>
            <a:r>
              <a:rPr lang="zh-CN" altLang="en-US" sz="2607" kern="0" dirty="0" smtClean="0">
                <a:solidFill>
                  <a:srgbClr val="000000"/>
                </a:solidFill>
                <a:latin typeface="Times New Roman" pitchFamily="65" charset="-122"/>
                <a:ea typeface="宋体" pitchFamily="65" charset="-122"/>
              </a:rPr>
              <a:t>多交,少用少交。因此在德国,人们都习惯在出门前或入睡前调小暖气用量,</a:t>
            </a:r>
            <a:r>
              <a:rPr dirty="0"/>
              <a:t/>
            </a:r>
            <a:br>
              <a:rPr dirty="0"/>
            </a:br>
            <a:r>
              <a:rPr lang="zh-CN" altLang="en-US" sz="2607" kern="0" dirty="0" smtClean="0">
                <a:solidFill>
                  <a:srgbClr val="000000"/>
                </a:solidFill>
                <a:latin typeface="Times New Roman" pitchFamily="65" charset="-122"/>
                <a:ea typeface="宋体" pitchFamily="65" charset="-122"/>
              </a:rPr>
              <a:t>如果家里长时间没人就直接关掉暖气阀门,这样既能省钱也能避免浪费。可</a:t>
            </a:r>
            <a:r>
              <a:rPr dirty="0"/>
              <a:t/>
            </a:r>
            <a:br>
              <a:rPr dirty="0"/>
            </a:br>
            <a:r>
              <a:rPr lang="zh-CN" altLang="en-US" sz="2607" kern="0" dirty="0" smtClean="0">
                <a:solidFill>
                  <a:srgbClr val="000000"/>
                </a:solidFill>
                <a:latin typeface="Times New Roman" pitchFamily="65" charset="-122"/>
                <a:ea typeface="宋体" pitchFamily="65" charset="-122"/>
              </a:rPr>
              <a:t>见,只有分户热计量收费才能够解决浪费热资源的问题。我国的集中供暖存</a:t>
            </a:r>
            <a:r>
              <a:rPr dirty="0"/>
              <a:t/>
            </a:r>
            <a:br>
              <a:rPr dirty="0"/>
            </a:br>
            <a:r>
              <a:rPr lang="zh-CN" altLang="en-US" sz="2607" kern="0" dirty="0" smtClean="0">
                <a:solidFill>
                  <a:srgbClr val="000000"/>
                </a:solidFill>
                <a:latin typeface="Times New Roman" pitchFamily="65" charset="-122"/>
                <a:ea typeface="宋体" pitchFamily="65" charset="-122"/>
              </a:rPr>
              <a:t>在一定程度的资源浪费问题,这一定会影响我国的市政供暖温度。如果采用</a:t>
            </a:r>
            <a:r>
              <a:rPr dirty="0"/>
              <a:t/>
            </a:r>
            <a:br>
              <a:rPr dirty="0"/>
            </a:br>
            <a:r>
              <a:rPr lang="zh-CN" altLang="en-US" sz="2607" kern="0" dirty="0" smtClean="0">
                <a:solidFill>
                  <a:srgbClr val="000000"/>
                </a:solidFill>
                <a:latin typeface="Times New Roman" pitchFamily="65" charset="-122"/>
                <a:ea typeface="宋体" pitchFamily="65" charset="-122"/>
              </a:rPr>
              <a:t>分户热计量收费的方式,就一定会带来我国供暖温度的大幅度提升。因此,分</a:t>
            </a:r>
            <a:r>
              <a:rPr dirty="0"/>
              <a:t/>
            </a:r>
            <a:br>
              <a:rPr dirty="0"/>
            </a:br>
            <a:r>
              <a:rPr lang="zh-CN" altLang="en-US" sz="2607" kern="0" dirty="0" smtClean="0">
                <a:solidFill>
                  <a:srgbClr val="000000"/>
                </a:solidFill>
                <a:latin typeface="Times New Roman" pitchFamily="65" charset="-122"/>
                <a:ea typeface="宋体" pitchFamily="65" charset="-122"/>
              </a:rPr>
              <a:t>户热计量收费的事要尽快提到日程上来。</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句式结构协调能收到形式整齐、音节和谐、气势贯通的效果。要结合语境,</a:t>
            </a:r>
            <a:r>
              <a:rPr dirty="0"/>
              <a:t/>
            </a:r>
            <a:br>
              <a:rPr dirty="0"/>
            </a:br>
            <a:r>
              <a:rPr lang="zh-CN" altLang="en-US" sz="2607" kern="0" dirty="0" smtClean="0">
                <a:solidFill>
                  <a:srgbClr val="000000"/>
                </a:solidFill>
                <a:latin typeface="Times New Roman" pitchFamily="65" charset="-122"/>
                <a:ea typeface="宋体" pitchFamily="65" charset="-122"/>
              </a:rPr>
              <a:t>明确所选句子与上下文之间的关系,做到短语类型和句式结构的整齐划一。</a:t>
            </a:r>
            <a:r>
              <a:rPr dirty="0"/>
              <a:t/>
            </a:r>
            <a:br>
              <a:rPr dirty="0"/>
            </a:br>
            <a:r>
              <a:rPr lang="zh-CN" altLang="en-US" sz="2607" kern="0" dirty="0" smtClean="0">
                <a:solidFill>
                  <a:srgbClr val="000000"/>
                </a:solidFill>
                <a:latin typeface="Times New Roman" pitchFamily="65" charset="-122"/>
                <a:ea typeface="宋体" pitchFamily="65" charset="-122"/>
              </a:rPr>
              <a:t>同时,使用整句或散句、主动句或被动句、肯定句或否定句、长句或短句等,</a:t>
            </a:r>
            <a:r>
              <a:rPr dirty="0"/>
              <a:t/>
            </a:r>
            <a:br>
              <a:rPr dirty="0"/>
            </a:br>
            <a:r>
              <a:rPr lang="zh-CN" altLang="en-US" sz="2607" kern="0" dirty="0" smtClean="0">
                <a:solidFill>
                  <a:srgbClr val="000000"/>
                </a:solidFill>
                <a:latin typeface="Times New Roman" pitchFamily="65" charset="-122"/>
                <a:ea typeface="宋体" pitchFamily="65" charset="-122"/>
              </a:rPr>
              <a:t>一定要考虑整体上的协调,注意与上下文的衔接。如果语段中的陈述对象发</a:t>
            </a:r>
            <a:r>
              <a:rPr dirty="0"/>
              <a:t/>
            </a:r>
            <a:br>
              <a:rPr dirty="0"/>
            </a:br>
            <a:r>
              <a:rPr lang="zh-CN" altLang="en-US" sz="2607" kern="0" dirty="0" smtClean="0">
                <a:solidFill>
                  <a:srgbClr val="000000"/>
                </a:solidFill>
                <a:latin typeface="Times New Roman" pitchFamily="65" charset="-122"/>
                <a:ea typeface="宋体" pitchFamily="65" charset="-122"/>
              </a:rPr>
              <a:t>生变化,要注意考虑句式结构的一致性,命题人往往在这方面着眼设题。</a:t>
            </a:r>
            <a:endParaRPr lang="zh-CN" altLang="en-US" dirty="0"/>
          </a:p>
        </p:txBody>
      </p:sp>
      <p:pic>
        <p:nvPicPr>
          <p:cNvPr id="2050" name="Picture 2"/>
          <p:cNvPicPr>
            <a:picLocks noChangeAspect="1" noChangeArrowheads="1"/>
          </p:cNvPicPr>
          <p:nvPr/>
        </p:nvPicPr>
        <p:blipFill>
          <a:blip r:embed="rId4" cstate="print"/>
          <a:srcRect/>
          <a:stretch>
            <a:fillRect/>
          </a:stretch>
        </p:blipFill>
        <p:spPr bwMode="auto">
          <a:xfrm>
            <a:off x="521221" y="971997"/>
            <a:ext cx="7313612" cy="7048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①不是只有分户热计量收费才能够解决浪费热资源的问题。</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③</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②集中供暖存在资源浪费问题,并不一定会影响我国的市政供暖温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度。③采用分户热计量收费的方式,并不一定会带来我国供暖温度的大幅度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提升。</a:t>
            </a:r>
            <a:endParaRPr lang="zh-CN" altLang="en-US" dirty="0">
              <a:solidFill>
                <a:srgbClr val="FF0000"/>
              </a:solidFill>
            </a:endParaRPr>
          </a:p>
        </p:txBody>
      </p:sp>
      <p:sp>
        <p:nvSpPr>
          <p:cNvPr id="3" name="TextBox 2"/>
          <p:cNvSpPr txBox="1"/>
          <p:nvPr/>
        </p:nvSpPr>
        <p:spPr>
          <a:xfrm>
            <a:off x="540000" y="262818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本段主要讲了集中供暖的相关问题。参考①的方式,组织②③两处的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答案。通过①处的修改,我们可以看出原文犯了过于绝对的错误。资源浪费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与供暖温度之间并无因果关系,所以集中供暖存在资源浪费问题,并不一定会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影响我国的市政供暖温度;采用分户热计量收费的方式,并不一定会带来供暖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温度的大幅度提升。</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2.下面文段有三处推断存在问题,请参照①的方式,说明另外两处问题。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人口的无序过快增长给北京带来了顽疾——“大城市病”。破解北京“大城市病”的出路在于在疏解北京非首都功能的过程中不断优化人口结构。如果政府将经济、法律、行政等多种手段并用,就一定能够疏解北京的非首都功能。发展理念一转变,一些产业就会移出北京;产业转移了,相应的从业人员就会随着产业的转移而转移;人口结构优化了,北京的“大城市病”自然就消除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①多种手段并用并不意味着能够疏解北京的非首都功能。</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③</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②发展理念转变并不意味着一些产业会移出北京。③人口结构优化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并不意味着能消除北京的“大城市病”。</a:t>
            </a:r>
            <a:endParaRPr lang="zh-CN" altLang="en-US" dirty="0">
              <a:solidFill>
                <a:srgbClr val="FF0000"/>
              </a:solidFill>
            </a:endParaRPr>
          </a:p>
        </p:txBody>
      </p:sp>
      <p:sp>
        <p:nvSpPr>
          <p:cNvPr id="3" name="TextBox 2"/>
          <p:cNvSpPr txBox="1"/>
          <p:nvPr/>
        </p:nvSpPr>
        <p:spPr>
          <a:xfrm>
            <a:off x="540000" y="2196133"/>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本段主要讲了北京“大城市病”的问题。“多种手段并用”并不能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保证疏解效果。同理,“发展理念转变”也不能保证一些产业必然会离开北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京,这也是目前北京发展所遇到的难题之一;“人口结构优化”只是消除“大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城市病”的措施之一。</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40000" y="1502784"/>
          <a:ext cx="10987200" cy="2284858"/>
        </p:xfrm>
        <a:graphic>
          <a:graphicData uri="http://schemas.openxmlformats.org/drawingml/2006/table">
            <a:tbl>
              <a:tblPr/>
              <a:tblGrid>
                <a:gridCol w="1277365"/>
                <a:gridCol w="9709835"/>
              </a:tblGrid>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题型解说</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写情景对话,即在特定的语言环境下进行准确、简明、得体、生动的表述。此题型具有很强的生活性和灵活性,能够很好地考查同学们的语文综合素养和思维能力。</a:t>
                      </a:r>
                    </a:p>
                  </a:txBody>
                  <a:tcPr marL="45720" marR="45720"/>
                </a:tc>
              </a:tr>
              <a:tr h="129060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技法点拨</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情景对话分为人物对话和事物对话,拟写时要求语言表达准确、鲜明、生动、得体,符合人、物的特性。人物对话就是人物围绕着某一中心事件而进行的对话。拟写人物对话,第一步,要确定中心事件是什么,需要围绕所给话题内容来写,不可偏离主题;第二步,根据所给情景,结合人物身份和对话气氛写出合适的语言;第三步,要注意字数限制,以及修辞、句式、语体等具体要求,对话应简洁明了,连贯得体。</a:t>
                      </a:r>
                    </a:p>
                  </a:txBody>
                  <a:tcPr marL="45720" marR="45720"/>
                </a:tc>
              </a:tr>
            </a:tbl>
          </a:graphicData>
        </a:graphic>
      </p:graphicFrame>
      <p:pic>
        <p:nvPicPr>
          <p:cNvPr id="19458" name="Picture 2"/>
          <p:cNvPicPr>
            <a:picLocks noChangeAspect="1" noChangeArrowheads="1"/>
          </p:cNvPicPr>
          <p:nvPr/>
        </p:nvPicPr>
        <p:blipFill>
          <a:blip r:embed="rId4" cstate="print"/>
          <a:srcRect/>
          <a:stretch>
            <a:fillRect/>
          </a:stretch>
        </p:blipFill>
        <p:spPr bwMode="auto">
          <a:xfrm>
            <a:off x="377205" y="683965"/>
            <a:ext cx="7265988" cy="6762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93456"/>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3.根据下面的情景,补写答话。字数不超过30字。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师父训练徒弟爬树,徒弟爬到高处时,师父喊道:“小心,小心!”第二次,徒弟</a:t>
            </a:r>
            <a:r>
              <a:rPr dirty="0"/>
              <a:t/>
            </a:r>
            <a:br>
              <a:rPr dirty="0"/>
            </a:br>
            <a:r>
              <a:rPr lang="zh-CN" altLang="en-US" sz="2607" kern="0" dirty="0" smtClean="0">
                <a:solidFill>
                  <a:srgbClr val="000000"/>
                </a:solidFill>
                <a:latin typeface="Times New Roman" pitchFamily="65" charset="-122"/>
                <a:ea typeface="宋体" pitchFamily="65" charset="-122"/>
              </a:rPr>
              <a:t>爬到高处时,师父一言不发,等徒弟下到低处时,他才说:“小心,小心!”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徒弟问:“师父,为什么上次在高处时提醒我,这次下到低处才提醒我?”</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师父回答:“</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(示例)没经验时,容易在难处出错;有经验了,往往在易处出错</a:t>
            </a:r>
            <a:endParaRPr lang="zh-CN" altLang="en-US" dirty="0">
              <a:solidFill>
                <a:srgbClr val="FF0000"/>
              </a:solidFill>
            </a:endParaRPr>
          </a:p>
        </p:txBody>
      </p:sp>
      <p:sp>
        <p:nvSpPr>
          <p:cNvPr id="3" name="TextBox 2"/>
          <p:cNvSpPr txBox="1"/>
          <p:nvPr/>
        </p:nvSpPr>
        <p:spPr>
          <a:xfrm>
            <a:off x="540000" y="1516999"/>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准确理解所给材料中“高处”“低处”的深层含义。树的“高处”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是难以攀爬的,指代“艰险的地方”“困难的时候”等;“低处”就是“容易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的地方”“得意的时刻”等。据此,结合语境“上次”指没经验时,而“第二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次”指有经验时,补写出答话。</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40000" y="1692077"/>
          <a:ext cx="10987200" cy="4113658"/>
        </p:xfrm>
        <a:graphic>
          <a:graphicData uri="http://schemas.openxmlformats.org/drawingml/2006/table">
            <a:tbl>
              <a:tblPr/>
              <a:tblGrid>
                <a:gridCol w="1133349"/>
                <a:gridCol w="9853851"/>
              </a:tblGrid>
              <a:tr h="128597">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题型解说</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前言是一种运用非常广泛的文体。写在书籍、文章前面介绍写作意图、基本内容的文字是前言;出一期专刊时,介绍该专刊的内容、意义的文字也是前言。</a:t>
                      </a:r>
                    </a:p>
                  </a:txBody>
                  <a:tcPr marL="45720" marR="45720"/>
                </a:tc>
              </a:tr>
              <a:tr h="220788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技法点拨</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①开门见山,不绕圈子。</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开篇就要点明主题,避免空洞无物。考试中要求拟写的前言往往会有明确的字数限制,所以考生写前言时要开门见山。</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②言简意赅,突出重点。</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前言往往有明确的写作目的,针对性极强。</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③语言表达,因体而异。</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不同文体的前言,对语言的要求是不同的。所以,考生在写前言时要针对不同的文体,选用不同的语言,这样才能做到语言表达得体。如果是说明性的前言,那么语言要平实客观;如果是描写性的前言,那么语言要生动形象;如果是议论性的前言,那么语言要旗帜鲜明。</a:t>
                      </a:r>
                    </a:p>
                  </a:txBody>
                  <a:tcPr marL="45720" marR="45720"/>
                </a:tc>
              </a:tr>
            </a:tbl>
          </a:graphicData>
        </a:graphic>
      </p:graphicFrame>
      <p:pic>
        <p:nvPicPr>
          <p:cNvPr id="20482" name="Picture 2"/>
          <p:cNvPicPr>
            <a:picLocks noChangeAspect="1" noChangeArrowheads="1"/>
          </p:cNvPicPr>
          <p:nvPr/>
        </p:nvPicPr>
        <p:blipFill>
          <a:blip r:embed="rId4" cstate="print"/>
          <a:srcRect/>
          <a:stretch>
            <a:fillRect/>
          </a:stretch>
        </p:blipFill>
        <p:spPr bwMode="auto">
          <a:xfrm>
            <a:off x="449213" y="827981"/>
            <a:ext cx="7227888" cy="6286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4.为丰富校园文化生活,某中学学生会举办了一个“四季花卉”摄影作品展,</a:t>
            </a:r>
            <a:r>
              <a:rPr dirty="0"/>
              <a:t/>
            </a:r>
            <a:br>
              <a:rPr dirty="0"/>
            </a:br>
            <a:r>
              <a:rPr lang="zh-CN" altLang="en-US" sz="2607" kern="0" dirty="0" smtClean="0">
                <a:solidFill>
                  <a:srgbClr val="000000"/>
                </a:solidFill>
                <a:latin typeface="Times New Roman" pitchFamily="65" charset="-122"/>
                <a:ea typeface="宋体" pitchFamily="65" charset="-122"/>
              </a:rPr>
              <a:t>请你为作品展写一段前言,要求语言鲜明、生动,语意连贯,至少使用两种修</a:t>
            </a:r>
            <a:r>
              <a:rPr dirty="0"/>
              <a:t/>
            </a:r>
            <a:br>
              <a:rPr dirty="0"/>
            </a:br>
            <a:r>
              <a:rPr lang="zh-CN" altLang="en-US" sz="2607" kern="0" dirty="0" smtClean="0">
                <a:solidFill>
                  <a:srgbClr val="000000"/>
                </a:solidFill>
                <a:latin typeface="Times New Roman" pitchFamily="65" charset="-122"/>
                <a:ea typeface="宋体" pitchFamily="65" charset="-122"/>
              </a:rPr>
              <a:t>辞手法,不少于60个字。</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3284052"/>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(示例)镜头是花儿的舞台。迎春笑出了嫩黄的温暖,荷花绽开了粉红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的妖娆,菊花怒放了金色的信念,梅花点燃了白色的幻想。镜头是花儿的眼</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睛。我们看到花蕊的震颤,花儿看到我们心的悸动。花儿的四季轮回,牵动了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我们的古今情怀。是我们在看花儿,还是花儿在看我们?小小的镜头,就是一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座艺术殿堂。让我们一起来探索其中的奥妙吧!解析　要注意题目要求,要体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现出四季花卉、摄影作品展等信息,语言要鲜明、生动,语意要连贯。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填入下面一段文字横线处的语句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最恰当的一项是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小河上的薄冰融化已尽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小草从暖融融的泥土中苏醒</a:t>
            </a:r>
            <a:r>
              <a:rPr lang="en-US" altLang="zh-CN"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造化的神功</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又一次使人们惊异了。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A.柳枝在轻柔柔的春风中变绿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B.轻柔柔的春风把柳枝吹绿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C.柳枝被轻柔柔的春风吹绿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D.轻柔柔的春风吹绿了柳枝</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40000" y="1548061"/>
          <a:ext cx="10987200" cy="4168949"/>
        </p:xfrm>
        <a:graphic>
          <a:graphicData uri="http://schemas.openxmlformats.org/drawingml/2006/table">
            <a:tbl>
              <a:tblPr/>
              <a:tblGrid>
                <a:gridCol w="1277365"/>
                <a:gridCol w="9709835"/>
              </a:tblGrid>
              <a:tr h="83196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题型解说</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推荐语是举办活动、评选人物时,把好的方案、人物或事物向人或组织介绍,希望任用或接受而表述的话语。推荐语的写作,要做到观点与材料的统一,主要考查考生提取信息和表述观点的议论文写作能力。</a:t>
                      </a:r>
                    </a:p>
                  </a:txBody>
                  <a:tcPr marL="45720" marR="45720"/>
                </a:tc>
              </a:tr>
              <a:tr h="243720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技法点拨</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①抓住特点,言之有物。</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写推荐语最重要的在于阐述推荐理由,表达自己的看法。拟写时要对推荐的对象及其特点有较为全面、深刻的了解,抓住最重要的特点来写。否则,泛泛而谈,没有实在的内容,就不会引起别人的注意。</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②简明扼要,注意文采。</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推荐语只需要把受众最有兴趣、最渴望了解的地方,需要引起受众特别注意的地方写出来就可以了。因此,文字要简明扼要,适可而止。同时,要做到有文采,能激起受众的向往之情。</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③用语得体,自然连贯。</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不夸饰,不溢美,既要做到实事求是,又要深入挖掘。同时,所写推荐语要有鼓动性和吸引力,能引起受众的注意,并对所推荐之人或物产生好感。</a:t>
                      </a:r>
                    </a:p>
                  </a:txBody>
                  <a:tcPr marL="45720" marR="45720"/>
                </a:tc>
              </a:tr>
            </a:tbl>
          </a:graphicData>
        </a:graphic>
      </p:graphicFrame>
      <p:pic>
        <p:nvPicPr>
          <p:cNvPr id="21506" name="Picture 2"/>
          <p:cNvPicPr>
            <a:picLocks noChangeAspect="1" noChangeArrowheads="1"/>
          </p:cNvPicPr>
          <p:nvPr/>
        </p:nvPicPr>
        <p:blipFill>
          <a:blip r:embed="rId4" cstate="print"/>
          <a:srcRect/>
          <a:stretch>
            <a:fillRect/>
          </a:stretch>
        </p:blipFill>
        <p:spPr bwMode="auto">
          <a:xfrm>
            <a:off x="449213" y="755973"/>
            <a:ext cx="7285038" cy="6667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5.(2016天津,20)下面是今人根据李商隐《夜雨寄北》译写的一首新诗,请从</a:t>
            </a:r>
            <a:r>
              <a:rPr dirty="0"/>
              <a:t/>
            </a:r>
            <a:br>
              <a:rPr dirty="0"/>
            </a:br>
            <a:r>
              <a:rPr lang="zh-CN" altLang="en-US" sz="2607" kern="0" dirty="0" smtClean="0">
                <a:solidFill>
                  <a:srgbClr val="000000"/>
                </a:solidFill>
                <a:latin typeface="Times New Roman" pitchFamily="65" charset="-122"/>
                <a:ea typeface="宋体" pitchFamily="65" charset="-122"/>
              </a:rPr>
              <a:t>所给两题中任选一题作答,要求120字左右。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(1)选择一个角度(如意象、意境、结构、语言等)对新诗加以简评。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(2)请你以李明的名义,给</a:t>
            </a:r>
            <a:r>
              <a:rPr lang="zh-CN" altLang="en-US" sz="2607" kern="0" dirty="0" smtClean="0">
                <a:solidFill>
                  <a:srgbClr val="000000"/>
                </a:solidFill>
                <a:latin typeface="Arial Narrow" pitchFamily="65" charset="-122"/>
                <a:ea typeface="Arial Unicode MS" pitchFamily="65" charset="-122"/>
              </a:rPr>
              <a:t>××</a:t>
            </a:r>
            <a:r>
              <a:rPr lang="zh-CN" altLang="en-US" sz="2607" kern="0" dirty="0" smtClean="0">
                <a:solidFill>
                  <a:srgbClr val="000000"/>
                </a:solidFill>
                <a:latin typeface="Times New Roman" pitchFamily="65" charset="-122"/>
                <a:ea typeface="宋体" pitchFamily="65" charset="-122"/>
              </a:rPr>
              <a:t>诗刊编辑部写封信,推荐这首诗。(不能透露个人</a:t>
            </a:r>
            <a:r>
              <a:rPr dirty="0"/>
              <a:t/>
            </a:r>
            <a:br>
              <a:rPr dirty="0"/>
            </a:br>
            <a:r>
              <a:rPr lang="zh-CN" altLang="en-US" sz="2607" kern="0" dirty="0" smtClean="0">
                <a:solidFill>
                  <a:srgbClr val="000000"/>
                </a:solidFill>
                <a:latin typeface="Times New Roman" pitchFamily="65" charset="-122"/>
                <a:ea typeface="宋体" pitchFamily="65" charset="-122"/>
              </a:rPr>
              <a:t>相关信息)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会有一天,我跟你说起今夜的雨,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弥漫的水汽,浸润了远来的家书。</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窗外的池塘,秋水涨满,</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我在想,你是怎样写下了我的称呼。</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故乡好远,阻隔着千山万水,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归期迷茫,日日在手指间飘忽。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离人的思念,就像那红烛的芯子,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刚刚剪去,又悄悄长出。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好在啊,好在还有记忆中西窗的烛光,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它摇曳在眼前,摇曳在今夜的巴蜀。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[附]</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夜雨寄北</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[唐]李商隐</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君问归期未有期,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巴山夜雨涨秋池。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何当共剪西窗烛,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却话巴山夜雨时。</a:t>
            </a:r>
            <a:endParaRPr lang="zh-CN" altLang="en-US" dirty="0"/>
          </a:p>
        </p:txBody>
      </p:sp>
      <p:sp>
        <p:nvSpPr>
          <p:cNvPr id="3" name="TextBox 2"/>
          <p:cNvSpPr txBox="1"/>
          <p:nvPr/>
        </p:nvSpPr>
        <p:spPr>
          <a:xfrm>
            <a:off x="535509" y="5004445"/>
            <a:ext cx="11340000" cy="129266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(1)新诗没有拘泥于原诗的结构顺序,而是别出心裁地先说结尾处的夜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雨,再说远方的“你”的归期,中间又进行了合理的穿插,使新诗在结构上自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然简明而又新颖别致。可见译者的确对原诗进行了创新性解读,并把这种独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到的理解反映在新诗的结构中。</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Arial Narrow" pitchFamily="65" charset="-122"/>
                <a:ea typeface="Arial Unicode MS" pitchFamily="65" charset="-122"/>
              </a:rPr>
              <a:t>××</a:t>
            </a:r>
            <a:r>
              <a:rPr lang="zh-CN" altLang="en-US" sz="2607" kern="0" dirty="0" smtClean="0">
                <a:solidFill>
                  <a:srgbClr val="FF0000"/>
                </a:solidFill>
                <a:latin typeface="Times New Roman" pitchFamily="65" charset="-122"/>
                <a:ea typeface="宋体" pitchFamily="65" charset="-122"/>
              </a:rPr>
              <a:t>诗刊编辑老师:</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您好!</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我是一名唐诗爱好者。我在翻译李商隐的七言绝句《夜雨寄北》时,打破常</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规,先对第四句进行译写;对夜雨这个意象也进行了分解,使它包蕴更多的情</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感。希望贵刊可以考虑选用我的作品。谢谢。</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此致</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敬礼</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李明</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2016年6月7日</a:t>
            </a:r>
            <a:endParaRPr lang="zh-CN" altLang="en-US" dirty="0">
              <a:solidFill>
                <a:srgbClr val="FF0000"/>
              </a:solidFill>
            </a:endParaRPr>
          </a:p>
        </p:txBody>
      </p:sp>
      <p:sp>
        <p:nvSpPr>
          <p:cNvPr id="3" name="TextBox 2"/>
          <p:cNvSpPr txBox="1"/>
          <p:nvPr/>
        </p:nvSpPr>
        <p:spPr>
          <a:xfrm>
            <a:off x="540000" y="3996333"/>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回答本题审题很重要,即要从所给两题中任选一题进行回答。(1)要求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写简评,且仅允许从一个角度出发,可以是意象、意境、结构、语言等。所给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答案即从结构出发进行简评,有叙有评,比较完整。(2)要求写封推荐信,既要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写出推荐的理由,还要符合书信的格式。</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40000" y="1502784"/>
          <a:ext cx="10987200" cy="2980378"/>
        </p:xfrm>
        <a:graphic>
          <a:graphicData uri="http://schemas.openxmlformats.org/drawingml/2006/table">
            <a:tbl>
              <a:tblPr/>
              <a:tblGrid>
                <a:gridCol w="1061341"/>
                <a:gridCol w="1296144"/>
                <a:gridCol w="8629715"/>
              </a:tblGrid>
              <a:tr h="602640">
                <a:tc rowSpan="2">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题型</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解说</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广告语</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广告语又称广告词,指通过各种传播媒体和招贴形式向公众介绍商品、文化、娱乐等服务内容的一种宣传用语。</a:t>
                      </a:r>
                    </a:p>
                  </a:txBody>
                  <a:tcPr marL="45720" marR="45720"/>
                </a:tc>
              </a:tr>
              <a:tr h="106128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宣传语、</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标语</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宣传语和标语就是用简洁的语言写出的具有宣传鼓动作用的话语,其最基本的特征是语言简洁,具有宣传性和鼓动性。解答标语编写题要注意句式的选择、词语的选用以及修辞手法的运用等。</a:t>
                      </a:r>
                    </a:p>
                  </a:txBody>
                  <a:tcPr marL="45720" marR="45720"/>
                </a:tc>
              </a:tr>
              <a:tr h="106128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技法</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点拨</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明确写</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作要求</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广告语、宣传语、标语等都属于宣传、推销、介绍类的文体,一般而言,其在写作上往往有以下要求:①内容上必须符合宣传对象的特点;②形式上必须简洁,读起来响亮、上口,而且句式尽可能整</a:t>
                      </a:r>
                      <a:r>
                        <a:rPr sz="1600" dirty="0"/>
                        <a:t/>
                      </a:r>
                      <a:br>
                        <a:rPr sz="1600" dirty="0"/>
                      </a:br>
                      <a:r>
                        <a:rPr lang="zh-CN" altLang="en-US" sz="1600" kern="0" dirty="0" smtClean="0">
                          <a:solidFill>
                            <a:srgbClr val="000000"/>
                          </a:solidFill>
                          <a:latin typeface="Times New Roman" pitchFamily="65" charset="-122"/>
                          <a:ea typeface="宋体" pitchFamily="65" charset="-122"/>
                        </a:rPr>
                        <a:t>齐;③语言上必须通俗易懂,鲜明准确,亲切感人,生动活泼。</a:t>
                      </a:r>
                    </a:p>
                  </a:txBody>
                  <a:tcPr marL="45720" marR="45720"/>
                </a:tc>
              </a:tr>
            </a:tbl>
          </a:graphicData>
        </a:graphic>
      </p:graphicFrame>
      <p:pic>
        <p:nvPicPr>
          <p:cNvPr id="22530" name="Picture 2"/>
          <p:cNvPicPr>
            <a:picLocks noChangeAspect="1" noChangeArrowheads="1"/>
          </p:cNvPicPr>
          <p:nvPr/>
        </p:nvPicPr>
        <p:blipFill>
          <a:blip r:embed="rId4" cstate="print"/>
          <a:srcRect/>
          <a:stretch>
            <a:fillRect/>
          </a:stretch>
        </p:blipFill>
        <p:spPr bwMode="auto">
          <a:xfrm>
            <a:off x="521221" y="683965"/>
            <a:ext cx="7285038" cy="6572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113499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6.2019</a:t>
            </a:r>
            <a:r>
              <a:rPr lang="zh-CN" altLang="en-US" sz="2607" kern="0" dirty="0" smtClean="0">
                <a:solidFill>
                  <a:srgbClr val="000000"/>
                </a:solidFill>
                <a:latin typeface="Times New Roman" pitchFamily="65" charset="-122"/>
                <a:ea typeface="宋体" pitchFamily="65" charset="-122"/>
              </a:rPr>
              <a:t>年是莎士比亚逝世</a:t>
            </a:r>
            <a:r>
              <a:rPr lang="en-US" altLang="zh-CN" sz="2607" kern="0" dirty="0" smtClean="0">
                <a:solidFill>
                  <a:srgbClr val="000000"/>
                </a:solidFill>
                <a:latin typeface="Times New Roman" pitchFamily="65" charset="-122"/>
                <a:ea typeface="宋体" pitchFamily="65" charset="-122"/>
              </a:rPr>
              <a:t>403</a:t>
            </a:r>
            <a:r>
              <a:rPr lang="zh-CN" altLang="en-US" sz="2607" kern="0" dirty="0" smtClean="0">
                <a:solidFill>
                  <a:srgbClr val="000000"/>
                </a:solidFill>
                <a:latin typeface="Times New Roman" pitchFamily="65" charset="-122"/>
                <a:ea typeface="宋体" pitchFamily="65" charset="-122"/>
              </a:rPr>
              <a:t>周年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为纪念这位戏剧大师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某剧院策划了系列</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演出活动。请为该活动拟写一条宣传语。</a:t>
            </a:r>
            <a:endParaRPr lang="zh-CN" altLang="en-US" sz="2800" dirty="0" smtClean="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284420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(示例1)纵使时空相隔,此情仍是不渝——纪念莎士比亚逝世403周年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演出活动</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(示例2)莎士比亚创作了什么,403年后的今天我们就再现什么</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(示例3)演绎古典名剧,体味大家情怀——纪念莎士比亚逝世403周年演出活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动</a:t>
            </a:r>
            <a:endParaRPr lang="zh-CN" altLang="en-US" dirty="0">
              <a:solidFill>
                <a:srgbClr val="FF0000"/>
              </a:solidFill>
            </a:endParaRPr>
          </a:p>
        </p:txBody>
      </p:sp>
      <p:sp>
        <p:nvSpPr>
          <p:cNvPr id="3" name="TextBox 2"/>
          <p:cNvSpPr txBox="1"/>
          <p:nvPr/>
        </p:nvSpPr>
        <p:spPr>
          <a:xfrm>
            <a:off x="540000" y="3852317"/>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拟写宣传语时,要做到言简意赅,表达到位,尽量使用修辞手法。</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39999" y="1527419"/>
          <a:ext cx="11142461" cy="4572000"/>
        </p:xfrm>
        <a:graphic>
          <a:graphicData uri="http://schemas.openxmlformats.org/drawingml/2006/table">
            <a:tbl>
              <a:tblPr/>
              <a:tblGrid>
                <a:gridCol w="1149364"/>
                <a:gridCol w="9993097"/>
              </a:tblGrid>
              <a:tr h="140037">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题型解说</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串台词一般包括开场白、过渡词、总结词。重点说明开场白。“开场白”就是在演出、说正事或发表意见之前,先来一番与本次演出、正事、意见有直接或间接联系的话。如下乡文艺演出,报幕员或领导先要介绍这次演出的单位、活动的意义等,这就是开场白。作为用于现场表达的一种实用文字,它面对特定听众,有“抛砖引玉”之效。开场白一般具有简洁明了、鼓动性强、针对性明确等特点。</a:t>
                      </a:r>
                    </a:p>
                  </a:txBody>
                  <a:tcPr marL="45720" marR="45720"/>
                </a:tc>
              </a:tr>
              <a:tr h="220788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技法点拨</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①内容要紧扣主题。</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对本次活动或演出的主题是什么,要做到心中有数。这样写作内容才能围绕某一主题展开,话题集中,具有针对性和有效性。</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②要有现场感,有鼓动性。</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开场白要能够自成一体,或渲染气氛,或调动情绪,或引人入胜,或循循善诱,在情景现场给听众以强烈的听觉冲击。</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③要锤炼语言。</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语言表达上要简洁,生动,有感染力。可考虑适当运用一些修辞手法,如对偶、排比等,从而生动、形象、准确地表情达意。</a:t>
                      </a:r>
                    </a:p>
                  </a:txBody>
                  <a:tcPr marL="45720" marR="45720"/>
                </a:tc>
              </a:tr>
            </a:tbl>
          </a:graphicData>
        </a:graphic>
      </p:graphicFrame>
      <p:pic>
        <p:nvPicPr>
          <p:cNvPr id="23554" name="Picture 2"/>
          <p:cNvPicPr>
            <a:picLocks noChangeAspect="1" noChangeArrowheads="1"/>
          </p:cNvPicPr>
          <p:nvPr/>
        </p:nvPicPr>
        <p:blipFill>
          <a:blip r:embed="rId4" cstate="print"/>
          <a:srcRect/>
          <a:stretch>
            <a:fillRect/>
          </a:stretch>
        </p:blipFill>
        <p:spPr bwMode="auto">
          <a:xfrm>
            <a:off x="449213" y="755973"/>
            <a:ext cx="7227888" cy="6858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    四个选项语句所表达的意思基本一致,要选出与上下文衔接最恰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当的一项就要从句式结构一致的角度去分析,即要选的分句句式应与上一分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句“小草从暖融融的泥土中苏醒”相同,特点为:名词+介宾短语+动词。A项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与此句式特点一致。</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7.某校举办青少年心理健康讲座,下面是主持人的一段开场白。请在横线处填写句子,使上下文语意连贯。要求使用比喻和排比的修辞手法,不超过60个字。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人生难免会有不如意,心理健康的青少年面对坎坷时,往往乐观坚强,积极向</a:t>
            </a:r>
            <a:r>
              <a:rPr dirty="0"/>
              <a:t/>
            </a:r>
            <a:br>
              <a:rPr dirty="0"/>
            </a:br>
            <a:r>
              <a:rPr lang="zh-CN" altLang="en-US" sz="2607" kern="0" dirty="0" smtClean="0">
                <a:solidFill>
                  <a:srgbClr val="000000"/>
                </a:solidFill>
                <a:latin typeface="Times New Roman" pitchFamily="65" charset="-122"/>
                <a:ea typeface="宋体" pitchFamily="65" charset="-122"/>
              </a:rPr>
              <a:t>上。健康的心理对我们有重要的意义,</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。那么,如何拥</a:t>
            </a:r>
            <a:r>
              <a:rPr dirty="0"/>
              <a:t/>
            </a:r>
            <a:br>
              <a:rPr dirty="0"/>
            </a:br>
            <a:r>
              <a:rPr lang="zh-CN" altLang="en-US" sz="2607" kern="0" dirty="0" smtClean="0">
                <a:solidFill>
                  <a:srgbClr val="000000"/>
                </a:solidFill>
                <a:latin typeface="Times New Roman" pitchFamily="65" charset="-122"/>
                <a:ea typeface="宋体" pitchFamily="65" charset="-122"/>
              </a:rPr>
              <a:t>有健康的心理呢?我们邀请了著名心理学家王教授给大家谈谈这个问题,请</a:t>
            </a:r>
            <a:r>
              <a:rPr dirty="0"/>
              <a:t/>
            </a:r>
            <a:br>
              <a:rPr dirty="0"/>
            </a:br>
            <a:r>
              <a:rPr lang="zh-CN" altLang="en-US" sz="2607" kern="0" dirty="0" smtClean="0">
                <a:solidFill>
                  <a:srgbClr val="000000"/>
                </a:solidFill>
                <a:latin typeface="Times New Roman" pitchFamily="65" charset="-122"/>
                <a:ea typeface="宋体" pitchFamily="65" charset="-122"/>
              </a:rPr>
              <a:t>鼓掌欢迎。</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5076453"/>
            <a:ext cx="11340000" cy="129266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(示例1)它如春风,吹走我们脸上的愁云;如阳光,驱散我们心头的阴霾;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如暖流,融化我们心里的坚冰</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(示例2)它如明亮的灯火,温暖寒冷的暗夜,驱散心头的迷雾,照亮回家的路途</a:t>
            </a:r>
            <a:endParaRPr lang="zh-CN" altLang="en-US" dirty="0">
              <a:solidFill>
                <a:srgbClr val="FF0000"/>
              </a:solidFill>
            </a:endParaRPr>
          </a:p>
        </p:txBody>
      </p:sp>
      <p:sp>
        <p:nvSpPr>
          <p:cNvPr id="3" name="TextBox 2"/>
          <p:cNvSpPr txBox="1"/>
          <p:nvPr/>
        </p:nvSpPr>
        <p:spPr>
          <a:xfrm>
            <a:off x="540000" y="2741135"/>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这是一段开场白,主题鲜明,突出心理健康对青少年的重要意义,心理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健康的青少年“乐观坚强,积极向上”。补写时,需要选用如“阳光”“春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风”“灯光”等能够给人带来温暖、力量的意象。注意运用比喻和排比两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种修辞手法,并注意字数的限制。</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142461" cy="4465068"/>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提分攻略七　语言表达简明“四方法”</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“简明”含有“简”和“明”两个方面。“简”即“简要”,就是话语力求简练,不说多余的话。“明”即“明白”,就是要把意思表达清楚,不让人产生误解。</a:t>
            </a:r>
            <a:endParaRPr lang="zh-CN" altLang="en-US" dirty="0"/>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要做到语言简明,就要求每一句话都围绕既定中心,抓住要点,不要“节外生</a:t>
            </a:r>
            <a:r>
              <a:rPr dirty="0"/>
              <a:t/>
            </a:r>
            <a:br>
              <a:rPr dirty="0"/>
            </a:br>
            <a:r>
              <a:rPr lang="zh-CN" altLang="en-US" sz="2607" kern="0" dirty="0" smtClean="0">
                <a:solidFill>
                  <a:srgbClr val="000000"/>
                </a:solidFill>
                <a:latin typeface="Times New Roman" pitchFamily="65" charset="-122"/>
                <a:ea typeface="宋体" pitchFamily="65" charset="-122"/>
              </a:rPr>
              <a:t>枝”。从表达上说,所谓“简明扼要”,只有扼住“要”,才能做到简明。</a:t>
            </a:r>
            <a:endParaRPr lang="zh-CN" altLang="en-US" dirty="0"/>
          </a:p>
        </p:txBody>
      </p:sp>
      <p:pic>
        <p:nvPicPr>
          <p:cNvPr id="24578" name="Picture 2"/>
          <p:cNvPicPr>
            <a:picLocks noChangeAspect="1" noChangeArrowheads="1"/>
          </p:cNvPicPr>
          <p:nvPr/>
        </p:nvPicPr>
        <p:blipFill>
          <a:blip r:embed="rId4" cstate="print"/>
          <a:srcRect/>
          <a:stretch>
            <a:fillRect/>
          </a:stretch>
        </p:blipFill>
        <p:spPr bwMode="auto">
          <a:xfrm>
            <a:off x="377205" y="3564285"/>
            <a:ext cx="7380288" cy="6572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1.根据下面文段的中心话题,把游离于话题之外的一句话找出来。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①这种笨重的书使用起来是极不方便的。②据说,秦始皇每天批阅的简牍文</a:t>
            </a:r>
            <a:r>
              <a:rPr dirty="0"/>
              <a:t/>
            </a:r>
            <a:br>
              <a:rPr dirty="0"/>
            </a:br>
            <a:r>
              <a:rPr lang="zh-CN" altLang="en-US" sz="2607" kern="0" dirty="0" smtClean="0">
                <a:solidFill>
                  <a:srgbClr val="000000"/>
                </a:solidFill>
                <a:latin typeface="Times New Roman" pitchFamily="65" charset="-122"/>
                <a:ea typeface="宋体" pitchFamily="65" charset="-122"/>
              </a:rPr>
              <a:t>书有120斤重。③西汉的时候,东方朔给汉武帝写了一篇文章,用了3000片竹</a:t>
            </a:r>
            <a:r>
              <a:rPr dirty="0"/>
              <a:t/>
            </a:r>
            <a:br>
              <a:rPr dirty="0"/>
            </a:br>
            <a:r>
              <a:rPr lang="zh-CN" altLang="en-US" sz="2607" kern="0" dirty="0" smtClean="0">
                <a:solidFill>
                  <a:srgbClr val="000000"/>
                </a:solidFill>
                <a:latin typeface="Times New Roman" pitchFamily="65" charset="-122"/>
                <a:ea typeface="宋体" pitchFamily="65" charset="-122"/>
              </a:rPr>
              <a:t>简,是由两名身强力壮的武士抬到宫廷里面去的。④传说孔子因为勤奋读书,</a:t>
            </a:r>
            <a:r>
              <a:rPr dirty="0"/>
              <a:t/>
            </a:r>
            <a:br>
              <a:rPr dirty="0"/>
            </a:br>
            <a:r>
              <a:rPr lang="zh-CN" altLang="en-US" sz="2607" kern="0" dirty="0" smtClean="0">
                <a:solidFill>
                  <a:srgbClr val="000000"/>
                </a:solidFill>
                <a:latin typeface="Times New Roman" pitchFamily="65" charset="-122"/>
                <a:ea typeface="宋体" pitchFamily="65" charset="-122"/>
              </a:rPr>
              <a:t>竟把穿册的皮条翻断了多次。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游离于话题之外的一句话是(只填写序号):</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④</a:t>
            </a:r>
            <a:endParaRPr lang="zh-CN" altLang="en-US" dirty="0">
              <a:solidFill>
                <a:srgbClr val="FF0000"/>
              </a:solidFill>
            </a:endParaRPr>
          </a:p>
        </p:txBody>
      </p:sp>
      <p:sp>
        <p:nvSpPr>
          <p:cNvPr id="3" name="TextBox 2"/>
          <p:cNvSpPr txBox="1"/>
          <p:nvPr/>
        </p:nvSpPr>
        <p:spPr>
          <a:xfrm>
            <a:off x="540000" y="1476053"/>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这段文字主要说明的是简牍文书“笨重”,使用“不方便”。第①句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提出看法,接下来的两句用两个事例说明这一看法。文字较简洁,意思很明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确。第④句并未说明“笨重”“不方便”,因此不属于这段文字的要点。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29687"/>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无论是书面表达还是口头表达,都不能总是具体叙述而不进行必要的概括。</a:t>
            </a:r>
            <a:r>
              <a:rPr dirty="0"/>
              <a:t/>
            </a:r>
            <a:br>
              <a:rPr dirty="0"/>
            </a:br>
            <a:r>
              <a:rPr lang="zh-CN" altLang="en-US" sz="2607" kern="0" dirty="0" smtClean="0">
                <a:solidFill>
                  <a:srgbClr val="000000"/>
                </a:solidFill>
                <a:latin typeface="Times New Roman" pitchFamily="65" charset="-122"/>
                <a:ea typeface="宋体" pitchFamily="65" charset="-122"/>
              </a:rPr>
              <a:t>只有把必要的叙述和概括结合起来,表达才能简明。同时,运用必要的复指成</a:t>
            </a:r>
            <a:r>
              <a:rPr dirty="0"/>
              <a:t/>
            </a:r>
            <a:br>
              <a:rPr dirty="0"/>
            </a:br>
            <a:r>
              <a:rPr lang="zh-CN" altLang="en-US" sz="2607" kern="0" dirty="0" smtClean="0">
                <a:solidFill>
                  <a:srgbClr val="000000"/>
                </a:solidFill>
                <a:latin typeface="Times New Roman" pitchFamily="65" charset="-122"/>
                <a:ea typeface="宋体" pitchFamily="65" charset="-122"/>
              </a:rPr>
              <a:t>分,也是表达中必不可少的。如果不用复指成分,就会显得啰唆。</a:t>
            </a:r>
            <a:endParaRPr lang="zh-CN" altLang="en-US" dirty="0"/>
          </a:p>
        </p:txBody>
      </p:sp>
      <p:pic>
        <p:nvPicPr>
          <p:cNvPr id="25602" name="Picture 2"/>
          <p:cNvPicPr>
            <a:picLocks noChangeAspect="1" noChangeArrowheads="1"/>
          </p:cNvPicPr>
          <p:nvPr/>
        </p:nvPicPr>
        <p:blipFill>
          <a:blip r:embed="rId4" cstate="print"/>
          <a:srcRect/>
          <a:stretch>
            <a:fillRect/>
          </a:stretch>
        </p:blipFill>
        <p:spPr bwMode="auto">
          <a:xfrm>
            <a:off x="521221" y="1044005"/>
            <a:ext cx="7237412" cy="6572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2.阅读下面的一则报道,本着语言文字要简明的原则,回答问题。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科学院举行①</a:t>
            </a:r>
            <a:r>
              <a:rPr lang="zh-CN" altLang="en-US" sz="2607" u="sng" kern="0" dirty="0" smtClean="0">
                <a:solidFill>
                  <a:srgbClr val="000000"/>
                </a:solidFill>
                <a:latin typeface="Times New Roman" pitchFamily="65" charset="-122"/>
                <a:ea typeface="宋体" pitchFamily="65" charset="-122"/>
              </a:rPr>
              <a:t>超对称性和超引力</a:t>
            </a:r>
            <a:r>
              <a:rPr lang="zh-CN" altLang="en-US" sz="2607" kern="0" dirty="0" smtClean="0">
                <a:solidFill>
                  <a:srgbClr val="000000"/>
                </a:solidFill>
                <a:latin typeface="Times New Roman" pitchFamily="65" charset="-122"/>
                <a:ea typeface="宋体" pitchFamily="65" charset="-122"/>
              </a:rPr>
              <a:t>学术讨论会</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为加强基础理论工作和准备参加国际性粒子物理会议,中国科学院最近在郑</a:t>
            </a:r>
            <a:r>
              <a:rPr dirty="0"/>
              <a:t/>
            </a:r>
            <a:br>
              <a:rPr dirty="0"/>
            </a:br>
            <a:r>
              <a:rPr lang="zh-CN" altLang="en-US" sz="2607" kern="0" dirty="0" smtClean="0">
                <a:solidFill>
                  <a:srgbClr val="000000"/>
                </a:solidFill>
                <a:latin typeface="Times New Roman" pitchFamily="65" charset="-122"/>
                <a:ea typeface="宋体" pitchFamily="65" charset="-122"/>
              </a:rPr>
              <a:t>州举行全国②</a:t>
            </a:r>
            <a:r>
              <a:rPr lang="zh-CN" altLang="en-US" sz="2607" u="sng" kern="0" dirty="0" smtClean="0">
                <a:solidFill>
                  <a:srgbClr val="000000"/>
                </a:solidFill>
                <a:latin typeface="Times New Roman" pitchFamily="65" charset="-122"/>
                <a:ea typeface="宋体" pitchFamily="65" charset="-122"/>
              </a:rPr>
              <a:t>超对称性和超引力问题</a:t>
            </a:r>
            <a:r>
              <a:rPr lang="zh-CN" altLang="en-US" sz="2607" kern="0" dirty="0" smtClean="0">
                <a:solidFill>
                  <a:srgbClr val="000000"/>
                </a:solidFill>
                <a:latin typeface="Times New Roman" pitchFamily="65" charset="-122"/>
                <a:ea typeface="宋体" pitchFamily="65" charset="-122"/>
              </a:rPr>
              <a:t>学术讨论会,③</a:t>
            </a:r>
            <a:r>
              <a:rPr lang="zh-CN" altLang="en-US" sz="2607" u="sng" kern="0" dirty="0" smtClean="0">
                <a:solidFill>
                  <a:srgbClr val="000000"/>
                </a:solidFill>
                <a:latin typeface="Times New Roman" pitchFamily="65" charset="-122"/>
                <a:ea typeface="宋体" pitchFamily="65" charset="-122"/>
              </a:rPr>
              <a:t>对超对称性和超引力的</a:t>
            </a:r>
            <a:r>
              <a:rPr dirty="0"/>
              <a:t/>
            </a:r>
            <a:br>
              <a:rPr dirty="0"/>
            </a:br>
            <a:r>
              <a:rPr lang="zh-CN" altLang="en-US" sz="2607" u="sng" kern="0" dirty="0" smtClean="0">
                <a:solidFill>
                  <a:srgbClr val="000000"/>
                </a:solidFill>
                <a:latin typeface="Times New Roman" pitchFamily="65" charset="-122"/>
                <a:ea typeface="宋体" pitchFamily="65" charset="-122"/>
              </a:rPr>
              <a:t>问题进行研究和探讨</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a:t>
            </a:r>
            <a:r>
              <a:rPr lang="zh-CN" altLang="en-US" sz="2607" u="sng" kern="0" dirty="0" smtClean="0">
                <a:solidFill>
                  <a:srgbClr val="000000"/>
                </a:solidFill>
                <a:latin typeface="Times New Roman" pitchFamily="65" charset="-122"/>
                <a:ea typeface="宋体" pitchFamily="65" charset="-122"/>
              </a:rPr>
              <a:t>“超对称性”和“超引力”</a:t>
            </a:r>
            <a:r>
              <a:rPr lang="zh-CN" altLang="en-US" sz="2607" kern="0" dirty="0" smtClean="0">
                <a:solidFill>
                  <a:srgbClr val="000000"/>
                </a:solidFill>
                <a:latin typeface="Times New Roman" pitchFamily="65" charset="-122"/>
                <a:ea typeface="宋体" pitchFamily="65" charset="-122"/>
              </a:rPr>
              <a:t>是20世纪70年代才引入的物理学中的新概</a:t>
            </a:r>
            <a:r>
              <a:rPr dirty="0"/>
              <a:t/>
            </a:r>
            <a:br>
              <a:rPr dirty="0"/>
            </a:br>
            <a:r>
              <a:rPr lang="zh-CN" altLang="en-US" sz="2607" kern="0" dirty="0" smtClean="0">
                <a:solidFill>
                  <a:srgbClr val="000000"/>
                </a:solidFill>
                <a:latin typeface="Times New Roman" pitchFamily="65" charset="-122"/>
                <a:ea typeface="宋体" pitchFamily="65" charset="-122"/>
              </a:rPr>
              <a:t>念。在这次会议上,与会者介绍了当前国内外⑤</a:t>
            </a:r>
            <a:r>
              <a:rPr lang="zh-CN" altLang="en-US" sz="2607" u="sng" kern="0" dirty="0" smtClean="0">
                <a:solidFill>
                  <a:srgbClr val="000000"/>
                </a:solidFill>
                <a:latin typeface="Times New Roman" pitchFamily="65" charset="-122"/>
                <a:ea typeface="宋体" pitchFamily="65" charset="-122"/>
              </a:rPr>
              <a:t>对于超对称性和超引力问题</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研究的情况</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展开了热烈、自由的⑥</a:t>
            </a:r>
            <a:r>
              <a:rPr lang="zh-CN" altLang="en-US" sz="2607" u="sng" kern="0" dirty="0" smtClean="0">
                <a:solidFill>
                  <a:srgbClr val="000000"/>
                </a:solidFill>
                <a:latin typeface="Times New Roman" pitchFamily="65" charset="-122"/>
                <a:ea typeface="宋体" pitchFamily="65" charset="-122"/>
              </a:rPr>
              <a:t>学术</a:t>
            </a:r>
            <a:r>
              <a:rPr lang="zh-CN" altLang="en-US" sz="2607" kern="0" dirty="0" smtClean="0">
                <a:solidFill>
                  <a:srgbClr val="000000"/>
                </a:solidFill>
                <a:latin typeface="Times New Roman" pitchFamily="65" charset="-122"/>
                <a:ea typeface="宋体" pitchFamily="65" charset="-122"/>
              </a:rPr>
              <a:t>讨论</a:t>
            </a:r>
            <a:r>
              <a:rPr lang="en-US" altLang="zh-CN" sz="2607" kern="0" dirty="0" smtClean="0">
                <a:solidFill>
                  <a:srgbClr val="000000"/>
                </a:solidFill>
                <a:latin typeface="Times New Roman" pitchFamily="65" charset="-122"/>
                <a:ea typeface="宋体" pitchFamily="65" charset="-122"/>
              </a:rPr>
              <a:t>,⑦</a:t>
            </a:r>
            <a:r>
              <a:rPr lang="zh-CN" altLang="en-US" sz="2607" u="sng" kern="0" dirty="0" smtClean="0">
                <a:solidFill>
                  <a:srgbClr val="000000"/>
                </a:solidFill>
                <a:latin typeface="Times New Roman" pitchFamily="65" charset="-122"/>
                <a:ea typeface="宋体" pitchFamily="65" charset="-122"/>
              </a:rPr>
              <a:t>在某些问题上提出了一些新</a:t>
            </a:r>
            <a:r>
              <a:rPr lang="zh-CN" altLang="en-US" sz="2800" dirty="0" smtClean="0"/>
              <a:t/>
            </a:r>
            <a:br>
              <a:rPr lang="zh-CN" altLang="en-US" sz="2800" dirty="0" smtClean="0"/>
            </a:br>
            <a:r>
              <a:rPr lang="zh-CN" altLang="en-US" sz="2607" u="sng" kern="0" dirty="0" smtClean="0">
                <a:solidFill>
                  <a:srgbClr val="000000"/>
                </a:solidFill>
                <a:latin typeface="Times New Roman" pitchFamily="65" charset="-122"/>
                <a:ea typeface="宋体" pitchFamily="65" charset="-122"/>
              </a:rPr>
              <a:t>见解</a:t>
            </a:r>
            <a:r>
              <a:rPr lang="zh-CN" altLang="en-US"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(1)应删除的两处语句是(写画线处的序号)</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(2)应简略的一处语句是(写画线处的序号)</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,这句可改为“</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(1)②⑥　(2)⑤　对于这两个问题</a:t>
            </a:r>
            <a:endParaRPr lang="zh-CN" altLang="en-US" dirty="0">
              <a:solidFill>
                <a:srgbClr val="FF0000"/>
              </a:solidFill>
            </a:endParaRPr>
          </a:p>
        </p:txBody>
      </p:sp>
      <p:sp>
        <p:nvSpPr>
          <p:cNvPr id="3" name="TextBox 2"/>
          <p:cNvSpPr txBox="1"/>
          <p:nvPr/>
        </p:nvSpPr>
        <p:spPr>
          <a:xfrm>
            <a:off x="540000" y="1460170"/>
            <a:ext cx="11340000" cy="5083123"/>
          </a:xfrm>
          <a:prstGeom prst="rect">
            <a:avLst/>
          </a:prstGeom>
          <a:noFill/>
        </p:spPr>
        <p:txBody>
          <a:bodyPr wrap="square" lIns="0" tIns="0" rIns="0" bIns="0" rtlCol="0">
            <a:spAutoFit/>
          </a:bodyPr>
          <a:lstStyle/>
          <a:p>
            <a:pPr marL="0" indent="0" eaLnBrk="0" latinLnBrk="1" hangingPunct="0">
              <a:lnSpc>
                <a:spcPts val="4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这是一则完整的报道,有标题,有导语,有主体。这篇报道的标题概括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地叙述了举办单位、会议内容、会议性质,因而①是必须要有的,不能删除。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导语前两个分句概括叙述了会议的目的、举办单位及时间、会议的内容和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性质,但是,因为后面的③处也交代了会议的内容,为避免重复,所以②是必须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删除的,否则就显得啰唆、累赘、不简明。主体部分首句交代“超对称性”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和“超引力”问题的由来,因而④是不能删除的。因为标题、导语都已经说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明会议是“学术”讨论会,所以⑥处的“学术”与上文重复,应当删除。再看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主体部分的⑤,因为上句已经出现了“超对称性”和“超引力”这两个概念,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⑤处再一次出现会议主题,就显得重复、累赘,但又不能删除,因此应该改用</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000"/>
              </a:lnSpc>
            </a:pPr>
            <a:r>
              <a:rPr lang="zh-CN" altLang="en-US" sz="2607" kern="0" dirty="0" smtClean="0">
                <a:solidFill>
                  <a:srgbClr val="FF0000"/>
                </a:solidFill>
                <a:latin typeface="Times New Roman" pitchFamily="65" charset="-122"/>
                <a:ea typeface="宋体" pitchFamily="65" charset="-122"/>
              </a:rPr>
              <a:t>指代性词语进行复指,如改为“对于这两个问题”,就会既“简”又“明”。</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尽量删除可有可无的文字,这是确保表达简明的又一方法。在一个句子的内</a:t>
            </a:r>
            <a:r>
              <a:rPr dirty="0"/>
              <a:t/>
            </a:r>
            <a:br>
              <a:rPr dirty="0"/>
            </a:br>
            <a:r>
              <a:rPr lang="zh-CN" altLang="en-US" sz="2607" kern="0" dirty="0" smtClean="0">
                <a:solidFill>
                  <a:srgbClr val="000000"/>
                </a:solidFill>
                <a:latin typeface="Times New Roman" pitchFamily="65" charset="-122"/>
                <a:ea typeface="宋体" pitchFamily="65" charset="-122"/>
              </a:rPr>
              <a:t>部,可以找出主干,理清枝叶,看看各成分之间有无表意的重复赘余;在一个语</a:t>
            </a:r>
            <a:r>
              <a:rPr dirty="0"/>
              <a:t/>
            </a:r>
            <a:br>
              <a:rPr dirty="0"/>
            </a:br>
            <a:r>
              <a:rPr lang="zh-CN" altLang="en-US" sz="2607" kern="0" dirty="0" smtClean="0">
                <a:solidFill>
                  <a:srgbClr val="000000"/>
                </a:solidFill>
                <a:latin typeface="Times New Roman" pitchFamily="65" charset="-122"/>
                <a:ea typeface="宋体" pitchFamily="65" charset="-122"/>
              </a:rPr>
              <a:t>段里,发现并删去游离于中心或话题之外的语句。</a:t>
            </a:r>
            <a:endParaRPr lang="zh-CN" altLang="en-US" dirty="0"/>
          </a:p>
        </p:txBody>
      </p:sp>
      <p:pic>
        <p:nvPicPr>
          <p:cNvPr id="26626" name="Picture 2"/>
          <p:cNvPicPr>
            <a:picLocks noChangeAspect="1" noChangeArrowheads="1"/>
          </p:cNvPicPr>
          <p:nvPr/>
        </p:nvPicPr>
        <p:blipFill>
          <a:blip r:embed="rId4" cstate="print"/>
          <a:srcRect/>
          <a:stretch>
            <a:fillRect/>
          </a:stretch>
        </p:blipFill>
        <p:spPr bwMode="auto">
          <a:xfrm>
            <a:off x="521221" y="971997"/>
            <a:ext cx="7275512" cy="6000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82372"/>
          </a:xfrm>
          <a:prstGeom prst="rect">
            <a:avLst/>
          </a:prstGeom>
          <a:noFill/>
        </p:spPr>
        <p:txBody>
          <a:bodyPr wrap="square" lIns="0" tIns="0" rIns="0" bIns="0" rtlCol="0">
            <a:spAutoFit/>
          </a:bodyPr>
          <a:lstStyle/>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3.填入下面一段文字横线处的语句,最恰当的一句是(　　)</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创业创新是人类文明进步的不熄引擎,是植根于每个人心中具有顽强生命力</a:t>
            </a:r>
            <a:r>
              <a:rPr dirty="0"/>
              <a:t/>
            </a:r>
            <a:br>
              <a:rPr dirty="0"/>
            </a:br>
            <a:r>
              <a:rPr lang="zh-CN" altLang="en-US" sz="2607" kern="0" dirty="0" smtClean="0">
                <a:solidFill>
                  <a:srgbClr val="000000"/>
                </a:solidFill>
                <a:latin typeface="Times New Roman" pitchFamily="65" charset="-122"/>
                <a:ea typeface="宋体" pitchFamily="65" charset="-122"/>
              </a:rPr>
              <a:t>的“种子”。推动发展,</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。我国是世界上人口最多的国家,13亿勤劳</a:t>
            </a:r>
            <a:r>
              <a:rPr dirty="0"/>
              <a:t/>
            </a:r>
            <a:br>
              <a:rPr dirty="0"/>
            </a:br>
            <a:r>
              <a:rPr lang="zh-CN" altLang="en-US" sz="2607" kern="0" dirty="0" smtClean="0">
                <a:solidFill>
                  <a:srgbClr val="000000"/>
                </a:solidFill>
                <a:latin typeface="Times New Roman" pitchFamily="65" charset="-122"/>
                <a:ea typeface="宋体" pitchFamily="65" charset="-122"/>
              </a:rPr>
              <a:t>智慧的中国人民中间,蕴藏着无穷的创造力。试想一下,如果13亿人的创新创</a:t>
            </a:r>
            <a:r>
              <a:rPr dirty="0"/>
              <a:t/>
            </a:r>
            <a:br>
              <a:rPr dirty="0"/>
            </a:br>
            <a:r>
              <a:rPr lang="zh-CN" altLang="en-US" sz="2607" kern="0" dirty="0" smtClean="0">
                <a:solidFill>
                  <a:srgbClr val="000000"/>
                </a:solidFill>
                <a:latin typeface="Times New Roman" pitchFamily="65" charset="-122"/>
                <a:ea typeface="宋体" pitchFamily="65" charset="-122"/>
              </a:rPr>
              <a:t>造潜能充分释放出来,那将给经济社会发展带来什么样的变化。</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A.要靠社会生产力的解放,更要靠解放社会创造力</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B.既要解放社会生产力,又要社会创造力的解放</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C.不仅要解放社会生产力,更要解放社会创造力</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D.解放社会生产力的同时,还要解放社会创造力</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3.为使下面的语段简明顺畅,必须删去的画线词语是(填序号)</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2017—2018年度,我校将扩大招生规模,由原来的22个教学班增加到28个。我</a:t>
            </a:r>
            <a:r>
              <a:rPr dirty="0"/>
              <a:t/>
            </a:r>
            <a:br>
              <a:rPr dirty="0"/>
            </a:br>
            <a:r>
              <a:rPr lang="zh-CN" altLang="en-US" sz="2607" kern="0" dirty="0" smtClean="0">
                <a:solidFill>
                  <a:srgbClr val="000000"/>
                </a:solidFill>
                <a:latin typeface="Times New Roman" pitchFamily="65" charset="-122"/>
                <a:ea typeface="宋体" pitchFamily="65" charset="-122"/>
              </a:rPr>
              <a:t>校的教室本已①</a:t>
            </a:r>
            <a:r>
              <a:rPr lang="zh-CN" altLang="en-US" sz="2607" u="sng" kern="0" dirty="0" smtClean="0">
                <a:solidFill>
                  <a:srgbClr val="000000"/>
                </a:solidFill>
                <a:latin typeface="Times New Roman" pitchFamily="65" charset="-122"/>
                <a:ea typeface="宋体" pitchFamily="65" charset="-122"/>
              </a:rPr>
              <a:t>十分</a:t>
            </a:r>
            <a:r>
              <a:rPr lang="zh-CN" altLang="en-US" sz="2607" kern="0" dirty="0" smtClean="0">
                <a:solidFill>
                  <a:srgbClr val="000000"/>
                </a:solidFill>
                <a:latin typeface="Times New Roman" pitchFamily="65" charset="-122"/>
                <a:ea typeface="宋体" pitchFamily="65" charset="-122"/>
              </a:rPr>
              <a:t>②</a:t>
            </a:r>
            <a:r>
              <a:rPr lang="zh-CN" altLang="en-US" sz="2607" u="sng" kern="0" dirty="0" smtClean="0">
                <a:solidFill>
                  <a:srgbClr val="000000"/>
                </a:solidFill>
                <a:latin typeface="Times New Roman" pitchFamily="65" charset="-122"/>
                <a:ea typeface="宋体" pitchFamily="65" charset="-122"/>
              </a:rPr>
              <a:t>严重</a:t>
            </a:r>
            <a:r>
              <a:rPr lang="zh-CN" altLang="en-US" sz="2607" kern="0" dirty="0" smtClean="0">
                <a:solidFill>
                  <a:srgbClr val="000000"/>
                </a:solidFill>
                <a:latin typeface="Times New Roman" pitchFamily="65" charset="-122"/>
                <a:ea typeface="宋体" pitchFamily="65" charset="-122"/>
              </a:rPr>
              <a:t>不足,因此急需新建教室。现在,虽然我们已多方</a:t>
            </a:r>
            <a:r>
              <a:rPr dirty="0"/>
              <a:t/>
            </a:r>
            <a:br>
              <a:rPr dirty="0"/>
            </a:br>
            <a:r>
              <a:rPr lang="zh-CN" altLang="en-US" sz="2607" kern="0" dirty="0" smtClean="0">
                <a:solidFill>
                  <a:srgbClr val="000000"/>
                </a:solidFill>
                <a:latin typeface="Times New Roman" pitchFamily="65" charset="-122"/>
                <a:ea typeface="宋体" pitchFamily="65" charset="-122"/>
              </a:rPr>
              <a:t>③</a:t>
            </a:r>
            <a:r>
              <a:rPr lang="zh-CN" altLang="en-US" sz="2607" u="sng" kern="0" dirty="0" smtClean="0">
                <a:solidFill>
                  <a:srgbClr val="000000"/>
                </a:solidFill>
                <a:latin typeface="Times New Roman" pitchFamily="65" charset="-122"/>
                <a:ea typeface="宋体" pitchFamily="65" charset="-122"/>
              </a:rPr>
              <a:t>进行</a:t>
            </a:r>
            <a:r>
              <a:rPr lang="zh-CN" altLang="en-US" sz="2607" kern="0" dirty="0" smtClean="0">
                <a:solidFill>
                  <a:srgbClr val="000000"/>
                </a:solidFill>
                <a:latin typeface="Times New Roman" pitchFamily="65" charset="-122"/>
                <a:ea typeface="宋体" pitchFamily="65" charset="-122"/>
              </a:rPr>
              <a:t>筹措,但经费问题仍然难以解决。用什么办法才能解决④</a:t>
            </a:r>
            <a:r>
              <a:rPr lang="zh-CN" altLang="en-US" sz="2607" u="sng" kern="0" dirty="0" smtClean="0">
                <a:solidFill>
                  <a:srgbClr val="000000"/>
                </a:solidFill>
                <a:latin typeface="Times New Roman" pitchFamily="65" charset="-122"/>
                <a:ea typeface="宋体" pitchFamily="65" charset="-122"/>
              </a:rPr>
              <a:t>眼下</a:t>
            </a:r>
            <a:r>
              <a:rPr lang="zh-CN" altLang="en-US" sz="2607" kern="0" dirty="0" smtClean="0">
                <a:solidFill>
                  <a:srgbClr val="000000"/>
                </a:solidFill>
                <a:latin typeface="Times New Roman" pitchFamily="65" charset="-122"/>
                <a:ea typeface="宋体" pitchFamily="65" charset="-122"/>
              </a:rPr>
              <a:t>⑤</a:t>
            </a:r>
            <a:r>
              <a:rPr lang="zh-CN" altLang="en-US" sz="2607" u="sng" kern="0" dirty="0" smtClean="0">
                <a:solidFill>
                  <a:srgbClr val="000000"/>
                </a:solidFill>
                <a:latin typeface="Times New Roman" pitchFamily="65" charset="-122"/>
                <a:ea typeface="宋体" pitchFamily="65" charset="-122"/>
              </a:rPr>
              <a:t>的</a:t>
            </a:r>
            <a:r>
              <a:rPr lang="zh-CN" altLang="en-US" sz="2607" kern="0" dirty="0" smtClean="0">
                <a:solidFill>
                  <a:srgbClr val="000000"/>
                </a:solidFill>
                <a:latin typeface="Times New Roman" pitchFamily="65" charset="-122"/>
                <a:ea typeface="宋体" pitchFamily="65" charset="-122"/>
              </a:rPr>
              <a:t>⑥</a:t>
            </a:r>
            <a:r>
              <a:rPr dirty="0"/>
              <a:t/>
            </a:r>
            <a:br>
              <a:rPr dirty="0"/>
            </a:br>
            <a:r>
              <a:rPr lang="zh-CN" altLang="en-US" sz="2607" u="sng" kern="0" dirty="0" smtClean="0">
                <a:solidFill>
                  <a:srgbClr val="000000"/>
                </a:solidFill>
                <a:latin typeface="Times New Roman" pitchFamily="65" charset="-122"/>
                <a:ea typeface="宋体" pitchFamily="65" charset="-122"/>
              </a:rPr>
              <a:t>燃眉之急</a:t>
            </a:r>
            <a:r>
              <a:rPr lang="zh-CN" altLang="en-US" sz="2607" kern="0" dirty="0" smtClean="0">
                <a:solidFill>
                  <a:srgbClr val="000000"/>
                </a:solidFill>
                <a:latin typeface="Times New Roman" pitchFamily="65" charset="-122"/>
                <a:ea typeface="宋体" pitchFamily="65" charset="-122"/>
              </a:rPr>
              <a:t>呢?</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①(或②)③④⑤</a:t>
            </a:r>
            <a:endParaRPr lang="zh-CN" altLang="en-US" dirty="0">
              <a:solidFill>
                <a:srgbClr val="FF0000"/>
              </a:solidFill>
            </a:endParaRPr>
          </a:p>
        </p:txBody>
      </p:sp>
      <p:sp>
        <p:nvSpPr>
          <p:cNvPr id="3" name="TextBox 2"/>
          <p:cNvSpPr txBox="1"/>
          <p:nvPr/>
        </p:nvSpPr>
        <p:spPr>
          <a:xfrm>
            <a:off x="540000" y="1620069"/>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“十分”和“严重”都是“不足”的状语,都是表达“不足”的程度,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两者删去其一;“筹措”本身有动词的语法作用,可以单独充当谓语成分,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“进行”有多余之嫌;定语成分“眼下的”和中心词“燃眉之急”语意重复,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应删去“眼下”及其后的“的”。</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表意不明,令人误解或者是产生多种理解,也是与“简明”的要求相违背的。</a:t>
            </a:r>
            <a:r>
              <a:rPr dirty="0"/>
              <a:t/>
            </a:r>
            <a:br>
              <a:rPr dirty="0"/>
            </a:br>
            <a:r>
              <a:rPr lang="zh-CN" altLang="en-US" sz="2607" kern="0" dirty="0" smtClean="0">
                <a:solidFill>
                  <a:srgbClr val="000000"/>
                </a:solidFill>
                <a:latin typeface="Times New Roman" pitchFamily="65" charset="-122"/>
                <a:ea typeface="宋体" pitchFamily="65" charset="-122"/>
              </a:rPr>
              <a:t>怎样避免误解,消除歧义呢?具体来说,有以下几种方法: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(1)标点(或停顿)消除法。主要用于因为缺少标点或停顿不明而造成的歧</a:t>
            </a:r>
            <a:r>
              <a:rPr dirty="0"/>
              <a:t/>
            </a:r>
            <a:br>
              <a:rPr dirty="0"/>
            </a:br>
            <a:r>
              <a:rPr lang="zh-CN" altLang="en-US" sz="2607" kern="0" dirty="0" smtClean="0">
                <a:solidFill>
                  <a:srgbClr val="000000"/>
                </a:solidFill>
                <a:latin typeface="Times New Roman" pitchFamily="65" charset="-122"/>
                <a:ea typeface="宋体" pitchFamily="65" charset="-122"/>
              </a:rPr>
              <a:t>义。如“中国女排打败了日本队获得了最后的冠军”,只需在“日本队”后</a:t>
            </a:r>
            <a:r>
              <a:rPr dirty="0"/>
              <a:t/>
            </a:r>
            <a:br>
              <a:rPr dirty="0"/>
            </a:br>
            <a:r>
              <a:rPr lang="zh-CN" altLang="en-US" sz="2607" kern="0" dirty="0" smtClean="0">
                <a:solidFill>
                  <a:srgbClr val="000000"/>
                </a:solidFill>
                <a:latin typeface="Times New Roman" pitchFamily="65" charset="-122"/>
                <a:ea typeface="宋体" pitchFamily="65" charset="-122"/>
              </a:rPr>
              <a:t>加一逗号,歧义就可立刻消除。</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(2)变换词语法。主要用于由多音字的读音不确定造成的歧义、兼类词的词</a:t>
            </a:r>
            <a:r>
              <a:rPr dirty="0"/>
              <a:t/>
            </a:r>
            <a:br>
              <a:rPr dirty="0"/>
            </a:br>
            <a:r>
              <a:rPr lang="zh-CN" altLang="en-US" sz="2607" kern="0" dirty="0" smtClean="0">
                <a:solidFill>
                  <a:srgbClr val="000000"/>
                </a:solidFill>
                <a:latin typeface="Times New Roman" pitchFamily="65" charset="-122"/>
                <a:ea typeface="宋体" pitchFamily="65" charset="-122"/>
              </a:rPr>
              <a:t>性不确定造成的歧义。如“他好说话”,只要将“好”改成“喜欢”,或将</a:t>
            </a:r>
            <a:r>
              <a:rPr dirty="0"/>
              <a:t/>
            </a:r>
            <a:br>
              <a:rPr dirty="0"/>
            </a:br>
            <a:r>
              <a:rPr lang="zh-CN" altLang="en-US" sz="2607" kern="0" dirty="0" smtClean="0">
                <a:solidFill>
                  <a:srgbClr val="000000"/>
                </a:solidFill>
                <a:latin typeface="Times New Roman" pitchFamily="65" charset="-122"/>
                <a:ea typeface="宋体" pitchFamily="65" charset="-122"/>
              </a:rPr>
              <a:t>“说话”改为“商量”,就消除了歧义。再如“县里通知赵乡长15日前去汇</a:t>
            </a:r>
            <a:endParaRPr lang="zh-CN" altLang="en-US" dirty="0"/>
          </a:p>
        </p:txBody>
      </p:sp>
      <p:pic>
        <p:nvPicPr>
          <p:cNvPr id="27650" name="Picture 2"/>
          <p:cNvPicPr>
            <a:picLocks noChangeAspect="1" noChangeArrowheads="1"/>
          </p:cNvPicPr>
          <p:nvPr/>
        </p:nvPicPr>
        <p:blipFill>
          <a:blip r:embed="rId4" cstate="print"/>
          <a:srcRect/>
          <a:stretch>
            <a:fillRect/>
          </a:stretch>
        </p:blipFill>
        <p:spPr bwMode="auto">
          <a:xfrm>
            <a:off x="521221" y="899989"/>
            <a:ext cx="7294562" cy="7429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报”,“前”是多义词,可以理解为“15日之前”去汇报,也可以理解为“15</a:t>
            </a:r>
            <a:r>
              <a:rPr dirty="0"/>
              <a:t/>
            </a:r>
            <a:br>
              <a:rPr dirty="0"/>
            </a:br>
            <a:r>
              <a:rPr lang="zh-CN" altLang="en-US" sz="2607" kern="0" dirty="0" smtClean="0">
                <a:solidFill>
                  <a:srgbClr val="000000"/>
                </a:solidFill>
                <a:latin typeface="Times New Roman" pitchFamily="65" charset="-122"/>
                <a:ea typeface="宋体" pitchFamily="65" charset="-122"/>
              </a:rPr>
              <a:t>日前往”县里去汇报。如果要表达的是前一个意思,应改用“之前”;如果要</a:t>
            </a:r>
            <a:r>
              <a:rPr dirty="0"/>
              <a:t/>
            </a:r>
            <a:br>
              <a:rPr dirty="0"/>
            </a:br>
            <a:r>
              <a:rPr lang="zh-CN" altLang="en-US" sz="2607" kern="0" dirty="0" smtClean="0">
                <a:solidFill>
                  <a:srgbClr val="000000"/>
                </a:solidFill>
                <a:latin typeface="Times New Roman" pitchFamily="65" charset="-122"/>
                <a:ea typeface="宋体" pitchFamily="65" charset="-122"/>
              </a:rPr>
              <a:t>表达的是后一个意思,就应将“前去”改为“前往”。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(3)调序消除法。主要用于因为多层定语修饰层次不清引起的歧义。如“两</a:t>
            </a:r>
            <a:r>
              <a:rPr dirty="0"/>
              <a:t/>
            </a:r>
            <a:br>
              <a:rPr dirty="0"/>
            </a:br>
            <a:r>
              <a:rPr lang="zh-CN" altLang="en-US" sz="2607" kern="0" dirty="0" smtClean="0">
                <a:solidFill>
                  <a:srgbClr val="000000"/>
                </a:solidFill>
                <a:latin typeface="Times New Roman" pitchFamily="65" charset="-122"/>
                <a:ea typeface="宋体" pitchFamily="65" charset="-122"/>
              </a:rPr>
              <a:t>个朋友送的花瓶”,变为“朋友送的两个花瓶”,就可消除歧义。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(4)语境消除法。主要用于由多义词的词义不确定而造成的歧义。如“我要</a:t>
            </a:r>
            <a:r>
              <a:rPr dirty="0"/>
              <a:t/>
            </a:r>
            <a:br>
              <a:rPr dirty="0"/>
            </a:br>
            <a:r>
              <a:rPr lang="zh-CN" altLang="en-US" sz="2607" kern="0" dirty="0" smtClean="0">
                <a:solidFill>
                  <a:srgbClr val="000000"/>
                </a:solidFill>
                <a:latin typeface="Times New Roman" pitchFamily="65" charset="-122"/>
                <a:ea typeface="宋体" pitchFamily="65" charset="-122"/>
              </a:rPr>
              <a:t>热饭”,后面再加一句“不要冷饭”或“不去洗菜”,就可消除歧义。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4.下面文字中画线部分的词语,有的使用不当,请指出并改正,使这段文字语言</a:t>
            </a:r>
            <a:r>
              <a:rPr dirty="0"/>
              <a:t/>
            </a:r>
            <a:br>
              <a:rPr dirty="0"/>
            </a:br>
            <a:r>
              <a:rPr lang="zh-CN" altLang="en-US" sz="2607" kern="0" dirty="0" smtClean="0">
                <a:solidFill>
                  <a:srgbClr val="000000"/>
                </a:solidFill>
                <a:latin typeface="Times New Roman" pitchFamily="65" charset="-122"/>
                <a:ea typeface="宋体" pitchFamily="65" charset="-122"/>
              </a:rPr>
              <a:t>简明,衔接自然,语意连贯。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苏泽广真是哭笑不得,①</a:t>
            </a:r>
            <a:r>
              <a:rPr lang="zh-CN" altLang="en-US" sz="2607" u="sng" kern="0" dirty="0" smtClean="0">
                <a:solidFill>
                  <a:srgbClr val="000000"/>
                </a:solidFill>
                <a:latin typeface="Times New Roman" pitchFamily="65" charset="-122"/>
                <a:ea typeface="宋体" pitchFamily="65" charset="-122"/>
              </a:rPr>
              <a:t>苏泽广</a:t>
            </a:r>
            <a:r>
              <a:rPr lang="zh-CN" altLang="en-US" sz="2607" kern="0" dirty="0" smtClean="0">
                <a:solidFill>
                  <a:srgbClr val="000000"/>
                </a:solidFill>
                <a:latin typeface="Times New Roman" pitchFamily="65" charset="-122"/>
                <a:ea typeface="宋体" pitchFamily="65" charset="-122"/>
              </a:rPr>
              <a:t>觉得儿子合图还不懂事,把家托付给②</a:t>
            </a:r>
            <a:r>
              <a:rPr lang="zh-CN" altLang="en-US" sz="2607" u="sng" kern="0" dirty="0" smtClean="0">
                <a:solidFill>
                  <a:srgbClr val="000000"/>
                </a:solidFill>
                <a:latin typeface="Times New Roman" pitchFamily="65" charset="-122"/>
                <a:ea typeface="宋体" pitchFamily="65" charset="-122"/>
              </a:rPr>
              <a:t>他</a:t>
            </a:r>
            <a:r>
              <a:rPr lang="zh-CN" altLang="en-US" sz="2607" kern="0" dirty="0" smtClean="0">
                <a:solidFill>
                  <a:srgbClr val="000000"/>
                </a:solidFill>
                <a:latin typeface="Times New Roman" pitchFamily="65" charset="-122"/>
                <a:ea typeface="宋体" pitchFamily="65" charset="-122"/>
              </a:rPr>
              <a:t>是徒</a:t>
            </a:r>
            <a:r>
              <a:rPr dirty="0"/>
              <a:t/>
            </a:r>
            <a:br>
              <a:rPr dirty="0"/>
            </a:br>
            <a:r>
              <a:rPr lang="zh-CN" altLang="en-US" sz="2607" kern="0" dirty="0" smtClean="0">
                <a:solidFill>
                  <a:srgbClr val="000000"/>
                </a:solidFill>
                <a:latin typeface="Times New Roman" pitchFamily="65" charset="-122"/>
                <a:ea typeface="宋体" pitchFamily="65" charset="-122"/>
              </a:rPr>
              <a:t>劳的,便失望地起身。然而他刚要离开,③</a:t>
            </a:r>
            <a:r>
              <a:rPr lang="zh-CN" altLang="en-US" sz="2607" u="sng" kern="0" dirty="0" smtClean="0">
                <a:solidFill>
                  <a:srgbClr val="000000"/>
                </a:solidFill>
                <a:latin typeface="Times New Roman" pitchFamily="65" charset="-122"/>
                <a:ea typeface="宋体" pitchFamily="65" charset="-122"/>
              </a:rPr>
              <a:t>他</a:t>
            </a:r>
            <a:r>
              <a:rPr lang="zh-CN" altLang="en-US" sz="2607" kern="0" dirty="0" smtClean="0">
                <a:solidFill>
                  <a:srgbClr val="000000"/>
                </a:solidFill>
                <a:latin typeface="Times New Roman" pitchFamily="65" charset="-122"/>
                <a:ea typeface="宋体" pitchFamily="65" charset="-122"/>
              </a:rPr>
              <a:t>突然跳下椅子,④</a:t>
            </a:r>
            <a:r>
              <a:rPr lang="zh-CN" altLang="en-US" sz="2607" u="sng" kern="0" dirty="0" smtClean="0">
                <a:solidFill>
                  <a:srgbClr val="000000"/>
                </a:solidFill>
                <a:latin typeface="Times New Roman" pitchFamily="65" charset="-122"/>
                <a:ea typeface="宋体" pitchFamily="65" charset="-122"/>
              </a:rPr>
              <a:t>合图</a:t>
            </a:r>
            <a:r>
              <a:rPr lang="zh-CN" altLang="en-US" sz="2607" kern="0" dirty="0" smtClean="0">
                <a:solidFill>
                  <a:srgbClr val="000000"/>
                </a:solidFill>
                <a:latin typeface="Times New Roman" pitchFamily="65" charset="-122"/>
                <a:ea typeface="宋体" pitchFamily="65" charset="-122"/>
              </a:rPr>
              <a:t>吹灭桌前</a:t>
            </a:r>
            <a:r>
              <a:rPr dirty="0"/>
              <a:t/>
            </a:r>
            <a:br>
              <a:rPr dirty="0"/>
            </a:br>
            <a:r>
              <a:rPr lang="zh-CN" altLang="en-US" sz="2607" kern="0" dirty="0" smtClean="0">
                <a:solidFill>
                  <a:srgbClr val="000000"/>
                </a:solidFill>
                <a:latin typeface="Times New Roman" pitchFamily="65" charset="-122"/>
                <a:ea typeface="宋体" pitchFamily="65" charset="-122"/>
              </a:rPr>
              <a:t>的蜡烛,“扑通”一声跪在地上,抱住⑤</a:t>
            </a:r>
            <a:r>
              <a:rPr lang="zh-CN" altLang="en-US" sz="2607" u="sng" kern="0" dirty="0" smtClean="0">
                <a:solidFill>
                  <a:srgbClr val="000000"/>
                </a:solidFill>
                <a:latin typeface="Times New Roman" pitchFamily="65" charset="-122"/>
                <a:ea typeface="宋体" pitchFamily="65" charset="-122"/>
              </a:rPr>
              <a:t>他</a:t>
            </a:r>
            <a:r>
              <a:rPr lang="zh-CN" altLang="en-US" sz="2607" kern="0" dirty="0" smtClean="0">
                <a:solidFill>
                  <a:srgbClr val="000000"/>
                </a:solidFill>
                <a:latin typeface="Times New Roman" pitchFamily="65" charset="-122"/>
                <a:ea typeface="宋体" pitchFamily="65" charset="-122"/>
              </a:rPr>
              <a:t>的腿,在黑暗中说:“爸爸,你放心吧,</a:t>
            </a:r>
            <a:r>
              <a:rPr dirty="0"/>
              <a:t/>
            </a:r>
            <a:br>
              <a:rPr dirty="0"/>
            </a:br>
            <a:r>
              <a:rPr lang="zh-CN" altLang="en-US" sz="2607" kern="0" dirty="0" smtClean="0">
                <a:solidFill>
                  <a:srgbClr val="000000"/>
                </a:solidFill>
                <a:latin typeface="Times New Roman" pitchFamily="65" charset="-122"/>
                <a:ea typeface="宋体" pitchFamily="65" charset="-122"/>
              </a:rPr>
              <a:t>⑥</a:t>
            </a:r>
            <a:r>
              <a:rPr lang="zh-CN" altLang="en-US" sz="2607" u="sng" kern="0" dirty="0" smtClean="0">
                <a:solidFill>
                  <a:srgbClr val="000000"/>
                </a:solidFill>
                <a:latin typeface="Times New Roman" pitchFamily="65" charset="-122"/>
                <a:ea typeface="宋体" pitchFamily="65" charset="-122"/>
              </a:rPr>
              <a:t>你</a:t>
            </a:r>
            <a:r>
              <a:rPr lang="zh-CN" altLang="en-US" sz="2607" kern="0" dirty="0" smtClean="0">
                <a:solidFill>
                  <a:srgbClr val="000000"/>
                </a:solidFill>
                <a:latin typeface="Times New Roman" pitchFamily="65" charset="-122"/>
                <a:ea typeface="宋体" pitchFamily="65" charset="-122"/>
              </a:rPr>
              <a:t>要是不回来,我管这个家!”</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①删除或者改为“他”;③改为“合图”;④删除“合图”或改为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“他”;⑤改为“苏泽广”或者“父亲”。</a:t>
            </a:r>
            <a:endParaRPr lang="zh-CN" altLang="en-US" dirty="0">
              <a:solidFill>
                <a:srgbClr val="FF0000"/>
              </a:solidFill>
            </a:endParaRPr>
          </a:p>
        </p:txBody>
      </p:sp>
      <p:sp>
        <p:nvSpPr>
          <p:cNvPr id="3" name="TextBox 2"/>
          <p:cNvSpPr txBox="1"/>
          <p:nvPr/>
        </p:nvSpPr>
        <p:spPr>
          <a:xfrm>
            <a:off x="540000" y="2268141"/>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解答语言运用类题目时,要注意审题。题干中往往明确提出要求,或暗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示答题要领。如本题题干中的“语言简明”,就是要求语意不重复,没有歧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义。如①删除或改为“他”,就避免了语意重复,也达到了简明的效果;③改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为“合图”,使指代明确。“衔接自然,语意连贯”就是要求考生注意上下文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在结构上、主语上、语势上等保持前后一致,如⑤改为“苏泽广”或“父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亲”,使指代明确,前后文衔接连贯。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从语言逻辑看,后文表达的中心为“创造力”,填入语句的语意中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心也应为“创造力”,因此应选择“递进”关系的语句;从句式角度看,选择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句式一致的,以保持流畅。所以选C项。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682372"/>
          </a:xfrm>
          <a:prstGeom prst="rect">
            <a:avLst/>
          </a:prstGeom>
          <a:noFill/>
        </p:spPr>
        <p:txBody>
          <a:bodyPr wrap="square" lIns="0" tIns="0" rIns="0" bIns="0" rtlCol="0">
            <a:spAutoFit/>
          </a:bodyPr>
          <a:lstStyle/>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一段话,不论什么内容,几个短语或句子先说哪一个,后说哪一个,都有着某种</a:t>
            </a:r>
            <a:r>
              <a:rPr dirty="0"/>
              <a:t/>
            </a:r>
            <a:br>
              <a:rPr dirty="0"/>
            </a:br>
            <a:r>
              <a:rPr lang="zh-CN" altLang="en-US" sz="2607" kern="0" dirty="0" smtClean="0">
                <a:solidFill>
                  <a:srgbClr val="000000"/>
                </a:solidFill>
                <a:latin typeface="Times New Roman" pitchFamily="65" charset="-122"/>
                <a:ea typeface="宋体" pitchFamily="65" charset="-122"/>
              </a:rPr>
              <a:t>合理的逻辑顺序或意义归类。出题者经常利用这点来考查我们。常见的顺</a:t>
            </a:r>
            <a:r>
              <a:rPr dirty="0"/>
              <a:t/>
            </a:r>
            <a:br>
              <a:rPr dirty="0"/>
            </a:br>
            <a:r>
              <a:rPr lang="zh-CN" altLang="en-US" sz="2607" kern="0" dirty="0" smtClean="0">
                <a:solidFill>
                  <a:srgbClr val="000000"/>
                </a:solidFill>
                <a:latin typeface="Times New Roman" pitchFamily="65" charset="-122"/>
                <a:ea typeface="宋体" pitchFamily="65" charset="-122"/>
              </a:rPr>
              <a:t>序有三种:时间(先后)、空间(高低、上下、前后、左右、内外、远近)、逻</a:t>
            </a:r>
            <a:r>
              <a:rPr dirty="0"/>
              <a:t/>
            </a:r>
            <a:br>
              <a:rPr dirty="0"/>
            </a:br>
            <a:r>
              <a:rPr lang="zh-CN" altLang="en-US" sz="2607" kern="0" dirty="0" smtClean="0">
                <a:solidFill>
                  <a:srgbClr val="000000"/>
                </a:solidFill>
                <a:latin typeface="Times New Roman" pitchFamily="65" charset="-122"/>
                <a:ea typeface="宋体" pitchFamily="65" charset="-122"/>
              </a:rPr>
              <a:t>辑(由一般到特殊、由具体到抽象、由主到次、由少到多)。此外,复句中分</a:t>
            </a:r>
            <a:r>
              <a:rPr dirty="0"/>
              <a:t/>
            </a:r>
            <a:br>
              <a:rPr dirty="0"/>
            </a:br>
            <a:r>
              <a:rPr lang="zh-CN" altLang="en-US" sz="2607" kern="0" dirty="0" smtClean="0">
                <a:solidFill>
                  <a:srgbClr val="000000"/>
                </a:solidFill>
                <a:latin typeface="Times New Roman" pitchFamily="65" charset="-122"/>
                <a:ea typeface="宋体" pitchFamily="65" charset="-122"/>
              </a:rPr>
              <a:t>句间的关系必须符合其内在的逻辑。复句中分句或语段中句子之间常常有</a:t>
            </a:r>
            <a:r>
              <a:rPr dirty="0"/>
              <a:t/>
            </a:r>
            <a:br>
              <a:rPr dirty="0"/>
            </a:br>
            <a:r>
              <a:rPr lang="zh-CN" altLang="en-US" sz="2607" kern="0" dirty="0" smtClean="0">
                <a:solidFill>
                  <a:srgbClr val="000000"/>
                </a:solidFill>
                <a:latin typeface="Times New Roman" pitchFamily="65" charset="-122"/>
                <a:ea typeface="宋体" pitchFamily="65" charset="-122"/>
              </a:rPr>
              <a:t>递进、顺承、转折、因果、条件、总分等逻辑关系:如果是递进关系,顺进则</a:t>
            </a:r>
            <a:r>
              <a:rPr dirty="0"/>
              <a:t/>
            </a:r>
            <a:br>
              <a:rPr dirty="0"/>
            </a:br>
            <a:r>
              <a:rPr lang="zh-CN" altLang="en-US" sz="2607" kern="0" dirty="0" smtClean="0">
                <a:solidFill>
                  <a:srgbClr val="000000"/>
                </a:solidFill>
                <a:latin typeface="Times New Roman" pitchFamily="65" charset="-122"/>
                <a:ea typeface="宋体" pitchFamily="65" charset="-122"/>
              </a:rPr>
              <a:t>层层上升,逆进则层层下降;如果是因果关系,或一因一果,或多因一果;等等。</a:t>
            </a:r>
            <a:r>
              <a:rPr dirty="0"/>
              <a:t/>
            </a:r>
            <a:br>
              <a:rPr dirty="0"/>
            </a:br>
            <a:r>
              <a:rPr lang="zh-CN" altLang="en-US" sz="2607" kern="0" dirty="0" smtClean="0">
                <a:solidFill>
                  <a:srgbClr val="000000"/>
                </a:solidFill>
                <a:latin typeface="Times New Roman" pitchFamily="65" charset="-122"/>
                <a:ea typeface="宋体" pitchFamily="65" charset="-122"/>
              </a:rPr>
              <a:t>解题时我们可以根据上下文,判定文段按照哪种逻辑顺序展开,确定句子间存</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100"/>
              </a:lnSpc>
            </a:pPr>
            <a:r>
              <a:rPr lang="zh-CN" altLang="en-US" sz="2607" kern="0" dirty="0" smtClean="0">
                <a:solidFill>
                  <a:srgbClr val="000000"/>
                </a:solidFill>
                <a:latin typeface="Times New Roman" pitchFamily="65" charset="-122"/>
                <a:ea typeface="宋体" pitchFamily="65" charset="-122"/>
              </a:rPr>
              <a:t>在的内在关系。</a:t>
            </a:r>
            <a:endParaRPr lang="zh-CN" altLang="en-US" dirty="0"/>
          </a:p>
        </p:txBody>
      </p:sp>
      <p:pic>
        <p:nvPicPr>
          <p:cNvPr id="3074" name="Picture 2"/>
          <p:cNvPicPr>
            <a:picLocks noChangeAspect="1" noChangeArrowheads="1"/>
          </p:cNvPicPr>
          <p:nvPr/>
        </p:nvPicPr>
        <p:blipFill>
          <a:blip r:embed="rId4" cstate="print"/>
          <a:srcRect/>
          <a:stretch>
            <a:fillRect/>
          </a:stretch>
        </p:blipFill>
        <p:spPr bwMode="auto">
          <a:xfrm>
            <a:off x="449213" y="827981"/>
            <a:ext cx="7342188" cy="6286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填入下面一段文字横线处的语句,最恰当的一项是(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最美的感觉当然就在这深巷里。我喜欢它两边各式各样的古屋和老墙,</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我尤其喜欢站在这任意横斜的深巷里失去方向的感觉。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A.喜欢它随地势起伏的坡度,喜欢它们年深日久之后前仰后合的样子,喜欢忽</a:t>
            </a:r>
            <a:r>
              <a:rPr dirty="0"/>
              <a:t/>
            </a:r>
            <a:br>
              <a:rPr dirty="0"/>
            </a:br>
            <a:r>
              <a:rPr lang="zh-CN" altLang="en-US" sz="2607" kern="0" dirty="0" smtClean="0">
                <a:solidFill>
                  <a:srgbClr val="000000"/>
                </a:solidFill>
                <a:latin typeface="Times New Roman" pitchFamily="65" charset="-122"/>
                <a:ea typeface="宋体" pitchFamily="65" charset="-122"/>
              </a:rPr>
              <a:t>然从老城里边奔涌出来的一大丛绿蔓或生气盈盈的花朵,喜欢被踩得坑坑洼</a:t>
            </a:r>
            <a:r>
              <a:rPr dirty="0"/>
              <a:t/>
            </a:r>
            <a:br>
              <a:rPr dirty="0"/>
            </a:br>
            <a:r>
              <a:rPr lang="zh-CN" altLang="en-US" sz="2607" kern="0" dirty="0" smtClean="0">
                <a:solidFill>
                  <a:srgbClr val="000000"/>
                </a:solidFill>
                <a:latin typeface="Times New Roman" pitchFamily="65" charset="-122"/>
                <a:ea typeface="宋体" pitchFamily="65" charset="-122"/>
              </a:rPr>
              <a:t>洼的硌脚的石头路面。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B.喜欢它随地势起伏的坡度,喜欢它们年深日久之后前仰后合的样子,喜欢被</a:t>
            </a:r>
            <a:r>
              <a:rPr dirty="0"/>
              <a:t/>
            </a:r>
            <a:br>
              <a:rPr dirty="0"/>
            </a:br>
            <a:r>
              <a:rPr lang="zh-CN" altLang="en-US" sz="2607" kern="0" dirty="0" smtClean="0">
                <a:solidFill>
                  <a:srgbClr val="000000"/>
                </a:solidFill>
                <a:latin typeface="Times New Roman" pitchFamily="65" charset="-122"/>
                <a:ea typeface="宋体" pitchFamily="65" charset="-122"/>
              </a:rPr>
              <a:t>踩得坑坑洼洼的硌脚的石头路面,喜欢忽然从老城里边奔涌出来的一大丛绿</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2015486"/>
            <a:ext cx="10488463" cy="665439"/>
            <a:chOff x="3388584" y="1969884"/>
            <a:chExt cx="3969873" cy="577530"/>
          </a:xfrm>
        </p:grpSpPr>
        <p:sp>
          <p:nvSpPr>
            <p:cNvPr id="25" name="TextBox 24">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提分攻略一  语句补写选择题“六原则”</a:t>
              </a:r>
              <a:endParaRPr lang="zh-CN" altLang="en-US" sz="3724" dirty="0">
                <a:latin typeface="黑体" panose="02010609060101010101" pitchFamily="49" charset="-122"/>
                <a:ea typeface="黑体" panose="02010609060101010101" pitchFamily="49" charset="-122"/>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2963094"/>
            <a:ext cx="9951834" cy="665439"/>
            <a:chOff x="3388584" y="1969884"/>
            <a:chExt cx="3969873" cy="577530"/>
          </a:xfrm>
        </p:grpSpPr>
        <p:sp>
          <p:nvSpPr>
            <p:cNvPr id="28" name="TextBox 27">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提分攻略二  “六技法”保得体</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5" name="组合 59"/>
          <p:cNvGrpSpPr/>
          <p:nvPr/>
        </p:nvGrpSpPr>
        <p:grpSpPr>
          <a:xfrm>
            <a:off x="1180800" y="3913068"/>
            <a:ext cx="9951834" cy="665439"/>
            <a:chOff x="3388584" y="1907389"/>
            <a:chExt cx="3969873" cy="577530"/>
          </a:xfrm>
        </p:grpSpPr>
        <p:sp>
          <p:nvSpPr>
            <p:cNvPr id="31" name="TextBox 30">
              <a:hlinkClick r:id="rId3" action="ppaction://hlinksldjump"/>
            </p:cNvPr>
            <p:cNvSpPr txBox="1"/>
            <p:nvPr/>
          </p:nvSpPr>
          <p:spPr>
            <a:xfrm>
              <a:off x="3470025" y="1907389"/>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6" action="ppaction://hlinksldjump"/>
                </a:rPr>
                <a:t>提分攻略三  巧解两类排序题</a:t>
              </a:r>
              <a:endParaRPr lang="zh-CN" altLang="en-US" sz="3724" dirty="0">
                <a:latin typeface="黑体" panose="02010609060101010101" pitchFamily="49" charset="-122"/>
                <a:ea typeface="黑体" panose="02010609060101010101" pitchFamily="49" charset="-122"/>
                <a:hlinkClick r:id="" action="ppaction://noaction"/>
              </a:endParaRPr>
            </a:p>
          </p:txBody>
        </p:sp>
        <p:sp>
          <p:nvSpPr>
            <p:cNvPr id="32" name="五边形 31"/>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6" name="组合 59"/>
          <p:cNvGrpSpPr/>
          <p:nvPr/>
        </p:nvGrpSpPr>
        <p:grpSpPr>
          <a:xfrm>
            <a:off x="1180800" y="4716413"/>
            <a:ext cx="9951834" cy="1238544"/>
            <a:chOff x="3388584" y="1969884"/>
            <a:chExt cx="3969873" cy="1074924"/>
          </a:xfrm>
        </p:grpSpPr>
        <p:sp>
          <p:nvSpPr>
            <p:cNvPr id="13" name="TextBox 12">
              <a:hlinkClick r:id="rId3" action="ppaction://hlinksldjump"/>
            </p:cNvPr>
            <p:cNvSpPr txBox="1"/>
            <p:nvPr/>
          </p:nvSpPr>
          <p:spPr>
            <a:xfrm>
              <a:off x="3470025" y="1969884"/>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7" action="ppaction://hlinksldjump"/>
                </a:rPr>
                <a:t>提分攻略四  语句补写主观题“三类型”和答题“四步骤”</a:t>
              </a:r>
              <a:endParaRPr lang="zh-CN" altLang="en-US" sz="3724" dirty="0">
                <a:latin typeface="黑体" panose="02010609060101010101" pitchFamily="49" charset="-122"/>
                <a:ea typeface="黑体" panose="02010609060101010101" pitchFamily="49" charset="-122"/>
              </a:endParaRPr>
            </a:p>
          </p:txBody>
        </p:sp>
        <p:sp>
          <p:nvSpPr>
            <p:cNvPr id="14" name="五边形 13"/>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蔓或生气盈盈的花朵。</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C.喜欢它们年深日久之后前仰后合的样子,喜欢它随地势起伏的坡度,喜欢被</a:t>
            </a:r>
            <a:r>
              <a:t/>
            </a:r>
            <a:br/>
            <a:r>
              <a:rPr lang="zh-CN" altLang="en-US" sz="2607" kern="0" dirty="0" smtClean="0">
                <a:solidFill>
                  <a:srgbClr val="000000"/>
                </a:solidFill>
                <a:latin typeface="Times New Roman" pitchFamily="65" charset="-122"/>
                <a:ea typeface="宋体" pitchFamily="65" charset="-122"/>
              </a:rPr>
              <a:t>踩得坑坑洼洼的硌脚的石头路面,喜欢忽然从老城里边奔涌出来的一大丛绿</a:t>
            </a:r>
            <a:r>
              <a:t/>
            </a:r>
            <a:br/>
            <a:r>
              <a:rPr lang="zh-CN" altLang="en-US" sz="2607" kern="0" dirty="0" smtClean="0">
                <a:solidFill>
                  <a:srgbClr val="000000"/>
                </a:solidFill>
                <a:latin typeface="Times New Roman" pitchFamily="65" charset="-122"/>
                <a:ea typeface="宋体" pitchFamily="65" charset="-122"/>
              </a:rPr>
              <a:t>蔓或生气盈盈的花朵。</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D.喜欢它们年深日久之后前仰后合的样子,喜欢它随地势起伏的坡度,喜欢忽</a:t>
            </a:r>
            <a:r>
              <a:t/>
            </a:r>
            <a:br/>
            <a:r>
              <a:rPr lang="zh-CN" altLang="en-US" sz="2607" kern="0" dirty="0" smtClean="0">
                <a:solidFill>
                  <a:srgbClr val="000000"/>
                </a:solidFill>
                <a:latin typeface="Times New Roman" pitchFamily="65" charset="-122"/>
                <a:ea typeface="宋体" pitchFamily="65" charset="-122"/>
              </a:rPr>
              <a:t>然从老城里边奔涌出来的一大丛绿蔓或生气盈盈的花朵,喜欢被踩得坑坑洼</a:t>
            </a:r>
            <a:r>
              <a:t/>
            </a:r>
            <a:br/>
            <a:r>
              <a:rPr lang="zh-CN" altLang="en-US" sz="2607" kern="0" dirty="0" smtClean="0">
                <a:solidFill>
                  <a:srgbClr val="000000"/>
                </a:solidFill>
                <a:latin typeface="Times New Roman" pitchFamily="65" charset="-122"/>
                <a:ea typeface="宋体" pitchFamily="65" charset="-122"/>
              </a:rPr>
              <a:t>洼的硌脚的石头路面。</a:t>
            </a:r>
            <a:endParaRPr lang="zh-CN" altLang="en-US"/>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先明确选项中的“它们”指的是“古屋和老墙”,所以第一个分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句应以“它们”为陈述对象,排除A、B两项;“绿蔓”和“花朵”是植物,与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其他叙述对象不同类,放后边。故应选C项。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4.填入下面一段文字横线处的语句,最恰当的一句是(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有的同志可能会说,现在的事情这么多,工作这么忙,很难挤出时间来读书。</a:t>
            </a:r>
            <a:r>
              <a:rPr dirty="0"/>
              <a:t/>
            </a:r>
            <a:br>
              <a:rPr dirty="0"/>
            </a:br>
            <a:r>
              <a:rPr lang="zh-CN" altLang="en-US" sz="2607" kern="0" dirty="0" smtClean="0">
                <a:solidFill>
                  <a:srgbClr val="000000"/>
                </a:solidFill>
                <a:latin typeface="Times New Roman" pitchFamily="65" charset="-122"/>
                <a:ea typeface="宋体" pitchFamily="65" charset="-122"/>
              </a:rPr>
              <a:t>其实说忙是一种托词,关键不在忙或闲,而在认识、在习惯、在境界。</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。要让书香伴着人生成长,就得养成天天看书学习的习惯,同时克服掉其他</a:t>
            </a:r>
            <a:r>
              <a:rPr dirty="0"/>
              <a:t/>
            </a:r>
            <a:br>
              <a:rPr dirty="0"/>
            </a:br>
            <a:r>
              <a:rPr lang="zh-CN" altLang="en-US" sz="2607" kern="0" dirty="0" smtClean="0">
                <a:solidFill>
                  <a:srgbClr val="000000"/>
                </a:solidFill>
                <a:latin typeface="Times New Roman" pitchFamily="65" charset="-122"/>
                <a:ea typeface="宋体" pitchFamily="65" charset="-122"/>
              </a:rPr>
              <a:t>一些习惯,比如喝酒打牌的习惯,“煲电话粥”的习惯,无聊发呆的习惯,等</a:t>
            </a:r>
            <a:r>
              <a:rPr dirty="0"/>
              <a:t/>
            </a:r>
            <a:br>
              <a:rPr dirty="0"/>
            </a:br>
            <a:r>
              <a:rPr lang="zh-CN" altLang="en-US" sz="2607" kern="0" dirty="0" smtClean="0">
                <a:solidFill>
                  <a:srgbClr val="000000"/>
                </a:solidFill>
                <a:latin typeface="Times New Roman" pitchFamily="65" charset="-122"/>
                <a:ea typeface="宋体" pitchFamily="65" charset="-122"/>
              </a:rPr>
              <a:t>等。</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A.诚然,一天的时间总是有限的,不管我们怎么安排</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B.诚然,不管我们怎么安排,一天的时间总是有限的</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C.不管我们怎么安排,诚然,一天的时间总是有限的</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D.一天的时间总是有限的,诚然,不管我们怎么安排</a:t>
            </a:r>
            <a:endParaRPr lang="zh-CN" altLang="en-US" dirty="0"/>
          </a:p>
        </p:txBody>
      </p:sp>
      <p:sp>
        <p:nvSpPr>
          <p:cNvPr id="3" name="TextBox 2"/>
          <p:cNvSpPr txBox="1"/>
          <p:nvPr/>
        </p:nvSpPr>
        <p:spPr>
          <a:xfrm>
            <a:off x="540000" y="334826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先以“诚然”引起下文转折,再以“不管</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总是</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”的条件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关系复句进一步进行阐释。</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所提供语段往往有自己的风格和特色,从而形成一种特定的情调。在做此类</a:t>
            </a:r>
            <a:r>
              <a:rPr dirty="0"/>
              <a:t/>
            </a:r>
            <a:br>
              <a:rPr dirty="0"/>
            </a:br>
            <a:r>
              <a:rPr lang="zh-CN" altLang="en-US" sz="2607" kern="0" dirty="0" smtClean="0">
                <a:solidFill>
                  <a:srgbClr val="000000"/>
                </a:solidFill>
                <a:latin typeface="Times New Roman" pitchFamily="65" charset="-122"/>
                <a:ea typeface="宋体" pitchFamily="65" charset="-122"/>
              </a:rPr>
              <a:t>题目时,要注意体察语气、语调,注意情感基调,语句情境氛围表达是否一致。</a:t>
            </a:r>
            <a:endParaRPr lang="zh-CN" altLang="en-US" dirty="0"/>
          </a:p>
        </p:txBody>
      </p:sp>
      <p:pic>
        <p:nvPicPr>
          <p:cNvPr id="4098" name="Picture 2"/>
          <p:cNvPicPr>
            <a:picLocks noChangeAspect="1" noChangeArrowheads="1"/>
          </p:cNvPicPr>
          <p:nvPr/>
        </p:nvPicPr>
        <p:blipFill>
          <a:blip r:embed="rId4" cstate="print"/>
          <a:srcRect/>
          <a:stretch>
            <a:fillRect/>
          </a:stretch>
        </p:blipFill>
        <p:spPr bwMode="auto">
          <a:xfrm>
            <a:off x="521221" y="1044005"/>
            <a:ext cx="7275512" cy="6000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填入下面文字横线处的语句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衔接最恰当的一项是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巍峨挺秀的秦岭没有消失在浊雾里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田堰层叠的南塬</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模糊了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美丽</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如锦的渭河平原也骤然变得丑陋而苍老。</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天气阴沉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满天厚厚的、低低的、灰色的浊云</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B.</a:t>
            </a:r>
            <a:r>
              <a:rPr lang="zh-CN" altLang="en-US" sz="2607" kern="0" dirty="0" smtClean="0">
                <a:solidFill>
                  <a:srgbClr val="000000"/>
                </a:solidFill>
                <a:latin typeface="Times New Roman" pitchFamily="65" charset="-122"/>
                <a:ea typeface="宋体" pitchFamily="65" charset="-122"/>
              </a:rPr>
              <a:t>在夕阳的辉映下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满天彩云飘动</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C.夜幕下垂,远山渐渐隐没了,田野像死一般寂静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D.北风呼呼地叫着,落叶漫天飞扬,树枝都成光胳膊了</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　原文自上而下写秦岭、南塬和渭河平原的自然景色,情调是阴沉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凄凉的。从意境和描述层次两个方面考虑都选A项。B项的“满天彩云”,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景和情都与原文明显不协调;C项的“渐渐隐没”与原文的“没有消失在浊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雾里”相矛盾;D项所描绘的北风、落叶、树枝也与原文情境不协调。</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5.填入下面横线上的句子最恰当的一项是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这是一个秋季的薄阴的天气。</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,岩面和草丛都从润湿中透出几分油</a:t>
            </a:r>
            <a:r>
              <a:t/>
            </a:r>
            <a:br/>
            <a:r>
              <a:rPr lang="zh-CN" altLang="en-US" sz="2607" kern="0" dirty="0" smtClean="0">
                <a:solidFill>
                  <a:srgbClr val="000000"/>
                </a:solidFill>
                <a:latin typeface="Times New Roman" pitchFamily="65" charset="-122"/>
                <a:ea typeface="宋体" pitchFamily="65" charset="-122"/>
              </a:rPr>
              <a:t>油的绿意,而瀑布也似乎分外响了。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A.厚厚的云在我们顶上罩着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B.层层的云在我们顶上浮着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C.薄薄的云在我们顶上压着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D.微微的云在我们顶上流着</a:t>
            </a:r>
            <a:endParaRPr lang="zh-CN" altLang="en-US"/>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解答本题主要考虑题干所给句子的环境氛围。本语段描绘的是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“秋季”“薄阴”天气的特定情境,因此衔接句也必须与文段中的环境氛围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特点相协调。这些在题干中虽然没有明确的要求,但分析所给材料,体味其语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境,便能把握此题中的隐性要求,进而分析选项做出判断。从选项看,A项的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“厚厚的”“罩着”,B项的“层层的”,C项的“压着”,都不符合文段的氛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围,只有D项写出了云“微微”“流着”的特点,与后面描写的意境协调一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致。</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词语照应是选用句式的重要条件。解答此类题目的关键:通过对关键词语和</a:t>
            </a:r>
            <a:r>
              <a:rPr dirty="0"/>
              <a:t/>
            </a:r>
            <a:br>
              <a:rPr dirty="0"/>
            </a:br>
            <a:r>
              <a:rPr lang="zh-CN" altLang="en-US" sz="2607" kern="0" dirty="0" smtClean="0">
                <a:solidFill>
                  <a:srgbClr val="000000"/>
                </a:solidFill>
                <a:latin typeface="Times New Roman" pitchFamily="65" charset="-122"/>
                <a:ea typeface="宋体" pitchFamily="65" charset="-122"/>
              </a:rPr>
              <a:t>句意的分析,准确地找出与所提示或暗示的词句相照应的内容。</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(2016</a:t>
            </a:r>
            <a:r>
              <a:rPr lang="zh-CN" altLang="en-US" sz="2607" kern="0" dirty="0" smtClean="0">
                <a:solidFill>
                  <a:srgbClr val="000000"/>
                </a:solidFill>
                <a:latin typeface="Times New Roman" pitchFamily="65" charset="-122"/>
                <a:ea typeface="宋体" pitchFamily="65" charset="-122"/>
              </a:rPr>
              <a:t>浙江</a:t>
            </a:r>
            <a:r>
              <a:rPr lang="en-US" altLang="zh-CN" sz="2607" kern="0" dirty="0" smtClean="0">
                <a:solidFill>
                  <a:srgbClr val="000000"/>
                </a:solidFill>
                <a:latin typeface="Times New Roman" pitchFamily="65" charset="-122"/>
                <a:ea typeface="宋体" pitchFamily="65" charset="-122"/>
              </a:rPr>
              <a:t>,5)</a:t>
            </a:r>
            <a:r>
              <a:rPr lang="zh-CN" altLang="en-US" sz="2607" kern="0" dirty="0" smtClean="0">
                <a:solidFill>
                  <a:srgbClr val="000000"/>
                </a:solidFill>
                <a:latin typeface="Times New Roman" pitchFamily="65" charset="-122"/>
                <a:ea typeface="宋体" pitchFamily="65" charset="-122"/>
              </a:rPr>
              <a:t>填入下面空缺处的语句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最恰当的一项是</a:t>
            </a:r>
            <a:r>
              <a:rPr lang="zh-CN" altLang="en-US" sz="2040" kern="0" spc="567"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贾母因要带着刘姥姥散闷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遂携了刘姥姥至山前树下盘桓了半晌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又说与他这</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是什么树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这是什么石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这是什么花。刘姥姥一一的领会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又向贾母道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谁知</a:t>
            </a:r>
            <a:endParaRPr lang="zh-CN" altLang="en-US" dirty="0"/>
          </a:p>
        </p:txBody>
      </p:sp>
      <p:pic>
        <p:nvPicPr>
          <p:cNvPr id="5122" name="Picture 2"/>
          <p:cNvPicPr>
            <a:picLocks noChangeAspect="1" noChangeArrowheads="1"/>
          </p:cNvPicPr>
          <p:nvPr/>
        </p:nvPicPr>
        <p:blipFill>
          <a:blip r:embed="rId4" cstate="print"/>
          <a:srcRect/>
          <a:stretch>
            <a:fillRect/>
          </a:stretch>
        </p:blipFill>
        <p:spPr bwMode="auto">
          <a:xfrm>
            <a:off x="521221" y="971997"/>
            <a:ext cx="7304088" cy="666750"/>
          </a:xfrm>
          <a:prstGeom prst="rect">
            <a:avLst/>
          </a:prstGeom>
          <a:noFill/>
          <a:ln w="9525">
            <a:noFill/>
            <a:miter lim="800000"/>
            <a:headEnd/>
            <a:tailEnd/>
          </a:ln>
        </p:spPr>
      </p:pic>
      <p:pic>
        <p:nvPicPr>
          <p:cNvPr id="4" name="Picture 5"/>
          <p:cNvPicPr>
            <a:picLocks noChangeAspect="1" noChangeArrowheads="1"/>
          </p:cNvPicPr>
          <p:nvPr/>
        </p:nvPicPr>
        <p:blipFill>
          <a:blip r:embed="rId5" cstate="print"/>
          <a:srcRect/>
          <a:stretch>
            <a:fillRect/>
          </a:stretch>
        </p:blipFill>
        <p:spPr bwMode="auto">
          <a:xfrm>
            <a:off x="521221" y="2988221"/>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2015485"/>
            <a:ext cx="10488463" cy="665439"/>
            <a:chOff x="3388584" y="1969883"/>
            <a:chExt cx="3969873" cy="577530"/>
          </a:xfrm>
        </p:grpSpPr>
        <p:sp>
          <p:nvSpPr>
            <p:cNvPr id="25" name="TextBox 24">
              <a:hlinkClick r:id="rId3" action="ppaction://hlinksldjump"/>
            </p:cNvPr>
            <p:cNvSpPr txBox="1"/>
            <p:nvPr/>
          </p:nvSpPr>
          <p:spPr>
            <a:xfrm>
              <a:off x="3470025" y="1969883"/>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提分攻略五  虚词复位题答题“四步骤”</a:t>
              </a:r>
              <a:endParaRPr lang="zh-CN" altLang="en-US" sz="3724" dirty="0">
                <a:latin typeface="黑体" panose="02010609060101010101" pitchFamily="49" charset="-122"/>
                <a:ea typeface="黑体" panose="02010609060101010101" pitchFamily="49" charset="-122"/>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2963094"/>
            <a:ext cx="9951834" cy="1238544"/>
            <a:chOff x="3388584" y="1969884"/>
            <a:chExt cx="3969873" cy="1074924"/>
          </a:xfrm>
        </p:grpSpPr>
        <p:sp>
          <p:nvSpPr>
            <p:cNvPr id="28" name="TextBox 27">
              <a:hlinkClick r:id="rId3" action="ppaction://hlinksldjump"/>
            </p:cNvPr>
            <p:cNvSpPr txBox="1"/>
            <p:nvPr/>
          </p:nvSpPr>
          <p:spPr>
            <a:xfrm>
              <a:off x="3470025" y="1969884"/>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提分攻略六  掌握语言准确、鲜明、生动“六题型”</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5" name="组合 59"/>
          <p:cNvGrpSpPr/>
          <p:nvPr/>
        </p:nvGrpSpPr>
        <p:grpSpPr>
          <a:xfrm>
            <a:off x="1180800" y="4411014"/>
            <a:ext cx="9951834" cy="665439"/>
            <a:chOff x="3388584" y="1907388"/>
            <a:chExt cx="3969873" cy="577530"/>
          </a:xfrm>
        </p:grpSpPr>
        <p:sp>
          <p:nvSpPr>
            <p:cNvPr id="31" name="TextBox 30">
              <a:hlinkClick r:id="rId3" action="ppaction://hlinksldjump"/>
            </p:cNvPr>
            <p:cNvSpPr txBox="1"/>
            <p:nvPr/>
          </p:nvSpPr>
          <p:spPr>
            <a:xfrm>
              <a:off x="3470025" y="1907388"/>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6" action="ppaction://hlinksldjump"/>
                </a:rPr>
                <a:t>提分攻略七  语言表达简明“四方法”</a:t>
              </a:r>
              <a:endParaRPr lang="zh-CN" altLang="en-US" sz="3724" dirty="0">
                <a:latin typeface="黑体" panose="02010609060101010101" pitchFamily="49" charset="-122"/>
                <a:ea typeface="黑体" panose="02010609060101010101" pitchFamily="49" charset="-122"/>
                <a:hlinkClick r:id="" action="ppaction://noaction"/>
              </a:endParaRPr>
            </a:p>
          </p:txBody>
        </p:sp>
        <p:sp>
          <p:nvSpPr>
            <p:cNvPr id="32" name="五边形 31"/>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城里不但人尊贵</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连雀儿也是尊贵的。</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。”众人不解</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刘姥姥道</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“那廊上金架子上站的绿毛红嘴是鹦哥儿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我是认得的。那笼子里黑老鸹子</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怎么又长出凤头来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也会说话呢。”众人听了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又都笑将起来。</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A.这雀儿到了你们这里,变得既俊又会说话了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B.偏这雀儿到了你们这里,他会说话了,也变俊了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C.偏这雀儿到了你们这里,他也变俊了,也会说话了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D.这雀儿到了你们这里,变得既会说话又俊了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根据下文中“怎么又长出凤头来,也会说话呢”可知,是先“变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俊”后“会说话”,故排除B、D。根据刘姥姥的身份特点可知,“既</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a:t>
            </a:r>
            <a:r>
              <a:rPr dirty="0">
                <a:solidFill>
                  <a:srgbClr val="FF0000"/>
                </a:solidFill>
              </a:rPr>
              <a:t/>
            </a:r>
            <a:br>
              <a:rPr dirty="0">
                <a:solidFill>
                  <a:srgbClr val="FF0000"/>
                </a:solidFill>
              </a:rPr>
            </a:b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”这样较为书面的语言风格与刘姥姥下层劳动人民的身份不符;同时,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“偏这雀儿到了你们这里”的言外之意是雀儿到其他地方不会这样,这更能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衬托、突出贾府的富贵、繁华,而“这雀儿到了你们这里”则没有这种表达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效果,故排除A。</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208157"/>
          </a:xfrm>
          <a:prstGeom prst="rect">
            <a:avLst/>
          </a:prstGeom>
          <a:noFill/>
        </p:spPr>
        <p:txBody>
          <a:bodyPr wrap="square" lIns="0" tIns="0" rIns="0" bIns="0" rtlCol="0">
            <a:spAutoFit/>
          </a:bodyPr>
          <a:lstStyle/>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6.填入下面一段文字横线处的语句,最恰当的一句是(　　)</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自从“五四”以来,翻译介绍先进国家的文化成果就成了中国人的迫切要</a:t>
            </a:r>
            <a:r>
              <a:rPr dirty="0"/>
              <a:t/>
            </a:r>
            <a:br>
              <a:rPr dirty="0"/>
            </a:br>
            <a:r>
              <a:rPr lang="zh-CN" altLang="en-US" sz="2607" kern="0" dirty="0" smtClean="0">
                <a:solidFill>
                  <a:srgbClr val="000000"/>
                </a:solidFill>
                <a:latin typeface="Times New Roman" pitchFamily="65" charset="-122"/>
                <a:ea typeface="宋体" pitchFamily="65" charset="-122"/>
              </a:rPr>
              <a:t>求。</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A.这些翻译作品促进了我国学术文化的发展,同时也影响了中国的书面语言</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B.翻译作品日渐增多,一方面这些作品提高了中国学术文化的素养,另一方面</a:t>
            </a:r>
            <a:r>
              <a:rPr dirty="0"/>
              <a:t/>
            </a:r>
            <a:br>
              <a:rPr dirty="0"/>
            </a:br>
            <a:r>
              <a:rPr lang="zh-CN" altLang="en-US" sz="2607" kern="0" dirty="0" smtClean="0">
                <a:solidFill>
                  <a:srgbClr val="000000"/>
                </a:solidFill>
                <a:latin typeface="Times New Roman" pitchFamily="65" charset="-122"/>
                <a:ea typeface="宋体" pitchFamily="65" charset="-122"/>
              </a:rPr>
              <a:t>也促进了中国书面语言的发展</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C.翻译作品日渐增多,这些作品促进了中国学术文化的发展,同时也影响了中</a:t>
            </a:r>
            <a:r>
              <a:rPr dirty="0"/>
              <a:t/>
            </a:r>
            <a:br>
              <a:rPr dirty="0"/>
            </a:br>
            <a:r>
              <a:rPr lang="zh-CN" altLang="en-US" sz="2607" kern="0" dirty="0" smtClean="0">
                <a:solidFill>
                  <a:srgbClr val="000000"/>
                </a:solidFill>
                <a:latin typeface="Times New Roman" pitchFamily="65" charset="-122"/>
                <a:ea typeface="宋体" pitchFamily="65" charset="-122"/>
              </a:rPr>
              <a:t>国的书面语言</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D.这些翻译作品提高了中国学术文化的素养,同时也促进了中国书面语言的</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100"/>
              </a:lnSpc>
            </a:pPr>
            <a:r>
              <a:rPr lang="zh-CN" altLang="en-US" sz="2607" kern="0" dirty="0" smtClean="0">
                <a:solidFill>
                  <a:srgbClr val="000000"/>
                </a:solidFill>
                <a:latin typeface="Times New Roman" pitchFamily="65" charset="-122"/>
                <a:ea typeface="宋体" pitchFamily="65" charset="-122"/>
              </a:rPr>
              <a:t>发展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   C　指代的内容前面要有交代,否则指代就会落空;本句前文指出一种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现象——翻译介绍先进国家的文化成果成了中国人的迫切要求,其结果是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“翻译作品日渐增多”,后面才是这些作品的意义和作用,所以排除A项和D</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项。而B项“一方面”和“另一方面”都是指“这些作品”的作用,所以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“这些作品”应在“一方面”之前。故B项本身有逻辑问题。答案只能是C</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句式的改变,会使句子的语气相应地发生变化,也会使语调的重点发生转移,</a:t>
            </a:r>
            <a:r>
              <a:rPr dirty="0"/>
              <a:t/>
            </a:r>
            <a:br>
              <a:rPr dirty="0"/>
            </a:br>
            <a:r>
              <a:rPr lang="zh-CN" altLang="en-US" sz="2607" kern="0" dirty="0" smtClean="0">
                <a:solidFill>
                  <a:srgbClr val="000000"/>
                </a:solidFill>
                <a:latin typeface="Times New Roman" pitchFamily="65" charset="-122"/>
                <a:ea typeface="宋体" pitchFamily="65" charset="-122"/>
              </a:rPr>
              <a:t>这最终表现为语意的侧重有所转变。侧重到位,指所选的句子表达重点符合</a:t>
            </a:r>
            <a:r>
              <a:rPr dirty="0"/>
              <a:t/>
            </a:r>
            <a:br>
              <a:rPr dirty="0"/>
            </a:br>
            <a:r>
              <a:rPr lang="zh-CN" altLang="en-US" sz="2607" kern="0" dirty="0" smtClean="0">
                <a:solidFill>
                  <a:srgbClr val="000000"/>
                </a:solidFill>
                <a:latin typeface="Times New Roman" pitchFamily="65" charset="-122"/>
                <a:ea typeface="宋体" pitchFamily="65" charset="-122"/>
              </a:rPr>
              <a:t>原文的表意需要。</a:t>
            </a:r>
            <a:endParaRPr lang="zh-CN" altLang="en-US" dirty="0"/>
          </a:p>
        </p:txBody>
      </p:sp>
      <p:pic>
        <p:nvPicPr>
          <p:cNvPr id="6146" name="Picture 2"/>
          <p:cNvPicPr>
            <a:picLocks noChangeAspect="1" noChangeArrowheads="1"/>
          </p:cNvPicPr>
          <p:nvPr/>
        </p:nvPicPr>
        <p:blipFill>
          <a:blip r:embed="rId4" cstate="print"/>
          <a:srcRect/>
          <a:stretch>
            <a:fillRect/>
          </a:stretch>
        </p:blipFill>
        <p:spPr bwMode="auto">
          <a:xfrm>
            <a:off x="449213" y="1044005"/>
            <a:ext cx="7323138"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(2015课标全国Ⅰ,15)填入下面一段文字横线处的语句,最恰当的</a:t>
            </a:r>
            <a:r>
              <a:rPr dirty="0"/>
              <a:t/>
            </a:r>
            <a:br>
              <a:rPr dirty="0"/>
            </a:br>
            <a:r>
              <a:rPr lang="zh-CN" altLang="en-US" sz="2607" kern="0" dirty="0" smtClean="0">
                <a:solidFill>
                  <a:srgbClr val="000000"/>
                </a:solidFill>
                <a:latin typeface="Times New Roman" pitchFamily="65" charset="-122"/>
                <a:ea typeface="宋体" pitchFamily="65" charset="-122"/>
              </a:rPr>
              <a:t>一句是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随着雾霾频发,油品质量对环境的影响引起了人们越来越多的关注。有测试</a:t>
            </a:r>
            <a:r>
              <a:rPr dirty="0"/>
              <a:t/>
            </a:r>
            <a:br>
              <a:rPr dirty="0"/>
            </a:br>
            <a:r>
              <a:rPr lang="zh-CN" altLang="en-US" sz="2607" kern="0" dirty="0" smtClean="0">
                <a:solidFill>
                  <a:srgbClr val="000000"/>
                </a:solidFill>
                <a:latin typeface="Times New Roman" pitchFamily="65" charset="-122"/>
                <a:ea typeface="宋体" pitchFamily="65" charset="-122"/>
              </a:rPr>
              <a:t>表明,一些城市空气中PM2.5的20%左右来自机动车尾气,而只要使用符合新</a:t>
            </a:r>
            <a:r>
              <a:rPr dirty="0"/>
              <a:t/>
            </a:r>
            <a:br>
              <a:rPr dirty="0"/>
            </a:br>
            <a:r>
              <a:rPr lang="zh-CN" altLang="en-US" sz="2607" kern="0" dirty="0" smtClean="0">
                <a:solidFill>
                  <a:srgbClr val="000000"/>
                </a:solidFill>
                <a:latin typeface="Times New Roman" pitchFamily="65" charset="-122"/>
                <a:ea typeface="宋体" pitchFamily="65" charset="-122"/>
              </a:rPr>
              <a:t>标准的汽油和柴油,</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。有鉴于此,我国将加快推进成品油质量升级国</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家专项行动。</a:t>
            </a:r>
            <a:endParaRPr lang="zh-CN" altLang="en-US" dirty="0"/>
          </a:p>
        </p:txBody>
      </p:sp>
      <p:pic>
        <p:nvPicPr>
          <p:cNvPr id="4" name="Picture 5"/>
          <p:cNvPicPr>
            <a:picLocks noChangeAspect="1" noChangeArrowheads="1"/>
          </p:cNvPicPr>
          <p:nvPr/>
        </p:nvPicPr>
        <p:blipFill>
          <a:blip r:embed="rId4" cstate="print"/>
          <a:srcRect/>
          <a:stretch>
            <a:fillRect/>
          </a:stretch>
        </p:blipFill>
        <p:spPr bwMode="auto">
          <a:xfrm>
            <a:off x="535509" y="1044005"/>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A.即使现有汽车不作任何改造,其尾气中相关污染物的排放也能减少10%</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B.汽车尾气中相关污染物的排放就可减少10%,现有汽车的改造并不是必须</a:t>
            </a:r>
            <a:r>
              <a:rPr dirty="0"/>
              <a:t/>
            </a:r>
            <a:br>
              <a:rPr dirty="0"/>
            </a:br>
            <a:r>
              <a:rPr lang="zh-CN" altLang="en-US" sz="2607" kern="0" dirty="0" smtClean="0">
                <a:solidFill>
                  <a:srgbClr val="000000"/>
                </a:solidFill>
                <a:latin typeface="Times New Roman" pitchFamily="65" charset="-122"/>
                <a:ea typeface="宋体" pitchFamily="65" charset="-122"/>
              </a:rPr>
              <a:t>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C.再加上对现有汽车进行改造,其尾气中相关污染物的排放就将减少10%以</a:t>
            </a:r>
            <a:r>
              <a:rPr dirty="0"/>
              <a:t/>
            </a:r>
            <a:br>
              <a:rPr dirty="0"/>
            </a:br>
            <a:r>
              <a:rPr lang="zh-CN" altLang="en-US" sz="2607" kern="0" dirty="0" smtClean="0">
                <a:solidFill>
                  <a:srgbClr val="000000"/>
                </a:solidFill>
                <a:latin typeface="Times New Roman" pitchFamily="65" charset="-122"/>
                <a:ea typeface="宋体" pitchFamily="65" charset="-122"/>
              </a:rPr>
              <a:t>上</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D.不管是否改造现有汽车,其尾气中的相关污染物排放都将减少10%</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　A.“只要使用符合新标准的汽油和柴油</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”用表示充分条件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的复句,强调提高成品油质量的重要作用,不必强调改造汽车。B.强调的重点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是“现有汽车的改造并不是必须的”,与语段重点表达“尾气中相关污染物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的排放能减少10%”的主题游离。C.“再加上对现有汽车进行改造”与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“只要使用符合新标准的汽油和柴油”相矛盾。D.不合事理,如果改造汽车,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污染物的排放将更少。</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7.填入下面一段文字横线处的语句,与上下文衔接最恰当的一句是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这是我们的时代。我们的时代,是百花齐放的时代,我们不但要盈亩满畦的牡</a:t>
            </a:r>
            <a:r>
              <a:t/>
            </a:r>
            <a:br/>
            <a:r>
              <a:rPr lang="zh-CN" altLang="en-US" sz="2607" kern="0" dirty="0" smtClean="0">
                <a:solidFill>
                  <a:srgbClr val="000000"/>
                </a:solidFill>
                <a:latin typeface="Times New Roman" pitchFamily="65" charset="-122"/>
                <a:ea typeface="宋体" pitchFamily="65" charset="-122"/>
              </a:rPr>
              <a:t>丹和菊花,我们也要树下的紫罗兰,草地边的蒲公英。</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。我们的责任</a:t>
            </a:r>
            <a:r>
              <a:t/>
            </a:r>
            <a:br/>
            <a:r>
              <a:rPr lang="zh-CN" altLang="en-US" sz="2607" kern="0" dirty="0" smtClean="0">
                <a:solidFill>
                  <a:srgbClr val="000000"/>
                </a:solidFill>
                <a:latin typeface="Times New Roman" pitchFamily="65" charset="-122"/>
                <a:ea typeface="宋体" pitchFamily="65" charset="-122"/>
              </a:rPr>
              <a:t>是不但让读者能兼收并蓄,而且还可以各取所需。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A.世界上没有不爱花卉的人,但是每人的爱好又是多种多样的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B.世界上没有不爱花卉的人,但是每人的爱好不尽相同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C.因为每种花都有生存的权利,人们既爱牡丹、菊花,又爱紫罗兰、蒲公英</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D.因为每种花都有生存的权利,那么每位读者也有选择的权利</a:t>
            </a:r>
            <a:endParaRPr lang="zh-CN" altLang="en-US"/>
          </a:p>
        </p:txBody>
      </p:sp>
      <p:pic>
        <p:nvPicPr>
          <p:cNvPr id="1026" name="Picture 2"/>
          <p:cNvPicPr>
            <a:picLocks noChangeAspect="1" noChangeArrowheads="1"/>
          </p:cNvPicPr>
          <p:nvPr/>
        </p:nvPicPr>
        <p:blipFill>
          <a:blip r:embed="rId4" cstate="print"/>
          <a:srcRect/>
          <a:stretch>
            <a:fillRect/>
          </a:stretch>
        </p:blipFill>
        <p:spPr bwMode="auto">
          <a:xfrm>
            <a:off x="377205" y="395933"/>
            <a:ext cx="1584176" cy="515491"/>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前文有“我们不但要”“我们也要”,表明是从人们的需要出发;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横线以后的句子是对整体内容的概括与提升,其中有“不但让读者能兼收并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蓄,而且还可以各取所需”,由此看来,“各取所需”是此段内容的核心。选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项中C、D两项的着重点在“花”(因为每种花都有生存的权利),而非“人”,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因此可首先排除。A项中“每人的爱好又是多种多样的”强调的是个人的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爱好不止一个;而B项则强调了人与人之间爱好的不同,与语段“各取所需”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之意一致。</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668731"/>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提分攻略一　语句补写选择题“六原则”</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语句补写选择题多是从语段中抽出一个或多个句子,要求考生根据语境</a:t>
            </a:r>
            <a:r>
              <a:rPr dirty="0"/>
              <a:t/>
            </a:r>
            <a:br>
              <a:rPr dirty="0"/>
            </a:br>
            <a:r>
              <a:rPr lang="zh-CN" altLang="en-US" sz="2607" kern="0" dirty="0" smtClean="0">
                <a:solidFill>
                  <a:srgbClr val="000000"/>
                </a:solidFill>
                <a:latin typeface="Times New Roman" pitchFamily="65" charset="-122"/>
                <a:ea typeface="宋体" pitchFamily="65" charset="-122"/>
              </a:rPr>
              <a:t>需要选择最恰当的句子。</a:t>
            </a:r>
            <a:endParaRPr lang="zh-CN" altLang="en-US" dirty="0"/>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话题一致,是指组成段落的句子之间,或是组成复句的分句之间,密切相关,紧</a:t>
            </a:r>
            <a:r>
              <a:rPr dirty="0"/>
              <a:t/>
            </a:r>
            <a:br>
              <a:rPr dirty="0"/>
            </a:br>
            <a:r>
              <a:rPr lang="zh-CN" altLang="en-US" sz="2607" kern="0" dirty="0" smtClean="0">
                <a:solidFill>
                  <a:srgbClr val="000000"/>
                </a:solidFill>
                <a:latin typeface="Times New Roman" pitchFamily="65" charset="-122"/>
                <a:ea typeface="宋体" pitchFamily="65" charset="-122"/>
              </a:rPr>
              <a:t>紧围绕一个中心,集中表现一个事实、场景或思想观点。设题时往往从这一</a:t>
            </a:r>
            <a:r>
              <a:rPr dirty="0"/>
              <a:t/>
            </a:r>
            <a:br>
              <a:rPr dirty="0"/>
            </a:br>
            <a:r>
              <a:rPr lang="zh-CN" altLang="en-US" sz="2607" kern="0" dirty="0" smtClean="0">
                <a:solidFill>
                  <a:srgbClr val="000000"/>
                </a:solidFill>
                <a:latin typeface="Times New Roman" pitchFamily="65" charset="-122"/>
                <a:ea typeface="宋体" pitchFamily="65" charset="-122"/>
              </a:rPr>
              <a:t>视角入手进行命题。解题时首先要确定话题的陈述对象或中心,然后检查前</a:t>
            </a:r>
            <a:r>
              <a:rPr dirty="0"/>
              <a:t/>
            </a:r>
            <a:br>
              <a:rPr dirty="0"/>
            </a:br>
            <a:r>
              <a:rPr lang="zh-CN" altLang="en-US" sz="2607" kern="0" dirty="0" smtClean="0">
                <a:solidFill>
                  <a:srgbClr val="000000"/>
                </a:solidFill>
                <a:latin typeface="Times New Roman" pitchFamily="65" charset="-122"/>
                <a:ea typeface="宋体" pitchFamily="65" charset="-122"/>
              </a:rPr>
              <a:t>后是否衔接紧凑,句式是否贯通一致。如果中途转换了陈述对象,话题的一致</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性就遭到破坏,语句就不连贯。</a:t>
            </a:r>
            <a:endParaRPr lang="zh-CN" altLang="en-US" dirty="0"/>
          </a:p>
        </p:txBody>
      </p:sp>
      <p:pic>
        <p:nvPicPr>
          <p:cNvPr id="1026" name="Picture 2"/>
          <p:cNvPicPr>
            <a:picLocks noChangeAspect="1" noChangeArrowheads="1"/>
          </p:cNvPicPr>
          <p:nvPr/>
        </p:nvPicPr>
        <p:blipFill>
          <a:blip r:embed="rId4" cstate="print"/>
          <a:srcRect/>
          <a:stretch>
            <a:fillRect/>
          </a:stretch>
        </p:blipFill>
        <p:spPr bwMode="auto">
          <a:xfrm>
            <a:off x="521221" y="2988221"/>
            <a:ext cx="7265988" cy="6667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26140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“六技法”保得体</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“得体”就是适合语言环境,用语恰如其分。具体而言,就是在某种特定</a:t>
            </a:r>
            <a:r>
              <a:rPr dirty="0"/>
              <a:t/>
            </a:r>
            <a:br>
              <a:rPr dirty="0"/>
            </a:br>
            <a:r>
              <a:rPr lang="zh-CN" altLang="en-US" sz="2607" kern="0" dirty="0" smtClean="0">
                <a:solidFill>
                  <a:srgbClr val="000000"/>
                </a:solidFill>
                <a:latin typeface="Times New Roman" pitchFamily="65" charset="-122"/>
                <a:ea typeface="宋体" pitchFamily="65" charset="-122"/>
              </a:rPr>
              <a:t>的场合,同某个或某些有关系的人说一件事,怎样说最恰当,合乎这种场合的</a:t>
            </a:r>
            <a:r>
              <a:rPr dirty="0"/>
              <a:t/>
            </a:r>
            <a:br>
              <a:rPr dirty="0"/>
            </a:br>
            <a:r>
              <a:rPr lang="zh-CN" altLang="en-US" sz="2607" kern="0" dirty="0" smtClean="0">
                <a:solidFill>
                  <a:srgbClr val="000000"/>
                </a:solidFill>
                <a:latin typeface="Times New Roman" pitchFamily="65" charset="-122"/>
                <a:ea typeface="宋体" pitchFamily="65" charset="-122"/>
              </a:rPr>
              <a:t>环境氛围,合乎听话人和说话人的身份和相互关系。怎样才能做到语言表达</a:t>
            </a:r>
            <a:r>
              <a:rPr dirty="0"/>
              <a:t/>
            </a:r>
            <a:br>
              <a:rPr dirty="0"/>
            </a:br>
            <a:r>
              <a:rPr lang="zh-CN" altLang="en-US" sz="2607" kern="0" dirty="0" smtClean="0">
                <a:solidFill>
                  <a:srgbClr val="000000"/>
                </a:solidFill>
                <a:latin typeface="Times New Roman" pitchFamily="65" charset="-122"/>
                <a:ea typeface="宋体" pitchFamily="65" charset="-122"/>
              </a:rPr>
              <a:t>得体呢?下面来说说语言表达得体六法。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语言交际是双向的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既有说或写的一方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也有听或读的一方。因此</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说写者就</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不能想说什么就说什么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而要从听众、读者的年龄、职业、思想、性格等不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同特点出发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说恰当的话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即所谓“对什么人说什么话”。同一个意思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对不</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同的人就应有不同的说法;同一个内容,对不同的对象,说话时的重点也应不</a:t>
            </a:r>
            <a:r>
              <a:rPr dirty="0"/>
              <a:t/>
            </a:r>
            <a:br>
              <a:rPr dirty="0"/>
            </a:br>
            <a:r>
              <a:rPr lang="zh-CN" altLang="en-US" sz="2607" kern="0" dirty="0" smtClean="0">
                <a:solidFill>
                  <a:srgbClr val="000000"/>
                </a:solidFill>
                <a:latin typeface="Times New Roman" pitchFamily="65" charset="-122"/>
                <a:ea typeface="宋体" pitchFamily="65" charset="-122"/>
              </a:rPr>
              <a:t>同。</a:t>
            </a:r>
            <a:endParaRPr lang="zh-CN" altLang="en-US" dirty="0"/>
          </a:p>
        </p:txBody>
      </p:sp>
      <p:pic>
        <p:nvPicPr>
          <p:cNvPr id="7170" name="Picture 2"/>
          <p:cNvPicPr>
            <a:picLocks noChangeAspect="1" noChangeArrowheads="1"/>
          </p:cNvPicPr>
          <p:nvPr/>
        </p:nvPicPr>
        <p:blipFill>
          <a:blip r:embed="rId4" cstate="print"/>
          <a:srcRect/>
          <a:stretch>
            <a:fillRect/>
          </a:stretch>
        </p:blipFill>
        <p:spPr bwMode="auto">
          <a:xfrm>
            <a:off x="449213" y="1044005"/>
            <a:ext cx="7342188"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39697"/>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1.下列交际用语使用得体的一项是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A.请柬:新居落成,我明天搬迁,为答谢您的祝贺,特于府上备下薄酒,恭请光</a:t>
            </a:r>
            <a:r>
              <a:rPr dirty="0"/>
              <a:t/>
            </a:r>
            <a:br>
              <a:rPr dirty="0"/>
            </a:br>
            <a:r>
              <a:rPr lang="zh-CN" altLang="en-US" sz="2607" kern="0" dirty="0" smtClean="0">
                <a:solidFill>
                  <a:srgbClr val="000000"/>
                </a:solidFill>
                <a:latin typeface="Times New Roman" pitchFamily="65" charset="-122"/>
                <a:ea typeface="宋体" pitchFamily="65" charset="-122"/>
              </a:rPr>
              <a:t>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B.书信:毕业之后,学生垂念师恩。值此春节到来之际,谨祝恩师节日快乐,万</a:t>
            </a:r>
            <a:r>
              <a:rPr dirty="0"/>
              <a:t/>
            </a:r>
            <a:br>
              <a:rPr dirty="0"/>
            </a:br>
            <a:r>
              <a:rPr lang="zh-CN" altLang="en-US" sz="2607" kern="0" dirty="0" smtClean="0">
                <a:solidFill>
                  <a:srgbClr val="000000"/>
                </a:solidFill>
                <a:latin typeface="Times New Roman" pitchFamily="65" charset="-122"/>
                <a:ea typeface="宋体" pitchFamily="65" charset="-122"/>
              </a:rPr>
              <a:t>事如意!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C.询问:家严大人今年高寿?多年不见,甚为牵挂,过两天我一定登门看望。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D.介绍信:兹介绍我校张敏同学前往贵公司参加社会实践,请予接洽为荷。</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A.“府上”是对别人的家的尊称,应改为“寒舍”。B.“垂念”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称对方(多指长辈或上级)对自己的关心挂念,应改为“感念”。C.“家严”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是对别人称自己的父亲,应改为“令尊”。</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2.下面是某毕业学生在教师节前夕给老师发送的短信,其中有四处不得体,请</a:t>
            </a:r>
            <a:r>
              <a:t/>
            </a:r>
            <a:br/>
            <a:r>
              <a:rPr lang="zh-CN" altLang="en-US" sz="2607" kern="0" dirty="0" smtClean="0">
                <a:solidFill>
                  <a:srgbClr val="000000"/>
                </a:solidFill>
                <a:latin typeface="Times New Roman" pitchFamily="65" charset="-122"/>
                <a:ea typeface="宋体" pitchFamily="65" charset="-122"/>
              </a:rPr>
              <a:t>找出并加以修改。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恩师无恙。毕业之后,学生垂念师恩。曾经我是您的高足,现在学生也没让恩</a:t>
            </a:r>
            <a:r>
              <a:t/>
            </a:r>
            <a:br/>
            <a:r>
              <a:rPr lang="zh-CN" altLang="en-US" sz="2607" kern="0" dirty="0" smtClean="0">
                <a:solidFill>
                  <a:srgbClr val="000000"/>
                </a:solidFill>
                <a:latin typeface="Times New Roman" pitchFamily="65" charset="-122"/>
                <a:ea typeface="宋体" pitchFamily="65" charset="-122"/>
              </a:rPr>
              <a:t>师失望!值此教师节到来之际,谨祝恩师节日快乐,万事如意!以后还请恩师继</a:t>
            </a:r>
            <a:r>
              <a:t/>
            </a:r>
            <a:br/>
            <a:r>
              <a:rPr lang="zh-CN" altLang="en-US" sz="2607" kern="0" dirty="0" smtClean="0">
                <a:solidFill>
                  <a:srgbClr val="000000"/>
                </a:solidFill>
                <a:latin typeface="Times New Roman" pitchFamily="65" charset="-122"/>
                <a:ea typeface="宋体" pitchFamily="65" charset="-122"/>
              </a:rPr>
              <a:t>续斧正我的不足,如有事需要学生效劳,我当鼎力相助!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(1)将</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(2)将</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(3)将</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(4)将</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(1)“垂念”改为“常念”或“感念”　(2)“高足”改为“得意门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生”或“优秀学生”　(3)“斧正”改为“指出”　(4)“鼎力”改为“全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力”</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注意对象是老师。垂念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称对方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多指长辈或上级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对自己的关心挂</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念。高足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尊称别人的学生。斧正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用于请人修改自己的文章。鼎力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大力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于请托或表示感谢时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俗话说“到什么山上唱什么歌”,说的就是要注意在不同的场合说不同的</a:t>
            </a:r>
            <a:r>
              <a:rPr dirty="0"/>
              <a:t/>
            </a:r>
            <a:br>
              <a:rPr dirty="0"/>
            </a:br>
            <a:r>
              <a:rPr lang="zh-CN" altLang="en-US" sz="2607" kern="0" dirty="0" smtClean="0">
                <a:solidFill>
                  <a:srgbClr val="000000"/>
                </a:solidFill>
                <a:latin typeface="Times New Roman" pitchFamily="65" charset="-122"/>
                <a:ea typeface="宋体" pitchFamily="65" charset="-122"/>
              </a:rPr>
              <a:t>话。同样的话,在不同的时间、地点、环境氛围下,应有不同的说法。一般来</a:t>
            </a:r>
            <a:r>
              <a:rPr dirty="0"/>
              <a:t/>
            </a:r>
            <a:br>
              <a:rPr dirty="0"/>
            </a:br>
            <a:r>
              <a:rPr lang="zh-CN" altLang="en-US" sz="2607" kern="0" dirty="0" smtClean="0">
                <a:solidFill>
                  <a:srgbClr val="000000"/>
                </a:solidFill>
                <a:latin typeface="Times New Roman" pitchFamily="65" charset="-122"/>
                <a:ea typeface="宋体" pitchFamily="65" charset="-122"/>
              </a:rPr>
              <a:t>说,在庄重场合,要使用规范的书面语,话题集中,语气庄重,而不能用拉家常的</a:t>
            </a:r>
            <a:r>
              <a:rPr dirty="0"/>
              <a:t/>
            </a:r>
            <a:br>
              <a:rPr dirty="0"/>
            </a:br>
            <a:r>
              <a:rPr lang="zh-CN" altLang="en-US" sz="2607" kern="0" dirty="0" smtClean="0">
                <a:solidFill>
                  <a:srgbClr val="000000"/>
                </a:solidFill>
                <a:latin typeface="Times New Roman" pitchFamily="65" charset="-122"/>
                <a:ea typeface="宋体" pitchFamily="65" charset="-122"/>
              </a:rPr>
              <a:t>口吻和语气。在其他场合,则使用口语多一些,例如在公园里,说话就可随</a:t>
            </a:r>
            <a:r>
              <a:rPr dirty="0"/>
              <a:t/>
            </a:r>
            <a:br>
              <a:rPr dirty="0"/>
            </a:br>
            <a:r>
              <a:rPr lang="zh-CN" altLang="en-US" sz="2607" kern="0" dirty="0" smtClean="0">
                <a:solidFill>
                  <a:srgbClr val="000000"/>
                </a:solidFill>
                <a:latin typeface="Times New Roman" pitchFamily="65" charset="-122"/>
                <a:ea typeface="宋体" pitchFamily="65" charset="-122"/>
              </a:rPr>
              <a:t>意、自然一些,话题分散一点儿;在与人促膝谈心时,不宜使用外交辞令,故弄</a:t>
            </a:r>
            <a:r>
              <a:rPr dirty="0"/>
              <a:t/>
            </a:r>
            <a:br>
              <a:rPr dirty="0"/>
            </a:br>
            <a:r>
              <a:rPr lang="zh-CN" altLang="en-US" sz="2607" kern="0" dirty="0" smtClean="0">
                <a:solidFill>
                  <a:srgbClr val="000000"/>
                </a:solidFill>
                <a:latin typeface="Times New Roman" pitchFamily="65" charset="-122"/>
                <a:ea typeface="宋体" pitchFamily="65" charset="-122"/>
              </a:rPr>
              <a:t>玄虚。因此面对面说话,发话人和答话人都有一定的语境,许多话都可以十分</a:t>
            </a:r>
            <a:r>
              <a:rPr dirty="0"/>
              <a:t/>
            </a:r>
            <a:br>
              <a:rPr dirty="0"/>
            </a:br>
            <a:r>
              <a:rPr lang="zh-CN" altLang="en-US" sz="2607" kern="0" dirty="0" smtClean="0">
                <a:solidFill>
                  <a:srgbClr val="000000"/>
                </a:solidFill>
                <a:latin typeface="Times New Roman" pitchFamily="65" charset="-122"/>
                <a:ea typeface="宋体" pitchFamily="65" charset="-122"/>
              </a:rPr>
              <a:t>简短甚至省略,不必追求完整;在娱乐场合,用语要有趣、生动。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a:t>
            </a:r>
            <a:endParaRPr lang="zh-CN" altLang="en-US" dirty="0"/>
          </a:p>
        </p:txBody>
      </p:sp>
      <p:pic>
        <p:nvPicPr>
          <p:cNvPr id="8194" name="Picture 2"/>
          <p:cNvPicPr>
            <a:picLocks noChangeAspect="1" noChangeArrowheads="1"/>
          </p:cNvPicPr>
          <p:nvPr/>
        </p:nvPicPr>
        <p:blipFill>
          <a:blip r:embed="rId4" cstate="print"/>
          <a:srcRect/>
          <a:stretch>
            <a:fillRect/>
          </a:stretch>
        </p:blipFill>
        <p:spPr bwMode="auto">
          <a:xfrm>
            <a:off x="521221" y="899989"/>
            <a:ext cx="7342188" cy="6953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82372"/>
          </a:xfrm>
          <a:prstGeom prst="rect">
            <a:avLst/>
          </a:prstGeom>
          <a:noFill/>
        </p:spPr>
        <p:txBody>
          <a:bodyPr wrap="square" lIns="0" tIns="0" rIns="0" bIns="0" rtlCol="0">
            <a:spAutoFit/>
          </a:bodyPr>
          <a:lstStyle/>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3.下面四副贺联分别对应四种场合,正确的一项是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①旭日临门早,春风及第先。</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②交以道接以礼,近者悦远者来。</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③室有芝兰春自永,人如松柏岁长新。</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④迨其吉兮毂我士女,式相好矣宜尔室家。</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A.①新婚　②乔迁新居　③公司开业　④过寿</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B.①乔迁新居　②公司开业　③过寿　④新婚</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C.①乔迁新居　②新婚　③公司开业　④过寿</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D.①新婚　②乔迁新居　③过寿　④公司开业</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根据“人如松柏岁长新”可确定③为过寿,再结合④中“宜尔室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家”可确定为新婚,然后确定答案为B。</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4.午宴上,某中学生遇到父母的朋友劝酒,下列回应得体的一项是(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A.下午还有两门考试呢,别劝了,行不?</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B.谢谢,家父从来不许我喝酒。</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C.不喝,不喝。中学生不是不能喝酒吗?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D.谢谢,谢谢!我年龄还小,不能喝酒。</a:t>
            </a:r>
            <a:endParaRPr lang="zh-CN" altLang="en-US"/>
          </a:p>
        </p:txBody>
      </p:sp>
      <p:sp>
        <p:nvSpPr>
          <p:cNvPr id="3" name="TextBox 2"/>
          <p:cNvSpPr txBox="1"/>
          <p:nvPr/>
        </p:nvSpPr>
        <p:spPr>
          <a:xfrm>
            <a:off x="540000" y="3924325"/>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A.用语太不礼貌。B.“家父”文言色彩很浓,不适合午宴的场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合。C.反问语气太生硬。</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(2018课标全国Ⅰ改编,18)阅读下面的文字,完成题目。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“大洋一号”是中国第一艘现代化的综合性远洋科学考察船。</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今年,它</a:t>
            </a:r>
            <a:r>
              <a:rPr dirty="0"/>
              <a:t/>
            </a:r>
            <a:br>
              <a:rPr dirty="0"/>
            </a:br>
            <a:r>
              <a:rPr lang="zh-CN" altLang="en-US" sz="2607" kern="0" dirty="0" smtClean="0">
                <a:solidFill>
                  <a:srgbClr val="000000"/>
                </a:solidFill>
                <a:latin typeface="Times New Roman" pitchFamily="65" charset="-122"/>
                <a:ea typeface="宋体" pitchFamily="65" charset="-122"/>
              </a:rPr>
              <a:t>又完成了历时45天、航程6208海里的综合海试任务。对不熟悉的人而言,(    </a:t>
            </a:r>
            <a:r>
              <a:rPr dirty="0"/>
              <a:t/>
            </a:r>
            <a:br>
              <a:rPr dirty="0"/>
            </a:br>
            <a:r>
              <a:rPr lang="zh-CN" altLang="en-US" sz="2607" kern="0" dirty="0" smtClean="0">
                <a:solidFill>
                  <a:srgbClr val="000000"/>
                </a:solidFill>
                <a:latin typeface="Times New Roman" pitchFamily="65" charset="-122"/>
                <a:ea typeface="宋体" pitchFamily="65" charset="-122"/>
              </a:rPr>
              <a:t>　　　)。在这里,重力和ADCP实验室、磁力实验室、地震实验室、综合电</a:t>
            </a:r>
            <a:r>
              <a:rPr dirty="0"/>
              <a:t/>
            </a:r>
            <a:br>
              <a:rPr dirty="0"/>
            </a:br>
            <a:r>
              <a:rPr lang="zh-CN" altLang="en-US" sz="2607" kern="0" dirty="0" smtClean="0">
                <a:solidFill>
                  <a:srgbClr val="000000"/>
                </a:solidFill>
                <a:latin typeface="Times New Roman" pitchFamily="65" charset="-122"/>
                <a:ea typeface="宋体" pitchFamily="65" charset="-122"/>
              </a:rPr>
              <a:t>子实验室、地质实验室、生物基因实验室、深拖和超短基线实验室等各种</a:t>
            </a:r>
            <a:r>
              <a:rPr dirty="0"/>
              <a:t/>
            </a:r>
            <a:br>
              <a:rPr dirty="0"/>
            </a:br>
            <a:r>
              <a:rPr lang="zh-CN" altLang="en-US" sz="2607" kern="0" dirty="0" smtClean="0">
                <a:solidFill>
                  <a:srgbClr val="000000"/>
                </a:solidFill>
                <a:latin typeface="Times New Roman" pitchFamily="65" charset="-122"/>
                <a:ea typeface="宋体" pitchFamily="65" charset="-122"/>
              </a:rPr>
              <a:t>实验室应有尽有,分布在第三、四层船舱。</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449213"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不同的语体,往往运用不同的语言材料,适应不同的语境和交际需要,具有不</a:t>
            </a:r>
            <a:r>
              <a:rPr dirty="0"/>
              <a:t/>
            </a:r>
            <a:br>
              <a:rPr dirty="0"/>
            </a:br>
            <a:r>
              <a:rPr lang="zh-CN" altLang="en-US" sz="2607" kern="0" dirty="0" smtClean="0">
                <a:solidFill>
                  <a:srgbClr val="000000"/>
                </a:solidFill>
                <a:latin typeface="Times New Roman" pitchFamily="65" charset="-122"/>
                <a:ea typeface="宋体" pitchFamily="65" charset="-122"/>
              </a:rPr>
              <a:t>同的语言特点。比如文言词语典雅、简洁、庄重,在比较庄重的书面语体中</a:t>
            </a:r>
            <a:r>
              <a:rPr dirty="0"/>
              <a:t/>
            </a:r>
            <a:br>
              <a:rPr dirty="0"/>
            </a:br>
            <a:r>
              <a:rPr lang="zh-CN" altLang="en-US" sz="2607" kern="0" dirty="0" smtClean="0">
                <a:solidFill>
                  <a:srgbClr val="000000"/>
                </a:solidFill>
                <a:latin typeface="Times New Roman" pitchFamily="65" charset="-122"/>
                <a:ea typeface="宋体" pitchFamily="65" charset="-122"/>
              </a:rPr>
              <a:t>经常使用;方言土语、俚词俗语等简明、通俗、易懂,在口语体或书面语体中</a:t>
            </a:r>
            <a:r>
              <a:rPr dirty="0"/>
              <a:t/>
            </a:r>
            <a:br>
              <a:rPr dirty="0"/>
            </a:br>
            <a:r>
              <a:rPr lang="zh-CN" altLang="en-US" sz="2607" kern="0" dirty="0" smtClean="0">
                <a:solidFill>
                  <a:srgbClr val="000000"/>
                </a:solidFill>
                <a:latin typeface="Times New Roman" pitchFamily="65" charset="-122"/>
                <a:ea typeface="宋体" pitchFamily="65" charset="-122"/>
              </a:rPr>
              <a:t>的文艺语体中经常使用。又如书面语体中的科技语体、政论语体常常使用</a:t>
            </a:r>
            <a:r>
              <a:rPr dirty="0"/>
              <a:t/>
            </a:r>
            <a:br>
              <a:rPr dirty="0"/>
            </a:br>
            <a:r>
              <a:rPr lang="zh-CN" altLang="en-US" sz="2607" kern="0" dirty="0" smtClean="0">
                <a:solidFill>
                  <a:srgbClr val="000000"/>
                </a:solidFill>
                <a:latin typeface="Times New Roman" pitchFamily="65" charset="-122"/>
                <a:ea typeface="宋体" pitchFamily="65" charset="-122"/>
              </a:rPr>
              <a:t>长句、常式句、完全句等,而口语体、书面语体中的文艺语体则常常使用短</a:t>
            </a:r>
            <a:r>
              <a:rPr dirty="0"/>
              <a:t/>
            </a:r>
            <a:br>
              <a:rPr dirty="0"/>
            </a:br>
            <a:r>
              <a:rPr lang="zh-CN" altLang="en-US" sz="2607" kern="0" dirty="0" smtClean="0">
                <a:solidFill>
                  <a:srgbClr val="000000"/>
                </a:solidFill>
                <a:latin typeface="Times New Roman" pitchFamily="65" charset="-122"/>
                <a:ea typeface="宋体" pitchFamily="65" charset="-122"/>
              </a:rPr>
              <a:t>句、变式句、省略句等。如果在口语性较强的文章里硬要掺杂一些书面语</a:t>
            </a:r>
            <a:r>
              <a:rPr dirty="0"/>
              <a:t/>
            </a:r>
            <a:br>
              <a:rPr dirty="0"/>
            </a:br>
            <a:r>
              <a:rPr lang="zh-CN" altLang="en-US" sz="2607" kern="0" dirty="0" smtClean="0">
                <a:solidFill>
                  <a:srgbClr val="000000"/>
                </a:solidFill>
                <a:latin typeface="Times New Roman" pitchFamily="65" charset="-122"/>
                <a:ea typeface="宋体" pitchFamily="65" charset="-122"/>
              </a:rPr>
              <a:t>就会影响对方的理解;如果在书面性较强的语体中硬要掺杂某些口语,就会影</a:t>
            </a:r>
            <a:r>
              <a:rPr dirty="0"/>
              <a:t/>
            </a:r>
            <a:br>
              <a:rPr dirty="0"/>
            </a:br>
            <a:r>
              <a:rPr lang="zh-CN" altLang="en-US" sz="2607" kern="0" dirty="0" smtClean="0">
                <a:solidFill>
                  <a:srgbClr val="000000"/>
                </a:solidFill>
                <a:latin typeface="Times New Roman" pitchFamily="65" charset="-122"/>
                <a:ea typeface="宋体" pitchFamily="65" charset="-122"/>
              </a:rPr>
              <a:t>响语言表达的准确性。</a:t>
            </a:r>
            <a:endParaRPr lang="zh-CN" altLang="en-US" dirty="0"/>
          </a:p>
        </p:txBody>
      </p:sp>
      <p:pic>
        <p:nvPicPr>
          <p:cNvPr id="9218" name="Picture 2"/>
          <p:cNvPicPr>
            <a:picLocks noChangeAspect="1" noChangeArrowheads="1"/>
          </p:cNvPicPr>
          <p:nvPr/>
        </p:nvPicPr>
        <p:blipFill>
          <a:blip r:embed="rId4" cstate="print"/>
          <a:srcRect/>
          <a:stretch>
            <a:fillRect/>
          </a:stretch>
        </p:blipFill>
        <p:spPr bwMode="auto">
          <a:xfrm>
            <a:off x="449213" y="899989"/>
            <a:ext cx="7275512" cy="6381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5.文章语体是为适应不同交际需要而形成的语文体式,下列句子不合语体风</a:t>
            </a:r>
            <a:r>
              <a:rPr dirty="0"/>
              <a:t/>
            </a:r>
            <a:br>
              <a:rPr dirty="0"/>
            </a:br>
            <a:r>
              <a:rPr lang="zh-CN" altLang="en-US" sz="2607" kern="0" dirty="0" smtClean="0">
                <a:solidFill>
                  <a:srgbClr val="000000"/>
                </a:solidFill>
                <a:latin typeface="Times New Roman" pitchFamily="65" charset="-122"/>
                <a:ea typeface="宋体" pitchFamily="65" charset="-122"/>
              </a:rPr>
              <a:t>格的一项是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A.村子里很静,杜鹃鸟在果林的深处不住地啼叫。果树的嫩叶,在四月的微风中絮语。蝙蝠扇动着它那半透明的黑纱似的翅膀,在树枝间飞翔。(文学语体)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B.细菌有三种形态:球形(球菌)、杆形(杆菌)及螺旋形(螺旋菌)。在这三类之间,还有许多不显著的过渡形态。细菌形体虽小,体积差别却很大。(科技语体)</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C.“同学们,励志小学校园广播开始了!金风送爽,丹桂飘香,我校四(1)班李想</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同学在省城折桂了!她参加作文比赛,精骛八极,倚笔驰骋</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”(广播语体)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D.为了保护、培育和合理利用森林资源,加快国土绿化,发挥森林蓄水保土、</a:t>
            </a:r>
            <a:r>
              <a:rPr dirty="0"/>
              <a:t/>
            </a:r>
            <a:br>
              <a:rPr dirty="0"/>
            </a:br>
            <a:r>
              <a:rPr lang="zh-CN" altLang="en-US" sz="2607" kern="0" dirty="0" smtClean="0">
                <a:solidFill>
                  <a:srgbClr val="000000"/>
                </a:solidFill>
                <a:latin typeface="Times New Roman" pitchFamily="65" charset="-122"/>
                <a:ea typeface="宋体" pitchFamily="65" charset="-122"/>
              </a:rPr>
              <a:t>调节气候、改善环境和提供林产品的作用,特制定本《森林法》。(公文语</a:t>
            </a:r>
            <a:r>
              <a:rPr dirty="0"/>
              <a:t/>
            </a:r>
            <a:br>
              <a:rPr dirty="0"/>
            </a:br>
            <a:r>
              <a:rPr lang="zh-CN" altLang="en-US" sz="2607" kern="0" dirty="0" smtClean="0">
                <a:solidFill>
                  <a:srgbClr val="000000"/>
                </a:solidFill>
                <a:latin typeface="Times New Roman" pitchFamily="65" charset="-122"/>
                <a:ea typeface="宋体" pitchFamily="65" charset="-122"/>
              </a:rPr>
              <a:t>体)</a:t>
            </a:r>
            <a:endParaRPr lang="zh-CN" altLang="en-US" dirty="0"/>
          </a:p>
        </p:txBody>
      </p:sp>
      <p:sp>
        <p:nvSpPr>
          <p:cNvPr id="3" name="TextBox 2"/>
          <p:cNvSpPr txBox="1"/>
          <p:nvPr/>
        </p:nvSpPr>
        <p:spPr>
          <a:xfrm>
            <a:off x="540000" y="3924325"/>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广播语体属口头语言,不宜使用过多的书面语言,如“折桂”“精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骛八极,倚笔驰骋”等。</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6.(2018课标全国Ⅰ,20)下面是某校一则启事初稿的片段,其中有五处不合书</a:t>
            </a:r>
            <a:r>
              <a:rPr dirty="0"/>
              <a:t/>
            </a:r>
            <a:br>
              <a:rPr dirty="0"/>
            </a:br>
            <a:r>
              <a:rPr lang="zh-CN" altLang="en-US" sz="2607" kern="0" dirty="0" smtClean="0">
                <a:solidFill>
                  <a:srgbClr val="000000"/>
                </a:solidFill>
                <a:latin typeface="Times New Roman" pitchFamily="65" charset="-122"/>
                <a:ea typeface="宋体" pitchFamily="65" charset="-122"/>
              </a:rPr>
              <a:t>面语体的要求,请找出并作修改。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我校学生宿舍下水道时常堵住。后勤处认真调查了原因,发现管子陈旧,需要</a:t>
            </a:r>
            <a:r>
              <a:rPr dirty="0"/>
              <a:t/>
            </a:r>
            <a:br>
              <a:rPr dirty="0"/>
            </a:br>
            <a:r>
              <a:rPr lang="zh-CN" altLang="en-US" sz="2607" kern="0" dirty="0" smtClean="0">
                <a:solidFill>
                  <a:srgbClr val="000000"/>
                </a:solidFill>
                <a:latin typeface="Times New Roman" pitchFamily="65" charset="-122"/>
                <a:ea typeface="宋体" pitchFamily="65" charset="-122"/>
              </a:rPr>
              <a:t>换掉。学校打算7月15日开始施工。施工期间正遇上暑假,为安全起见,请全</a:t>
            </a:r>
            <a:r>
              <a:rPr dirty="0"/>
              <a:t/>
            </a:r>
            <a:br>
              <a:rPr dirty="0"/>
            </a:br>
            <a:r>
              <a:rPr lang="zh-CN" altLang="en-US" sz="2607" kern="0" dirty="0" smtClean="0">
                <a:solidFill>
                  <a:srgbClr val="000000"/>
                </a:solidFill>
                <a:latin typeface="Times New Roman" pitchFamily="65" charset="-122"/>
                <a:ea typeface="宋体" pitchFamily="65" charset="-122"/>
              </a:rPr>
              <a:t>体学生暑假期间不要在校住宿。望大家配合。</a:t>
            </a:r>
            <a:endParaRPr lang="zh-CN" altLang="en-US" dirty="0"/>
          </a:p>
        </p:txBody>
      </p:sp>
      <p:sp>
        <p:nvSpPr>
          <p:cNvPr id="3" name="TextBox 2"/>
          <p:cNvSpPr txBox="1"/>
          <p:nvPr/>
        </p:nvSpPr>
        <p:spPr>
          <a:xfrm>
            <a:off x="535509" y="3885883"/>
            <a:ext cx="11340000" cy="129266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(示例)①“堵住”改为“堵塞”;②“管子”改为“管道”;③“换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掉”改为“更换”;④“打算”改为“计划”;⑤“正遇上”改为“正值”。</a:t>
            </a:r>
            <a:endParaRPr lang="zh-CN" altLang="en-US" dirty="0">
              <a:solidFill>
                <a:srgbClr val="FF0000"/>
              </a:solidFill>
            </a:endParaRPr>
          </a:p>
        </p:txBody>
      </p:sp>
      <p:sp>
        <p:nvSpPr>
          <p:cNvPr id="3" name="TextBox 2"/>
          <p:cNvSpPr txBox="1"/>
          <p:nvPr/>
        </p:nvSpPr>
        <p:spPr>
          <a:xfrm>
            <a:off x="540000" y="2052117"/>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本题考查语言表达得体的能力。审读题目可知,材料是一则启事。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“其中有五处不合书面语体的要求”,答题时找出这五处口语,并修改成书面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语即可。本题中“堵住”“管子”“换掉”“打算”“正遇上”都属于口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语,需要更换。</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7.(2018课标全国Ⅱ,20)下面是某报社一则启事初稿的片段,其中有五处词语</a:t>
            </a:r>
            <a:r>
              <a:rPr dirty="0"/>
              <a:t/>
            </a:r>
            <a:br>
              <a:rPr dirty="0"/>
            </a:br>
            <a:r>
              <a:rPr lang="zh-CN" altLang="en-US" sz="2607" kern="0" dirty="0" smtClean="0">
                <a:solidFill>
                  <a:srgbClr val="000000"/>
                </a:solidFill>
                <a:latin typeface="Times New Roman" pitchFamily="65" charset="-122"/>
                <a:ea typeface="宋体" pitchFamily="65" charset="-122"/>
              </a:rPr>
              <a:t>使用不当,请找出并作修改。要求修改后语意准确,语体风格一致。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如果您是重大事件的参加者,事故现场的目击者,业界内幕的打探者,社会热</a:t>
            </a:r>
            <a:r>
              <a:rPr dirty="0"/>
              <a:t/>
            </a:r>
            <a:br>
              <a:rPr dirty="0"/>
            </a:br>
            <a:r>
              <a:rPr lang="zh-CN" altLang="en-US" sz="2607" kern="0" dirty="0" smtClean="0">
                <a:solidFill>
                  <a:srgbClr val="000000"/>
                </a:solidFill>
                <a:latin typeface="Times New Roman" pitchFamily="65" charset="-122"/>
                <a:ea typeface="宋体" pitchFamily="65" charset="-122"/>
              </a:rPr>
              <a:t>点的关爱者</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请与我报《社会深度》栏目联系。本栏目长期公开征询有</a:t>
            </a:r>
            <a:r>
              <a:rPr dirty="0"/>
              <a:t/>
            </a:r>
            <a:br>
              <a:rPr dirty="0"/>
            </a:br>
            <a:r>
              <a:rPr lang="zh-CN" altLang="en-US" sz="2607" kern="0" dirty="0" smtClean="0">
                <a:solidFill>
                  <a:srgbClr val="000000"/>
                </a:solidFill>
                <a:latin typeface="Times New Roman" pitchFamily="65" charset="-122"/>
                <a:ea typeface="宋体" pitchFamily="65" charset="-122"/>
              </a:rPr>
              <a:t>价值的新闻线索,等着您的支持。</a:t>
            </a:r>
            <a:endParaRPr lang="zh-CN" altLang="en-US" dirty="0"/>
          </a:p>
        </p:txBody>
      </p:sp>
      <p:sp>
        <p:nvSpPr>
          <p:cNvPr id="3" name="TextBox 2"/>
          <p:cNvSpPr txBox="1"/>
          <p:nvPr/>
        </p:nvSpPr>
        <p:spPr>
          <a:xfrm>
            <a:off x="535509" y="3996333"/>
            <a:ext cx="11340000" cy="18466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(示例)①“参加者”改为“亲历者”或者“参与者”;②“打探者”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改为“知情者”;③“关爱者”改为“关注者”;④“征询”改为“征集”;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⑤“等着”改为“期待”或者“等待”。</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本题考查语言表达准确、得体的能力。①“参加”事件,搭配不当。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“参加”一般涉及的是某种组织或活动,“亲历”和“参与”强调的是经历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某个过程,所以一般说“参与”事件或“亲历”某事。②“打探”就是打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听、探听,方式比较秘密且主动;“知情”是指知道事件的情节,不强调主动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探听,更符合语境。③“关爱”指关怀爱护,涉及的是人;“关注”指关心重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视。句中涉及的是社会热点,应该用“关注”。④“征询”指征求询问(意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见),“征集”指用公告或口头询问的方式收集。对“新闻线索”无法征询意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见,应该用“征集”。⑤“等着”属于口语,“期待”“等待”属于书面语。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作为报社的启事,应该使用书面语。此处可视为语体不当。</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交际目的不同,即使说同样的内容,说话的角度、重点等也应有所不同。哪怕</a:t>
            </a:r>
            <a:r>
              <a:rPr dirty="0"/>
              <a:t/>
            </a:r>
            <a:br>
              <a:rPr dirty="0"/>
            </a:br>
            <a:r>
              <a:rPr lang="zh-CN" altLang="en-US" sz="2607" kern="0" dirty="0" smtClean="0">
                <a:solidFill>
                  <a:srgbClr val="000000"/>
                </a:solidFill>
                <a:latin typeface="Times New Roman" pitchFamily="65" charset="-122"/>
                <a:ea typeface="宋体" pitchFamily="65" charset="-122"/>
              </a:rPr>
              <a:t>是同样的意思,用不同的语言表达出来,给听众(或读者)的感受可能也会不一</a:t>
            </a:r>
            <a:r>
              <a:rPr dirty="0"/>
              <a:t/>
            </a:r>
            <a:br>
              <a:rPr dirty="0"/>
            </a:br>
            <a:r>
              <a:rPr lang="zh-CN" altLang="en-US" sz="2607" kern="0" dirty="0" smtClean="0">
                <a:solidFill>
                  <a:srgbClr val="000000"/>
                </a:solidFill>
                <a:latin typeface="Times New Roman" pitchFamily="65" charset="-122"/>
                <a:ea typeface="宋体" pitchFamily="65" charset="-122"/>
              </a:rPr>
              <a:t>样。我们说话或写作时,要根据自己的表达目的,尽可能选择对方容易接受的</a:t>
            </a:r>
            <a:r>
              <a:rPr dirty="0"/>
              <a:t/>
            </a:r>
            <a:br>
              <a:rPr dirty="0"/>
            </a:br>
            <a:r>
              <a:rPr lang="zh-CN" altLang="en-US" sz="2607" kern="0" dirty="0" smtClean="0">
                <a:solidFill>
                  <a:srgbClr val="000000"/>
                </a:solidFill>
                <a:latin typeface="Times New Roman" pitchFamily="65" charset="-122"/>
                <a:ea typeface="宋体" pitchFamily="65" charset="-122"/>
              </a:rPr>
              <a:t>表达方式。</a:t>
            </a:r>
            <a:endParaRPr lang="zh-CN" altLang="en-US" dirty="0"/>
          </a:p>
        </p:txBody>
      </p:sp>
      <p:pic>
        <p:nvPicPr>
          <p:cNvPr id="10242" name="Picture 2"/>
          <p:cNvPicPr>
            <a:picLocks noChangeAspect="1" noChangeArrowheads="1"/>
          </p:cNvPicPr>
          <p:nvPr/>
        </p:nvPicPr>
        <p:blipFill>
          <a:blip r:embed="rId4" cstate="print"/>
          <a:srcRect/>
          <a:stretch>
            <a:fillRect/>
          </a:stretch>
        </p:blipFill>
        <p:spPr bwMode="auto">
          <a:xfrm>
            <a:off x="449213" y="1044005"/>
            <a:ext cx="7304088" cy="6191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8.阅读下面的文字,根据要求回答问题。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高考前,一名同学到一家门口挂有工商局授予的“信得过商店”牌匾的文具</a:t>
            </a:r>
            <a:r>
              <a:rPr dirty="0"/>
              <a:t/>
            </a:r>
            <a:br>
              <a:rPr dirty="0"/>
            </a:br>
            <a:r>
              <a:rPr lang="zh-CN" altLang="en-US" sz="2607" kern="0" dirty="0" smtClean="0">
                <a:solidFill>
                  <a:srgbClr val="000000"/>
                </a:solidFill>
                <a:latin typeface="Times New Roman" pitchFamily="65" charset="-122"/>
                <a:ea typeface="宋体" pitchFamily="65" charset="-122"/>
              </a:rPr>
              <a:t>店买2B铅笔。下边是他与售货员的对话:</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学生:请问有没有2B铅笔卖?</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售货员:①都在那边摆着呢,你自己看吧。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学生:(拿着铅笔)新闻里说,市场上有不少伪劣2B铅笔,这铅笔该不会</a:t>
            </a: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售货员:②什么意思嘛!我们这怎么会有伪劣商品呢?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(学生仍然顾虑重重,犹疑不决。这时商店经理过来了,拿出两支削好的2B铅笔)</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下列在文中括号内补写的语句,最恰当的一项是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A.“大洋一号”的实验室很多,就像迷宫一样</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B.“大洋一号”有十几个像迷宫一样的实验室</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C.走进“大洋一号”,犹如进入了一座迷宫</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D.进入迷宫一样的“大洋一号”,会分辨不出方向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经理:③</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(最后学生买了铅笔满意地走了)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售货员的回答使学生心中不是滋味,试为售货员的回答换一种说法,使顾客更</a:t>
            </a:r>
            <a:r>
              <a:rPr dirty="0"/>
              <a:t/>
            </a:r>
            <a:br>
              <a:rPr dirty="0"/>
            </a:br>
            <a:r>
              <a:rPr lang="zh-CN" altLang="en-US" sz="2607" kern="0" dirty="0" smtClean="0">
                <a:solidFill>
                  <a:srgbClr val="000000"/>
                </a:solidFill>
                <a:latin typeface="Times New Roman" pitchFamily="65" charset="-122"/>
                <a:ea typeface="宋体" pitchFamily="65" charset="-122"/>
              </a:rPr>
              <a:t>有亲切感,心里更为踏实,但不能改变原意。</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第①句改为:</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第②句改为:</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根据情景,补上商店经理的话③:</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①有的。请跟我来,不止一个品牌呢,请慢慢挑选吧。</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②请你放心,我们店是“信得过商店”。</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③请让我来告诉你伪劣2B铅笔与正牌2B铅笔的辨别方法。</a:t>
            </a:r>
            <a:endParaRPr lang="zh-CN" altLang="en-US" dirty="0">
              <a:solidFill>
                <a:srgbClr val="FF0000"/>
              </a:solidFill>
            </a:endParaRPr>
          </a:p>
        </p:txBody>
      </p:sp>
      <p:sp>
        <p:nvSpPr>
          <p:cNvPr id="3" name="TextBox 2"/>
          <p:cNvSpPr txBox="1"/>
          <p:nvPr/>
        </p:nvSpPr>
        <p:spPr>
          <a:xfrm>
            <a:off x="540000" y="262818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要根据表达目的,选择对方容易接受的表达方式。</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很多汉语词汇都具有一定的倾向性,如果把握不好,就会闹笑话。尊称的词</a:t>
            </a:r>
            <a:r>
              <a:rPr dirty="0"/>
              <a:t/>
            </a:r>
            <a:br>
              <a:rPr dirty="0"/>
            </a:br>
            <a:r>
              <a:rPr lang="zh-CN" altLang="en-US" sz="2607" kern="0" dirty="0" smtClean="0">
                <a:solidFill>
                  <a:srgbClr val="000000"/>
                </a:solidFill>
                <a:latin typeface="Times New Roman" pitchFamily="65" charset="-122"/>
                <a:ea typeface="宋体" pitchFamily="65" charset="-122"/>
              </a:rPr>
              <a:t>语,即敬辞,只能用于称对方;而谦称的词语,即谦辞,只能用于称己方。谦敬常</a:t>
            </a:r>
            <a:r>
              <a:rPr dirty="0"/>
              <a:t/>
            </a:r>
            <a:br>
              <a:rPr dirty="0"/>
            </a:br>
            <a:r>
              <a:rPr lang="zh-CN" altLang="en-US" sz="2607" kern="0" dirty="0" smtClean="0">
                <a:solidFill>
                  <a:srgbClr val="000000"/>
                </a:solidFill>
                <a:latin typeface="Times New Roman" pitchFamily="65" charset="-122"/>
                <a:ea typeface="宋体" pitchFamily="65" charset="-122"/>
              </a:rPr>
              <a:t>用语记忆口诀如下: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初次见面说“久仰”;好久不见说“久违”;请人批评说“指教”;求人原谅</a:t>
            </a:r>
            <a:r>
              <a:rPr dirty="0"/>
              <a:t/>
            </a:r>
            <a:br>
              <a:rPr dirty="0"/>
            </a:br>
            <a:r>
              <a:rPr lang="zh-CN" altLang="en-US" sz="2607" kern="0" dirty="0" smtClean="0">
                <a:solidFill>
                  <a:srgbClr val="000000"/>
                </a:solidFill>
                <a:latin typeface="Times New Roman" pitchFamily="65" charset="-122"/>
                <a:ea typeface="宋体" pitchFamily="65" charset="-122"/>
              </a:rPr>
              <a:t>说“包涵”;</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求人帮忙说“劳驾”;麻烦别人说“打扰”;求给方便说“借光”;托人办事</a:t>
            </a:r>
            <a:r>
              <a:rPr dirty="0"/>
              <a:t/>
            </a:r>
            <a:br>
              <a:rPr dirty="0"/>
            </a:br>
            <a:r>
              <a:rPr lang="zh-CN" altLang="en-US" sz="2607" kern="0" dirty="0" smtClean="0">
                <a:solidFill>
                  <a:srgbClr val="000000"/>
                </a:solidFill>
                <a:latin typeface="Times New Roman" pitchFamily="65" charset="-122"/>
                <a:ea typeface="宋体" pitchFamily="65" charset="-122"/>
              </a:rPr>
              <a:t>说“拜托”;</a:t>
            </a:r>
            <a:endParaRPr lang="zh-CN" altLang="en-US" dirty="0"/>
          </a:p>
        </p:txBody>
      </p:sp>
      <p:pic>
        <p:nvPicPr>
          <p:cNvPr id="11266" name="Picture 2"/>
          <p:cNvPicPr>
            <a:picLocks noChangeAspect="1" noChangeArrowheads="1"/>
          </p:cNvPicPr>
          <p:nvPr/>
        </p:nvPicPr>
        <p:blipFill>
          <a:blip r:embed="rId4" cstate="print"/>
          <a:srcRect/>
          <a:stretch>
            <a:fillRect/>
          </a:stretch>
        </p:blipFill>
        <p:spPr bwMode="auto">
          <a:xfrm>
            <a:off x="521221" y="971997"/>
            <a:ext cx="7265988" cy="6000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看望别人说“拜访”;请人勿送说“留步”;未及远迎说“失迎”;等候客人</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说“恭候”;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无暇陪客说“失陪”;陪伴朋友说“奉陪”;问人干啥说“贵干”;问人姓氏</a:t>
            </a:r>
            <a:r>
              <a:rPr dirty="0"/>
              <a:t/>
            </a:r>
            <a:br>
              <a:rPr dirty="0"/>
            </a:br>
            <a:r>
              <a:rPr lang="zh-CN" altLang="en-US" sz="2607" kern="0" dirty="0" smtClean="0">
                <a:solidFill>
                  <a:srgbClr val="000000"/>
                </a:solidFill>
                <a:latin typeface="Times New Roman" pitchFamily="65" charset="-122"/>
                <a:ea typeface="宋体" pitchFamily="65" charset="-122"/>
              </a:rPr>
              <a:t>说“贵姓”;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请人收礼说“笑纳”;归还原主说“璧还”;称人之家说“贵府”;称己之家</a:t>
            </a:r>
            <a:r>
              <a:rPr dirty="0"/>
              <a:t/>
            </a:r>
            <a:br>
              <a:rPr dirty="0"/>
            </a:br>
            <a:r>
              <a:rPr lang="zh-CN" altLang="en-US" sz="2607" kern="0" dirty="0" smtClean="0">
                <a:solidFill>
                  <a:srgbClr val="000000"/>
                </a:solidFill>
                <a:latin typeface="Times New Roman" pitchFamily="65" charset="-122"/>
                <a:ea typeface="宋体" pitchFamily="65" charset="-122"/>
              </a:rPr>
              <a:t>说“寒舍”;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赞人见解说“高见”;称己见解说“拙见”;称人父亲说“令尊”;称己父亲</a:t>
            </a:r>
            <a:r>
              <a:rPr dirty="0"/>
              <a:t/>
            </a:r>
            <a:br>
              <a:rPr dirty="0"/>
            </a:br>
            <a:r>
              <a:rPr lang="zh-CN" altLang="en-US" sz="2607" kern="0" dirty="0" smtClean="0">
                <a:solidFill>
                  <a:srgbClr val="000000"/>
                </a:solidFill>
                <a:latin typeface="Times New Roman" pitchFamily="65" charset="-122"/>
                <a:ea typeface="宋体" pitchFamily="65" charset="-122"/>
              </a:rPr>
              <a:t>说“家父”;</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称人母亲说“令堂”</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称己母亲说“家母”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称人儿子说“令郎”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称己儿子</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说“犬子”</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称人女儿说“令爱”;称己女儿说“小女”;向人祝贺说“恭喜”;求人看稿</a:t>
            </a:r>
            <a:r>
              <a:rPr dirty="0"/>
              <a:t/>
            </a:r>
            <a:br>
              <a:rPr dirty="0"/>
            </a:br>
            <a:r>
              <a:rPr lang="zh-CN" altLang="en-US" sz="2607" kern="0" dirty="0" smtClean="0">
                <a:solidFill>
                  <a:srgbClr val="000000"/>
                </a:solidFill>
                <a:latin typeface="Times New Roman" pitchFamily="65" charset="-122"/>
                <a:ea typeface="宋体" pitchFamily="65" charset="-122"/>
              </a:rPr>
              <a:t>说“斧正”。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9.(2018广东深圳高三二调)下列情境中给朋友发的短信,表达得体的一句是</a:t>
            </a:r>
            <a:r>
              <a:rPr dirty="0"/>
              <a:t/>
            </a:r>
            <a:br>
              <a:rPr dirty="0"/>
            </a:b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A.(祝贺生女儿)近日听闻尊夫妇喜添千金,弄瓦之庆,遥以致贺。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B.(邀请来吃饭)拟在敝舍准备盛宴,如蒙惠然肯来,荣幸之至。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C.(问候病情)闻君抱恙,不胜垂念,谨致问候,祝早日康复。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D.(拜托帮忙)冒昧请托,所恳之事,务必慨允,不胜感激。</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　B.“盛宴”,盛大的宴会,过于夸耀,不合情境,使用不得体。C.“垂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念”,敬辞,称对方(多指长辈或上级)对自己的关心挂念,使用不得体。D.“务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必”,必须,一定要,有强迫之意,不合情境,使用不得体。</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10.(2018山东、湖北部分重点中学冲刺模拟)下面的六个句子中有五处语言</a:t>
            </a:r>
            <a:r>
              <a:t/>
            </a:r>
            <a:br/>
            <a:r>
              <a:rPr lang="zh-CN" altLang="en-US" sz="2607" kern="0" dirty="0" smtClean="0">
                <a:solidFill>
                  <a:srgbClr val="000000"/>
                </a:solidFill>
                <a:latin typeface="Times New Roman" pitchFamily="65" charset="-122"/>
                <a:ea typeface="宋体" pitchFamily="65" charset="-122"/>
              </a:rPr>
              <a:t>表达不得体,请找出来并加以修改。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①今后我们这些高足,定当以自己的实际行动报答母校!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②以后还请恩师继续指出我的不足,如果有事需要效劳,我定当鼎力相助。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③本校兹订于9月12日上午9:00在学校大礼堂举行建校60周年庆典活动,诚挚</a:t>
            </a:r>
            <a:r>
              <a:t/>
            </a:r>
            <a:br/>
            <a:r>
              <a:rPr lang="zh-CN" altLang="en-US" sz="2607" kern="0" dirty="0" smtClean="0">
                <a:solidFill>
                  <a:srgbClr val="000000"/>
                </a:solidFill>
                <a:latin typeface="Times New Roman" pitchFamily="65" charset="-122"/>
                <a:ea typeface="宋体" pitchFamily="65" charset="-122"/>
              </a:rPr>
              <a:t>邀请您届时拨冗出席,同庆华诞。</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④涂鸦之作,不足当先生一哂,如蒙拜读,敝人不胜感激。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⑤欣闻敝校百年校庆,本人忝为校友,受到邀请,深感荣幸。</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⑥令堂古稀之庆,承蒙各位亲友光临,略备薄酒,敬答厚意。</a:t>
            </a:r>
            <a:endParaRPr lang="zh-CN" altLang="en-US"/>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(1)将第</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句的</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改为</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(2)将第</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句的</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改为</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(3)将第</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句的</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改为</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(4)将第</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句的</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改为</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(5)将第</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句的</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改为</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(1)①　高足　学子　(2)②　鼎力　尽力或“全力”　(3)④　拜读    </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指教　(4)⑤　敝校　母校　(5)⑥　令堂　家母</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①“高足”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敬辞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称呼别人的学生。此处使用不得体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应改为“学</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子”。②“鼎力”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敬辞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大力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用于请托或表示感谢时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。此处使用不得体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应</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改为“尽力”或“全力”。④“拜读”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敬辞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阅读。此处使用不得体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应改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为“指教”。⑤“敞”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谦辞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用于称跟自己有关的事物。此处使用不得体</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应将“敝校”改为“母校”。“忝”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谦辞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表示辱没他人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自己有愧。使用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得体。⑥“令”</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敬辞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用于称对方的亲属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这里是说自己的母亲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使用不得体</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应将“令堂”改为“家母”。</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联系上下文,注意前后话题一致的原则。由前句“对不熟悉的人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而言”可知,括号里面填写的语句的主语应是“不熟悉的人”,排除A、B两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项。再由后文对船上各种实验室的描述可知,D项强调“分辨不出方向”不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恰当。</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11.(2018课标全国Ⅲ,20)下面是一封信的主要内容,其中有五处不得体,请找</a:t>
            </a:r>
            <a:r>
              <a:rPr dirty="0"/>
              <a:t/>
            </a:r>
            <a:br>
              <a:rPr dirty="0"/>
            </a:br>
            <a:r>
              <a:rPr lang="zh-CN" altLang="en-US" sz="2607" kern="0" dirty="0" smtClean="0">
                <a:solidFill>
                  <a:srgbClr val="000000"/>
                </a:solidFill>
                <a:latin typeface="Times New Roman" pitchFamily="65" charset="-122"/>
                <a:ea typeface="宋体" pitchFamily="65" charset="-122"/>
              </a:rPr>
              <a:t>出并作修改。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获悉文学院下周举办活动,隆重庆贺先生教书50周年,我因俗务缠身,不能光</a:t>
            </a:r>
            <a:r>
              <a:rPr dirty="0"/>
              <a:t/>
            </a:r>
            <a:br>
              <a:rPr dirty="0"/>
            </a:br>
            <a:r>
              <a:rPr lang="zh-CN" altLang="en-US" sz="2607" kern="0" dirty="0" smtClean="0">
                <a:solidFill>
                  <a:srgbClr val="000000"/>
                </a:solidFill>
                <a:latin typeface="Times New Roman" pitchFamily="65" charset="-122"/>
                <a:ea typeface="宋体" pitchFamily="65" charset="-122"/>
              </a:rPr>
              <a:t>临,特惠赠鲜花一束,以表敬意。随信寄去近期出版的拙著一册,还望先生先</a:t>
            </a:r>
            <a:r>
              <a:rPr dirty="0"/>
              <a:t/>
            </a:r>
            <a:br>
              <a:rPr dirty="0"/>
            </a:br>
            <a:r>
              <a:rPr lang="zh-CN" altLang="en-US" sz="2607" kern="0" dirty="0" smtClean="0">
                <a:solidFill>
                  <a:srgbClr val="000000"/>
                </a:solidFill>
                <a:latin typeface="Times New Roman" pitchFamily="65" charset="-122"/>
                <a:ea typeface="宋体" pitchFamily="65" charset="-122"/>
              </a:rPr>
              <a:t>睹为快。</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盛夏快来了,请先生保重身体。</a:t>
            </a:r>
            <a:endParaRPr lang="zh-CN" altLang="en-US" dirty="0"/>
          </a:p>
        </p:txBody>
      </p:sp>
      <p:sp>
        <p:nvSpPr>
          <p:cNvPr id="3" name="TextBox 2"/>
          <p:cNvSpPr txBox="1"/>
          <p:nvPr/>
        </p:nvSpPr>
        <p:spPr>
          <a:xfrm>
            <a:off x="535509" y="4572397"/>
            <a:ext cx="11340000" cy="18466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(示例)①“教书”改为“从教”;②“光临”改为“前往”或“参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加”;③“惠赠”改为“奉上”“奉送”或“敬赠”;④“先睹为快”改为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“指正”或“斧正”;⑤“快来了”改为“将至”或“将临”。</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本题考查语言表达得体的能力。老师除了“教书”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还“育人”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“教书”一词不准确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也显得对对方不尊重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光临”和“惠赠”都是敬辞</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都不能用于自己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先睹为快”的意思是以先看到为快事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用于老师看自己的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作品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这种说法不容易被对方接受</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也达不到自己的表达目的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快来了”是</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口语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和整个语段正式、庄重的语体风格很不协调。</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当面陈述和请人转述是两种不同的表达方式,要恰当运用。面陈,要根据双方</a:t>
            </a:r>
            <a:r>
              <a:rPr dirty="0"/>
              <a:t/>
            </a:r>
            <a:br>
              <a:rPr dirty="0"/>
            </a:br>
            <a:r>
              <a:rPr lang="zh-CN" altLang="en-US" sz="2607" kern="0" dirty="0" smtClean="0">
                <a:solidFill>
                  <a:srgbClr val="000000"/>
                </a:solidFill>
                <a:latin typeface="Times New Roman" pitchFamily="65" charset="-122"/>
                <a:ea typeface="宋体" pitchFamily="65" charset="-122"/>
              </a:rPr>
              <a:t>的关系,把陈述的内容讲清楚,这种表达方式相对简单一些。请人代转,涉及</a:t>
            </a:r>
            <a:r>
              <a:rPr dirty="0"/>
              <a:t/>
            </a:r>
            <a:br>
              <a:rPr dirty="0"/>
            </a:br>
            <a:r>
              <a:rPr lang="zh-CN" altLang="en-US" sz="2607" kern="0" dirty="0" smtClean="0">
                <a:solidFill>
                  <a:srgbClr val="000000"/>
                </a:solidFill>
                <a:latin typeface="Times New Roman" pitchFamily="65" charset="-122"/>
                <a:ea typeface="宋体" pitchFamily="65" charset="-122"/>
              </a:rPr>
              <a:t>第三人,不仅叙述角度变了,时间、地点、称代等因素也变了,这种表达方式</a:t>
            </a:r>
            <a:r>
              <a:rPr dirty="0"/>
              <a:t/>
            </a:r>
            <a:br>
              <a:rPr dirty="0"/>
            </a:br>
            <a:r>
              <a:rPr lang="zh-CN" altLang="en-US" sz="2607" kern="0" dirty="0" smtClean="0">
                <a:solidFill>
                  <a:srgbClr val="000000"/>
                </a:solidFill>
                <a:latin typeface="Times New Roman" pitchFamily="65" charset="-122"/>
                <a:ea typeface="宋体" pitchFamily="65" charset="-122"/>
              </a:rPr>
              <a:t>更复杂,必须考虑变化了的各种因素,综合运用上述各种方法恰当表述。</a:t>
            </a:r>
            <a:endParaRPr lang="zh-CN" altLang="en-US" dirty="0"/>
          </a:p>
        </p:txBody>
      </p:sp>
      <p:pic>
        <p:nvPicPr>
          <p:cNvPr id="12290" name="Picture 2"/>
          <p:cNvPicPr>
            <a:picLocks noChangeAspect="1" noChangeArrowheads="1"/>
          </p:cNvPicPr>
          <p:nvPr/>
        </p:nvPicPr>
        <p:blipFill>
          <a:blip r:embed="rId4" cstate="print"/>
          <a:srcRect/>
          <a:stretch>
            <a:fillRect/>
          </a:stretch>
        </p:blipFill>
        <p:spPr bwMode="auto">
          <a:xfrm>
            <a:off x="521221" y="971997"/>
            <a:ext cx="7323138"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12.树人中学文学社准备请校友、著名作家刘枫先生来学校做一次写作讲座,</a:t>
            </a:r>
            <a:r>
              <a:rPr dirty="0"/>
              <a:t/>
            </a:r>
            <a:br>
              <a:rPr dirty="0"/>
            </a:br>
            <a:r>
              <a:rPr lang="zh-CN" altLang="en-US" sz="2607" kern="0" dirty="0" smtClean="0">
                <a:solidFill>
                  <a:srgbClr val="000000"/>
                </a:solidFill>
                <a:latin typeface="Times New Roman" pitchFamily="65" charset="-122"/>
                <a:ea typeface="宋体" pitchFamily="65" charset="-122"/>
              </a:rPr>
              <a:t>为此,文学社让小张带着请柬登门邀请。不巧刘先生不在家,开门的是他儿</a:t>
            </a:r>
            <a:r>
              <a:rPr dirty="0"/>
              <a:t/>
            </a:r>
            <a:br>
              <a:rPr dirty="0"/>
            </a:br>
            <a:r>
              <a:rPr lang="zh-CN" altLang="en-US" sz="2607" kern="0" dirty="0" smtClean="0">
                <a:solidFill>
                  <a:srgbClr val="000000"/>
                </a:solidFill>
                <a:latin typeface="Times New Roman" pitchFamily="65" charset="-122"/>
                <a:ea typeface="宋体" pitchFamily="65" charset="-122"/>
              </a:rPr>
              <a:t>子。于是小张对他说:“①</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”刘先生回家后,他的儿子</a:t>
            </a:r>
            <a:r>
              <a:rPr dirty="0"/>
              <a:t/>
            </a:r>
            <a:br>
              <a:rPr dirty="0"/>
            </a:br>
            <a:r>
              <a:rPr lang="zh-CN" altLang="en-US" sz="2607" kern="0" dirty="0" smtClean="0">
                <a:solidFill>
                  <a:srgbClr val="000000"/>
                </a:solidFill>
                <a:latin typeface="Times New Roman" pitchFamily="65" charset="-122"/>
                <a:ea typeface="宋体" pitchFamily="65" charset="-122"/>
              </a:rPr>
              <a:t>拿出请柬,向父亲转述了小张的来意:“②</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请在横线上分别填写小张和刘先生的儿子说的话。要求:语意明确,语言得</a:t>
            </a:r>
            <a:r>
              <a:rPr dirty="0"/>
              <a:t/>
            </a:r>
            <a:br>
              <a:rPr dirty="0"/>
            </a:br>
            <a:r>
              <a:rPr lang="zh-CN" altLang="en-US" sz="2607" kern="0" dirty="0" smtClean="0">
                <a:solidFill>
                  <a:srgbClr val="000000"/>
                </a:solidFill>
                <a:latin typeface="Times New Roman" pitchFamily="65" charset="-122"/>
                <a:ea typeface="宋体" pitchFamily="65" charset="-122"/>
              </a:rPr>
              <a:t>体,每人说的话不超过60字。</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5148461"/>
            <a:ext cx="11340000" cy="129266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①您好,我是树人中学文学社的小张,想请刘老师去给我们文学社做一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次写作讲座,这是请柬,请您转交给他,好吗?谢谢。</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②爸爸,今天树人中学文学社的小张来过,想请您去给文学社做一次写作讲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座,这是文学社给您的请柬。</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(意思完整、用语得体即可)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解题时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既要注意信息的完整性和准确性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又要注意人物的身份</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尤其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是人称的变化和口语化色彩。</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668731"/>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提分攻略三　巧解两类排序题</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嵌入式排序题是从一个语段中抽出几个句子,打乱句子的顺序,要求考生联系</a:t>
            </a:r>
            <a:r>
              <a:rPr dirty="0"/>
              <a:t/>
            </a:r>
            <a:br>
              <a:rPr dirty="0"/>
            </a:br>
            <a:r>
              <a:rPr lang="zh-CN" altLang="en-US" sz="2607" kern="0" dirty="0" smtClean="0">
                <a:solidFill>
                  <a:srgbClr val="000000"/>
                </a:solidFill>
                <a:latin typeface="Times New Roman" pitchFamily="65" charset="-122"/>
                <a:ea typeface="宋体" pitchFamily="65" charset="-122"/>
              </a:rPr>
              <a:t>上下文,在四个选项中选择衔接最恰当的一项。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可使用“三步法”解答这种排序题,具体步骤如下: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第一步:根据横线前的内容确定第一句。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先观察四个选项,判断排在第一句的句子可能是哪几句;然后将横线前的内容</a:t>
            </a:r>
            <a:r>
              <a:rPr dirty="0"/>
              <a:t/>
            </a:r>
            <a:br>
              <a:rPr dirty="0"/>
            </a:br>
            <a:r>
              <a:rPr lang="zh-CN" altLang="en-US" sz="2607" kern="0" dirty="0" smtClean="0">
                <a:solidFill>
                  <a:srgbClr val="000000"/>
                </a:solidFill>
                <a:latin typeface="Times New Roman" pitchFamily="65" charset="-122"/>
                <a:ea typeface="宋体" pitchFamily="65" charset="-122"/>
              </a:rPr>
              <a:t>分别与可能排在第一句的句子连起来读,确定联系紧密的一句为第一句。确</a:t>
            </a:r>
            <a:r>
              <a:rPr dirty="0"/>
              <a:t/>
            </a:r>
            <a:br>
              <a:rPr dirty="0"/>
            </a:br>
            <a:r>
              <a:rPr lang="zh-CN" altLang="en-US" sz="2607" kern="0" dirty="0" smtClean="0">
                <a:solidFill>
                  <a:srgbClr val="000000"/>
                </a:solidFill>
                <a:latin typeface="Times New Roman" pitchFamily="65" charset="-122"/>
                <a:ea typeface="宋体" pitchFamily="65" charset="-122"/>
              </a:rPr>
              <a:t>定第一句后一般可排除两个选项。</a:t>
            </a:r>
            <a:endParaRPr lang="zh-CN" altLang="en-US" dirty="0"/>
          </a:p>
        </p:txBody>
      </p:sp>
      <p:pic>
        <p:nvPicPr>
          <p:cNvPr id="13314" name="Picture 2"/>
          <p:cNvPicPr>
            <a:picLocks noChangeAspect="1" noChangeArrowheads="1"/>
          </p:cNvPicPr>
          <p:nvPr/>
        </p:nvPicPr>
        <p:blipFill>
          <a:blip r:embed="rId4" cstate="print"/>
          <a:srcRect/>
          <a:stretch>
            <a:fillRect/>
          </a:stretch>
        </p:blipFill>
        <p:spPr bwMode="auto">
          <a:xfrm>
            <a:off x="449213" y="1692077"/>
            <a:ext cx="7246938" cy="7143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第二步:找出必须紧紧相连的两句。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在题目给出的句子中,找出必须紧紧相连的两句,然后从剩余两个选项中找出</a:t>
            </a:r>
            <a:r>
              <a:t/>
            </a:r>
            <a:br/>
            <a:r>
              <a:rPr lang="zh-CN" altLang="en-US" sz="2607" kern="0" dirty="0" smtClean="0">
                <a:solidFill>
                  <a:srgbClr val="000000"/>
                </a:solidFill>
                <a:latin typeface="Times New Roman" pitchFamily="65" charset="-122"/>
                <a:ea typeface="宋体" pitchFamily="65" charset="-122"/>
              </a:rPr>
              <a:t>这两句排在一起的选项,该选项即答案。如果两个选项都将这两个句子排在</a:t>
            </a:r>
            <a:r>
              <a:t/>
            </a:r>
            <a:br/>
            <a:r>
              <a:rPr lang="zh-CN" altLang="en-US" sz="2607" kern="0" dirty="0" smtClean="0">
                <a:solidFill>
                  <a:srgbClr val="000000"/>
                </a:solidFill>
                <a:latin typeface="Times New Roman" pitchFamily="65" charset="-122"/>
                <a:ea typeface="宋体" pitchFamily="65" charset="-122"/>
              </a:rPr>
              <a:t>一起,可再找出必须紧紧相连的另外两个句子,即可得出答案。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第三步:根据横线后的内容确定最后一句。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如果经过上述两步还不能确定答案,再将剩余两个选项中排在最后的句子,分</a:t>
            </a:r>
            <a:r>
              <a:t/>
            </a:r>
            <a:br/>
            <a:r>
              <a:rPr lang="zh-CN" altLang="en-US" sz="2607" kern="0" dirty="0" smtClean="0">
                <a:solidFill>
                  <a:srgbClr val="000000"/>
                </a:solidFill>
                <a:latin typeface="Times New Roman" pitchFamily="65" charset="-122"/>
                <a:ea typeface="宋体" pitchFamily="65" charset="-122"/>
              </a:rPr>
              <a:t>别与横线后的内容连起来读。通过确定与横线后的内容语意衔接的句子,来</a:t>
            </a:r>
            <a:r>
              <a:t/>
            </a:r>
            <a:br/>
            <a:r>
              <a:rPr lang="zh-CN" altLang="en-US" sz="2607" kern="0" dirty="0" smtClean="0">
                <a:solidFill>
                  <a:srgbClr val="000000"/>
                </a:solidFill>
                <a:latin typeface="Times New Roman" pitchFamily="65" charset="-122"/>
                <a:ea typeface="宋体" pitchFamily="65" charset="-122"/>
              </a:rPr>
              <a:t>确定正确答案。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大多数的语言排序题,使用前两步就可得出答案。有的语言排序题,在观察四</a:t>
            </a:r>
            <a:endParaRPr lang="zh-CN" altLang="en-US"/>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个选项排列的句序后,仅使用第二步(找出必须紧紧相连的两句),即可得出正</a:t>
            </a:r>
            <a:r>
              <a:rPr dirty="0"/>
              <a:t/>
            </a:r>
            <a:br>
              <a:rPr dirty="0"/>
            </a:br>
            <a:r>
              <a:rPr lang="zh-CN" altLang="en-US" sz="2607" kern="0" dirty="0" smtClean="0">
                <a:solidFill>
                  <a:srgbClr val="000000"/>
                </a:solidFill>
                <a:latin typeface="Times New Roman" pitchFamily="65" charset="-122"/>
                <a:ea typeface="宋体" pitchFamily="65" charset="-122"/>
              </a:rPr>
              <a:t>确答案。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在上述解题过程中,要确定哪一句和横线前的内容相连接,要确定哪两句必须</a:t>
            </a:r>
            <a:r>
              <a:rPr dirty="0"/>
              <a:t/>
            </a:r>
            <a:br>
              <a:rPr dirty="0"/>
            </a:br>
            <a:r>
              <a:rPr lang="zh-CN" altLang="en-US" sz="2607" kern="0" dirty="0" smtClean="0">
                <a:solidFill>
                  <a:srgbClr val="000000"/>
                </a:solidFill>
                <a:latin typeface="Times New Roman" pitchFamily="65" charset="-122"/>
                <a:ea typeface="宋体" pitchFamily="65" charset="-122"/>
              </a:rPr>
              <a:t>连在一起,要确定哪一句和横线后的内容语意衔接,也就是说,都需要找出在</a:t>
            </a:r>
            <a:r>
              <a:rPr dirty="0"/>
              <a:t/>
            </a:r>
            <a:br>
              <a:rPr dirty="0"/>
            </a:br>
            <a:r>
              <a:rPr lang="zh-CN" altLang="en-US" sz="2607" kern="0" dirty="0" smtClean="0">
                <a:solidFill>
                  <a:srgbClr val="000000"/>
                </a:solidFill>
                <a:latin typeface="Times New Roman" pitchFamily="65" charset="-122"/>
                <a:ea typeface="宋体" pitchFamily="65" charset="-122"/>
              </a:rPr>
              <a:t>不同位置要连在一起的两句话。</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在下面一段文字横线处填入语句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衔接最恰当的一项是</a:t>
            </a:r>
            <a:r>
              <a:rPr lang="zh-CN" altLang="en-US" sz="2040" kern="0" spc="567"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自宋元至明清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清明节除了要祭扫家墓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还要在门楣、窗户上插上柳条。</a:t>
            </a:r>
            <a:r>
              <a:rPr lang="zh-CN" altLang="en-US" sz="2607" u="sng" kern="0" dirty="0" smtClean="0">
                <a:solidFill>
                  <a:srgbClr val="000000"/>
                </a:solidFill>
                <a:latin typeface="Times New Roman" pitchFamily="65" charset="-122"/>
                <a:ea typeface="宋体" pitchFamily="65" charset="-122"/>
              </a:rPr>
              <a:t>　    </a:t>
            </a:r>
            <a:r>
              <a:rPr lang="zh-CN" altLang="en-US" sz="2800" dirty="0" smtClean="0"/>
              <a:t/>
            </a:r>
            <a:br>
              <a:rPr lang="zh-CN" altLang="en-US" sz="2800" dirty="0" smtClean="0"/>
            </a:br>
            <a:r>
              <a:rPr lang="zh-CN" altLang="en-US" sz="2607" u="sng"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①达到人丁兴旺、身体健康的目的</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②于是在郊游踏青时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③它便成了人类文化中生命力的象征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④人们企盼将这种生命力转移到自家门庭和家庭成员身上</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71997"/>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⑤不会忘记顺便折一些柳条回来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⑥由于柳树最先送来春的消息并且具有旺盛的生殖力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A.⑥③④①②⑤　　B.②⑤①④⑥③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C.②④⑥③①⑤　　D.⑥④②⑤③①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1.(2018课标全国Ⅱ改编,17)阅读下面的文字,完成题目。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戏曲既需传承也需创新,这是业内的基本共识。然而,近年来由于一些创新尝</a:t>
            </a:r>
            <a:r>
              <a:rPr dirty="0"/>
              <a:t/>
            </a:r>
            <a:br>
              <a:rPr dirty="0"/>
            </a:br>
            <a:r>
              <a:rPr lang="zh-CN" altLang="en-US" sz="2607" kern="0" dirty="0" smtClean="0">
                <a:solidFill>
                  <a:srgbClr val="000000"/>
                </a:solidFill>
                <a:latin typeface="Times New Roman" pitchFamily="65" charset="-122"/>
                <a:ea typeface="宋体" pitchFamily="65" charset="-122"/>
              </a:rPr>
              <a:t>试未收到理想效果,有人就将创新和继承对立起来,认为戏曲不必创新。尤其</a:t>
            </a:r>
            <a:r>
              <a:rPr dirty="0"/>
              <a:t/>
            </a:r>
            <a:br>
              <a:rPr dirty="0"/>
            </a:br>
            <a:r>
              <a:rPr lang="zh-CN" altLang="en-US" sz="2607" kern="0" dirty="0" smtClean="0">
                <a:solidFill>
                  <a:srgbClr val="000000"/>
                </a:solidFill>
                <a:latin typeface="Times New Roman" pitchFamily="65" charset="-122"/>
                <a:ea typeface="宋体" pitchFamily="65" charset="-122"/>
              </a:rPr>
              <a:t>是昆曲等戏曲艺术进入世界非物质文化遗产名录之后,创新在某些人那里几</a:t>
            </a:r>
            <a:r>
              <a:rPr dirty="0"/>
              <a:t/>
            </a:r>
            <a:br>
              <a:rPr dirty="0"/>
            </a:br>
            <a:r>
              <a:rPr lang="zh-CN" altLang="en-US" sz="2607" kern="0" dirty="0" smtClean="0">
                <a:solidFill>
                  <a:srgbClr val="000000"/>
                </a:solidFill>
                <a:latin typeface="Times New Roman" pitchFamily="65" charset="-122"/>
                <a:ea typeface="宋体" pitchFamily="65" charset="-122"/>
              </a:rPr>
              <a:t>乎成了贬义词。(　　　　)。随着时代的发展变化,戏曲艺术不断被赋予新</a:t>
            </a:r>
            <a:r>
              <a:rPr dirty="0"/>
              <a:t/>
            </a:r>
            <a:br>
              <a:rPr dirty="0"/>
            </a:br>
            <a:r>
              <a:rPr lang="zh-CN" altLang="en-US" sz="2607" kern="0" dirty="0" smtClean="0">
                <a:solidFill>
                  <a:srgbClr val="000000"/>
                </a:solidFill>
                <a:latin typeface="Times New Roman" pitchFamily="65" charset="-122"/>
                <a:ea typeface="宋体" pitchFamily="65" charset="-122"/>
              </a:rPr>
              <a:t>的内涵。如果一直固守原有形态,只强调复制和模仿,戏曲恐怕早在数百年前</a:t>
            </a:r>
            <a:r>
              <a:rPr dirty="0"/>
              <a:t/>
            </a:r>
            <a:br>
              <a:rPr dirty="0"/>
            </a:br>
            <a:r>
              <a:rPr lang="zh-CN" altLang="en-US" sz="2607" kern="0" dirty="0" smtClean="0">
                <a:solidFill>
                  <a:srgbClr val="000000"/>
                </a:solidFill>
                <a:latin typeface="Times New Roman" pitchFamily="65" charset="-122"/>
                <a:ea typeface="宋体" pitchFamily="65" charset="-122"/>
              </a:rPr>
              <a:t>就寿终正寝了。</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  A　本题仅用第二步(找出必须紧紧相连的两句)即可作答。句③中的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“生命力的象征”与句④中的“这种生命力”语意相连;句②中的“踏青</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时”与句⑤中的“顺便折一些柳条回来”语意相连,由此可确定③④、②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⑤。答案为A项。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1.依次填入下面一段文字横线处的语句,衔接最恰当的一组是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一个国家的强弱盛衰,都不是偶然的,都不能逃出因果的铁律。</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。我们要深信:今日的失</a:t>
            </a:r>
            <a:r>
              <a:rPr dirty="0"/>
              <a:t/>
            </a:r>
            <a:br>
              <a:rPr dirty="0"/>
            </a:br>
            <a:r>
              <a:rPr lang="zh-CN" altLang="en-US" sz="2607" kern="0" dirty="0" smtClean="0">
                <a:solidFill>
                  <a:srgbClr val="000000"/>
                </a:solidFill>
                <a:latin typeface="Times New Roman" pitchFamily="65" charset="-122"/>
                <a:ea typeface="宋体" pitchFamily="65" charset="-122"/>
              </a:rPr>
              <a:t>败,都由于过去的不努力。我们要深信:今日的努力,必定有将来的大收获。</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①这是我们今日拥有的信心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②一粒一粒地种,必有满仓满屋的收获</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③都只是过去种种恶因结出的恶果</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④我们要收获将来的善果</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⑤必须努力种下现在的善因</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⑥我们今日所受的苦痛和耻辱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A.⑥③④②⑤①　　B.⑥③④⑤②①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C.①③⑥④⑤②　　D.①③⑤⑥④②</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①句中的“这”在横线前找不到对应的指代内容,确定⑥为第一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句,排除C、D;再按分句间逻辑关系,“苦痛和耻辱”对“恶果”,“善果”对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“善因”,由此可确立⑥③、④⑤。故选B。</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无语境排序题不给上下文,要求就所给的几个句子,选择衔接最恰当的一项。</a:t>
            </a:r>
            <a:r>
              <a:rPr dirty="0"/>
              <a:t/>
            </a:r>
            <a:br>
              <a:rPr dirty="0"/>
            </a:br>
            <a:r>
              <a:rPr lang="zh-CN" altLang="en-US" sz="2607" kern="0" dirty="0" smtClean="0">
                <a:solidFill>
                  <a:srgbClr val="000000"/>
                </a:solidFill>
                <a:latin typeface="Times New Roman" pitchFamily="65" charset="-122"/>
                <a:ea typeface="宋体" pitchFamily="65" charset="-122"/>
              </a:rPr>
              <a:t>解题时可使用“三排法”——词语排序法、语意排序法、句式排序法加以</a:t>
            </a:r>
            <a:r>
              <a:rPr dirty="0"/>
              <a:t/>
            </a:r>
            <a:br>
              <a:rPr dirty="0"/>
            </a:br>
            <a:r>
              <a:rPr lang="zh-CN" altLang="en-US" sz="2607" kern="0" dirty="0" smtClean="0">
                <a:solidFill>
                  <a:srgbClr val="000000"/>
                </a:solidFill>
                <a:latin typeface="Times New Roman" pitchFamily="65" charset="-122"/>
                <a:ea typeface="宋体" pitchFamily="65" charset="-122"/>
              </a:rPr>
              <a:t>解答。</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第一种:词语排序法——根据起照应作用的词语来排序。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一个语段中句与句之间肯定是前后照应的,而这种照应关系通常会通过某些</a:t>
            </a:r>
            <a:r>
              <a:rPr dirty="0"/>
              <a:t/>
            </a:r>
            <a:br>
              <a:rPr dirty="0"/>
            </a:br>
            <a:r>
              <a:rPr lang="zh-CN" altLang="en-US" sz="2607" kern="0" dirty="0" smtClean="0">
                <a:solidFill>
                  <a:srgbClr val="000000"/>
                </a:solidFill>
                <a:latin typeface="Times New Roman" pitchFamily="65" charset="-122"/>
                <a:ea typeface="宋体" pitchFamily="65" charset="-122"/>
              </a:rPr>
              <a:t>词语表现出来。使用词语排序法排序: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①看句子中是否有“相同的词语”,如果两句话中出现了相同的词语,一般情</a:t>
            </a:r>
            <a:r>
              <a:rPr dirty="0"/>
              <a:t/>
            </a:r>
            <a:br>
              <a:rPr dirty="0"/>
            </a:br>
            <a:r>
              <a:rPr lang="zh-CN" altLang="en-US" sz="2607" kern="0" dirty="0" smtClean="0">
                <a:solidFill>
                  <a:srgbClr val="000000"/>
                </a:solidFill>
                <a:latin typeface="Times New Roman" pitchFamily="65" charset="-122"/>
                <a:ea typeface="宋体" pitchFamily="65" charset="-122"/>
              </a:rPr>
              <a:t>况下这两个句子应该排在一起。</a:t>
            </a:r>
            <a:endParaRPr lang="zh-CN" altLang="en-US" dirty="0"/>
          </a:p>
        </p:txBody>
      </p:sp>
      <p:pic>
        <p:nvPicPr>
          <p:cNvPr id="14338" name="Picture 2"/>
          <p:cNvPicPr>
            <a:picLocks noChangeAspect="1" noChangeArrowheads="1"/>
          </p:cNvPicPr>
          <p:nvPr/>
        </p:nvPicPr>
        <p:blipFill>
          <a:blip r:embed="rId4" cstate="print"/>
          <a:srcRect/>
          <a:stretch>
            <a:fillRect/>
          </a:stretch>
        </p:blipFill>
        <p:spPr bwMode="auto">
          <a:xfrm>
            <a:off x="449213" y="971997"/>
            <a:ext cx="7265988" cy="6667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②找“关联词”和“代词”,如果能找到关联词、代词,就可根据关联词成对</a:t>
            </a:r>
            <a:r>
              <a:t/>
            </a:r>
            <a:br/>
            <a:r>
              <a:rPr lang="zh-CN" altLang="en-US" sz="2607" kern="0" dirty="0" smtClean="0">
                <a:solidFill>
                  <a:srgbClr val="000000"/>
                </a:solidFill>
                <a:latin typeface="Times New Roman" pitchFamily="65" charset="-122"/>
                <a:ea typeface="宋体" pitchFamily="65" charset="-122"/>
              </a:rPr>
              <a:t>使用、指示代词和指代内容位置靠近的特点,确定必须连在一起的句子。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③找“暗示性词语”,使用了“换句话说”一类词语的句子,要紧跟在和它意</a:t>
            </a:r>
            <a:r>
              <a:t/>
            </a:r>
            <a:br/>
            <a:r>
              <a:rPr lang="zh-CN" altLang="en-US" sz="2607" kern="0" dirty="0" smtClean="0">
                <a:solidFill>
                  <a:srgbClr val="000000"/>
                </a:solidFill>
                <a:latin typeface="Times New Roman" pitchFamily="65" charset="-122"/>
                <a:ea typeface="宋体" pitchFamily="65" charset="-122"/>
              </a:rPr>
              <a:t>思差不多的句子之后;出现“与此相反”“反过来说”等词语的句子,要紧跟</a:t>
            </a:r>
            <a:r>
              <a:t/>
            </a:r>
            <a:br/>
            <a:r>
              <a:rPr lang="zh-CN" altLang="en-US" sz="2607" kern="0" dirty="0" smtClean="0">
                <a:solidFill>
                  <a:srgbClr val="000000"/>
                </a:solidFill>
                <a:latin typeface="Times New Roman" pitchFamily="65" charset="-122"/>
                <a:ea typeface="宋体" pitchFamily="65" charset="-122"/>
              </a:rPr>
              <a:t>在与它意思相反、相对的句子之后;出现“首先”“其次”“再次”等词语,</a:t>
            </a:r>
            <a:r>
              <a:t/>
            </a:r>
            <a:br/>
            <a:r>
              <a:rPr lang="zh-CN" altLang="en-US" sz="2607" kern="0" dirty="0" smtClean="0">
                <a:solidFill>
                  <a:srgbClr val="000000"/>
                </a:solidFill>
                <a:latin typeface="Times New Roman" pitchFamily="65" charset="-122"/>
                <a:ea typeface="宋体" pitchFamily="65" charset="-122"/>
              </a:rPr>
              <a:t>表示这些句子应该连在一起;出现“总之”“综上所述”“由此看来”等词</a:t>
            </a:r>
            <a:r>
              <a:t/>
            </a:r>
            <a:br/>
            <a:r>
              <a:rPr lang="zh-CN" altLang="en-US" sz="2607" kern="0" dirty="0" smtClean="0">
                <a:solidFill>
                  <a:srgbClr val="000000"/>
                </a:solidFill>
                <a:latin typeface="Times New Roman" pitchFamily="65" charset="-122"/>
                <a:ea typeface="宋体" pitchFamily="65" charset="-122"/>
              </a:rPr>
              <a:t>语的句子,表示总结,多是这个语段的最后一句话。</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第二种:语意排序法——根据句子之间的语意联系来排序。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如果找不到起照应作用的词语,考生可根据上一句的意思推导下一句语意的</a:t>
            </a:r>
            <a:endParaRPr lang="zh-CN" altLang="en-US"/>
          </a:p>
        </p:txBody>
      </p:sp>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3191"/>
          </a:xfrm>
          <a:prstGeom prst="rect">
            <a:avLst/>
          </a:prstGeom>
          <a:noFill/>
        </p:spPr>
        <p:txBody>
          <a:bodyPr wrap="square" lIns="0" tIns="0" rIns="0" bIns="0" rtlCol="0">
            <a:spAutoFit/>
          </a:bodyPr>
          <a:lstStyle/>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侧重点,从而将语意联系最密切的两个句子连在一起。在几种排序法中,语意</a:t>
            </a:r>
            <a:r>
              <a:rPr dirty="0"/>
              <a:t/>
            </a:r>
            <a:br>
              <a:rPr dirty="0"/>
            </a:br>
            <a:r>
              <a:rPr lang="zh-CN" altLang="en-US" sz="2607" kern="0" dirty="0" smtClean="0">
                <a:solidFill>
                  <a:srgbClr val="000000"/>
                </a:solidFill>
                <a:latin typeface="Times New Roman" pitchFamily="65" charset="-122"/>
                <a:ea typeface="宋体" pitchFamily="65" charset="-122"/>
              </a:rPr>
              <a:t>排序法使用频率最高。</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第三种:句式排序法——根据句式来排序。</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句式排序法指的是根据前后句子的句式一般相同的特点,来确定必须连在一</a:t>
            </a:r>
            <a:r>
              <a:rPr dirty="0"/>
              <a:t/>
            </a:r>
            <a:br>
              <a:rPr dirty="0"/>
            </a:br>
            <a:r>
              <a:rPr lang="zh-CN" altLang="en-US" sz="2607" kern="0" dirty="0" smtClean="0">
                <a:solidFill>
                  <a:srgbClr val="000000"/>
                </a:solidFill>
                <a:latin typeface="Times New Roman" pitchFamily="65" charset="-122"/>
                <a:ea typeface="宋体" pitchFamily="65" charset="-122"/>
              </a:rPr>
              <a:t>起的两个句子。也就是说,如果上一句是主谓句式,那么,在题目所给的句子</a:t>
            </a:r>
            <a:r>
              <a:rPr dirty="0"/>
              <a:t/>
            </a:r>
            <a:br>
              <a:rPr dirty="0"/>
            </a:br>
            <a:r>
              <a:rPr lang="zh-CN" altLang="en-US" sz="2607" kern="0" dirty="0" smtClean="0">
                <a:solidFill>
                  <a:srgbClr val="000000"/>
                </a:solidFill>
                <a:latin typeface="Times New Roman" pitchFamily="65" charset="-122"/>
                <a:ea typeface="宋体" pitchFamily="65" charset="-122"/>
              </a:rPr>
              <a:t>中,和它连在一起的句子也应是主谓句式。在几种排序法中,根据句式排序的</a:t>
            </a:r>
            <a:r>
              <a:rPr dirty="0"/>
              <a:t/>
            </a:r>
            <a:br>
              <a:rPr dirty="0"/>
            </a:br>
            <a:r>
              <a:rPr lang="zh-CN" altLang="en-US" sz="2607" kern="0" dirty="0" smtClean="0">
                <a:solidFill>
                  <a:srgbClr val="000000"/>
                </a:solidFill>
                <a:latin typeface="Times New Roman" pitchFamily="65" charset="-122"/>
                <a:ea typeface="宋体" pitchFamily="65" charset="-122"/>
              </a:rPr>
              <a:t>情况并不多见,但考生却不能不掌握,这样可避免出现在应使用此法时因不知</a:t>
            </a:r>
            <a:r>
              <a:rPr dirty="0"/>
              <a:t/>
            </a:r>
            <a:br>
              <a:rPr dirty="0"/>
            </a:br>
            <a:r>
              <a:rPr lang="zh-CN" altLang="en-US" sz="2607" kern="0" dirty="0" smtClean="0">
                <a:solidFill>
                  <a:srgbClr val="000000"/>
                </a:solidFill>
                <a:latin typeface="Times New Roman" pitchFamily="65" charset="-122"/>
                <a:ea typeface="宋体" pitchFamily="65" charset="-122"/>
              </a:rPr>
              <a:t>此法而失分的情况。</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无语境排序题做题的关键是找出几组(至少两组)必须连在一起的两句话,有</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200"/>
              </a:lnSpc>
            </a:pPr>
            <a:r>
              <a:rPr lang="zh-CN" altLang="en-US" sz="2607" kern="0" dirty="0" smtClean="0">
                <a:solidFill>
                  <a:srgbClr val="000000"/>
                </a:solidFill>
                <a:latin typeface="Times New Roman" pitchFamily="65" charset="-122"/>
                <a:ea typeface="宋体" pitchFamily="65" charset="-122"/>
              </a:rPr>
              <a:t>时还要对所给句子先分层再排序。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把下列句子组成语意连贯的语段,排序最恰当的一项是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①从汉字笔画的统计分布规律来看,这种看法是值得商榷的。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②不少人认为简化汉字的理想目标是把十画以上的字简化到十画或不足十画。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③为了增强区别性,对那些笔画较多的非常用字还是不去简化为好。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④文字的应用首先要保证看和读的方便,要有相当的清晰性和区别性。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⑤但把笔画全部减到十画或不足十画,势必增加大量的形近字,给看和读带来</a:t>
            </a:r>
            <a:r>
              <a:rPr dirty="0"/>
              <a:t/>
            </a:r>
            <a:br>
              <a:rPr dirty="0"/>
            </a:br>
            <a:r>
              <a:rPr lang="zh-CN" altLang="en-US" sz="2607" kern="0" dirty="0" smtClean="0">
                <a:solidFill>
                  <a:srgbClr val="000000"/>
                </a:solidFill>
                <a:latin typeface="Times New Roman" pitchFamily="65" charset="-122"/>
                <a:ea typeface="宋体" pitchFamily="65" charset="-122"/>
              </a:rPr>
              <a:t>困难。</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⑥其次才是笔画简单,写起来省事。</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A.②①④⑥⑤③　　　　　B.②①⑤③④⑥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C.④⑥②①③⑤　　　　　D.④⑥③⑤②①</a:t>
            </a:r>
            <a:endParaRPr lang="zh-CN" altLang="en-US"/>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    首先,要看语段的整体内容,即围绕汉字简化问题谈看法。其次,运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用“语意排序法”和“词语排序法”掌握行文的逻辑关系。②句中摆出了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“不少人”对汉字简化的看法,①句中“这种看法”应指②句中“不少人认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为</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”这一看法,故②①组合在一起,这一组合表明了文段的观点,故排在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首位。所以排除C、D两项。再次,④句中的“首先”和⑥句中的“其次”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相照应,故④⑥组合,这一组合初步阐明了汉字不宜进一步简化的原因,故排</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在②①之后。据此可排除B项。故选A。</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下列在文中括号内补写的语句,最恰当的一项是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A.当代戏曲的发展,被创新精神的缺失所制约</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B.当代戏曲的发展,因创新精神的缺失而被制约</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C.创新精神的缺失,制约了当代戏曲的发展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D.创新精神的缺失,对当代戏曲发展起了制约作用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2.下列句子顺序的排列,最恰当的一项是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①早在2000多年前,世界闻名的丝绸之路就把中阿两大文明联系在一起。丝</a:t>
            </a:r>
            <a:r>
              <a:rPr dirty="0"/>
              <a:t/>
            </a:r>
            <a:br>
              <a:rPr dirty="0"/>
            </a:br>
            <a:r>
              <a:rPr lang="zh-CN" altLang="en-US" sz="2607" kern="0" dirty="0" smtClean="0">
                <a:solidFill>
                  <a:srgbClr val="000000"/>
                </a:solidFill>
                <a:latin typeface="Times New Roman" pitchFamily="65" charset="-122"/>
                <a:ea typeface="宋体" pitchFamily="65" charset="-122"/>
              </a:rPr>
              <a:t>路是一条文化交流传播之路。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②中阿文明的交流传播,其意义不是仅限于双方的,而是普及世界的,两大古</a:t>
            </a:r>
            <a:r>
              <a:rPr dirty="0"/>
              <a:t/>
            </a:r>
            <a:br>
              <a:rPr dirty="0"/>
            </a:br>
            <a:r>
              <a:rPr lang="zh-CN" altLang="en-US" sz="2607" kern="0" dirty="0" smtClean="0">
                <a:solidFill>
                  <a:srgbClr val="000000"/>
                </a:solidFill>
                <a:latin typeface="Times New Roman" pitchFamily="65" charset="-122"/>
                <a:ea typeface="宋体" pitchFamily="65" charset="-122"/>
              </a:rPr>
              <a:t>老文明,极大地丰富了人类文明的宝库。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③在现代,中阿合作论坛,为双方交流与合作搭建了一个更宽广的平台。在论坛框架内成立的中阿文明对话机制,为促进人类文明的发展做出了重要贡献。</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④中国和阿拉伯国家都是文化底蕴极其深厚的国家,世界四大文明古国中中</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阿占据其三,即当今的中国、埃及和伊拉克。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⑤中国影响世界的四大发明先传到阿拉伯,再由那里传到欧洲。中国的丝</a:t>
            </a:r>
            <a:r>
              <a:rPr dirty="0"/>
              <a:t/>
            </a:r>
            <a:br>
              <a:rPr dirty="0"/>
            </a:br>
            <a:r>
              <a:rPr lang="zh-CN" altLang="en-US" sz="2607" kern="0" dirty="0" smtClean="0">
                <a:solidFill>
                  <a:srgbClr val="000000"/>
                </a:solidFill>
                <a:latin typeface="Times New Roman" pitchFamily="65" charset="-122"/>
                <a:ea typeface="宋体" pitchFamily="65" charset="-122"/>
              </a:rPr>
              <a:t>织、制瓷、医药学也是通过这条丝绸之路传到阿拉伯的。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A.①③⑤②④　　B.④①③⑤②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C.①③④⑤②　　D.④①⑤②③</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观察这五个句子,可发现句①和句③分别提到了“2000多年前”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和“现代”两个时间点,按时间分类,五个句子,只有句③谈“现代”,其余皆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谈“古代”(句④主要谈“古代”,“即当今的中国、埃及和伊拉克”只是对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“世界四大文明古国</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其三”的解释),因此句③或在其他四句之前,或在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其他四句之后,由时间和逻辑关系判断,由古到今,由已有的平台到“更宽广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的平台”,句③作为尾句比较合适。所以选D。</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19148"/>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提分攻略四　语句补写主观题“三类型”和</a:t>
            </a:r>
            <a:endParaRPr lang="en-US" altLang="zh-CN" sz="3700" kern="0" dirty="0" smtClean="0">
              <a:solidFill>
                <a:srgbClr val="000000"/>
              </a:solidFill>
              <a:latin typeface="黑体" pitchFamily="2" charset="-122"/>
              <a:ea typeface="黑体" pitchFamily="2" charset="-122"/>
            </a:endParaRPr>
          </a:p>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答题“四步骤”</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一、语句补写主观题“三类型”</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语句补写主观题是近年来高考最具特色、出现频率颇高的一种语言表达题</a:t>
            </a:r>
            <a:r>
              <a:rPr dirty="0"/>
              <a:t/>
            </a:r>
            <a:br>
              <a:rPr dirty="0"/>
            </a:br>
            <a:r>
              <a:rPr lang="zh-CN" altLang="en-US" sz="2607" kern="0" dirty="0" smtClean="0">
                <a:solidFill>
                  <a:srgbClr val="000000"/>
                </a:solidFill>
                <a:latin typeface="Times New Roman" pitchFamily="65" charset="-122"/>
                <a:ea typeface="宋体" pitchFamily="65" charset="-122"/>
              </a:rPr>
              <a:t>型。这类题目一般要求“根据材料内容”补写,就是提供一个语段材料,留出</a:t>
            </a:r>
            <a:r>
              <a:rPr dirty="0"/>
              <a:t/>
            </a:r>
            <a:br>
              <a:rPr dirty="0"/>
            </a:br>
            <a:r>
              <a:rPr lang="zh-CN" altLang="en-US" sz="2607" kern="0" dirty="0" smtClean="0">
                <a:solidFill>
                  <a:srgbClr val="000000"/>
                </a:solidFill>
                <a:latin typeface="Times New Roman" pitchFamily="65" charset="-122"/>
                <a:ea typeface="宋体" pitchFamily="65" charset="-122"/>
              </a:rPr>
              <a:t>两至三个空进行补写。补写后的句子要切合语段内容,语意连贯,逻辑严密,</a:t>
            </a:r>
            <a:r>
              <a:rPr dirty="0"/>
              <a:t/>
            </a:r>
            <a:br>
              <a:rPr dirty="0"/>
            </a:br>
            <a:r>
              <a:rPr lang="zh-CN" altLang="en-US" sz="2607" kern="0" dirty="0" smtClean="0">
                <a:solidFill>
                  <a:srgbClr val="000000"/>
                </a:solidFill>
                <a:latin typeface="Times New Roman" pitchFamily="65" charset="-122"/>
                <a:ea typeface="宋体" pitchFamily="65" charset="-122"/>
              </a:rPr>
              <a:t>语句通顺;不能照抄材料,另有字数限制。这种题型是一种综合性较强的题</a:t>
            </a:r>
            <a:r>
              <a:rPr dirty="0"/>
              <a:t/>
            </a:r>
            <a:br>
              <a:rPr dirty="0"/>
            </a:br>
            <a:r>
              <a:rPr lang="zh-CN" altLang="en-US" sz="2607" kern="0" dirty="0" smtClean="0">
                <a:solidFill>
                  <a:srgbClr val="000000"/>
                </a:solidFill>
                <a:latin typeface="Times New Roman" pitchFamily="65" charset="-122"/>
                <a:ea typeface="宋体" pitchFamily="65" charset="-122"/>
              </a:rPr>
              <a:t>型,以考查语言连贯为主,兼有对压缩、仿写和推断能力的考查。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语句补写主观题设题选择的语段材料一般为说明性或议论性文段</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通俗易</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懂。语段虽短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但语意都比较完整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有明显的层次性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能比较完整地说明一个</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事物、现象或论述一种观点。语段结构有总—分—总、分—总、总—分三</a:t>
            </a:r>
            <a:r>
              <a:rPr dirty="0"/>
              <a:t/>
            </a:r>
            <a:br>
              <a:rPr dirty="0"/>
            </a:br>
            <a:r>
              <a:rPr lang="zh-CN" altLang="en-US" sz="2607" kern="0" dirty="0" smtClean="0">
                <a:solidFill>
                  <a:srgbClr val="000000"/>
                </a:solidFill>
                <a:latin typeface="Times New Roman" pitchFamily="65" charset="-122"/>
                <a:ea typeface="宋体" pitchFamily="65" charset="-122"/>
              </a:rPr>
              <a:t>种形式。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空出的句子大多有特殊的位置和性质,主要有三种情况。第一种情况是在段</a:t>
            </a:r>
            <a:r>
              <a:rPr dirty="0"/>
              <a:t/>
            </a:r>
            <a:br>
              <a:rPr dirty="0"/>
            </a:br>
            <a:r>
              <a:rPr lang="zh-CN" altLang="en-US" sz="2607" kern="0" dirty="0" smtClean="0">
                <a:solidFill>
                  <a:srgbClr val="000000"/>
                </a:solidFill>
                <a:latin typeface="Times New Roman" pitchFamily="65" charset="-122"/>
                <a:ea typeface="宋体" pitchFamily="65" charset="-122"/>
              </a:rPr>
              <a:t>首或层首,我们称之为总起句;第二种情况是在段尾或层尾,我们称之为总结</a:t>
            </a:r>
            <a:r>
              <a:rPr dirty="0"/>
              <a:t/>
            </a:r>
            <a:br>
              <a:rPr dirty="0"/>
            </a:br>
            <a:r>
              <a:rPr lang="zh-CN" altLang="en-US" sz="2607" kern="0" dirty="0" smtClean="0">
                <a:solidFill>
                  <a:srgbClr val="000000"/>
                </a:solidFill>
                <a:latin typeface="Times New Roman" pitchFamily="65" charset="-122"/>
                <a:ea typeface="宋体" pitchFamily="65" charset="-122"/>
              </a:rPr>
              <a:t>句;第三种情况是在层的中间,或句子前半部分或后半部分,起承接或阐述作</a:t>
            </a:r>
            <a:r>
              <a:rPr dirty="0"/>
              <a:t/>
            </a:r>
            <a:br>
              <a:rPr dirty="0"/>
            </a:br>
            <a:r>
              <a:rPr lang="zh-CN" altLang="en-US" sz="2607" kern="0" dirty="0" smtClean="0">
                <a:solidFill>
                  <a:srgbClr val="000000"/>
                </a:solidFill>
                <a:latin typeface="Times New Roman" pitchFamily="65" charset="-122"/>
                <a:ea typeface="宋体" pitchFamily="65" charset="-122"/>
              </a:rPr>
              <a:t>用,我们称之为展开句。复习时要重点抓好这三类语句的补写训练。</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语句补写主观题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命题者一般会让考生补写关键部位的语句。关键部位的语</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句首先当属“总起句”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即能领起或概括整个语段或下文内容的语句。这时</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的语句补写主观题,实际上就是一个压缩语段题,补写句只要能概括语段或下</a:t>
            </a:r>
            <a:r>
              <a:rPr dirty="0"/>
              <a:t/>
            </a:r>
            <a:br>
              <a:rPr dirty="0"/>
            </a:br>
            <a:r>
              <a:rPr lang="zh-CN" altLang="en-US" sz="2607" kern="0" dirty="0" smtClean="0">
                <a:solidFill>
                  <a:srgbClr val="000000"/>
                </a:solidFill>
                <a:latin typeface="Times New Roman" pitchFamily="65" charset="-122"/>
                <a:ea typeface="宋体" pitchFamily="65" charset="-122"/>
              </a:rPr>
              <a:t>文内容即可。当然,要考虑到与后文的衔接连贯问题。</a:t>
            </a:r>
            <a:endParaRPr lang="zh-CN" altLang="en-US" dirty="0"/>
          </a:p>
        </p:txBody>
      </p:sp>
      <p:pic>
        <p:nvPicPr>
          <p:cNvPr id="15362" name="Picture 2"/>
          <p:cNvPicPr>
            <a:picLocks noChangeAspect="1" noChangeArrowheads="1"/>
          </p:cNvPicPr>
          <p:nvPr/>
        </p:nvPicPr>
        <p:blipFill>
          <a:blip r:embed="rId4" cstate="print"/>
          <a:srcRect/>
          <a:stretch>
            <a:fillRect/>
          </a:stretch>
        </p:blipFill>
        <p:spPr bwMode="auto">
          <a:xfrm>
            <a:off x="377205" y="899989"/>
            <a:ext cx="7361238" cy="6762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(2017课标全国Ⅰ,20)在下面一段文字横线处补写恰当的语句,使</a:t>
            </a:r>
            <a:r>
              <a:rPr dirty="0"/>
              <a:t/>
            </a:r>
            <a:br>
              <a:rPr dirty="0"/>
            </a:br>
            <a:r>
              <a:rPr lang="zh-CN" altLang="en-US" sz="2607" kern="0" dirty="0" smtClean="0">
                <a:solidFill>
                  <a:srgbClr val="000000"/>
                </a:solidFill>
                <a:latin typeface="Times New Roman" pitchFamily="65" charset="-122"/>
                <a:ea typeface="宋体" pitchFamily="65" charset="-122"/>
              </a:rPr>
              <a:t>整段文字语意完整连贯,内容贴切,逻辑严密。每处不超过15个字。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药品可以帮我们预防、治疗疾病,但若使用不当,①</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。以口服药为例,药物进入胃肠道后逐渐被吸收进血液,随着时间推</a:t>
            </a:r>
            <a:r>
              <a:rPr dirty="0"/>
              <a:t/>
            </a:r>
            <a:br>
              <a:rPr dirty="0"/>
            </a:br>
            <a:r>
              <a:rPr lang="zh-CN" altLang="en-US" sz="2607" kern="0" dirty="0" smtClean="0">
                <a:solidFill>
                  <a:srgbClr val="000000"/>
                </a:solidFill>
                <a:latin typeface="Times New Roman" pitchFamily="65" charset="-122"/>
                <a:ea typeface="宋体" pitchFamily="65" charset="-122"/>
              </a:rPr>
              <a:t>移,②</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。当药物浓度高于某一数值时就开</a:t>
            </a:r>
            <a:r>
              <a:rPr dirty="0"/>
              <a:t/>
            </a:r>
            <a:br>
              <a:rPr dirty="0"/>
            </a:br>
            <a:r>
              <a:rPr lang="zh-CN" altLang="en-US" sz="2607" kern="0" dirty="0" smtClean="0">
                <a:solidFill>
                  <a:srgbClr val="000000"/>
                </a:solidFill>
                <a:latin typeface="Times New Roman" pitchFamily="65" charset="-122"/>
                <a:ea typeface="宋体" pitchFamily="65" charset="-122"/>
              </a:rPr>
              <a:t>始发挥疗效。然而,③</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,超过一定限度就可</a:t>
            </a:r>
            <a:r>
              <a:rPr dirty="0"/>
              <a:t/>
            </a:r>
            <a:br>
              <a:rPr dirty="0"/>
            </a:br>
            <a:r>
              <a:rPr lang="zh-CN" altLang="en-US" sz="2607" kern="0" dirty="0" smtClean="0">
                <a:solidFill>
                  <a:srgbClr val="000000"/>
                </a:solidFill>
                <a:latin typeface="Times New Roman" pitchFamily="65" charset="-122"/>
                <a:ea typeface="宋体" pitchFamily="65" charset="-122"/>
              </a:rPr>
              <a:t>能产生毒性,危害身体健康。</a:t>
            </a:r>
            <a:endParaRPr lang="zh-CN" altLang="en-US" dirty="0"/>
          </a:p>
        </p:txBody>
      </p:sp>
      <p:pic>
        <p:nvPicPr>
          <p:cNvPr id="4" name="Picture 5"/>
          <p:cNvPicPr>
            <a:picLocks noChangeAspect="1" noChangeArrowheads="1"/>
          </p:cNvPicPr>
          <p:nvPr/>
        </p:nvPicPr>
        <p:blipFill>
          <a:blip r:embed="rId4" cstate="print"/>
          <a:srcRect/>
          <a:stretch>
            <a:fillRect/>
          </a:stretch>
        </p:blipFill>
        <p:spPr bwMode="auto">
          <a:xfrm>
            <a:off x="535509" y="1044005"/>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①也可能对身体产生损害　②血液中药物浓度会逐渐升高　③药物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浓度并不是越高越好</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本题考查语言表达简明、连贯的能力。根据前文“若使用不当”以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及后文“可能产生毒性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危害身体健康”可推知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第①空应填“有可能对人体</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造成伤害”之类的文字。根据后文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当药物浓度高于某一数值时”可推知</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第②空应填“药物浓度会渐渐上升”之类的文字。前文写“药物浓度高于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某一数值时就开始发挥疗效”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后文写“超过一定限度就可能产生毒性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危害</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身体健康”</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再由“然而”这一转折词可推知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第③空应填“药物浓度不是越</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高越好”之类的文字。第①空即对总起句的补写。</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794582"/>
          </a:xfrm>
          <a:prstGeom prst="rect">
            <a:avLst/>
          </a:prstGeom>
          <a:noFill/>
        </p:spPr>
        <p:txBody>
          <a:bodyPr wrap="square" lIns="0" tIns="0" rIns="0" bIns="0" rtlCol="0">
            <a:spAutoFit/>
          </a:bodyPr>
          <a:lstStyle/>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1.在下面一段文字横线处补写恰当的语句,使整段文字语意完整连贯,内容贴</a:t>
            </a:r>
            <a:r>
              <a:rPr dirty="0"/>
              <a:t/>
            </a:r>
            <a:br>
              <a:rPr dirty="0"/>
            </a:br>
            <a:r>
              <a:rPr lang="zh-CN" altLang="en-US" sz="2607" kern="0" dirty="0" smtClean="0">
                <a:solidFill>
                  <a:srgbClr val="000000"/>
                </a:solidFill>
                <a:latin typeface="Times New Roman" pitchFamily="65" charset="-122"/>
                <a:ea typeface="宋体" pitchFamily="65" charset="-122"/>
              </a:rPr>
              <a:t>切,逻辑严密。每处不超过15个字。</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要明白什么是艺术创作的“工匠精神”,得先①</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。东汉许慎在《说文解字》中解释说:“匠,木工也;工,巧饰也。”</a:t>
            </a:r>
            <a:r>
              <a:rPr dirty="0"/>
              <a:t/>
            </a:r>
            <a:br>
              <a:rPr dirty="0"/>
            </a:br>
            <a:r>
              <a:rPr lang="zh-CN" altLang="en-US" sz="2607" kern="0" dirty="0" smtClean="0">
                <a:solidFill>
                  <a:srgbClr val="000000"/>
                </a:solidFill>
                <a:latin typeface="Times New Roman" pitchFamily="65" charset="-122"/>
                <a:ea typeface="宋体" pitchFamily="65" charset="-122"/>
              </a:rPr>
              <a:t>南唐文字训诂学家徐锴则曰:“为巧必遵规矩、法度,然后为工。”对以上阐</a:t>
            </a:r>
            <a:r>
              <a:rPr dirty="0"/>
              <a:t/>
            </a:r>
            <a:br>
              <a:rPr dirty="0"/>
            </a:br>
            <a:r>
              <a:rPr lang="zh-CN" altLang="en-US" sz="2607" kern="0" dirty="0" smtClean="0">
                <a:solidFill>
                  <a:srgbClr val="000000"/>
                </a:solidFill>
                <a:latin typeface="Times New Roman" pitchFamily="65" charset="-122"/>
                <a:ea typeface="宋体" pitchFamily="65" charset="-122"/>
              </a:rPr>
              <a:t>释可以有三层理解:首先工匠来自生活实践,做出的物品源于生活用于生活;</a:t>
            </a:r>
            <a:r>
              <a:rPr dirty="0"/>
              <a:t/>
            </a:r>
            <a:br>
              <a:rPr dirty="0"/>
            </a:br>
            <a:r>
              <a:rPr lang="zh-CN" altLang="en-US" sz="2607" kern="0" dirty="0" smtClean="0">
                <a:solidFill>
                  <a:srgbClr val="000000"/>
                </a:solidFill>
                <a:latin typeface="Times New Roman" pitchFamily="65" charset="-122"/>
                <a:ea typeface="宋体" pitchFamily="65" charset="-122"/>
              </a:rPr>
              <a:t>其次是这物品要“巧饰”,既要满足实用需求,②</a:t>
            </a:r>
            <a:r>
              <a:rPr lang="zh-CN" altLang="en-US" sz="2607" u="sng" kern="0" dirty="0" smtClean="0">
                <a:solidFill>
                  <a:srgbClr val="000000"/>
                </a:solidFill>
                <a:latin typeface="Times New Roman" pitchFamily="65" charset="-122"/>
                <a:ea typeface="宋体" pitchFamily="65" charset="-122"/>
              </a:rPr>
              <a:t>　　　　　　　　　　　    </a:t>
            </a:r>
            <a:r>
              <a:rPr dirty="0"/>
              <a:t/>
            </a:r>
            <a:br>
              <a:rPr dirty="0"/>
            </a:b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;另外,③</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,要追求精巧而非花</a:t>
            </a:r>
            <a:r>
              <a:rPr dirty="0"/>
              <a:t/>
            </a:r>
            <a:br>
              <a:rPr dirty="0"/>
            </a:br>
            <a:r>
              <a:rPr lang="zh-CN" altLang="en-US" sz="2607" kern="0" dirty="0" smtClean="0">
                <a:solidFill>
                  <a:srgbClr val="000000"/>
                </a:solidFill>
                <a:latin typeface="Times New Roman" pitchFamily="65" charset="-122"/>
                <a:ea typeface="宋体" pitchFamily="65" charset="-122"/>
              </a:rPr>
              <a:t>巧,这体现了工匠职业的质量和专业要求。</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①弄明白什么是“工匠”　②还应满足艺术欣赏需求　③工匠的劳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动要有规矩有法度</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①处考查对总起句的补写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由前文“明白什么是艺术创作的‘工匠精</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神’”和后文对“工匠”意思的解释可知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应填关于“什么是‘工匠’”方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面的句子</a:t>
            </a:r>
            <a:r>
              <a:rPr lang="en-US" altLang="zh-CN" sz="2607" kern="0" dirty="0" smtClean="0">
                <a:solidFill>
                  <a:srgbClr val="FF0000"/>
                </a:solidFill>
                <a:latin typeface="Times New Roman" pitchFamily="65" charset="-122"/>
                <a:ea typeface="宋体" pitchFamily="65" charset="-122"/>
              </a:rPr>
              <a:t>;②</a:t>
            </a:r>
            <a:r>
              <a:rPr lang="zh-CN" altLang="en-US" sz="2607" kern="0" dirty="0" smtClean="0">
                <a:solidFill>
                  <a:srgbClr val="FF0000"/>
                </a:solidFill>
                <a:latin typeface="Times New Roman" pitchFamily="65" charset="-122"/>
                <a:ea typeface="宋体" pitchFamily="65" charset="-122"/>
              </a:rPr>
              <a:t>承接上文“既要满足实用需求”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应填关于“满足欣赏”方面的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句子</a:t>
            </a:r>
            <a:r>
              <a:rPr lang="en-US" altLang="zh-CN" sz="2607" kern="0" dirty="0" smtClean="0">
                <a:solidFill>
                  <a:srgbClr val="FF0000"/>
                </a:solidFill>
                <a:latin typeface="Times New Roman" pitchFamily="65" charset="-122"/>
                <a:ea typeface="宋体" pitchFamily="65" charset="-122"/>
              </a:rPr>
              <a:t>;③</a:t>
            </a:r>
            <a:r>
              <a:rPr lang="zh-CN" altLang="en-US" sz="2607" kern="0" dirty="0" smtClean="0">
                <a:solidFill>
                  <a:srgbClr val="FF0000"/>
                </a:solidFill>
                <a:latin typeface="Times New Roman" pitchFamily="65" charset="-122"/>
                <a:ea typeface="宋体" pitchFamily="65" charset="-122"/>
              </a:rPr>
              <a:t>由徐锴对工匠的解释和后文语意可知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应填与“对工匠劳动的约束、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规范”相关的语句。</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D6D9C487-3CDD-4335-9431-057EE87097C3}">
  <ds:schemaRefs/>
</ds:datastoreItem>
</file>

<file path=customXml/itemProps10.xml><?xml version="1.0" encoding="utf-8"?>
<ds:datastoreItem xmlns:ds="http://schemas.openxmlformats.org/officeDocument/2006/customXml" ds:itemID="{B438B928-0537-40A9-B01B-2698184B3DBF}">
  <ds:schemaRefs/>
</ds:datastoreItem>
</file>

<file path=customXml/itemProps100.xml><?xml version="1.0" encoding="utf-8"?>
<ds:datastoreItem xmlns:ds="http://schemas.openxmlformats.org/officeDocument/2006/customXml" ds:itemID="{30213902-28C7-44D1-A564-687D1ED17CE0}">
  <ds:schemaRefs/>
</ds:datastoreItem>
</file>

<file path=customXml/itemProps101.xml><?xml version="1.0" encoding="utf-8"?>
<ds:datastoreItem xmlns:ds="http://schemas.openxmlformats.org/officeDocument/2006/customXml" ds:itemID="{A1208F8E-9195-4EDB-98B3-D620C6CEE21B}">
  <ds:schemaRefs/>
</ds:datastoreItem>
</file>

<file path=customXml/itemProps102.xml><?xml version="1.0" encoding="utf-8"?>
<ds:datastoreItem xmlns:ds="http://schemas.openxmlformats.org/officeDocument/2006/customXml" ds:itemID="{BE08F62C-B842-4320-A057-707A872F60D1}">
  <ds:schemaRefs/>
</ds:datastoreItem>
</file>

<file path=customXml/itemProps103.xml><?xml version="1.0" encoding="utf-8"?>
<ds:datastoreItem xmlns:ds="http://schemas.openxmlformats.org/officeDocument/2006/customXml" ds:itemID="{D3EA425A-707B-40EE-A163-31466D46D32B}">
  <ds:schemaRefs/>
</ds:datastoreItem>
</file>

<file path=customXml/itemProps104.xml><?xml version="1.0" encoding="utf-8"?>
<ds:datastoreItem xmlns:ds="http://schemas.openxmlformats.org/officeDocument/2006/customXml" ds:itemID="{F13CF934-7421-4B99-B21E-4374C22FFE4A}">
  <ds:schemaRefs/>
</ds:datastoreItem>
</file>

<file path=customXml/itemProps105.xml><?xml version="1.0" encoding="utf-8"?>
<ds:datastoreItem xmlns:ds="http://schemas.openxmlformats.org/officeDocument/2006/customXml" ds:itemID="{CFFCB1BB-DBE1-4305-86FA-C2B362866F53}">
  <ds:schemaRefs/>
</ds:datastoreItem>
</file>

<file path=customXml/itemProps106.xml><?xml version="1.0" encoding="utf-8"?>
<ds:datastoreItem xmlns:ds="http://schemas.openxmlformats.org/officeDocument/2006/customXml" ds:itemID="{799A2757-1412-4EAC-80F8-C619305D2342}">
  <ds:schemaRefs/>
</ds:datastoreItem>
</file>

<file path=customXml/itemProps107.xml><?xml version="1.0" encoding="utf-8"?>
<ds:datastoreItem xmlns:ds="http://schemas.openxmlformats.org/officeDocument/2006/customXml" ds:itemID="{60085EF7-0B5B-4758-8586-97C68CDA2FD2}">
  <ds:schemaRefs/>
</ds:datastoreItem>
</file>

<file path=customXml/itemProps108.xml><?xml version="1.0" encoding="utf-8"?>
<ds:datastoreItem xmlns:ds="http://schemas.openxmlformats.org/officeDocument/2006/customXml" ds:itemID="{735113FC-4FF5-4D41-9800-BEA368E14A3E}">
  <ds:schemaRefs/>
</ds:datastoreItem>
</file>

<file path=customXml/itemProps109.xml><?xml version="1.0" encoding="utf-8"?>
<ds:datastoreItem xmlns:ds="http://schemas.openxmlformats.org/officeDocument/2006/customXml" ds:itemID="{D071D8D3-9C54-4542-86C2-5B001464C5D4}">
  <ds:schemaRefs/>
</ds:datastoreItem>
</file>

<file path=customXml/itemProps11.xml><?xml version="1.0" encoding="utf-8"?>
<ds:datastoreItem xmlns:ds="http://schemas.openxmlformats.org/officeDocument/2006/customXml" ds:itemID="{84DA1EC4-F081-4F96-8D97-C1BF1965BB47}">
  <ds:schemaRefs/>
</ds:datastoreItem>
</file>

<file path=customXml/itemProps110.xml><?xml version="1.0" encoding="utf-8"?>
<ds:datastoreItem xmlns:ds="http://schemas.openxmlformats.org/officeDocument/2006/customXml" ds:itemID="{19521BAB-1408-4728-9A2D-9D94C8B94B58}">
  <ds:schemaRefs/>
</ds:datastoreItem>
</file>

<file path=customXml/itemProps111.xml><?xml version="1.0" encoding="utf-8"?>
<ds:datastoreItem xmlns:ds="http://schemas.openxmlformats.org/officeDocument/2006/customXml" ds:itemID="{EBB109AD-C1ED-43C1-8A01-1567B0D6FD60}">
  <ds:schemaRefs/>
</ds:datastoreItem>
</file>

<file path=customXml/itemProps112.xml><?xml version="1.0" encoding="utf-8"?>
<ds:datastoreItem xmlns:ds="http://schemas.openxmlformats.org/officeDocument/2006/customXml" ds:itemID="{2F6A0FDF-9938-45AB-AF38-98A7A90B06A7}">
  <ds:schemaRefs/>
</ds:datastoreItem>
</file>

<file path=customXml/itemProps113.xml><?xml version="1.0" encoding="utf-8"?>
<ds:datastoreItem xmlns:ds="http://schemas.openxmlformats.org/officeDocument/2006/customXml" ds:itemID="{5F997D9E-BFF7-466E-8336-A024728E2119}">
  <ds:schemaRefs/>
</ds:datastoreItem>
</file>

<file path=customXml/itemProps114.xml><?xml version="1.0" encoding="utf-8"?>
<ds:datastoreItem xmlns:ds="http://schemas.openxmlformats.org/officeDocument/2006/customXml" ds:itemID="{4900179A-1FEA-4814-89D7-DCF493985621}">
  <ds:schemaRefs/>
</ds:datastoreItem>
</file>

<file path=customXml/itemProps115.xml><?xml version="1.0" encoding="utf-8"?>
<ds:datastoreItem xmlns:ds="http://schemas.openxmlformats.org/officeDocument/2006/customXml" ds:itemID="{E4710744-8181-4DD7-8537-FB44E0364882}">
  <ds:schemaRefs/>
</ds:datastoreItem>
</file>

<file path=customXml/itemProps116.xml><?xml version="1.0" encoding="utf-8"?>
<ds:datastoreItem xmlns:ds="http://schemas.openxmlformats.org/officeDocument/2006/customXml" ds:itemID="{A7DB4ABE-0EA6-47E4-9B0A-2A117868ABDD}">
  <ds:schemaRefs/>
</ds:datastoreItem>
</file>

<file path=customXml/itemProps117.xml><?xml version="1.0" encoding="utf-8"?>
<ds:datastoreItem xmlns:ds="http://schemas.openxmlformats.org/officeDocument/2006/customXml" ds:itemID="{88D6089F-6277-49C8-B939-5C6C44B24392}">
  <ds:schemaRefs/>
</ds:datastoreItem>
</file>

<file path=customXml/itemProps118.xml><?xml version="1.0" encoding="utf-8"?>
<ds:datastoreItem xmlns:ds="http://schemas.openxmlformats.org/officeDocument/2006/customXml" ds:itemID="{C397B99D-CC29-41CF-AF05-3F80617181DA}">
  <ds:schemaRefs/>
</ds:datastoreItem>
</file>

<file path=customXml/itemProps119.xml><?xml version="1.0" encoding="utf-8"?>
<ds:datastoreItem xmlns:ds="http://schemas.openxmlformats.org/officeDocument/2006/customXml" ds:itemID="{AEE62157-C253-41DE-A6AB-51F45CC58AD0}">
  <ds:schemaRefs/>
</ds:datastoreItem>
</file>

<file path=customXml/itemProps12.xml><?xml version="1.0" encoding="utf-8"?>
<ds:datastoreItem xmlns:ds="http://schemas.openxmlformats.org/officeDocument/2006/customXml" ds:itemID="{7F989AED-5D66-4EC9-BAA8-1E683FC575EF}">
  <ds:schemaRefs/>
</ds:datastoreItem>
</file>

<file path=customXml/itemProps120.xml><?xml version="1.0" encoding="utf-8"?>
<ds:datastoreItem xmlns:ds="http://schemas.openxmlformats.org/officeDocument/2006/customXml" ds:itemID="{71839DD7-F3CB-4867-9AB0-9046AF705677}">
  <ds:schemaRefs/>
</ds:datastoreItem>
</file>

<file path=customXml/itemProps121.xml><?xml version="1.0" encoding="utf-8"?>
<ds:datastoreItem xmlns:ds="http://schemas.openxmlformats.org/officeDocument/2006/customXml" ds:itemID="{B2556C0F-F837-4FDF-8227-904C3EC774C7}">
  <ds:schemaRefs/>
</ds:datastoreItem>
</file>

<file path=customXml/itemProps122.xml><?xml version="1.0" encoding="utf-8"?>
<ds:datastoreItem xmlns:ds="http://schemas.openxmlformats.org/officeDocument/2006/customXml" ds:itemID="{11B82607-1AE1-4625-ABBC-23D686512518}">
  <ds:schemaRefs/>
</ds:datastoreItem>
</file>

<file path=customXml/itemProps123.xml><?xml version="1.0" encoding="utf-8"?>
<ds:datastoreItem xmlns:ds="http://schemas.openxmlformats.org/officeDocument/2006/customXml" ds:itemID="{4BEE0F8F-8438-4B73-B054-8CC5EBCF3F26}">
  <ds:schemaRefs/>
</ds:datastoreItem>
</file>

<file path=customXml/itemProps124.xml><?xml version="1.0" encoding="utf-8"?>
<ds:datastoreItem xmlns:ds="http://schemas.openxmlformats.org/officeDocument/2006/customXml" ds:itemID="{D2F4AB78-0282-4E8A-8FB9-E61AB5DE855F}">
  <ds:schemaRefs/>
</ds:datastoreItem>
</file>

<file path=customXml/itemProps125.xml><?xml version="1.0" encoding="utf-8"?>
<ds:datastoreItem xmlns:ds="http://schemas.openxmlformats.org/officeDocument/2006/customXml" ds:itemID="{3F4D5149-2AAF-40BC-BBFD-15ABAE00E1B7}">
  <ds:schemaRefs/>
</ds:datastoreItem>
</file>

<file path=customXml/itemProps126.xml><?xml version="1.0" encoding="utf-8"?>
<ds:datastoreItem xmlns:ds="http://schemas.openxmlformats.org/officeDocument/2006/customXml" ds:itemID="{46AB70E2-1FA5-485F-B638-8F338069B674}">
  <ds:schemaRefs/>
</ds:datastoreItem>
</file>

<file path=customXml/itemProps127.xml><?xml version="1.0" encoding="utf-8"?>
<ds:datastoreItem xmlns:ds="http://schemas.openxmlformats.org/officeDocument/2006/customXml" ds:itemID="{66FB4B95-165E-4149-BE93-C727C7C7E9D5}">
  <ds:schemaRefs/>
</ds:datastoreItem>
</file>

<file path=customXml/itemProps128.xml><?xml version="1.0" encoding="utf-8"?>
<ds:datastoreItem xmlns:ds="http://schemas.openxmlformats.org/officeDocument/2006/customXml" ds:itemID="{1D3D56B7-86DC-4CEF-8AE4-CC8E3324F03F}">
  <ds:schemaRefs/>
</ds:datastoreItem>
</file>

<file path=customXml/itemProps129.xml><?xml version="1.0" encoding="utf-8"?>
<ds:datastoreItem xmlns:ds="http://schemas.openxmlformats.org/officeDocument/2006/customXml" ds:itemID="{C4BD9E25-C9B0-48A3-8497-E41BDF136C11}">
  <ds:schemaRefs/>
</ds:datastoreItem>
</file>

<file path=customXml/itemProps13.xml><?xml version="1.0" encoding="utf-8"?>
<ds:datastoreItem xmlns:ds="http://schemas.openxmlformats.org/officeDocument/2006/customXml" ds:itemID="{51194731-933C-4285-8495-EC5358FFF0D4}">
  <ds:schemaRefs/>
</ds:datastoreItem>
</file>

<file path=customXml/itemProps130.xml><?xml version="1.0" encoding="utf-8"?>
<ds:datastoreItem xmlns:ds="http://schemas.openxmlformats.org/officeDocument/2006/customXml" ds:itemID="{59D21D48-9D08-4495-941D-65AB63B6D58E}">
  <ds:schemaRefs/>
</ds:datastoreItem>
</file>

<file path=customXml/itemProps131.xml><?xml version="1.0" encoding="utf-8"?>
<ds:datastoreItem xmlns:ds="http://schemas.openxmlformats.org/officeDocument/2006/customXml" ds:itemID="{7C79AA45-F294-4220-BFD8-281178696720}">
  <ds:schemaRefs/>
</ds:datastoreItem>
</file>

<file path=customXml/itemProps132.xml><?xml version="1.0" encoding="utf-8"?>
<ds:datastoreItem xmlns:ds="http://schemas.openxmlformats.org/officeDocument/2006/customXml" ds:itemID="{E6FD16CE-F141-4E6B-ACBC-33F376AAA897}">
  <ds:schemaRefs/>
</ds:datastoreItem>
</file>

<file path=customXml/itemProps133.xml><?xml version="1.0" encoding="utf-8"?>
<ds:datastoreItem xmlns:ds="http://schemas.openxmlformats.org/officeDocument/2006/customXml" ds:itemID="{42ACBD3D-6DFC-47B0-813D-3B8914811F3D}">
  <ds:schemaRefs/>
</ds:datastoreItem>
</file>

<file path=customXml/itemProps134.xml><?xml version="1.0" encoding="utf-8"?>
<ds:datastoreItem xmlns:ds="http://schemas.openxmlformats.org/officeDocument/2006/customXml" ds:itemID="{AB3A89B9-2FB5-4094-9F6D-266813C49616}">
  <ds:schemaRefs/>
</ds:datastoreItem>
</file>

<file path=customXml/itemProps135.xml><?xml version="1.0" encoding="utf-8"?>
<ds:datastoreItem xmlns:ds="http://schemas.openxmlformats.org/officeDocument/2006/customXml" ds:itemID="{A00A418B-20EC-4DFB-823B-3B7053C699E3}">
  <ds:schemaRefs/>
</ds:datastoreItem>
</file>

<file path=customXml/itemProps136.xml><?xml version="1.0" encoding="utf-8"?>
<ds:datastoreItem xmlns:ds="http://schemas.openxmlformats.org/officeDocument/2006/customXml" ds:itemID="{38F2B8EA-6C8B-4F55-8973-CA1D90C3D1D8}">
  <ds:schemaRefs/>
</ds:datastoreItem>
</file>

<file path=customXml/itemProps137.xml><?xml version="1.0" encoding="utf-8"?>
<ds:datastoreItem xmlns:ds="http://schemas.openxmlformats.org/officeDocument/2006/customXml" ds:itemID="{2D9B07D2-8DFB-44EC-B180-003352FDC55A}">
  <ds:schemaRefs/>
</ds:datastoreItem>
</file>

<file path=customXml/itemProps138.xml><?xml version="1.0" encoding="utf-8"?>
<ds:datastoreItem xmlns:ds="http://schemas.openxmlformats.org/officeDocument/2006/customXml" ds:itemID="{3FACD867-BFCF-4DCD-9438-9B2AB5EE4B60}">
  <ds:schemaRefs/>
</ds:datastoreItem>
</file>

<file path=customXml/itemProps139.xml><?xml version="1.0" encoding="utf-8"?>
<ds:datastoreItem xmlns:ds="http://schemas.openxmlformats.org/officeDocument/2006/customXml" ds:itemID="{175E154A-692C-4589-8D3E-5592581CB065}">
  <ds:schemaRefs/>
</ds:datastoreItem>
</file>

<file path=customXml/itemProps14.xml><?xml version="1.0" encoding="utf-8"?>
<ds:datastoreItem xmlns:ds="http://schemas.openxmlformats.org/officeDocument/2006/customXml" ds:itemID="{20F45E21-BB74-4097-BE25-C338BCC59770}">
  <ds:schemaRefs/>
</ds:datastoreItem>
</file>

<file path=customXml/itemProps140.xml><?xml version="1.0" encoding="utf-8"?>
<ds:datastoreItem xmlns:ds="http://schemas.openxmlformats.org/officeDocument/2006/customXml" ds:itemID="{7D23CD03-1E2F-48BA-81FF-15A37F4F4A8A}">
  <ds:schemaRefs/>
</ds:datastoreItem>
</file>

<file path=customXml/itemProps141.xml><?xml version="1.0" encoding="utf-8"?>
<ds:datastoreItem xmlns:ds="http://schemas.openxmlformats.org/officeDocument/2006/customXml" ds:itemID="{8CE51991-26D4-46CD-838C-4479EB289E9F}">
  <ds:schemaRefs/>
</ds:datastoreItem>
</file>

<file path=customXml/itemProps142.xml><?xml version="1.0" encoding="utf-8"?>
<ds:datastoreItem xmlns:ds="http://schemas.openxmlformats.org/officeDocument/2006/customXml" ds:itemID="{729B8685-1CC5-4503-BED5-EE06DEAE8A39}">
  <ds:schemaRefs/>
</ds:datastoreItem>
</file>

<file path=customXml/itemProps143.xml><?xml version="1.0" encoding="utf-8"?>
<ds:datastoreItem xmlns:ds="http://schemas.openxmlformats.org/officeDocument/2006/customXml" ds:itemID="{3E6646D5-6E52-44E5-BB62-48057D400D3A}">
  <ds:schemaRefs/>
</ds:datastoreItem>
</file>

<file path=customXml/itemProps144.xml><?xml version="1.0" encoding="utf-8"?>
<ds:datastoreItem xmlns:ds="http://schemas.openxmlformats.org/officeDocument/2006/customXml" ds:itemID="{742A3C17-87CE-43E6-B57F-2AA776FAB0FA}">
  <ds:schemaRefs/>
</ds:datastoreItem>
</file>

<file path=customXml/itemProps145.xml><?xml version="1.0" encoding="utf-8"?>
<ds:datastoreItem xmlns:ds="http://schemas.openxmlformats.org/officeDocument/2006/customXml" ds:itemID="{70DE6948-C66C-47BF-91EC-15F26AC851EF}">
  <ds:schemaRefs/>
</ds:datastoreItem>
</file>

<file path=customXml/itemProps146.xml><?xml version="1.0" encoding="utf-8"?>
<ds:datastoreItem xmlns:ds="http://schemas.openxmlformats.org/officeDocument/2006/customXml" ds:itemID="{85A97EBF-596A-4456-B031-3BC23723D5BB}">
  <ds:schemaRefs/>
</ds:datastoreItem>
</file>

<file path=customXml/itemProps147.xml><?xml version="1.0" encoding="utf-8"?>
<ds:datastoreItem xmlns:ds="http://schemas.openxmlformats.org/officeDocument/2006/customXml" ds:itemID="{D3F23E0E-C7B1-487D-85F1-4286687E427B}">
  <ds:schemaRefs/>
</ds:datastoreItem>
</file>

<file path=customXml/itemProps148.xml><?xml version="1.0" encoding="utf-8"?>
<ds:datastoreItem xmlns:ds="http://schemas.openxmlformats.org/officeDocument/2006/customXml" ds:itemID="{33CBA61C-ABEC-44CA-877C-3B02E09E653A}">
  <ds:schemaRefs/>
</ds:datastoreItem>
</file>

<file path=customXml/itemProps149.xml><?xml version="1.0" encoding="utf-8"?>
<ds:datastoreItem xmlns:ds="http://schemas.openxmlformats.org/officeDocument/2006/customXml" ds:itemID="{57755703-25E2-4A05-B834-E7AB45768F49}">
  <ds:schemaRefs/>
</ds:datastoreItem>
</file>

<file path=customXml/itemProps15.xml><?xml version="1.0" encoding="utf-8"?>
<ds:datastoreItem xmlns:ds="http://schemas.openxmlformats.org/officeDocument/2006/customXml" ds:itemID="{CC3D145F-41E7-4AE4-A20C-C12F6B77D2AC}">
  <ds:schemaRefs/>
</ds:datastoreItem>
</file>

<file path=customXml/itemProps150.xml><?xml version="1.0" encoding="utf-8"?>
<ds:datastoreItem xmlns:ds="http://schemas.openxmlformats.org/officeDocument/2006/customXml" ds:itemID="{D8572139-5C14-4A6D-B1FD-C2405D4E0A43}">
  <ds:schemaRefs/>
</ds:datastoreItem>
</file>

<file path=customXml/itemProps151.xml><?xml version="1.0" encoding="utf-8"?>
<ds:datastoreItem xmlns:ds="http://schemas.openxmlformats.org/officeDocument/2006/customXml" ds:itemID="{10A0ECDC-A5FC-4BF4-9283-1CB58BE3A5F2}">
  <ds:schemaRefs/>
</ds:datastoreItem>
</file>

<file path=customXml/itemProps152.xml><?xml version="1.0" encoding="utf-8"?>
<ds:datastoreItem xmlns:ds="http://schemas.openxmlformats.org/officeDocument/2006/customXml" ds:itemID="{6E897CCA-C258-4685-9F8D-2FA82A528748}">
  <ds:schemaRefs/>
</ds:datastoreItem>
</file>

<file path=customXml/itemProps153.xml><?xml version="1.0" encoding="utf-8"?>
<ds:datastoreItem xmlns:ds="http://schemas.openxmlformats.org/officeDocument/2006/customXml" ds:itemID="{9262B3AD-19C6-4132-93D8-DD4A77416B5C}">
  <ds:schemaRefs/>
</ds:datastoreItem>
</file>

<file path=customXml/itemProps154.xml><?xml version="1.0" encoding="utf-8"?>
<ds:datastoreItem xmlns:ds="http://schemas.openxmlformats.org/officeDocument/2006/customXml" ds:itemID="{86831241-E2B9-4AF4-9D34-28994891194B}">
  <ds:schemaRefs/>
</ds:datastoreItem>
</file>

<file path=customXml/itemProps155.xml><?xml version="1.0" encoding="utf-8"?>
<ds:datastoreItem xmlns:ds="http://schemas.openxmlformats.org/officeDocument/2006/customXml" ds:itemID="{A85C5ED4-A5A0-44E1-B2E7-36517B428651}">
  <ds:schemaRefs/>
</ds:datastoreItem>
</file>

<file path=customXml/itemProps156.xml><?xml version="1.0" encoding="utf-8"?>
<ds:datastoreItem xmlns:ds="http://schemas.openxmlformats.org/officeDocument/2006/customXml" ds:itemID="{FB6D8D2F-5034-47FA-BE52-52050149ED43}">
  <ds:schemaRefs/>
</ds:datastoreItem>
</file>

<file path=customXml/itemProps157.xml><?xml version="1.0" encoding="utf-8"?>
<ds:datastoreItem xmlns:ds="http://schemas.openxmlformats.org/officeDocument/2006/customXml" ds:itemID="{FD092479-22BA-4409-AEB5-4CD8DD6B8CC5}">
  <ds:schemaRefs/>
</ds:datastoreItem>
</file>

<file path=customXml/itemProps158.xml><?xml version="1.0" encoding="utf-8"?>
<ds:datastoreItem xmlns:ds="http://schemas.openxmlformats.org/officeDocument/2006/customXml" ds:itemID="{8EC8585B-2606-4480-A81B-070FE91CB11B}">
  <ds:schemaRefs/>
</ds:datastoreItem>
</file>

<file path=customXml/itemProps159.xml><?xml version="1.0" encoding="utf-8"?>
<ds:datastoreItem xmlns:ds="http://schemas.openxmlformats.org/officeDocument/2006/customXml" ds:itemID="{86BAABF8-D3FF-4B78-9705-BDC7903DA178}">
  <ds:schemaRefs/>
</ds:datastoreItem>
</file>

<file path=customXml/itemProps16.xml><?xml version="1.0" encoding="utf-8"?>
<ds:datastoreItem xmlns:ds="http://schemas.openxmlformats.org/officeDocument/2006/customXml" ds:itemID="{6C13321B-4E15-4600-8CF4-A5CE7B948E4E}">
  <ds:schemaRefs/>
</ds:datastoreItem>
</file>

<file path=customXml/itemProps160.xml><?xml version="1.0" encoding="utf-8"?>
<ds:datastoreItem xmlns:ds="http://schemas.openxmlformats.org/officeDocument/2006/customXml" ds:itemID="{161E261C-56E6-4A11-9A84-9DCE8D8C271B}">
  <ds:schemaRefs/>
</ds:datastoreItem>
</file>

<file path=customXml/itemProps161.xml><?xml version="1.0" encoding="utf-8"?>
<ds:datastoreItem xmlns:ds="http://schemas.openxmlformats.org/officeDocument/2006/customXml" ds:itemID="{94012A04-16E0-4FE7-8274-39B0BC434A78}">
  <ds:schemaRefs/>
</ds:datastoreItem>
</file>

<file path=customXml/itemProps162.xml><?xml version="1.0" encoding="utf-8"?>
<ds:datastoreItem xmlns:ds="http://schemas.openxmlformats.org/officeDocument/2006/customXml" ds:itemID="{5E7E3548-59B4-4CA8-9A1C-D7CA50B5D5A5}">
  <ds:schemaRefs/>
</ds:datastoreItem>
</file>

<file path=customXml/itemProps163.xml><?xml version="1.0" encoding="utf-8"?>
<ds:datastoreItem xmlns:ds="http://schemas.openxmlformats.org/officeDocument/2006/customXml" ds:itemID="{D80013AE-E3AE-46D3-8086-FD732761D022}">
  <ds:schemaRefs/>
</ds:datastoreItem>
</file>

<file path=customXml/itemProps17.xml><?xml version="1.0" encoding="utf-8"?>
<ds:datastoreItem xmlns:ds="http://schemas.openxmlformats.org/officeDocument/2006/customXml" ds:itemID="{10AA8CA4-65DE-42DF-9226-E1AD846DD712}">
  <ds:schemaRefs/>
</ds:datastoreItem>
</file>

<file path=customXml/itemProps18.xml><?xml version="1.0" encoding="utf-8"?>
<ds:datastoreItem xmlns:ds="http://schemas.openxmlformats.org/officeDocument/2006/customXml" ds:itemID="{87CC878C-06F7-4B2B-9EFA-B78E89BC32E6}">
  <ds:schemaRefs/>
</ds:datastoreItem>
</file>

<file path=customXml/itemProps19.xml><?xml version="1.0" encoding="utf-8"?>
<ds:datastoreItem xmlns:ds="http://schemas.openxmlformats.org/officeDocument/2006/customXml" ds:itemID="{ED5F7801-4A23-4F6E-9DB0-70B535686937}">
  <ds:schemaRefs/>
</ds:datastoreItem>
</file>

<file path=customXml/itemProps2.xml><?xml version="1.0" encoding="utf-8"?>
<ds:datastoreItem xmlns:ds="http://schemas.openxmlformats.org/officeDocument/2006/customXml" ds:itemID="{D5EEE6C0-26D1-4484-9EC9-B3C7E3167E83}">
  <ds:schemaRefs/>
</ds:datastoreItem>
</file>

<file path=customXml/itemProps20.xml><?xml version="1.0" encoding="utf-8"?>
<ds:datastoreItem xmlns:ds="http://schemas.openxmlformats.org/officeDocument/2006/customXml" ds:itemID="{D722075E-ED55-4EEF-87BF-E65FC2682CE1}">
  <ds:schemaRefs/>
</ds:datastoreItem>
</file>

<file path=customXml/itemProps21.xml><?xml version="1.0" encoding="utf-8"?>
<ds:datastoreItem xmlns:ds="http://schemas.openxmlformats.org/officeDocument/2006/customXml" ds:itemID="{FFEFAB6F-35DD-464B-840F-2BA037F91138}">
  <ds:schemaRefs/>
</ds:datastoreItem>
</file>

<file path=customXml/itemProps22.xml><?xml version="1.0" encoding="utf-8"?>
<ds:datastoreItem xmlns:ds="http://schemas.openxmlformats.org/officeDocument/2006/customXml" ds:itemID="{AF0464D0-665C-4FDA-9012-B40ECE34EA45}">
  <ds:schemaRefs/>
</ds:datastoreItem>
</file>

<file path=customXml/itemProps23.xml><?xml version="1.0" encoding="utf-8"?>
<ds:datastoreItem xmlns:ds="http://schemas.openxmlformats.org/officeDocument/2006/customXml" ds:itemID="{26B6F62F-E18A-44DC-8972-ADD819B1EE2C}">
  <ds:schemaRefs/>
</ds:datastoreItem>
</file>

<file path=customXml/itemProps24.xml><?xml version="1.0" encoding="utf-8"?>
<ds:datastoreItem xmlns:ds="http://schemas.openxmlformats.org/officeDocument/2006/customXml" ds:itemID="{D15B915A-2EC2-426F-BF42-366A9F7FA38E}">
  <ds:schemaRefs/>
</ds:datastoreItem>
</file>

<file path=customXml/itemProps25.xml><?xml version="1.0" encoding="utf-8"?>
<ds:datastoreItem xmlns:ds="http://schemas.openxmlformats.org/officeDocument/2006/customXml" ds:itemID="{DD48B4AC-A5A4-4601-8A08-B05BC2F740A0}">
  <ds:schemaRefs/>
</ds:datastoreItem>
</file>

<file path=customXml/itemProps26.xml><?xml version="1.0" encoding="utf-8"?>
<ds:datastoreItem xmlns:ds="http://schemas.openxmlformats.org/officeDocument/2006/customXml" ds:itemID="{D2E0A02B-C4A0-4862-A75B-758C34B84C32}">
  <ds:schemaRefs/>
</ds:datastoreItem>
</file>

<file path=customXml/itemProps27.xml><?xml version="1.0" encoding="utf-8"?>
<ds:datastoreItem xmlns:ds="http://schemas.openxmlformats.org/officeDocument/2006/customXml" ds:itemID="{5FCCB933-131F-49D8-86DC-7E2BED127BAE}">
  <ds:schemaRefs/>
</ds:datastoreItem>
</file>

<file path=customXml/itemProps28.xml><?xml version="1.0" encoding="utf-8"?>
<ds:datastoreItem xmlns:ds="http://schemas.openxmlformats.org/officeDocument/2006/customXml" ds:itemID="{56315A6D-A669-46A7-B9E6-107D3AE272F5}">
  <ds:schemaRefs/>
</ds:datastoreItem>
</file>

<file path=customXml/itemProps29.xml><?xml version="1.0" encoding="utf-8"?>
<ds:datastoreItem xmlns:ds="http://schemas.openxmlformats.org/officeDocument/2006/customXml" ds:itemID="{87988DFD-9E78-4DF4-8B16-C7590FE3EE29}">
  <ds:schemaRefs/>
</ds:datastoreItem>
</file>

<file path=customXml/itemProps3.xml><?xml version="1.0" encoding="utf-8"?>
<ds:datastoreItem xmlns:ds="http://schemas.openxmlformats.org/officeDocument/2006/customXml" ds:itemID="{66B088F7-79A2-43A2-87CE-4F2838E44DB4}">
  <ds:schemaRefs/>
</ds:datastoreItem>
</file>

<file path=customXml/itemProps30.xml><?xml version="1.0" encoding="utf-8"?>
<ds:datastoreItem xmlns:ds="http://schemas.openxmlformats.org/officeDocument/2006/customXml" ds:itemID="{16242671-90DD-4CA3-9549-121D9208904C}">
  <ds:schemaRefs/>
</ds:datastoreItem>
</file>

<file path=customXml/itemProps31.xml><?xml version="1.0" encoding="utf-8"?>
<ds:datastoreItem xmlns:ds="http://schemas.openxmlformats.org/officeDocument/2006/customXml" ds:itemID="{8000B338-1526-4D73-BFC7-C09592677A5C}">
  <ds:schemaRefs/>
</ds:datastoreItem>
</file>

<file path=customXml/itemProps32.xml><?xml version="1.0" encoding="utf-8"?>
<ds:datastoreItem xmlns:ds="http://schemas.openxmlformats.org/officeDocument/2006/customXml" ds:itemID="{EF745B1B-D110-4BC9-B810-D5A8FF7806AB}">
  <ds:schemaRefs/>
</ds:datastoreItem>
</file>

<file path=customXml/itemProps33.xml><?xml version="1.0" encoding="utf-8"?>
<ds:datastoreItem xmlns:ds="http://schemas.openxmlformats.org/officeDocument/2006/customXml" ds:itemID="{47DE4741-B28B-498F-AD21-628ACF830596}">
  <ds:schemaRefs/>
</ds:datastoreItem>
</file>

<file path=customXml/itemProps34.xml><?xml version="1.0" encoding="utf-8"?>
<ds:datastoreItem xmlns:ds="http://schemas.openxmlformats.org/officeDocument/2006/customXml" ds:itemID="{A6FD1786-0859-4A52-80D2-57E1AD3E94BA}">
  <ds:schemaRefs/>
</ds:datastoreItem>
</file>

<file path=customXml/itemProps35.xml><?xml version="1.0" encoding="utf-8"?>
<ds:datastoreItem xmlns:ds="http://schemas.openxmlformats.org/officeDocument/2006/customXml" ds:itemID="{D8F01C9F-66C8-4DEC-98D4-D2F9849FDB48}">
  <ds:schemaRefs/>
</ds:datastoreItem>
</file>

<file path=customXml/itemProps36.xml><?xml version="1.0" encoding="utf-8"?>
<ds:datastoreItem xmlns:ds="http://schemas.openxmlformats.org/officeDocument/2006/customXml" ds:itemID="{FF851335-C297-4894-A4B2-60204E56DF57}">
  <ds:schemaRefs/>
</ds:datastoreItem>
</file>

<file path=customXml/itemProps37.xml><?xml version="1.0" encoding="utf-8"?>
<ds:datastoreItem xmlns:ds="http://schemas.openxmlformats.org/officeDocument/2006/customXml" ds:itemID="{B03A1F51-D986-4134-9743-FCE7C455A250}">
  <ds:schemaRefs/>
</ds:datastoreItem>
</file>

<file path=customXml/itemProps38.xml><?xml version="1.0" encoding="utf-8"?>
<ds:datastoreItem xmlns:ds="http://schemas.openxmlformats.org/officeDocument/2006/customXml" ds:itemID="{DC70FB84-B6A3-4AE8-8D41-AD57F7E88244}">
  <ds:schemaRefs/>
</ds:datastoreItem>
</file>

<file path=customXml/itemProps39.xml><?xml version="1.0" encoding="utf-8"?>
<ds:datastoreItem xmlns:ds="http://schemas.openxmlformats.org/officeDocument/2006/customXml" ds:itemID="{563B7AAD-F093-422C-B435-818D189A21A8}">
  <ds:schemaRefs/>
</ds:datastoreItem>
</file>

<file path=customXml/itemProps4.xml><?xml version="1.0" encoding="utf-8"?>
<ds:datastoreItem xmlns:ds="http://schemas.openxmlformats.org/officeDocument/2006/customXml" ds:itemID="{A12289CF-9272-43B0-A8BC-0ADD9F93D66D}">
  <ds:schemaRefs/>
</ds:datastoreItem>
</file>

<file path=customXml/itemProps40.xml><?xml version="1.0" encoding="utf-8"?>
<ds:datastoreItem xmlns:ds="http://schemas.openxmlformats.org/officeDocument/2006/customXml" ds:itemID="{AC8CCB4A-1DE2-4F7B-943B-8BEC71EEDFB2}">
  <ds:schemaRefs/>
</ds:datastoreItem>
</file>

<file path=customXml/itemProps41.xml><?xml version="1.0" encoding="utf-8"?>
<ds:datastoreItem xmlns:ds="http://schemas.openxmlformats.org/officeDocument/2006/customXml" ds:itemID="{D08CAFE7-C125-452C-8F81-EF4E7CD159F1}">
  <ds:schemaRefs/>
</ds:datastoreItem>
</file>

<file path=customXml/itemProps42.xml><?xml version="1.0" encoding="utf-8"?>
<ds:datastoreItem xmlns:ds="http://schemas.openxmlformats.org/officeDocument/2006/customXml" ds:itemID="{CCA74CE7-B9F4-4E3E-B947-AFF6F047BEF0}">
  <ds:schemaRefs/>
</ds:datastoreItem>
</file>

<file path=customXml/itemProps43.xml><?xml version="1.0" encoding="utf-8"?>
<ds:datastoreItem xmlns:ds="http://schemas.openxmlformats.org/officeDocument/2006/customXml" ds:itemID="{7F1BD190-FC1B-484C-A8F4-1C11E2BDCFA6}">
  <ds:schemaRefs/>
</ds:datastoreItem>
</file>

<file path=customXml/itemProps44.xml><?xml version="1.0" encoding="utf-8"?>
<ds:datastoreItem xmlns:ds="http://schemas.openxmlformats.org/officeDocument/2006/customXml" ds:itemID="{3E22FFEA-1459-4506-A1C0-EAF8A9B85DDB}">
  <ds:schemaRefs/>
</ds:datastoreItem>
</file>

<file path=customXml/itemProps45.xml><?xml version="1.0" encoding="utf-8"?>
<ds:datastoreItem xmlns:ds="http://schemas.openxmlformats.org/officeDocument/2006/customXml" ds:itemID="{E4A0114C-168A-4319-9A80-0A0EF9B4AC8B}">
  <ds:schemaRefs/>
</ds:datastoreItem>
</file>

<file path=customXml/itemProps46.xml><?xml version="1.0" encoding="utf-8"?>
<ds:datastoreItem xmlns:ds="http://schemas.openxmlformats.org/officeDocument/2006/customXml" ds:itemID="{60CCF308-9EDB-4573-99C8-9A6ACC133DBC}">
  <ds:schemaRefs/>
</ds:datastoreItem>
</file>

<file path=customXml/itemProps47.xml><?xml version="1.0" encoding="utf-8"?>
<ds:datastoreItem xmlns:ds="http://schemas.openxmlformats.org/officeDocument/2006/customXml" ds:itemID="{66581C36-130D-4534-94DB-A3114C46FF73}">
  <ds:schemaRefs/>
</ds:datastoreItem>
</file>

<file path=customXml/itemProps48.xml><?xml version="1.0" encoding="utf-8"?>
<ds:datastoreItem xmlns:ds="http://schemas.openxmlformats.org/officeDocument/2006/customXml" ds:itemID="{C3F6E29B-C2FF-4C5F-879B-73E84B0E6DE1}">
  <ds:schemaRefs/>
</ds:datastoreItem>
</file>

<file path=customXml/itemProps49.xml><?xml version="1.0" encoding="utf-8"?>
<ds:datastoreItem xmlns:ds="http://schemas.openxmlformats.org/officeDocument/2006/customXml" ds:itemID="{5913A3D8-6E57-4B37-BB49-FA30716F853F}">
  <ds:schemaRefs/>
</ds:datastoreItem>
</file>

<file path=customXml/itemProps5.xml><?xml version="1.0" encoding="utf-8"?>
<ds:datastoreItem xmlns:ds="http://schemas.openxmlformats.org/officeDocument/2006/customXml" ds:itemID="{4F546A1E-BC00-4EAE-ADC6-02F5E8DB2AB8}">
  <ds:schemaRefs/>
</ds:datastoreItem>
</file>

<file path=customXml/itemProps50.xml><?xml version="1.0" encoding="utf-8"?>
<ds:datastoreItem xmlns:ds="http://schemas.openxmlformats.org/officeDocument/2006/customXml" ds:itemID="{1C18AF65-A20B-41DC-9EF6-54DFA37427BA}">
  <ds:schemaRefs/>
</ds:datastoreItem>
</file>

<file path=customXml/itemProps51.xml><?xml version="1.0" encoding="utf-8"?>
<ds:datastoreItem xmlns:ds="http://schemas.openxmlformats.org/officeDocument/2006/customXml" ds:itemID="{EE07ACBB-508E-40E3-B261-CD589D1F9335}">
  <ds:schemaRefs/>
</ds:datastoreItem>
</file>

<file path=customXml/itemProps52.xml><?xml version="1.0" encoding="utf-8"?>
<ds:datastoreItem xmlns:ds="http://schemas.openxmlformats.org/officeDocument/2006/customXml" ds:itemID="{02459BFD-636E-497E-B65B-6828F3BC5543}">
  <ds:schemaRefs/>
</ds:datastoreItem>
</file>

<file path=customXml/itemProps53.xml><?xml version="1.0" encoding="utf-8"?>
<ds:datastoreItem xmlns:ds="http://schemas.openxmlformats.org/officeDocument/2006/customXml" ds:itemID="{8EA726C6-DBEF-488D-8420-FCC68735689F}">
  <ds:schemaRefs/>
</ds:datastoreItem>
</file>

<file path=customXml/itemProps54.xml><?xml version="1.0" encoding="utf-8"?>
<ds:datastoreItem xmlns:ds="http://schemas.openxmlformats.org/officeDocument/2006/customXml" ds:itemID="{988DA8E3-025A-4FE7-8826-F6AA8F49CE68}">
  <ds:schemaRefs/>
</ds:datastoreItem>
</file>

<file path=customXml/itemProps55.xml><?xml version="1.0" encoding="utf-8"?>
<ds:datastoreItem xmlns:ds="http://schemas.openxmlformats.org/officeDocument/2006/customXml" ds:itemID="{BF118183-ADDD-4273-8516-A07962CAE42E}">
  <ds:schemaRefs/>
</ds:datastoreItem>
</file>

<file path=customXml/itemProps56.xml><?xml version="1.0" encoding="utf-8"?>
<ds:datastoreItem xmlns:ds="http://schemas.openxmlformats.org/officeDocument/2006/customXml" ds:itemID="{E09A633A-F84B-4574-94A1-4009CEE62C56}">
  <ds:schemaRefs/>
</ds:datastoreItem>
</file>

<file path=customXml/itemProps57.xml><?xml version="1.0" encoding="utf-8"?>
<ds:datastoreItem xmlns:ds="http://schemas.openxmlformats.org/officeDocument/2006/customXml" ds:itemID="{DA5D77C0-F927-417E-BA10-CA9B260D03E5}">
  <ds:schemaRefs/>
</ds:datastoreItem>
</file>

<file path=customXml/itemProps58.xml><?xml version="1.0" encoding="utf-8"?>
<ds:datastoreItem xmlns:ds="http://schemas.openxmlformats.org/officeDocument/2006/customXml" ds:itemID="{D33BAB75-BF2F-4CEA-A4FB-C77372DF3170}">
  <ds:schemaRefs/>
</ds:datastoreItem>
</file>

<file path=customXml/itemProps59.xml><?xml version="1.0" encoding="utf-8"?>
<ds:datastoreItem xmlns:ds="http://schemas.openxmlformats.org/officeDocument/2006/customXml" ds:itemID="{30663480-4C7A-4E3C-9779-B24E9C0825F9}">
  <ds:schemaRefs/>
</ds:datastoreItem>
</file>

<file path=customXml/itemProps6.xml><?xml version="1.0" encoding="utf-8"?>
<ds:datastoreItem xmlns:ds="http://schemas.openxmlformats.org/officeDocument/2006/customXml" ds:itemID="{CFFD0376-25C8-4840-B350-524AC33794FD}">
  <ds:schemaRefs/>
</ds:datastoreItem>
</file>

<file path=customXml/itemProps60.xml><?xml version="1.0" encoding="utf-8"?>
<ds:datastoreItem xmlns:ds="http://schemas.openxmlformats.org/officeDocument/2006/customXml" ds:itemID="{F7F0F0CB-D032-42BF-9F9E-2EE03F396C45}">
  <ds:schemaRefs/>
</ds:datastoreItem>
</file>

<file path=customXml/itemProps61.xml><?xml version="1.0" encoding="utf-8"?>
<ds:datastoreItem xmlns:ds="http://schemas.openxmlformats.org/officeDocument/2006/customXml" ds:itemID="{AA1FFA99-D28F-4125-9252-A1BFC80141E0}">
  <ds:schemaRefs/>
</ds:datastoreItem>
</file>

<file path=customXml/itemProps62.xml><?xml version="1.0" encoding="utf-8"?>
<ds:datastoreItem xmlns:ds="http://schemas.openxmlformats.org/officeDocument/2006/customXml" ds:itemID="{1FF96F22-0EBF-4AFB-9975-7EAC74501401}">
  <ds:schemaRefs/>
</ds:datastoreItem>
</file>

<file path=customXml/itemProps63.xml><?xml version="1.0" encoding="utf-8"?>
<ds:datastoreItem xmlns:ds="http://schemas.openxmlformats.org/officeDocument/2006/customXml" ds:itemID="{4D8D7536-FDFA-4D87-80F2-BC19C36D9C81}">
  <ds:schemaRefs/>
</ds:datastoreItem>
</file>

<file path=customXml/itemProps64.xml><?xml version="1.0" encoding="utf-8"?>
<ds:datastoreItem xmlns:ds="http://schemas.openxmlformats.org/officeDocument/2006/customXml" ds:itemID="{229B0A07-5666-4AC7-BC1E-F16541C76AE6}">
  <ds:schemaRefs/>
</ds:datastoreItem>
</file>

<file path=customXml/itemProps65.xml><?xml version="1.0" encoding="utf-8"?>
<ds:datastoreItem xmlns:ds="http://schemas.openxmlformats.org/officeDocument/2006/customXml" ds:itemID="{4072F04B-3279-45E8-8CF1-2D70EA1BC16E}">
  <ds:schemaRefs/>
</ds:datastoreItem>
</file>

<file path=customXml/itemProps66.xml><?xml version="1.0" encoding="utf-8"?>
<ds:datastoreItem xmlns:ds="http://schemas.openxmlformats.org/officeDocument/2006/customXml" ds:itemID="{6814B857-5D8C-47DA-B71F-00A8F02ABB1C}">
  <ds:schemaRefs/>
</ds:datastoreItem>
</file>

<file path=customXml/itemProps67.xml><?xml version="1.0" encoding="utf-8"?>
<ds:datastoreItem xmlns:ds="http://schemas.openxmlformats.org/officeDocument/2006/customXml" ds:itemID="{2B4A2B92-5A53-4790-AAB9-2960CBAE554D}">
  <ds:schemaRefs/>
</ds:datastoreItem>
</file>

<file path=customXml/itemProps68.xml><?xml version="1.0" encoding="utf-8"?>
<ds:datastoreItem xmlns:ds="http://schemas.openxmlformats.org/officeDocument/2006/customXml" ds:itemID="{408BF414-1FD0-4EA9-91E6-DF71B9CBE435}">
  <ds:schemaRefs/>
</ds:datastoreItem>
</file>

<file path=customXml/itemProps69.xml><?xml version="1.0" encoding="utf-8"?>
<ds:datastoreItem xmlns:ds="http://schemas.openxmlformats.org/officeDocument/2006/customXml" ds:itemID="{D69F0196-D69A-4F5C-9716-78A212D8D2FE}">
  <ds:schemaRefs/>
</ds:datastoreItem>
</file>

<file path=customXml/itemProps7.xml><?xml version="1.0" encoding="utf-8"?>
<ds:datastoreItem xmlns:ds="http://schemas.openxmlformats.org/officeDocument/2006/customXml" ds:itemID="{B81794F4-FDEB-4CE6-9627-F9577FECAF35}">
  <ds:schemaRefs/>
</ds:datastoreItem>
</file>

<file path=customXml/itemProps70.xml><?xml version="1.0" encoding="utf-8"?>
<ds:datastoreItem xmlns:ds="http://schemas.openxmlformats.org/officeDocument/2006/customXml" ds:itemID="{3BCA7FE8-9BD9-4DC9-9873-8E2FFFA22686}">
  <ds:schemaRefs/>
</ds:datastoreItem>
</file>

<file path=customXml/itemProps71.xml><?xml version="1.0" encoding="utf-8"?>
<ds:datastoreItem xmlns:ds="http://schemas.openxmlformats.org/officeDocument/2006/customXml" ds:itemID="{2166ED9A-2A67-49E2-885C-FC09212264D3}">
  <ds:schemaRefs/>
</ds:datastoreItem>
</file>

<file path=customXml/itemProps72.xml><?xml version="1.0" encoding="utf-8"?>
<ds:datastoreItem xmlns:ds="http://schemas.openxmlformats.org/officeDocument/2006/customXml" ds:itemID="{7E70ACE4-7DD5-4873-A755-6353FF6AE165}">
  <ds:schemaRefs/>
</ds:datastoreItem>
</file>

<file path=customXml/itemProps73.xml><?xml version="1.0" encoding="utf-8"?>
<ds:datastoreItem xmlns:ds="http://schemas.openxmlformats.org/officeDocument/2006/customXml" ds:itemID="{75E6D3DA-268B-4F36-8D13-D4FEB5E1DD9E}">
  <ds:schemaRefs/>
</ds:datastoreItem>
</file>

<file path=customXml/itemProps74.xml><?xml version="1.0" encoding="utf-8"?>
<ds:datastoreItem xmlns:ds="http://schemas.openxmlformats.org/officeDocument/2006/customXml" ds:itemID="{17C158E5-FE58-4B75-8951-C9A0B7572CBB}">
  <ds:schemaRefs/>
</ds:datastoreItem>
</file>

<file path=customXml/itemProps75.xml><?xml version="1.0" encoding="utf-8"?>
<ds:datastoreItem xmlns:ds="http://schemas.openxmlformats.org/officeDocument/2006/customXml" ds:itemID="{793CECF8-2325-4D0F-AE0E-46372A8AD894}">
  <ds:schemaRefs/>
</ds:datastoreItem>
</file>

<file path=customXml/itemProps76.xml><?xml version="1.0" encoding="utf-8"?>
<ds:datastoreItem xmlns:ds="http://schemas.openxmlformats.org/officeDocument/2006/customXml" ds:itemID="{63B96125-09CB-47EE-A92C-3B1D162EC74B}">
  <ds:schemaRefs/>
</ds:datastoreItem>
</file>

<file path=customXml/itemProps77.xml><?xml version="1.0" encoding="utf-8"?>
<ds:datastoreItem xmlns:ds="http://schemas.openxmlformats.org/officeDocument/2006/customXml" ds:itemID="{62C762D7-532D-4D0C-B4B9-94943E6AC032}">
  <ds:schemaRefs/>
</ds:datastoreItem>
</file>

<file path=customXml/itemProps78.xml><?xml version="1.0" encoding="utf-8"?>
<ds:datastoreItem xmlns:ds="http://schemas.openxmlformats.org/officeDocument/2006/customXml" ds:itemID="{ADF05409-30AA-4AC6-AA0F-3508AE980E3F}">
  <ds:schemaRefs/>
</ds:datastoreItem>
</file>

<file path=customXml/itemProps79.xml><?xml version="1.0" encoding="utf-8"?>
<ds:datastoreItem xmlns:ds="http://schemas.openxmlformats.org/officeDocument/2006/customXml" ds:itemID="{E8FDD327-DD43-4754-829C-16709969CBE9}">
  <ds:schemaRefs/>
</ds:datastoreItem>
</file>

<file path=customXml/itemProps8.xml><?xml version="1.0" encoding="utf-8"?>
<ds:datastoreItem xmlns:ds="http://schemas.openxmlformats.org/officeDocument/2006/customXml" ds:itemID="{C78FAA35-D82A-4F3B-8CF1-CD8199AA9A76}">
  <ds:schemaRefs/>
</ds:datastoreItem>
</file>

<file path=customXml/itemProps80.xml><?xml version="1.0" encoding="utf-8"?>
<ds:datastoreItem xmlns:ds="http://schemas.openxmlformats.org/officeDocument/2006/customXml" ds:itemID="{923AA85B-5988-4638-9E12-172B7FD104EF}">
  <ds:schemaRefs/>
</ds:datastoreItem>
</file>

<file path=customXml/itemProps81.xml><?xml version="1.0" encoding="utf-8"?>
<ds:datastoreItem xmlns:ds="http://schemas.openxmlformats.org/officeDocument/2006/customXml" ds:itemID="{B53C9259-7CE5-4B52-A84F-CD78CD3A283F}">
  <ds:schemaRefs/>
</ds:datastoreItem>
</file>

<file path=customXml/itemProps82.xml><?xml version="1.0" encoding="utf-8"?>
<ds:datastoreItem xmlns:ds="http://schemas.openxmlformats.org/officeDocument/2006/customXml" ds:itemID="{CDA071B2-44CE-473C-9F29-079ECEBD7F67}">
  <ds:schemaRefs/>
</ds:datastoreItem>
</file>

<file path=customXml/itemProps83.xml><?xml version="1.0" encoding="utf-8"?>
<ds:datastoreItem xmlns:ds="http://schemas.openxmlformats.org/officeDocument/2006/customXml" ds:itemID="{1624918F-BFE8-445E-9849-FC8C69CADBC4}">
  <ds:schemaRefs/>
</ds:datastoreItem>
</file>

<file path=customXml/itemProps84.xml><?xml version="1.0" encoding="utf-8"?>
<ds:datastoreItem xmlns:ds="http://schemas.openxmlformats.org/officeDocument/2006/customXml" ds:itemID="{D6F1D148-D37C-4E9C-B252-40D120A2F176}">
  <ds:schemaRefs/>
</ds:datastoreItem>
</file>

<file path=customXml/itemProps85.xml><?xml version="1.0" encoding="utf-8"?>
<ds:datastoreItem xmlns:ds="http://schemas.openxmlformats.org/officeDocument/2006/customXml" ds:itemID="{15CD8483-967D-47B9-AAD0-8CF654FE6C88}">
  <ds:schemaRefs/>
</ds:datastoreItem>
</file>

<file path=customXml/itemProps86.xml><?xml version="1.0" encoding="utf-8"?>
<ds:datastoreItem xmlns:ds="http://schemas.openxmlformats.org/officeDocument/2006/customXml" ds:itemID="{955DF748-7818-44B3-9CE8-2A2181A6F4DA}">
  <ds:schemaRefs/>
</ds:datastoreItem>
</file>

<file path=customXml/itemProps87.xml><?xml version="1.0" encoding="utf-8"?>
<ds:datastoreItem xmlns:ds="http://schemas.openxmlformats.org/officeDocument/2006/customXml" ds:itemID="{4D9B2F2A-3B99-4E34-86D4-1484B883A7C4}">
  <ds:schemaRefs/>
</ds:datastoreItem>
</file>

<file path=customXml/itemProps88.xml><?xml version="1.0" encoding="utf-8"?>
<ds:datastoreItem xmlns:ds="http://schemas.openxmlformats.org/officeDocument/2006/customXml" ds:itemID="{B7AE7955-DC58-4242-83FE-D252873A6782}">
  <ds:schemaRefs/>
</ds:datastoreItem>
</file>

<file path=customXml/itemProps89.xml><?xml version="1.0" encoding="utf-8"?>
<ds:datastoreItem xmlns:ds="http://schemas.openxmlformats.org/officeDocument/2006/customXml" ds:itemID="{EB7712BA-461A-44C2-98A5-E2E24E8BF5BA}">
  <ds:schemaRefs/>
</ds:datastoreItem>
</file>

<file path=customXml/itemProps9.xml><?xml version="1.0" encoding="utf-8"?>
<ds:datastoreItem xmlns:ds="http://schemas.openxmlformats.org/officeDocument/2006/customXml" ds:itemID="{C7A5EF60-4DBE-419A-B256-4D52A2018422}">
  <ds:schemaRefs/>
</ds:datastoreItem>
</file>

<file path=customXml/itemProps90.xml><?xml version="1.0" encoding="utf-8"?>
<ds:datastoreItem xmlns:ds="http://schemas.openxmlformats.org/officeDocument/2006/customXml" ds:itemID="{BF1A0BBE-4EB9-460C-AB67-1A6C92060B85}">
  <ds:schemaRefs/>
</ds:datastoreItem>
</file>

<file path=customXml/itemProps91.xml><?xml version="1.0" encoding="utf-8"?>
<ds:datastoreItem xmlns:ds="http://schemas.openxmlformats.org/officeDocument/2006/customXml" ds:itemID="{BFAAB97E-9842-427C-B95F-6F212788C711}">
  <ds:schemaRefs/>
</ds:datastoreItem>
</file>

<file path=customXml/itemProps92.xml><?xml version="1.0" encoding="utf-8"?>
<ds:datastoreItem xmlns:ds="http://schemas.openxmlformats.org/officeDocument/2006/customXml" ds:itemID="{5B71B48E-0A3E-42A3-A89D-D703EE58E3D3}">
  <ds:schemaRefs/>
</ds:datastoreItem>
</file>

<file path=customXml/itemProps93.xml><?xml version="1.0" encoding="utf-8"?>
<ds:datastoreItem xmlns:ds="http://schemas.openxmlformats.org/officeDocument/2006/customXml" ds:itemID="{EB58D4B5-B173-41A7-9E4C-B8171D98CB39}">
  <ds:schemaRefs/>
</ds:datastoreItem>
</file>

<file path=customXml/itemProps94.xml><?xml version="1.0" encoding="utf-8"?>
<ds:datastoreItem xmlns:ds="http://schemas.openxmlformats.org/officeDocument/2006/customXml" ds:itemID="{7D9B0847-1B53-444E-9028-008108E91E41}">
  <ds:schemaRefs/>
</ds:datastoreItem>
</file>

<file path=customXml/itemProps95.xml><?xml version="1.0" encoding="utf-8"?>
<ds:datastoreItem xmlns:ds="http://schemas.openxmlformats.org/officeDocument/2006/customXml" ds:itemID="{E352908A-FD08-43BD-AA65-3A6DB33852A7}">
  <ds:schemaRefs/>
</ds:datastoreItem>
</file>

<file path=customXml/itemProps96.xml><?xml version="1.0" encoding="utf-8"?>
<ds:datastoreItem xmlns:ds="http://schemas.openxmlformats.org/officeDocument/2006/customXml" ds:itemID="{0CED9A2D-8479-4E46-ABD3-95D7959AD379}">
  <ds:schemaRefs/>
</ds:datastoreItem>
</file>

<file path=customXml/itemProps97.xml><?xml version="1.0" encoding="utf-8"?>
<ds:datastoreItem xmlns:ds="http://schemas.openxmlformats.org/officeDocument/2006/customXml" ds:itemID="{5841397A-5562-4AC8-8A02-6733A4B2586B}">
  <ds:schemaRefs/>
</ds:datastoreItem>
</file>

<file path=customXml/itemProps98.xml><?xml version="1.0" encoding="utf-8"?>
<ds:datastoreItem xmlns:ds="http://schemas.openxmlformats.org/officeDocument/2006/customXml" ds:itemID="{50DD0A46-439B-4F64-A2DC-841D799B93FF}">
  <ds:schemaRefs/>
</ds:datastoreItem>
</file>

<file path=customXml/itemProps99.xml><?xml version="1.0" encoding="utf-8"?>
<ds:datastoreItem xmlns:ds="http://schemas.openxmlformats.org/officeDocument/2006/customXml" ds:itemID="{4A97D1EC-D34A-4574-BE32-C1D66A5C7CFE}">
  <ds:schemaRefs/>
</ds:datastoreItem>
</file>

<file path=docProps/app.xml><?xml version="1.0" encoding="utf-8"?>
<Properties xmlns="http://schemas.openxmlformats.org/officeDocument/2006/extended-properties" xmlns:vt="http://schemas.openxmlformats.org/officeDocument/2006/docPropsVTypes">
  <Template>模板（可编辑PPT）</Template>
  <TotalTime>95</TotalTime>
  <Words>6831</Words>
  <Application>Microsoft Office PowerPoint</Application>
  <PresentationFormat>自定义</PresentationFormat>
  <Paragraphs>687</Paragraphs>
  <Slides>165</Slides>
  <Notes>164</Notes>
  <HiddenSlides>0</HiddenSlides>
  <MMClips>0</MMClips>
  <ScaleCrop>false</ScaleCrop>
  <HeadingPairs>
    <vt:vector size="4" baseType="variant">
      <vt:variant>
        <vt:lpstr>主题</vt:lpstr>
      </vt:variant>
      <vt:variant>
        <vt:i4>1</vt:i4>
      </vt:variant>
      <vt:variant>
        <vt:lpstr>幻灯片标题</vt:lpstr>
      </vt:variant>
      <vt:variant>
        <vt:i4>165</vt:i4>
      </vt:variant>
    </vt:vector>
  </HeadingPairs>
  <TitlesOfParts>
    <vt:vector size="166" baseType="lpstr">
      <vt:lpstr>化学主题</vt:lpstr>
      <vt:lpstr>幻灯片 1</vt:lpstr>
      <vt:lpstr>总纲目录</vt:lpstr>
      <vt:lpstr>总纲目录</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284</cp:revision>
  <dcterms:modified xsi:type="dcterms:W3CDTF">2018-11-09T05:44:30Z</dcterms:modified>
</cp:coreProperties>
</file>