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6" r:id="rId2"/>
    <p:sldId id="264" r:id="rId3"/>
    <p:sldId id="313" r:id="rId4"/>
    <p:sldId id="308" r:id="rId5"/>
    <p:sldId id="309" r:id="rId6"/>
    <p:sldId id="314" r:id="rId7"/>
    <p:sldId id="315" r:id="rId8"/>
    <p:sldId id="316" r:id="rId9"/>
    <p:sldId id="317" r:id="rId10"/>
    <p:sldId id="318" r:id="rId11"/>
    <p:sldId id="319" r:id="rId12"/>
    <p:sldId id="310" r:id="rId13"/>
    <p:sldId id="320" r:id="rId14"/>
    <p:sldId id="265" r:id="rId15"/>
    <p:sldId id="321" r:id="rId16"/>
    <p:sldId id="322" r:id="rId17"/>
    <p:sldId id="311" r:id="rId18"/>
    <p:sldId id="323" r:id="rId19"/>
    <p:sldId id="312" r:id="rId20"/>
    <p:sldId id="325" r:id="rId21"/>
    <p:sldId id="32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麻叶洞天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/>
              <a:t>麻叶洞天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1920800"/>
              </p:ext>
            </p:extLst>
          </p:nvPr>
        </p:nvGraphicFramePr>
        <p:xfrm>
          <a:off x="508000" y="1387870"/>
          <a:ext cx="8128000" cy="4489402"/>
        </p:xfrm>
        <a:graphic>
          <a:graphicData uri="http://schemas.openxmlformats.org/presentationml/2006/ole">
            <p:oleObj spid="_x0000_s6147" name="文档" r:id="rId7" imgW="3837032" imgH="211852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637446" y="1772816"/>
            <a:ext cx="22945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11363" y="2238790"/>
            <a:ext cx="269446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15816" y="2704765"/>
            <a:ext cx="201622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42536" y="3155784"/>
            <a:ext cx="255044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07202" y="3623958"/>
            <a:ext cx="255044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186433" y="4072778"/>
            <a:ext cx="23216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84054" y="4542380"/>
            <a:ext cx="23216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108779" y="4998735"/>
            <a:ext cx="23216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637446" y="5406243"/>
            <a:ext cx="23216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253331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水穷于下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窍启于上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时村民之随至洞口数十人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妇之炊者停爂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童子之牧者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行人之负载者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此必前通洞外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涧所从入者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04677" y="280171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55976" y="320880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7042" y="360089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209" y="401838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7961" y="442939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75721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07143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麻叶洞天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V36.eps" descr="id:2147487981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59632" y="2125496"/>
            <a:ext cx="7142917" cy="390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本文选自《徐霞客游记》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记载了他在湖南茶陵探访麻叶洞的事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不仅表现了麻叶洞景致的与众不同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更表现出他在困难面前永不低头、永不气馁的惊人毅力。这则日记告诉我们做事只有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吾守吾常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吾探吾胜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才能达到目的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才能收获与众不同的果实。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85038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去上清三里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得麻叶洞。洞在麻叶湾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西为大岭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南为洪碧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东为云阳、枣核之支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北则枣核西垂。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离开上清洞三里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有一个麻叶洞。洞在麻叶湾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西面是大岭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南面是洪碧山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东面是云阳山和枣核岭的支脉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北面则是枣核岭的西麓。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正月十七日上午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徐霞客在游麻叶洞之前已先游了上清洞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因为该洞大半浸在水中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空间狭窄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举火都很困难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所以他入洞不久就不得不放弃探险。麻叶洞离上清洞三里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因干燥无水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以遂畅游。作者言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得麻叶洞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不难看出其欢喜之情溢于言表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人意山光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俱有喜态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。后面接着交代麻叶洞的位置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在群山之中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标志出洞之所在。文字朴实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明白准确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依照作者的叙述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我们完全可以勾勒出一幅简明的麻叶洞地理方位图。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层石之下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涧底南通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覆石低压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高仅尺许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此必前通洞外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涧所从入者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第不知昔何以涌流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今何以枯洞也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不可解矣。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叠石的下面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涧底通向南面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覆盖的石头压得很低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仅仅一尺来高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这以前一定通到洞外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是涧水流入的地方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但不知从前为什么涌流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现在为什么干涸了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不可思议啊。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进入内洞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作者浓墨重彩地描写了眼前所见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裂隙纵横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远近高低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宽窄不一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西南东北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西北东南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走向复杂。更为奇特的是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裂隙中又别有洞天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层现叠出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石形怪异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石理精美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令人称奇。有的夹缝处不能容火炬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有的一线天可以漏星月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真是人间幻境了。值得称道的是作者在陶醉之余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还保持着冷静的科学头脑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涧底南通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对涧水昔日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涌流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、今日枯竭表示叹惋。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53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两壁石质石色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光莹欲滴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垂柱倒莲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纹若镂雕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形欲飞舞。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两边洞壁上的石头质地色泽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光鲜欲滴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垂下的石乳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倒挂的石莲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纹理就像雕刻出来的一样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形状就像要飞舞起来的样子。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北转而东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度鞍历峤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一个神奇的世界展现出来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两壁石质石色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光莹欲滴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垂柱倒莲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纹若镂雕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形欲飞舞。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作者用简洁的语言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简短的句式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把洞石的光华色泽、形状纹理形象地刻画出来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而且有动有静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动静相间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读之如在目前。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8353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文章第二段不是写景而是叙事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叙述这件事有什么作用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这段文字具有怎样的特点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这段文字写自己寻求向导之难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从中我们可以看出人们对神秘事物十分惧怕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都不能打动他们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从而反映出迷信思想在当地的根深蒂固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为下文写麻叶洞的奇异景物做了铺垫。而作者是信仰科学的无神论者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根本不相信有什么神怪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所以他能冷眼旁观整个事件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注意到洞口来看热闹的村民有几十个之多了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有樵者、耕者、炊者、织者、牧者、行者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这些人都仿佛被什么巨大的魔力吸引过来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放下了他们的本职工作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来看一场惊心动魄的探险。作者的叙述语言舒缓有致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引述语言原汁原味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加之故事有起有伏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及今读之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仍能如临胜境。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9765"/>
            <a:ext cx="8128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《徐霞客游记》既是一部地理学巨著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又是一部文学名著。它在文学上具有怎样的特点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956968"/>
              </p:ext>
            </p:extLst>
          </p:nvPr>
        </p:nvGraphicFramePr>
        <p:xfrm>
          <a:off x="508000" y="2215255"/>
          <a:ext cx="8128000" cy="5074222"/>
        </p:xfrm>
        <a:graphic>
          <a:graphicData uri="http://schemas.openxmlformats.org/presentationml/2006/ole">
            <p:oleObj spid="_x0000_s7171" name="文档" r:id="rId6" imgW="3908281" imgH="24407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938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115731"/>
            <a:ext cx="8384480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《麻叶洞天》写作特点分析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这是一篇写景记游的优美游记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完整地记录了崇祯十年正月十七日游麻叶洞的情形。通观全文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其写作上主要有以下几个突出的特点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文章思路清晰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第一段简述麻叶洞周边的地理形势、山脉走向及水流方向等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在群山之中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标志出洞之所在。第二段由写景转为叙事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讲述了一件极为有趣的事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找火炬容易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找向导难。顺便交代了当地的民俗。第三、四段是全文的主体部分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作者按照行程依次记述游洞经过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描述所见所感所思。最后一段写出洞的所见所感。照应前面第二段的同时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又表现了当地民风的朴厚诚实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何以畏入乃尔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的困惑中结束了对事件的记述。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此游记涉及的景点、地理位置较为复杂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但全文贯串着一条线索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那就是游踪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亦即作者足迹、目力所及的次序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依次经过的景观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逐一描写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因此全文内容丰赡却条理清晰。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24.eps" descr="id:2147487953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97064" y="1228868"/>
            <a:ext cx="2639032" cy="341387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69240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(1587—1641),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名弘祖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字振之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南直隶江阴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人。明代地理学家、旅行家和散文家。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受耕读世家的文化熏陶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徐霞客幼年好学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博览群书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尤钟情于地经图志。少年即立下了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大丈夫当朝碧海而暮苍梧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的旅行大志。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详略得当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全文有详有略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处理得恰到好处。略写出发时间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详写上山游洞的经过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其中关隘、景物的情形都写得极为详尽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又以游洞的经过写得最详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把过程中游者的感受都写了出来。详写出洞的过程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表达了自己的感慨。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观察细致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作为一个以勘察地貌为目的的旅行家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作者所到之处对一些细节观察得比一般人都要细致。如洞里的裂缝、石头的形状等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写到每个景点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尤其注意地形地势、周围环境等。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29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科学性与文学性相结合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文中记叙注重实际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如实记录所见之景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而且观察细致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为地理学研究提供了材料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有科学的严谨性。同时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景物描写也各有特色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上则莲花下垂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连络成帏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结成宝盖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四围垂幔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大与榻并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中圆透盘空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上穹为顶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其后西壁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玉柱圆竖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或大或小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不一其形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而色皆莹白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纹皆刻镂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都将景物的形象活现于笔下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读后历历在目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颇具文学的形象性。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36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他一生足迹遍及今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个省、市、自治区。他不畏艰险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曾三次遇盗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数次绝粮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仍勇往直前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严谨地记下了观察的结果。直至进入云南丽江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因足疾无法行走时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仍坚持编写《游记》和《山志》。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年云南地方官用车船送徐霞客回江阴。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年正月病逝于家中。遗作经季会明等整理成书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广泛流传。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24360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《徐霞客游记》系以日记体为主的中国地理名著。明末徐霞客经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多年旅行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写有天台山、雁荡山、黄山、庐山等名山游记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江右游日记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粤西游日记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黔游日记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滇游日记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除散佚者外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余万字游记资料。死后由他人整理成《徐霞客游记》。世传本有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卷等数种。主要按日记述作者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1613~1639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年间旅行观察所得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对地理、水文、地质、植物等现象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均作详细记录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在地理学和文学上卓有成就。《徐霞客游记》被后人誉为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世间真文字、大文字、奇文字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7746511"/>
              </p:ext>
            </p:extLst>
          </p:nvPr>
        </p:nvGraphicFramePr>
        <p:xfrm>
          <a:off x="508000" y="1251098"/>
          <a:ext cx="8128000" cy="4852589"/>
        </p:xfrm>
        <a:graphic>
          <a:graphicData uri="http://schemas.openxmlformats.org/presentationml/2006/ole">
            <p:oleObj spid="_x0000_s1027" name="文档" r:id="rId7" imgW="3837032" imgH="229131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34904" y="1618409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1628800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8619" y="2102293"/>
            <a:ext cx="4131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3912" y="2155279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48619" y="2555004"/>
            <a:ext cx="4131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5736" y="2589353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7446" y="3007715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0385" y="3004883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27265" y="3501502"/>
            <a:ext cx="1316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4963" y="3501502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26494" y="3947380"/>
            <a:ext cx="6653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58255" y="3943619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27837" y="4393258"/>
            <a:ext cx="1316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61141" y="4390576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17750" y="5187636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015066" y="5640466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31425" y="564046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2311146"/>
              </p:ext>
            </p:extLst>
          </p:nvPr>
        </p:nvGraphicFramePr>
        <p:xfrm>
          <a:off x="508000" y="1571921"/>
          <a:ext cx="8128000" cy="3968159"/>
        </p:xfrm>
        <a:graphic>
          <a:graphicData uri="http://schemas.openxmlformats.org/presentationml/2006/ole">
            <p:oleObj spid="_x0000_s2051" name="文档" r:id="rId7" imgW="3837032" imgH="187337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35703" y="198884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0073" y="2492896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0535" y="2924944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5119" y="340092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38972" y="3845745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8304" y="4290566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5492" y="4730930"/>
            <a:ext cx="199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91848" y="517575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18132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7658266"/>
              </p:ext>
            </p:extLst>
          </p:nvPr>
        </p:nvGraphicFramePr>
        <p:xfrm>
          <a:off x="508000" y="1186361"/>
          <a:ext cx="8128000" cy="5330111"/>
        </p:xfrm>
        <a:graphic>
          <a:graphicData uri="http://schemas.openxmlformats.org/presentationml/2006/ole">
            <p:oleObj spid="_x0000_s3075" name="文档" r:id="rId7" imgW="3837032" imgH="251631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49642" y="1274053"/>
            <a:ext cx="12241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37574" y="1720529"/>
            <a:ext cx="25666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91472" y="2161178"/>
            <a:ext cx="14823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27282" y="2627390"/>
            <a:ext cx="12241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46697" y="3032704"/>
            <a:ext cx="14189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16677" y="3933985"/>
            <a:ext cx="14189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096800" y="435385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88908" y="4814484"/>
            <a:ext cx="11727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591801" y="5237529"/>
            <a:ext cx="117270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657088" y="573068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65876" y="615578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36121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0370759"/>
              </p:ext>
            </p:extLst>
          </p:nvPr>
        </p:nvGraphicFramePr>
        <p:xfrm>
          <a:off x="508000" y="2060848"/>
          <a:ext cx="8128000" cy="2690278"/>
        </p:xfrm>
        <a:graphic>
          <a:graphicData uri="http://schemas.openxmlformats.org/presentationml/2006/ole">
            <p:oleObj spid="_x0000_s4099" name="文档" r:id="rId7" imgW="3837032" imgH="126967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55274" y="212008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5274" y="2596946"/>
            <a:ext cx="17489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39952" y="306886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1054" y="351226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9624" y="393305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3991" y="4404839"/>
            <a:ext cx="14541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5686239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7598510"/>
              </p:ext>
            </p:extLst>
          </p:nvPr>
        </p:nvGraphicFramePr>
        <p:xfrm>
          <a:off x="508000" y="1145289"/>
          <a:ext cx="8128000" cy="5585688"/>
        </p:xfrm>
        <a:graphic>
          <a:graphicData uri="http://schemas.openxmlformats.org/presentationml/2006/ole">
            <p:oleObj spid="_x0000_s5123" name="文档" r:id="rId7" imgW="3837032" imgH="263726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32515" y="196805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9912" y="1978449"/>
            <a:ext cx="23042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12462" y="27908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2070" y="3158511"/>
            <a:ext cx="693392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7544" y="3526195"/>
            <a:ext cx="23201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29889" y="434896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02071" y="4714753"/>
            <a:ext cx="60174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2461" y="55290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1590" y="5539417"/>
            <a:ext cx="307860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43634" y="635369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051202" y="6364081"/>
            <a:ext cx="31130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894626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210</TotalTime>
  <Words>2015</Words>
  <Application>Microsoft Office PowerPoint</Application>
  <PresentationFormat>全屏显示(4:3)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相关读物 麻叶洞天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