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74" r:id="rId2"/>
    <p:sldId id="304" r:id="rId3"/>
    <p:sldId id="305" r:id="rId4"/>
    <p:sldId id="306" r:id="rId5"/>
    <p:sldId id="263" r:id="rId6"/>
    <p:sldId id="264" r:id="rId7"/>
    <p:sldId id="307" r:id="rId8"/>
    <p:sldId id="308" r:id="rId9"/>
    <p:sldId id="265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46" d="100"/>
          <a:sy n="46" d="100"/>
        </p:scale>
        <p:origin x="-90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4839394" y="-27384"/>
            <a:ext cx="1443037" cy="880109"/>
            <a:chOff x="11613" y="1584001"/>
            <a:chExt cx="1443037" cy="733424"/>
          </a:xfrm>
        </p:grpSpPr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12" name="TextBox 8">
              <a:hlinkClick r:id="rId3" action="ppaction://hlinksldjump"/>
            </p:cNvPr>
            <p:cNvSpPr txBox="1"/>
            <p:nvPr userDrawn="1"/>
          </p:nvSpPr>
          <p:spPr>
            <a:xfrm>
              <a:off x="230198" y="1781888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内容感知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5737" y="17904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合作探究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22711" y="245845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结构图解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6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5.xml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45955"/>
            <a:ext cx="2722361" cy="5232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b="1" dirty="0" smtClean="0"/>
              <a:t>第一节</a:t>
            </a:r>
            <a:r>
              <a:rPr lang="zh-CN" altLang="zh-CN" sz="1600" dirty="0" smtClean="0"/>
              <a:t>　</a:t>
            </a:r>
            <a:r>
              <a:rPr lang="en-US" altLang="zh-CN" sz="1600" b="1" dirty="0" smtClean="0"/>
              <a:t>“</a:t>
            </a:r>
            <a:r>
              <a:rPr lang="zh-CN" altLang="zh-CN" sz="1600" b="1" dirty="0" smtClean="0"/>
              <a:t>四两拨千斤</a:t>
            </a:r>
            <a:r>
              <a:rPr lang="en-US" altLang="zh-CN" sz="1600" b="1" dirty="0" smtClean="0"/>
              <a:t>”</a:t>
            </a:r>
            <a:r>
              <a:rPr lang="zh-CN" altLang="zh-CN" sz="1600" dirty="0" smtClean="0"/>
              <a:t/>
            </a:r>
            <a:br>
              <a:rPr lang="zh-CN" altLang="zh-CN" sz="1600" dirty="0" smtClean="0"/>
            </a:br>
            <a:r>
              <a:rPr lang="en-US" altLang="zh-CN" sz="1600" dirty="0" smtClean="0"/>
              <a:t>         </a:t>
            </a:r>
            <a:r>
              <a:rPr lang="en-US" altLang="zh-CN" sz="1600" baseline="0" dirty="0" smtClean="0"/>
              <a:t> </a:t>
            </a:r>
            <a:r>
              <a:rPr lang="en-US" altLang="zh-CN" sz="1600" dirty="0" smtClean="0"/>
              <a:t>——</a:t>
            </a:r>
            <a:r>
              <a:rPr lang="zh-CN" altLang="zh-CN" sz="1600" dirty="0" smtClean="0"/>
              <a:t>虚词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sp>
        <p:nvSpPr>
          <p:cNvPr id="11" name="TextBox 24">
            <a:hlinkClick r:id="rId8" action="ppaction://hlinksldjump"/>
          </p:cNvPr>
          <p:cNvSpPr txBox="1"/>
          <p:nvPr userDrawn="1"/>
        </p:nvSpPr>
        <p:spPr>
          <a:xfrm>
            <a:off x="6415767" y="25878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合作探究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TextBox 27">
            <a:hlinkClick r:id="rId9" action="ppaction://hlinksldjump"/>
          </p:cNvPr>
          <p:cNvSpPr txBox="1"/>
          <p:nvPr userDrawn="1"/>
        </p:nvSpPr>
        <p:spPr>
          <a:xfrm>
            <a:off x="7753097" y="26005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结构图解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TextBox 24">
            <a:hlinkClick r:id="rId10" action="ppaction://hlinksldjump"/>
          </p:cNvPr>
          <p:cNvSpPr txBox="1"/>
          <p:nvPr userDrawn="1"/>
        </p:nvSpPr>
        <p:spPr>
          <a:xfrm>
            <a:off x="5057889" y="25878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内容感知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</p:spPr>
        <p:txBody>
          <a:bodyPr/>
          <a:lstStyle/>
          <a:p>
            <a:r>
              <a:rPr lang="zh-CN" altLang="zh-CN" dirty="0"/>
              <a:t>第五</a:t>
            </a:r>
            <a:r>
              <a:rPr lang="zh-CN" altLang="zh-CN" dirty="0" smtClean="0"/>
              <a:t>课</a:t>
            </a:r>
            <a:r>
              <a:rPr lang="en-US" altLang="zh-CN" dirty="0" smtClean="0"/>
              <a:t>  </a:t>
            </a:r>
            <a:r>
              <a:rPr lang="zh-CN" altLang="zh-CN" dirty="0" smtClean="0"/>
              <a:t>言</a:t>
            </a:r>
            <a:r>
              <a:rPr lang="zh-CN" altLang="zh-CN" dirty="0"/>
              <a:t>之有</a:t>
            </a:r>
            <a:r>
              <a:rPr lang="en-US" altLang="zh-CN" dirty="0"/>
              <a:t>“</a:t>
            </a:r>
            <a:r>
              <a:rPr lang="zh-CN" altLang="zh-CN" dirty="0"/>
              <a:t>理</a:t>
            </a:r>
            <a:r>
              <a:rPr lang="en-US" altLang="zh-CN" dirty="0"/>
              <a:t>”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46276607"/>
              </p:ext>
            </p:extLst>
          </p:nvPr>
        </p:nvGraphicFramePr>
        <p:xfrm>
          <a:off x="508000" y="863847"/>
          <a:ext cx="8128000" cy="6319960"/>
        </p:xfrm>
        <a:graphic>
          <a:graphicData uri="http://schemas.openxmlformats.org/presentationml/2006/ole">
            <p:oleObj spid="_x0000_s1027" name="文档" r:id="rId3" imgW="3946425" imgH="306925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85750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749098"/>
            <a:ext cx="6203032" cy="927757"/>
          </a:xfrm>
        </p:spPr>
        <p:txBody>
          <a:bodyPr/>
          <a:lstStyle/>
          <a:p>
            <a:r>
              <a:rPr lang="zh-CN" altLang="zh-CN" b="1" dirty="0"/>
              <a:t>第一节</a:t>
            </a:r>
            <a:r>
              <a:rPr lang="zh-CN" altLang="zh-CN" dirty="0"/>
              <a:t>　</a:t>
            </a:r>
            <a:r>
              <a:rPr lang="en-US" altLang="zh-CN" b="1" dirty="0"/>
              <a:t>“</a:t>
            </a:r>
            <a:r>
              <a:rPr lang="zh-CN" altLang="zh-CN" b="1" dirty="0"/>
              <a:t>四两拨千斤</a:t>
            </a:r>
            <a:r>
              <a:rPr lang="en-US" altLang="zh-CN" b="1" dirty="0" smtClean="0"/>
              <a:t>”</a:t>
            </a:r>
            <a:r>
              <a:rPr lang="en-US" altLang="zh-CN" dirty="0" smtClean="0"/>
              <a:t>——</a:t>
            </a:r>
            <a:r>
              <a:rPr lang="zh-CN" altLang="zh-CN" dirty="0"/>
              <a:t>虚词</a:t>
            </a:r>
          </a:p>
        </p:txBody>
      </p:sp>
    </p:spTree>
    <p:extLst>
      <p:ext uri="{BB962C8B-B14F-4D97-AF65-F5344CB8AC3E}">
        <p14:creationId xmlns:p14="http://schemas.microsoft.com/office/powerpoint/2010/main" xmlns="" val="718988931"/>
      </p:ext>
    </p:extLst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96752"/>
            <a:ext cx="8128000" cy="45287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洪承畴是明朝万历年间进士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到崇祯时已是兵部尚书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同时被封为蓟辽总督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重任在肩。他也感戴崇祯知遇之恩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素以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忠节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自命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在自家客厅中悬挂了自撰对联一副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君恩深似海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臣节重如山。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崇祯十五年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洪承畴督师与清军决战于松山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兵败被俘。消息传到京师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说他已经殉国。崇祯大痛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亲自设灵祭悼其亡灵。殊不知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此时洪承畴已经降清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并为清廷筹划开国大计。洪承畴后来官至武英殿大学士、七省经略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残酷镇压农民起义及抗清活动。于是有人在他撰写的对联句末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各加上一个虚词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变成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君恩深似海矣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臣节重如山乎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经此一改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意思大变。两个虚词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一叹一问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极尽讥讽。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968770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708920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虚词是不表示实在意义并且一般不作词组和句子成分的一类词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但是在表达句子意思方面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起着重要的作用。本节探讨了虚词的类别、作用和虚词使用时应注意的问题。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8644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汉语的虚词主要分为哪几类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7703817"/>
              </p:ext>
            </p:extLst>
          </p:nvPr>
        </p:nvGraphicFramePr>
        <p:xfrm>
          <a:off x="508000" y="2166804"/>
          <a:ext cx="8128000" cy="3576843"/>
        </p:xfrm>
        <a:graphic>
          <a:graphicData uri="http://schemas.openxmlformats.org/presentationml/2006/ole">
            <p:oleObj spid="_x0000_s2051" name="文档" r:id="rId3" imgW="3946425" imgH="173657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132856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虚词有哪些特点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虚词一般只表示抽象的语法意义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且这种语法意义还不是虚词本身所具有的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而是在与实词发生关系时才产生的。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虚词只能与实词结合使用。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虚词不像实词那样能自由充当主语、谓语、宾语、定语、补语等各种句法成分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只有一些虚词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如副词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可以充当状语。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9758891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现代汉语中的虚词使用时应注意什么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要注意虚词的特殊表意作用。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要弄清虚词的正确搭配。汉语中的虚词大多数是单个使用的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也有成对配合使用的。搭配有一定规则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有的已形成固定格式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不能随意更改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否则就违背了语言习惯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影响语意表达。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要弄清虚词在句中的正确位置。使用虚词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要注意它们在句中的位置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如果位置恰当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句意就准确鲜明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否则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不仅会使句意不明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甚至会改变句子原意。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不要滥用虚词。滥用虚词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会造成句子重复啰唆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甚至造成逻辑上的错误。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5064370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93799397"/>
              </p:ext>
            </p:extLst>
          </p:nvPr>
        </p:nvGraphicFramePr>
        <p:xfrm>
          <a:off x="508000" y="2439535"/>
          <a:ext cx="8128000" cy="2232930"/>
        </p:xfrm>
        <a:graphic>
          <a:graphicData uri="http://schemas.openxmlformats.org/presentationml/2006/ole">
            <p:oleObj spid="_x0000_s3075" name="文档" r:id="rId3" imgW="3837032" imgH="105440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294</TotalTime>
  <Words>511</Words>
  <Application>Microsoft Office PowerPoint</Application>
  <PresentationFormat>全屏显示(4:3)</PresentationFormat>
  <Paragraphs>19</Paragraphs>
  <Slides>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测控设计模板14新</vt:lpstr>
      <vt:lpstr>文档</vt:lpstr>
      <vt:lpstr>第五课  言之有“理”</vt:lpstr>
      <vt:lpstr>幻灯片 2</vt:lpstr>
      <vt:lpstr>第一节　“四两拨千斤”——虚词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dbc</dc:creator>
  <dc:description>语文备课大师【全免费】</dc:description>
  <cp:lastModifiedBy>Administrator</cp:lastModifiedBy>
  <cp:revision>语文备课大师【全免费】</cp:revision>
  <dcterms:created xsi:type="dcterms:W3CDTF">2016-04-22T00:11:50Z</dcterms:created>
  <dcterms:modified xsi:type="dcterms:W3CDTF">2017-11-03T12:38:32Z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