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304" r:id="rId3"/>
    <p:sldId id="305" r:id="rId4"/>
    <p:sldId id="306" r:id="rId5"/>
    <p:sldId id="263" r:id="rId6"/>
    <p:sldId id="264" r:id="rId7"/>
    <p:sldId id="307" r:id="rId8"/>
    <p:sldId id="308" r:id="rId9"/>
    <p:sldId id="309" r:id="rId10"/>
    <p:sldId id="310" r:id="rId11"/>
    <p:sldId id="311" r:id="rId12"/>
    <p:sldId id="265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5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第一节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字之初</a:t>
            </a:r>
            <a:r>
              <a:rPr lang="en-US" altLang="zh-CN" sz="1600" dirty="0" smtClean="0"/>
              <a:t>,</a:t>
            </a:r>
            <a:r>
              <a:rPr lang="zh-CN" altLang="zh-CN" sz="1600" b="1" dirty="0" smtClean="0"/>
              <a:t>本为画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汉字的起源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</p:spPr>
        <p:txBody>
          <a:bodyPr/>
          <a:lstStyle/>
          <a:p>
            <a:r>
              <a:rPr lang="zh-CN" altLang="zh-CN" dirty="0"/>
              <a:t>第三</a:t>
            </a:r>
            <a:r>
              <a:rPr lang="zh-CN" altLang="zh-CN" dirty="0" smtClean="0"/>
              <a:t>课</a:t>
            </a:r>
            <a:r>
              <a:rPr lang="en-US" altLang="zh-CN" dirty="0" smtClean="0"/>
              <a:t>  </a:t>
            </a:r>
            <a:r>
              <a:rPr lang="zh-CN" altLang="zh-CN" dirty="0" smtClean="0"/>
              <a:t>神奇</a:t>
            </a:r>
            <a:r>
              <a:rPr lang="zh-CN" altLang="zh-CN" dirty="0"/>
              <a:t>的汉字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汉字形体的演变有哪些重要的规律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汉字的形体演变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主要表现在两个方面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即笔画姿态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。从甲骨文到楷书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它的结构虽有变化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但变化不大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两个偏旁组成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数千年没有变化。而汉字的笔势则随着新字体的产生而屡经变化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的笔画姿态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从甲骨文到楷书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每种字体都有变革。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汉字形体演变的总趋势是简化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文字要适应社会的需要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必然要遵循由繁到简的规律。由此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我们可以得出这样的结论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有计划、有步骤地简化汉字是符合汉字自身的发展规律的。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7060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从结构上看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形声字的形旁和声旁的组合主要有哪几种方式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举例说明。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主要有六种方式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左形右声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如河、情、财、购、优、证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右形左声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如切、鹉、胡、致、剃、战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上形下声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如宇、芳、空、箱、爸、竿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下形上声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如照、盒、袋、基、盛、勇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外形内声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如固、匣、阁、囤、赴、廷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内形外声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如问、闻、辨、辩、羸、赢。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46393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24.eps" descr="id:214748694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9983" y="2074428"/>
            <a:ext cx="7128792" cy="24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482188"/>
              </p:ext>
            </p:extLst>
          </p:nvPr>
        </p:nvGraphicFramePr>
        <p:xfrm>
          <a:off x="724024" y="836712"/>
          <a:ext cx="7736408" cy="6429372"/>
        </p:xfrm>
        <a:graphic>
          <a:graphicData uri="http://schemas.openxmlformats.org/presentationml/2006/ole">
            <p:oleObj spid="_x0000_s1026" name="文档" r:id="rId3" imgW="3946425" imgH="32802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第一节</a:t>
            </a:r>
            <a:r>
              <a:rPr lang="zh-CN" altLang="zh-CN" dirty="0"/>
              <a:t>　</a:t>
            </a:r>
            <a:r>
              <a:rPr lang="zh-CN" altLang="zh-CN" b="1" dirty="0"/>
              <a:t>字之初</a:t>
            </a:r>
            <a:r>
              <a:rPr lang="en-US" altLang="zh-CN" dirty="0"/>
              <a:t>,</a:t>
            </a:r>
            <a:r>
              <a:rPr lang="zh-CN" altLang="zh-CN" b="1" dirty="0"/>
              <a:t>本为</a:t>
            </a:r>
            <a:r>
              <a:rPr lang="zh-CN" altLang="zh-CN" b="1" dirty="0" smtClean="0"/>
              <a:t>画</a:t>
            </a:r>
            <a:r>
              <a:rPr lang="en-US" altLang="zh-CN" dirty="0" smtClean="0"/>
              <a:t>——</a:t>
            </a:r>
            <a:r>
              <a:rPr lang="zh-CN" altLang="zh-CN" dirty="0"/>
              <a:t>汉字的起源</a:t>
            </a:r>
          </a:p>
        </p:txBody>
      </p:sp>
    </p:spTree>
    <p:extLst>
      <p:ext uri="{BB962C8B-B14F-4D97-AF65-F5344CB8AC3E}">
        <p14:creationId xmlns:p14="http://schemas.microsoft.com/office/powerpoint/2010/main" xmlns="" val="26946990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毛泽东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拆字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汉字作为表意文字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或象形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或会意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或指事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有人会按主观意图加以别出心裁的解说。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国共两党在重庆谈判。在一次记者招待会上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有个外国记者向毛泽东发问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一旦内战爆发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贵党可有打败蒋先生的信心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蒋先生的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只不过是将军头上加根草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说明他也仅是一个草头将军。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可这个记者还希望毛泽东回答得明白直接一些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毛泽东笑了笑说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可不是毛手毛脚的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也就是说战胜蒋先生易如反掌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在场的记者听了这话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都笑了。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0028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204864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汉字起源于图画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古人记录自己的语言和思想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描摹事物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常从描绘事物的外形开始。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世界各地古老的文字都有一个特点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跟图画有密切的联系。甲骨文中的许多字很像图画。随着时代的变迁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汉字逐渐减少笔画和弯曲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变成方正的语言符号了。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本节介绍了文字的产生、汉字造字的方法及汉字的演变等知识。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世界上古老文明的文字都有什么共同特点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文字是记录语言的符号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是在人类的长期生产实践中逐渐产生出来的。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世界上的古老文明都有自己独立形成的文字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如古代两河流域的楔形文字、中国的汉字和古埃及的圣书字。它们的共同特点是跟图画有千丝万缕的联系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正如《说文解字》中所说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仓颉之初作书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盖依类象形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故谓之文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其后形声相益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即谓之字。文者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物象之本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言孳乳而寝多也。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汉字有哪些造字方法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6817866"/>
              </p:ext>
            </p:extLst>
          </p:nvPr>
        </p:nvGraphicFramePr>
        <p:xfrm>
          <a:off x="508000" y="2082443"/>
          <a:ext cx="8128000" cy="3959627"/>
        </p:xfrm>
        <a:graphic>
          <a:graphicData uri="http://schemas.openxmlformats.org/presentationml/2006/ole">
            <p:oleObj spid="_x0000_s2050" name="文档" r:id="rId3" imgW="3894607" imgH="18967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938298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汉字主要有哪几种基本样貌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3189919"/>
              </p:ext>
            </p:extLst>
          </p:nvPr>
        </p:nvGraphicFramePr>
        <p:xfrm>
          <a:off x="508000" y="1740036"/>
          <a:ext cx="8128000" cy="5361372"/>
        </p:xfrm>
        <a:graphic>
          <a:graphicData uri="http://schemas.openxmlformats.org/presentationml/2006/ole">
            <p:oleObj spid="_x0000_s3074" name="文档" r:id="rId3" imgW="3903243" imgH="25757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2818560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7008775"/>
              </p:ext>
            </p:extLst>
          </p:nvPr>
        </p:nvGraphicFramePr>
        <p:xfrm>
          <a:off x="508000" y="1700808"/>
          <a:ext cx="8128000" cy="3536787"/>
        </p:xfrm>
        <a:graphic>
          <a:graphicData uri="http://schemas.openxmlformats.org/presentationml/2006/ole">
            <p:oleObj spid="_x0000_s4098" name="文档" r:id="rId3" imgW="3903963" imgH="1698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209570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310</TotalTime>
  <Words>721</Words>
  <Application>Microsoft Office PowerPoint</Application>
  <PresentationFormat>全屏显示(4:3)</PresentationFormat>
  <Paragraphs>26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测控设计模板14新</vt:lpstr>
      <vt:lpstr>文档</vt:lpstr>
      <vt:lpstr>第三课  神奇的汉字</vt:lpstr>
      <vt:lpstr>幻灯片 2</vt:lpstr>
      <vt:lpstr>第一节　字之初,本为画——汉字的起源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