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85" r:id="rId3"/>
    <p:sldId id="331" r:id="rId4"/>
    <p:sldId id="332" r:id="rId5"/>
    <p:sldId id="333" r:id="rId6"/>
    <p:sldId id="334" r:id="rId7"/>
    <p:sldId id="337" r:id="rId8"/>
    <p:sldId id="339" r:id="rId9"/>
    <p:sldId id="341" r:id="rId10"/>
    <p:sldId id="343" r:id="rId11"/>
    <p:sldId id="345" r:id="rId12"/>
    <p:sldId id="286" r:id="rId13"/>
    <p:sldId id="287" r:id="rId14"/>
    <p:sldId id="288" r:id="rId15"/>
    <p:sldId id="289" r:id="rId16"/>
    <p:sldId id="328" r:id="rId17"/>
    <p:sldId id="329" r:id="rId18"/>
    <p:sldId id="293" r:id="rId19"/>
    <p:sldId id="290" r:id="rId20"/>
    <p:sldId id="291" r:id="rId21"/>
    <p:sldId id="292" r:id="rId22"/>
    <p:sldId id="294" r:id="rId23"/>
    <p:sldId id="330" r:id="rId24"/>
    <p:sldId id="295" r:id="rId25"/>
    <p:sldId id="260" r:id="rId26"/>
    <p:sldId id="261" r:id="rId27"/>
    <p:sldId id="262" r:id="rId28"/>
    <p:sldId id="296" r:id="rId29"/>
    <p:sldId id="264" r:id="rId30"/>
    <p:sldId id="266" r:id="rId31"/>
    <p:sldId id="323" r:id="rId32"/>
    <p:sldId id="324" r:id="rId33"/>
    <p:sldId id="325" r:id="rId34"/>
    <p:sldId id="326" r:id="rId35"/>
    <p:sldId id="297" r:id="rId36"/>
    <p:sldId id="267" r:id="rId37"/>
    <p:sldId id="268" r:id="rId38"/>
    <p:sldId id="317" r:id="rId39"/>
    <p:sldId id="277" r:id="rId40"/>
    <p:sldId id="308" r:id="rId41"/>
    <p:sldId id="278" r:id="rId42"/>
    <p:sldId id="309" r:id="rId43"/>
    <p:sldId id="311" r:id="rId44"/>
    <p:sldId id="327" r:id="rId45"/>
    <p:sldId id="316" r:id="rId46"/>
    <p:sldId id="307" r:id="rId47"/>
    <p:sldId id="305" r:id="rId48"/>
    <p:sldId id="315" r:id="rId49"/>
    <p:sldId id="284" r:id="rId5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711A"/>
    <a:srgbClr val="CC0000"/>
    <a:srgbClr val="000808"/>
    <a:srgbClr val="0066FF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692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文本占位符 819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579" name="副标题 2457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3555" name="文本占位符 23554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anchor="ctr"/>
          <a:p>
            <a:pPr defTabSz="914400">
              <a:buSzPct val="100000"/>
            </a:pPr>
            <a:r>
              <a:rPr lang="zh-CN" altLang="en-US" sz="6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六年级古诗词总复习</a:t>
            </a:r>
            <a:endParaRPr lang="zh-CN" altLang="en-US" sz="60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3" name="文本框 104452"/>
          <p:cNvSpPr txBox="1"/>
          <p:nvPr/>
        </p:nvSpPr>
        <p:spPr>
          <a:xfrm>
            <a:off x="277813" y="601663"/>
            <a:ext cx="8686800" cy="520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</a:rPr>
              <a:t>）、当我们在外地过节时，常引用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latin typeface="Arial" panose="020B0604020202020204" pitchFamily="34" charset="0"/>
              </a:rPr>
              <a:t>朝诗人王维在</a:t>
            </a:r>
            <a:r>
              <a:rPr lang="en-US" altLang="zh-CN" sz="2400" b="1" dirty="0"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</a:rPr>
              <a:t>九月九日忆山东兄弟</a:t>
            </a:r>
            <a:r>
              <a:rPr lang="en-US" altLang="zh-CN" sz="2400" b="1" dirty="0"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</a:rPr>
              <a:t>中的：“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”来表达对家人的怀念。现在人们常用</a:t>
            </a:r>
            <a:r>
              <a:rPr lang="en-US" altLang="zh-CN" sz="2400" b="1" dirty="0"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</a:rPr>
              <a:t>杜少府之任蜀州</a:t>
            </a:r>
            <a:r>
              <a:rPr lang="en-US" altLang="zh-CN" sz="2400" b="1" dirty="0"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</a:rPr>
              <a:t>中的名句“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”来表达对远别好友的深情厚谊。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（</a:t>
            </a:r>
            <a:r>
              <a:rPr lang="en-US" altLang="zh-CN" sz="2400" b="1" dirty="0">
                <a:latin typeface="Arial" panose="020B0604020202020204" pitchFamily="34" charset="0"/>
              </a:rPr>
              <a:t>5</a:t>
            </a:r>
            <a:r>
              <a:rPr lang="zh-CN" altLang="en-US" sz="2400" b="1" dirty="0">
                <a:latin typeface="Arial" panose="020B0604020202020204" pitchFamily="34" charset="0"/>
              </a:rPr>
              <a:t>）、昨天下午，张老师布置了一道数学思考题。晚上我绞尽脑汁，百思不得其解。就在我“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”时，爸爸走过来，助我一臂之力，经他一点拨，我豁然开朗，真是“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”。于是我很快解开了这道难题。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（</a:t>
            </a:r>
            <a:r>
              <a:rPr lang="en-US" altLang="zh-CN" sz="2400" b="1" dirty="0">
                <a:latin typeface="Arial" panose="020B0604020202020204" pitchFamily="34" charset="0"/>
              </a:rPr>
              <a:t>6</a:t>
            </a:r>
            <a:r>
              <a:rPr lang="zh-CN" altLang="en-US" sz="2400" b="1" dirty="0">
                <a:latin typeface="Arial" panose="020B0604020202020204" pitchFamily="34" charset="0"/>
              </a:rPr>
              <a:t>）、“ 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， 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。”两句诗是唐朝诗人 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2400" b="1" dirty="0">
                <a:latin typeface="Arial" panose="020B0604020202020204" pitchFamily="34" charset="0"/>
              </a:rPr>
              <a:t>借马发出想建功力业却不被赏识的感慨。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（</a:t>
            </a:r>
            <a:r>
              <a:rPr lang="en-US" altLang="zh-CN" sz="2400" b="1" dirty="0">
                <a:latin typeface="Arial" panose="020B0604020202020204" pitchFamily="34" charset="0"/>
              </a:rPr>
              <a:t>7</a:t>
            </a:r>
            <a:r>
              <a:rPr lang="zh-CN" altLang="en-US" sz="2400" b="1" dirty="0">
                <a:latin typeface="Arial" panose="020B0604020202020204" pitchFamily="34" charset="0"/>
              </a:rPr>
              <a:t>）、“粉骨碎身全不怕，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  。 ”这又是</a:t>
            </a:r>
            <a:r>
              <a:rPr lang="zh-CN" altLang="en-US" sz="2400" b="1" u="sng" dirty="0"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latin typeface="Arial" panose="020B0604020202020204" pitchFamily="34" charset="0"/>
              </a:rPr>
              <a:t>代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（填作者）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</a:rPr>
              <a:t>借咏 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</a:t>
            </a:r>
            <a:r>
              <a:rPr lang="zh-CN" altLang="en-US" sz="2400" b="1" dirty="0">
                <a:latin typeface="Arial" panose="020B0604020202020204" pitchFamily="34" charset="0"/>
              </a:rPr>
              <a:t>咏自己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 的高尚情操。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04454" name="文本框 104453"/>
          <p:cNvSpPr txBox="1"/>
          <p:nvPr/>
        </p:nvSpPr>
        <p:spPr>
          <a:xfrm>
            <a:off x="5838825" y="549275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唐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55" name="文本框 104454"/>
          <p:cNvSpPr txBox="1"/>
          <p:nvPr/>
        </p:nvSpPr>
        <p:spPr>
          <a:xfrm>
            <a:off x="4356100" y="944563"/>
            <a:ext cx="4159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独在异乡为异客，每逢佳节倍思亲。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56" name="文本框 104455"/>
          <p:cNvSpPr txBox="1"/>
          <p:nvPr/>
        </p:nvSpPr>
        <p:spPr>
          <a:xfrm>
            <a:off x="1219200" y="1676400"/>
            <a:ext cx="396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海内存知己，天涯若比邻。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57" name="文本框 104456"/>
          <p:cNvSpPr txBox="1"/>
          <p:nvPr/>
        </p:nvSpPr>
        <p:spPr>
          <a:xfrm>
            <a:off x="5218113" y="2743200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山重水复疑无路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58" name="文本框 104457"/>
          <p:cNvSpPr txBox="1"/>
          <p:nvPr/>
        </p:nvSpPr>
        <p:spPr>
          <a:xfrm>
            <a:off x="952500" y="35052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柳暗花明又一村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59" name="文本框 104458"/>
          <p:cNvSpPr txBox="1"/>
          <p:nvPr/>
        </p:nvSpPr>
        <p:spPr>
          <a:xfrm>
            <a:off x="2022475" y="38862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何当金络脑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0" name="文本框 104459"/>
          <p:cNvSpPr txBox="1"/>
          <p:nvPr/>
        </p:nvSpPr>
        <p:spPr>
          <a:xfrm>
            <a:off x="4602163" y="3886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快走踏清秋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1" name="直接连接符 104460"/>
          <p:cNvSpPr/>
          <p:nvPr/>
        </p:nvSpPr>
        <p:spPr>
          <a:xfrm>
            <a:off x="457200" y="46482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462" name="文本框 104461"/>
          <p:cNvSpPr txBox="1"/>
          <p:nvPr/>
        </p:nvSpPr>
        <p:spPr>
          <a:xfrm>
            <a:off x="996950" y="4195763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李贺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3" name="文本框 104462"/>
          <p:cNvSpPr txBox="1"/>
          <p:nvPr/>
        </p:nvSpPr>
        <p:spPr>
          <a:xfrm>
            <a:off x="4154488" y="4581525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要留清白在人间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4" name="文本框 104463"/>
          <p:cNvSpPr txBox="1"/>
          <p:nvPr/>
        </p:nvSpPr>
        <p:spPr>
          <a:xfrm>
            <a:off x="7942263" y="4584700"/>
            <a:ext cx="30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明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6" name="文本框 104465"/>
          <p:cNvSpPr txBox="1"/>
          <p:nvPr/>
        </p:nvSpPr>
        <p:spPr>
          <a:xfrm>
            <a:off x="1666875" y="4916488"/>
            <a:ext cx="817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于谦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7" name="文本框 104466"/>
          <p:cNvSpPr txBox="1"/>
          <p:nvPr/>
        </p:nvSpPr>
        <p:spPr>
          <a:xfrm>
            <a:off x="4787900" y="4941888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不畏艰险、坚守清白高洁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4468" name="文本框 104467"/>
          <p:cNvSpPr txBox="1"/>
          <p:nvPr/>
        </p:nvSpPr>
        <p:spPr>
          <a:xfrm>
            <a:off x="3059113" y="4941888"/>
            <a:ext cx="817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石灰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044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044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104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70" decel="100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770" decel="100000"/>
                                        <p:tgtEl>
                                          <p:spTgt spid="104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70" decel="1000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770" decel="100000"/>
                                        <p:tgtEl>
                                          <p:spTgt spid="104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1044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70" decel="1000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70" decel="100000"/>
                                        <p:tgtEl>
                                          <p:spTgt spid="1044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70" decel="1000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770" decel="100000"/>
                                        <p:tgtEl>
                                          <p:spTgt spid="1044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70" decel="1000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770" decel="100000"/>
                                        <p:tgtEl>
                                          <p:spTgt spid="1044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8" dur="770" fill="hold"/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70" decel="1000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770" decel="100000"/>
                                        <p:tgtEl>
                                          <p:spTgt spid="1044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7" dur="770" fill="hold"/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9" dur="770" fill="hold"/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104455" grpId="0"/>
      <p:bldP spid="104456" grpId="0"/>
      <p:bldP spid="104457" grpId="0"/>
      <p:bldP spid="104458" grpId="0"/>
      <p:bldP spid="104459" grpId="0"/>
      <p:bldP spid="104460" grpId="0"/>
      <p:bldP spid="104462" grpId="0"/>
      <p:bldP spid="104463" grpId="0"/>
      <p:bldP spid="104464" grpId="0"/>
      <p:bldP spid="104466" grpId="0"/>
      <p:bldP spid="104467" grpId="0"/>
      <p:bldP spid="1044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占位符 39938"/>
          <p:cNvSpPr>
            <a:spLocks noGrp="1" noRot="1"/>
          </p:cNvSpPr>
          <p:nvPr>
            <p:ph type="body" idx="1"/>
          </p:nvPr>
        </p:nvSpPr>
        <p:spPr>
          <a:xfrm>
            <a:off x="3059113" y="2205038"/>
            <a:ext cx="3406775" cy="1884362"/>
          </a:xfrm>
          <a:ln/>
        </p:spPr>
        <p:txBody>
          <a:bodyPr/>
          <a:p>
            <a:pPr>
              <a:buNone/>
            </a:pPr>
            <a:r>
              <a:rPr lang="en-US" altLang="zh-CN" sz="5400" b="1" dirty="0"/>
              <a:t>  </a:t>
            </a:r>
            <a:r>
              <a:rPr lang="zh-CN" altLang="en-US" sz="5400" b="1" dirty="0"/>
              <a:t>第一关</a:t>
            </a:r>
            <a:endParaRPr lang="zh-CN" altLang="en-US" sz="5400" b="1" dirty="0"/>
          </a:p>
          <a:p>
            <a:pPr>
              <a:buNone/>
            </a:pPr>
            <a:r>
              <a:rPr lang="zh-CN" altLang="en-US" sz="5400" b="1" dirty="0"/>
              <a:t>诗句齐放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642350" cy="5111750"/>
          </a:xfrm>
          <a:ln/>
        </p:spPr>
        <p:txBody>
          <a:bodyPr/>
          <a:p>
            <a:pPr>
              <a:lnSpc>
                <a:spcPct val="70000"/>
              </a:lnSpc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、请为诗句填上颜色。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）、日出江花红胜火，春来江水绿如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）、日照香炉生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烟，遥看瀑布挂前川。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）、儿童急走追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蝶，飞入菜花无处寻。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）、梅子金黄杏子肥，麦花雪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菜花稀。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7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 、天门中断楚江开，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水东流至此回。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5" name="矩形 40964"/>
          <p:cNvSpPr/>
          <p:nvPr/>
        </p:nvSpPr>
        <p:spPr>
          <a:xfrm>
            <a:off x="3784600" y="206057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66" name="矩形 40965"/>
          <p:cNvSpPr/>
          <p:nvPr/>
        </p:nvSpPr>
        <p:spPr>
          <a:xfrm>
            <a:off x="3857625" y="29972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黄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67" name="矩形 40966"/>
          <p:cNvSpPr/>
          <p:nvPr/>
        </p:nvSpPr>
        <p:spPr>
          <a:xfrm>
            <a:off x="6372225" y="389096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68" name="矩形 40967"/>
          <p:cNvSpPr/>
          <p:nvPr/>
        </p:nvSpPr>
        <p:spPr>
          <a:xfrm>
            <a:off x="5364163" y="4724400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碧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69" name="矩形 40968"/>
          <p:cNvSpPr/>
          <p:nvPr/>
        </p:nvSpPr>
        <p:spPr>
          <a:xfrm>
            <a:off x="7451725" y="11969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8" grpId="0"/>
      <p:bldP spid="409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占位符 43009"/>
          <p:cNvSpPr>
            <a:spLocks noGrp="1" noRot="1"/>
          </p:cNvSpPr>
          <p:nvPr>
            <p:ph type="body" idx="1"/>
          </p:nvPr>
        </p:nvSpPr>
        <p:spPr>
          <a:xfrm>
            <a:off x="611188" y="593725"/>
            <a:ext cx="8172450" cy="4995863"/>
          </a:xfrm>
          <a:ln/>
        </p:spPr>
        <p:txBody>
          <a:bodyPr/>
          <a:p>
            <a:pPr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、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请为诗句填上动物的名称。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）、月出惊山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，时鸣春涧中。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）、牧童骑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，歌声振林樾。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）、月黑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飞高，单于夜遁逃。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）、众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高飞尽，孤云独去闲。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6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）、江上往来人，但爱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美。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3403600" y="2311400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黄牛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2987675" y="314801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5" name="矩形 43014"/>
          <p:cNvSpPr/>
          <p:nvPr/>
        </p:nvSpPr>
        <p:spPr>
          <a:xfrm>
            <a:off x="5364163" y="480536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鲈鱼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16" name="矩形 43015"/>
          <p:cNvSpPr/>
          <p:nvPr/>
        </p:nvSpPr>
        <p:spPr>
          <a:xfrm>
            <a:off x="2498725" y="3983038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3017" name="矩形 43016"/>
          <p:cNvSpPr/>
          <p:nvPr/>
        </p:nvSpPr>
        <p:spPr>
          <a:xfrm>
            <a:off x="3848100" y="1484313"/>
            <a:ext cx="652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/>
      <p:bldP spid="43016" grpId="0"/>
      <p:bldP spid="430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323850" y="836613"/>
            <a:ext cx="8424863" cy="4464050"/>
          </a:xfrm>
          <a:ln/>
        </p:spPr>
        <p:txBody>
          <a:bodyPr/>
          <a:p>
            <a:pPr>
              <a:buNone/>
            </a:pPr>
            <a:r>
              <a:rPr lang="en-US" altLang="zh-CN" sz="3600" dirty="0">
                <a:solidFill>
                  <a:srgbClr val="CC0000"/>
                </a:solidFill>
              </a:rPr>
              <a:t> 3</a:t>
            </a:r>
            <a:r>
              <a:rPr lang="zh-CN" altLang="en-US" sz="3600" dirty="0">
                <a:solidFill>
                  <a:srgbClr val="CC0000"/>
                </a:solidFill>
              </a:rPr>
              <a:t>、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请为诗句填上地方名。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城外寒山寺，夜半钟声到客船。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）、晓看红湿处，花重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亲友如相问，一片冰心在玉壶。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）、故人西辞黄鹤楼，烟花三月下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）、暖风熏得游人醉，直把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作汴州。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1835150" y="151288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姑苏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7" name="矩形 44036"/>
          <p:cNvSpPr/>
          <p:nvPr/>
        </p:nvSpPr>
        <p:spPr>
          <a:xfrm>
            <a:off x="5075238" y="2276475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锦官城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1833563" y="3003550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洛阳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7162800" y="3724275"/>
            <a:ext cx="1296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扬州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0" name="矩形 44039"/>
          <p:cNvSpPr/>
          <p:nvPr/>
        </p:nvSpPr>
        <p:spPr>
          <a:xfrm>
            <a:off x="6011863" y="4508500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杭州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4" name="文本占位符 87043"/>
          <p:cNvSpPr>
            <a:spLocks noGrp="1" noRot="1"/>
          </p:cNvSpPr>
          <p:nvPr>
            <p:ph type="body" idx="1"/>
          </p:nvPr>
        </p:nvSpPr>
        <p:spPr>
          <a:xfrm>
            <a:off x="684213" y="620713"/>
            <a:ext cx="7488237" cy="5616575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800" dirty="0">
                <a:solidFill>
                  <a:srgbClr val="CC0000"/>
                </a:solidFill>
              </a:rPr>
              <a:t> 4</a:t>
            </a:r>
            <a:r>
              <a:rPr lang="zh-CN" altLang="en-US" sz="2800" dirty="0">
                <a:solidFill>
                  <a:srgbClr val="CC0000"/>
                </a:solidFill>
              </a:rPr>
              <a:t>、</a:t>
            </a:r>
            <a:r>
              <a:rPr lang="zh-CN" altLang="en-US" sz="2800" b="1" dirty="0">
                <a:solidFill>
                  <a:srgbClr val="CC0000"/>
                </a:solidFill>
              </a:rPr>
              <a:t>请为诗句填上花名。</a:t>
            </a:r>
            <a:endParaRPr lang="zh-CN" altLang="en-US" sz="2800" b="1" dirty="0">
              <a:solidFill>
                <a:srgbClr val="CC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）、忽如一夜春风来，千树万树</a:t>
            </a:r>
            <a:r>
              <a:rPr lang="zh-CN" altLang="en-US" sz="2400" b="1" u="sng" dirty="0"/>
              <a:t>           </a:t>
            </a:r>
            <a:r>
              <a:rPr lang="zh-CN" altLang="en-US" sz="2400" b="1" dirty="0"/>
              <a:t> 开。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（岑参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白雪歌送武判官归京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 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）、人闲</a:t>
            </a:r>
            <a:r>
              <a:rPr lang="zh-CN" altLang="en-US" sz="2400" b="1" u="sng" dirty="0"/>
              <a:t>            </a:t>
            </a:r>
            <a:r>
              <a:rPr lang="zh-CN" altLang="en-US" sz="2400" b="1" dirty="0"/>
              <a:t>落，夜静春山空。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（王维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鸟鸣涧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b="1" dirty="0"/>
              <a:t> 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）、纵然一夜风吹去，只在</a:t>
            </a:r>
            <a:r>
              <a:rPr lang="zh-CN" altLang="en-US" sz="2400" b="1" u="sng" dirty="0"/>
              <a:t>          </a:t>
            </a:r>
            <a:r>
              <a:rPr lang="zh-CN" altLang="en-US" sz="2400" b="1" dirty="0"/>
              <a:t>浅水边。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（司空曙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江村即事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）、满地</a:t>
            </a:r>
            <a:r>
              <a:rPr lang="zh-CN" altLang="en-US" sz="2400" b="1" u="sng" dirty="0"/>
              <a:t>          </a:t>
            </a:r>
            <a:r>
              <a:rPr lang="zh-CN" altLang="en-US" sz="2400" b="1" dirty="0"/>
              <a:t>和我老，归家燕子傍谁飞。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（文天祥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金陵驿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 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）、到重阳日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还来就</a:t>
            </a:r>
            <a:r>
              <a:rPr lang="zh-CN" altLang="en-US" sz="2400" b="1" u="sng" dirty="0"/>
              <a:t>            </a:t>
            </a:r>
            <a:r>
              <a:rPr lang="zh-CN" altLang="en-US" sz="2400" b="1" dirty="0"/>
              <a:t> 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孟浩然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过故人庄</a:t>
            </a:r>
            <a:r>
              <a:rPr lang="en-US" altLang="zh-CN" sz="2400" b="1">
                <a:solidFill>
                  <a:srgbClr val="FF0000"/>
                </a:solidFill>
              </a:rPr>
              <a:t>》 </a:t>
            </a:r>
            <a:endParaRPr lang="en-US" altLang="zh-CN" sz="24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）、零落</a:t>
            </a:r>
            <a:r>
              <a:rPr lang="zh-CN" altLang="en-US" sz="2400" b="1" u="sng" dirty="0"/>
              <a:t>            </a:t>
            </a:r>
            <a:r>
              <a:rPr lang="zh-CN" altLang="en-US" sz="2400" b="1" dirty="0"/>
              <a:t>过残腊，故园归去又新年。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（李频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湖口送友人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）、待到重阳日，还来就 </a:t>
            </a:r>
            <a:r>
              <a:rPr lang="zh-CN" altLang="en-US" sz="2400" b="1" u="sng" dirty="0"/>
              <a:t>            </a:t>
            </a:r>
            <a:r>
              <a:rPr lang="zh-CN" altLang="en-US" sz="2400" b="1" dirty="0"/>
              <a:t> 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（孟浩然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过故人庄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/>
          </a:p>
        </p:txBody>
      </p:sp>
      <p:sp>
        <p:nvSpPr>
          <p:cNvPr id="87050" name="矩形 87049"/>
          <p:cNvSpPr/>
          <p:nvPr/>
        </p:nvSpPr>
        <p:spPr>
          <a:xfrm>
            <a:off x="5508625" y="76517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梨花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1" name="矩形 87050"/>
          <p:cNvSpPr/>
          <p:nvPr/>
        </p:nvSpPr>
        <p:spPr>
          <a:xfrm>
            <a:off x="2470150" y="1512888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桂花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2" name="矩形 87051"/>
          <p:cNvSpPr/>
          <p:nvPr/>
        </p:nvSpPr>
        <p:spPr>
          <a:xfrm>
            <a:off x="4859338" y="2276475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芦花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3" name="矩形 87052"/>
          <p:cNvSpPr/>
          <p:nvPr/>
        </p:nvSpPr>
        <p:spPr>
          <a:xfrm>
            <a:off x="2411413" y="2997200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芦花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4" name="矩形 87053"/>
          <p:cNvSpPr/>
          <p:nvPr/>
        </p:nvSpPr>
        <p:spPr>
          <a:xfrm>
            <a:off x="4067175" y="3716338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菊花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5" name="矩形 87054"/>
          <p:cNvSpPr/>
          <p:nvPr/>
        </p:nvSpPr>
        <p:spPr>
          <a:xfrm>
            <a:off x="4730750" y="522605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菊花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7056" name="矩形 87055"/>
          <p:cNvSpPr/>
          <p:nvPr/>
        </p:nvSpPr>
        <p:spPr>
          <a:xfrm>
            <a:off x="2484438" y="4437063"/>
            <a:ext cx="12239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梅花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0" grpId="0"/>
      <p:bldP spid="87051" grpId="0"/>
      <p:bldP spid="87052" grpId="0"/>
      <p:bldP spid="87053" grpId="0"/>
      <p:bldP spid="87054" grpId="0"/>
      <p:bldP spid="87055" grpId="0"/>
      <p:bldP spid="870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占位符 88066"/>
          <p:cNvSpPr>
            <a:spLocks noGrp="1" noRot="1"/>
          </p:cNvSpPr>
          <p:nvPr>
            <p:ph type="body" idx="1"/>
          </p:nvPr>
        </p:nvSpPr>
        <p:spPr>
          <a:xfrm>
            <a:off x="468313" y="692150"/>
            <a:ext cx="8351837" cy="5329238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8</a:t>
            </a:r>
            <a:r>
              <a:rPr lang="zh-CN" altLang="en-US" sz="2400" b="1" dirty="0"/>
              <a:t>）、竹外</a:t>
            </a:r>
            <a:r>
              <a:rPr lang="zh-CN" altLang="en-US" sz="2400" b="1" u="sng" dirty="0"/>
              <a:t>          </a:t>
            </a:r>
            <a:r>
              <a:rPr lang="zh-CN" altLang="en-US" sz="2400" b="1" dirty="0"/>
              <a:t>三两枝，春江水暖鸭先知。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（苏轼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惠崇春江晚景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9</a:t>
            </a:r>
            <a:r>
              <a:rPr lang="zh-CN" altLang="en-US" sz="2400" b="1" dirty="0"/>
              <a:t>）、四月南风大发黄，</a:t>
            </a:r>
            <a:r>
              <a:rPr lang="zh-CN" altLang="en-US" sz="2400" b="1" u="sng" dirty="0"/>
              <a:t>          </a:t>
            </a:r>
            <a:r>
              <a:rPr lang="zh-CN" altLang="en-US" sz="2400" b="1" dirty="0"/>
              <a:t>未落荫桐长。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（李颀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送陈章甫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b="1" dirty="0"/>
              <a:t> 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10</a:t>
            </a:r>
            <a:r>
              <a:rPr lang="zh-CN" altLang="en-US" sz="2400" b="1" dirty="0"/>
              <a:t>）、</a:t>
            </a:r>
            <a:r>
              <a:rPr lang="zh-CN" altLang="en-US" sz="2400" b="1" u="sng" dirty="0"/>
              <a:t>         </a:t>
            </a:r>
            <a:r>
              <a:rPr lang="zh-CN" altLang="en-US" sz="2400" b="1" dirty="0"/>
              <a:t>院落溶溶月，柳絮池塘淡淡风。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（晏殊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寓意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 （</a:t>
            </a:r>
            <a:r>
              <a:rPr lang="en-US" altLang="zh-CN" sz="2400" b="1" dirty="0"/>
              <a:t>11</a:t>
            </a:r>
            <a:r>
              <a:rPr lang="zh-CN" altLang="en-US" sz="2400" b="1" dirty="0"/>
              <a:t>）、五月临平山下路，</a:t>
            </a:r>
            <a:r>
              <a:rPr lang="zh-CN" altLang="en-US" sz="2400" b="1" u="sng" dirty="0"/>
              <a:t>          </a:t>
            </a:r>
            <a:r>
              <a:rPr lang="zh-CN" altLang="en-US" sz="2400" b="1" dirty="0"/>
              <a:t>无数满汀洲。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（道潜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临平道中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b="1" dirty="0"/>
              <a:t> </a:t>
            </a:r>
            <a:endParaRPr lang="zh-CN" altLang="en-US" sz="24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）、接天莲叶无穷碧，映日</a:t>
            </a:r>
            <a:r>
              <a:rPr lang="zh-CN" altLang="en-US" sz="2400" b="1" u="sng" dirty="0"/>
              <a:t>           </a:t>
            </a:r>
            <a:r>
              <a:rPr lang="zh-CN" altLang="en-US" sz="2400" b="1" dirty="0"/>
              <a:t>别样红。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（杨万里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晓出净慈寺送林子方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 （</a:t>
            </a:r>
            <a:r>
              <a:rPr lang="en-US" altLang="zh-CN" sz="2400" b="1" dirty="0"/>
              <a:t>13</a:t>
            </a:r>
            <a:r>
              <a:rPr lang="zh-CN" altLang="en-US" sz="2400" b="1" dirty="0"/>
              <a:t>）、小楼一夜听春雨，深巷明朝卖</a:t>
            </a:r>
            <a:r>
              <a:rPr lang="zh-CN" altLang="en-US" sz="2400" b="1" u="sng" dirty="0"/>
              <a:t>            </a:t>
            </a:r>
            <a:r>
              <a:rPr lang="zh-CN" altLang="en-US" sz="2400" b="1" dirty="0"/>
              <a:t>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（陆游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临安春雨初霁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/>
              <a:t> （</a:t>
            </a:r>
            <a:r>
              <a:rPr lang="en-US" altLang="zh-CN" sz="2400" b="1" dirty="0"/>
              <a:t>14</a:t>
            </a:r>
            <a:r>
              <a:rPr lang="zh-CN" altLang="en-US" sz="2400" b="1" dirty="0"/>
              <a:t>）、</a:t>
            </a:r>
            <a:r>
              <a:rPr lang="zh-CN" altLang="en-US" sz="2400" b="1" u="sng" dirty="0"/>
              <a:t>           </a:t>
            </a:r>
            <a:r>
              <a:rPr lang="zh-CN" altLang="en-US" sz="2400" b="1" dirty="0"/>
              <a:t>竹里无人见，一夜吹香过石桥。</a:t>
            </a:r>
            <a:endParaRPr lang="zh-CN" altLang="en-US" sz="2400" b="1" dirty="0"/>
          </a:p>
          <a:p>
            <a:pPr algn="r"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（姜白石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</a:rPr>
              <a:t>除夜自石归湖苕溪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8068" name="矩形 88067"/>
          <p:cNvSpPr/>
          <p:nvPr/>
        </p:nvSpPr>
        <p:spPr>
          <a:xfrm>
            <a:off x="2211388" y="473075"/>
            <a:ext cx="10652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桃花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69" name="矩形 88068"/>
          <p:cNvSpPr/>
          <p:nvPr/>
        </p:nvSpPr>
        <p:spPr>
          <a:xfrm>
            <a:off x="3995738" y="1165225"/>
            <a:ext cx="10652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枣花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0" name="矩形 88069"/>
          <p:cNvSpPr/>
          <p:nvPr/>
        </p:nvSpPr>
        <p:spPr>
          <a:xfrm>
            <a:off x="1619250" y="1916113"/>
            <a:ext cx="10652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梨花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1" name="矩形 88070"/>
          <p:cNvSpPr/>
          <p:nvPr/>
        </p:nvSpPr>
        <p:spPr>
          <a:xfrm>
            <a:off x="4256088" y="2665413"/>
            <a:ext cx="10652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藕花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2" name="矩形 88071"/>
          <p:cNvSpPr/>
          <p:nvPr/>
        </p:nvSpPr>
        <p:spPr>
          <a:xfrm>
            <a:off x="4875213" y="3386138"/>
            <a:ext cx="10652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荷花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3" name="矩形 88072"/>
          <p:cNvSpPr/>
          <p:nvPr/>
        </p:nvSpPr>
        <p:spPr>
          <a:xfrm>
            <a:off x="5883275" y="4121150"/>
            <a:ext cx="10652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杏花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4" name="矩形 88073"/>
          <p:cNvSpPr/>
          <p:nvPr/>
        </p:nvSpPr>
        <p:spPr>
          <a:xfrm>
            <a:off x="1835150" y="4826000"/>
            <a:ext cx="10652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梅花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  <p:bldP spid="88070" grpId="0"/>
      <p:bldP spid="88071" grpId="0"/>
      <p:bldP spid="88072" grpId="0"/>
      <p:bldP spid="88073" grpId="0"/>
      <p:bldP spid="880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文本占位符 48130"/>
          <p:cNvSpPr>
            <a:spLocks noGrp="1" noRot="1"/>
          </p:cNvSpPr>
          <p:nvPr>
            <p:ph type="body" idx="1"/>
          </p:nvPr>
        </p:nvSpPr>
        <p:spPr>
          <a:xfrm>
            <a:off x="2916238" y="2205038"/>
            <a:ext cx="3744912" cy="1811337"/>
          </a:xfrm>
          <a:ln/>
        </p:spPr>
        <p:txBody>
          <a:bodyPr/>
          <a:p>
            <a:pPr>
              <a:buNone/>
            </a:pPr>
            <a:r>
              <a:rPr lang="en-US" altLang="zh-CN" sz="5400" b="1" dirty="0"/>
              <a:t>    </a:t>
            </a:r>
            <a:r>
              <a:rPr lang="zh-CN" altLang="en-US" sz="5400" b="1" dirty="0"/>
              <a:t>第二关</a:t>
            </a:r>
            <a:endParaRPr lang="zh-CN" altLang="en-US" sz="5400" b="1" dirty="0"/>
          </a:p>
          <a:p>
            <a:pPr>
              <a:buNone/>
            </a:pPr>
            <a:r>
              <a:rPr lang="zh-CN" altLang="en-US" sz="5400" b="1" dirty="0"/>
              <a:t>诗句对对碰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文本占位符 45058"/>
          <p:cNvSpPr>
            <a:spLocks noGrp="1" noRot="1"/>
          </p:cNvSpPr>
          <p:nvPr>
            <p:ph type="body" idx="1"/>
          </p:nvPr>
        </p:nvSpPr>
        <p:spPr>
          <a:xfrm>
            <a:off x="323850" y="765175"/>
            <a:ext cx="8353425" cy="561657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千里莺啼绿映红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春色满园关不住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竹外桃花三两枝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碧玉妆成一树高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黄四娘家花满蹊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/>
          </a:p>
        </p:txBody>
      </p:sp>
      <p:sp>
        <p:nvSpPr>
          <p:cNvPr id="45060" name="矩形 45059"/>
          <p:cNvSpPr/>
          <p:nvPr/>
        </p:nvSpPr>
        <p:spPr>
          <a:xfrm>
            <a:off x="4787900" y="700088"/>
            <a:ext cx="3598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水村山郭酒旗风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1" name="矩形 45060"/>
          <p:cNvSpPr/>
          <p:nvPr/>
        </p:nvSpPr>
        <p:spPr>
          <a:xfrm>
            <a:off x="4716463" y="1989138"/>
            <a:ext cx="38893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一枝红杏出墙来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2" name="矩形 45061"/>
          <p:cNvSpPr/>
          <p:nvPr/>
        </p:nvSpPr>
        <p:spPr>
          <a:xfrm>
            <a:off x="4645025" y="3140075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春江水暖鸭先知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3" name="矩形 45062"/>
          <p:cNvSpPr/>
          <p:nvPr/>
        </p:nvSpPr>
        <p:spPr>
          <a:xfrm>
            <a:off x="4716463" y="4365625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万条垂下绿丝绦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4" name="矩形 45063"/>
          <p:cNvSpPr/>
          <p:nvPr/>
        </p:nvSpPr>
        <p:spPr>
          <a:xfrm>
            <a:off x="4787900" y="5516563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千朵万朵压枝低。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  <p:bldP spid="450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 noRot="1"/>
          </p:cNvSpPr>
          <p:nvPr>
            <p:ph type="body" idx="1"/>
          </p:nvPr>
        </p:nvSpPr>
        <p:spPr>
          <a:xfrm>
            <a:off x="301625" y="549275"/>
            <a:ext cx="8540750" cy="57594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小荷才露尖尖角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接天莲叶无穷碧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水光潋滟晴方好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人间四月芳菲尽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" altLang="en-US" sz="3600" b="1" dirty="0">
                <a:latin typeface="楷体_GB2312" pitchFamily="49" charset="-122"/>
                <a:ea typeface="楷体_GB2312" pitchFamily="49" charset="-122"/>
              </a:rPr>
              <a:t>绿遍山原白满川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4572000" y="457200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早有蜻蜓立上头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5" name="矩形 46084"/>
          <p:cNvSpPr/>
          <p:nvPr/>
        </p:nvSpPr>
        <p:spPr>
          <a:xfrm>
            <a:off x="4572000" y="1700213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映日荷花别样红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4572000" y="2924175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山色空蒙雨亦奇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7" name="矩形 46086"/>
          <p:cNvSpPr/>
          <p:nvPr/>
        </p:nvSpPr>
        <p:spPr>
          <a:xfrm>
            <a:off x="4572000" y="4076700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山寺桃花始盛开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88" name="矩形 46087"/>
          <p:cNvSpPr/>
          <p:nvPr/>
        </p:nvSpPr>
        <p:spPr>
          <a:xfrm>
            <a:off x="4716463" y="5445125"/>
            <a:ext cx="3624262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子规声里雨如烟</a:t>
            </a:r>
            <a:r>
              <a:rPr lang="en-US" altLang="zh-CN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  <p:bldP spid="46087" grpId="0"/>
      <p:bldP spid="460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anchor="ctr"/>
          <a:p>
            <a:pPr defTabSz="914400">
              <a:buSzPct val="100000"/>
            </a:pPr>
            <a:endParaRPr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5" name="副标题 90114"/>
          <p:cNvSpPr>
            <a:spLocks noGrp="1" noRot="1"/>
          </p:cNvSpPr>
          <p:nvPr>
            <p:ph type="subTitle" idx="1"/>
          </p:nvPr>
        </p:nvSpPr>
        <p:spPr>
          <a:ln/>
        </p:spPr>
        <p:txBody>
          <a:bodyPr anchor="t"/>
          <a:p>
            <a:pPr defTabSz="914400">
              <a:buSzPct val="75000"/>
            </a:pPr>
            <a:endParaRPr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0116" name="图片 90115" descr="33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7" name="图片 90116" descr="诗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620713"/>
            <a:ext cx="3671888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文本框 90117"/>
          <p:cNvSpPr txBox="1"/>
          <p:nvPr/>
        </p:nvSpPr>
        <p:spPr>
          <a:xfrm>
            <a:off x="388938" y="357188"/>
            <a:ext cx="4038600" cy="3935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李白，字太白，号青莲居士。中国唐朝诗人，有“诗仙”之称，是伟大的浪漫主义诗人。存世诗文千余篇，代表作有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行路难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将进酒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梁甫吟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静夜思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等诗篇，有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李太白集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传世。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0119" name="图片 90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950" y="0"/>
            <a:ext cx="1543050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文本占位符 47106"/>
          <p:cNvSpPr>
            <a:spLocks noGrp="1" noRot="1"/>
          </p:cNvSpPr>
          <p:nvPr>
            <p:ph type="body" idx="1"/>
          </p:nvPr>
        </p:nvSpPr>
        <p:spPr>
          <a:xfrm>
            <a:off x="301625" y="549275"/>
            <a:ext cx="8540750" cy="55499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洛阳亲友如相问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停车坐爱枫林晚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可怜九月初三夜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湖光秋月两相和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洛阳城里见秋风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9" name="矩形 47108"/>
          <p:cNvSpPr/>
          <p:nvPr/>
        </p:nvSpPr>
        <p:spPr>
          <a:xfrm>
            <a:off x="4572000" y="1773238"/>
            <a:ext cx="35290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霜叶红于二月花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0" name="矩形 47109"/>
          <p:cNvSpPr/>
          <p:nvPr/>
        </p:nvSpPr>
        <p:spPr>
          <a:xfrm>
            <a:off x="4643438" y="2906713"/>
            <a:ext cx="35290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露似真珠月似弓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1" name="矩形 47110"/>
          <p:cNvSpPr/>
          <p:nvPr/>
        </p:nvSpPr>
        <p:spPr>
          <a:xfrm>
            <a:off x="4643438" y="4149725"/>
            <a:ext cx="36734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潭面无风镜未磨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2" name="矩形 47111"/>
          <p:cNvSpPr/>
          <p:nvPr/>
        </p:nvSpPr>
        <p:spPr>
          <a:xfrm>
            <a:off x="4643438" y="5308600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欲作家书意万重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13" name="矩形 47112"/>
          <p:cNvSpPr/>
          <p:nvPr/>
        </p:nvSpPr>
        <p:spPr>
          <a:xfrm>
            <a:off x="4643438" y="549275"/>
            <a:ext cx="35290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一片冰心在玉壶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1" grpId="0"/>
      <p:bldP spid="47112" grpId="0"/>
      <p:bldP spid="471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文本占位符 49154"/>
          <p:cNvSpPr>
            <a:spLocks noGrp="1" noRot="1"/>
          </p:cNvSpPr>
          <p:nvPr>
            <p:ph type="body" idx="1"/>
          </p:nvPr>
        </p:nvSpPr>
        <p:spPr>
          <a:xfrm>
            <a:off x="301625" y="620713"/>
            <a:ext cx="8540750" cy="5407025"/>
          </a:xfrm>
          <a:ln/>
        </p:spPr>
        <p:txBody>
          <a:bodyPr/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忽如一夜春风来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留连戏蝶时时舞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粉骨碎身全不怕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千磨万击还坚劲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白日放歌须纵酒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我劝天公重抖擞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4787900" y="771525"/>
            <a:ext cx="3455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千树万树梨花开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1" name="矩形 49160"/>
          <p:cNvSpPr/>
          <p:nvPr/>
        </p:nvSpPr>
        <p:spPr>
          <a:xfrm>
            <a:off x="4846638" y="1700213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自在娇莺恰恰啼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2" name="矩形 49161"/>
          <p:cNvSpPr/>
          <p:nvPr/>
        </p:nvSpPr>
        <p:spPr>
          <a:xfrm>
            <a:off x="4859338" y="2565400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要留清白在人间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3" name="矩形 49162"/>
          <p:cNvSpPr/>
          <p:nvPr/>
        </p:nvSpPr>
        <p:spPr>
          <a:xfrm>
            <a:off x="4859338" y="3429000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任尔东西南北风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4" name="矩形 49163"/>
          <p:cNvSpPr/>
          <p:nvPr/>
        </p:nvSpPr>
        <p:spPr>
          <a:xfrm>
            <a:off x="4932363" y="4292600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青春作伴好还乡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5" name="矩形 49164"/>
          <p:cNvSpPr/>
          <p:nvPr/>
        </p:nvSpPr>
        <p:spPr>
          <a:xfrm>
            <a:off x="4932363" y="5164138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不拘一格降人才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61" grpId="0"/>
      <p:bldP spid="49162" grpId="0"/>
      <p:bldP spid="49163" grpId="0"/>
      <p:bldP spid="49164" grpId="0"/>
      <p:bldP spid="491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2" name="矩形 89091"/>
          <p:cNvSpPr/>
          <p:nvPr/>
        </p:nvSpPr>
        <p:spPr>
          <a:xfrm>
            <a:off x="468313" y="549275"/>
            <a:ext cx="7921625" cy="5470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本自同根生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月出惊山鸟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墙角数枝梅</a:t>
            </a:r>
            <a:r>
              <a:rPr lang="en-US" altLang="zh-CN" sz="3600" b="1">
                <a:latin typeface="Arial" panose="020B0604020202020204" pitchFamily="34" charset="0"/>
              </a:rPr>
              <a:t>—— 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解落三秋叶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千山鸟飞绝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才始送春归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山下兰芽短浸溪</a:t>
            </a:r>
            <a:r>
              <a:rPr lang="en-US" altLang="zh-CN" sz="3600" b="1">
                <a:latin typeface="Arial" panose="020B0604020202020204" pitchFamily="34" charset="0"/>
              </a:rPr>
              <a:t>——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89093" name="矩形 89092"/>
          <p:cNvSpPr/>
          <p:nvPr/>
        </p:nvSpPr>
        <p:spPr>
          <a:xfrm>
            <a:off x="3995738" y="2284413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凌寒独自开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4" name="矩形 89093"/>
          <p:cNvSpPr/>
          <p:nvPr/>
        </p:nvSpPr>
        <p:spPr>
          <a:xfrm>
            <a:off x="3868738" y="3790950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万径人踪灭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5" name="矩形 89094"/>
          <p:cNvSpPr/>
          <p:nvPr/>
        </p:nvSpPr>
        <p:spPr>
          <a:xfrm>
            <a:off x="3940175" y="3005138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能开二月花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6" name="矩形 89095"/>
          <p:cNvSpPr/>
          <p:nvPr/>
        </p:nvSpPr>
        <p:spPr>
          <a:xfrm>
            <a:off x="3924300" y="148590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时鸣春涧中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7" name="矩形 89096"/>
          <p:cNvSpPr/>
          <p:nvPr/>
        </p:nvSpPr>
        <p:spPr>
          <a:xfrm>
            <a:off x="3924300" y="765175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相煎何太急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8" name="矩形 89097"/>
          <p:cNvSpPr/>
          <p:nvPr/>
        </p:nvSpPr>
        <p:spPr>
          <a:xfrm>
            <a:off x="3997325" y="4581525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又送春归去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9099" name="矩形 89098"/>
          <p:cNvSpPr/>
          <p:nvPr/>
        </p:nvSpPr>
        <p:spPr>
          <a:xfrm>
            <a:off x="4860925" y="5373688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松间沙路净无泥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5" grpId="0"/>
      <p:bldP spid="89096" grpId="0"/>
      <p:bldP spid="89097" grpId="0"/>
      <p:bldP spid="89098" grpId="0"/>
      <p:bldP spid="890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文本占位符 50178"/>
          <p:cNvSpPr>
            <a:spLocks noGrp="1" noRot="1"/>
          </p:cNvSpPr>
          <p:nvPr>
            <p:ph type="body" idx="1"/>
          </p:nvPr>
        </p:nvSpPr>
        <p:spPr>
          <a:xfrm>
            <a:off x="2916238" y="2349500"/>
            <a:ext cx="3168650" cy="2087563"/>
          </a:xfrm>
          <a:ln/>
        </p:spPr>
        <p:txBody>
          <a:bodyPr/>
          <a:p>
            <a:pPr>
              <a:buNone/>
            </a:pPr>
            <a:r>
              <a:rPr lang="en-US" altLang="zh-CN" sz="5400" b="1" dirty="0"/>
              <a:t>  </a:t>
            </a:r>
            <a:r>
              <a:rPr lang="zh-CN" altLang="en-US" sz="5400" b="1" dirty="0"/>
              <a:t>第三关</a:t>
            </a:r>
            <a:endParaRPr lang="zh-CN" altLang="en-US" sz="5400" b="1" dirty="0"/>
          </a:p>
          <a:p>
            <a:pPr>
              <a:buNone/>
            </a:pPr>
            <a:r>
              <a:rPr lang="zh-CN" altLang="en-US" sz="5400" b="1" dirty="0"/>
              <a:t>诗情画意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1" name="图片 6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549275"/>
            <a:ext cx="7262812" cy="583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4" name="图片 7173" descr="01300000019916120092306485512"/>
          <p:cNvPicPr>
            <a:picLocks noChangeAspect="1"/>
          </p:cNvPicPr>
          <p:nvPr/>
        </p:nvPicPr>
        <p:blipFill>
          <a:blip r:embed="rId1">
            <a:grayscl/>
            <a:lum bright="41998" contrast="-60001"/>
          </a:blip>
          <a:stretch>
            <a:fillRect/>
          </a:stretch>
        </p:blipFill>
        <p:spPr>
          <a:xfrm>
            <a:off x="279400" y="476250"/>
            <a:ext cx="8685213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占位符 7170"/>
          <p:cNvSpPr>
            <a:spLocks noGrp="1" noRot="1"/>
          </p:cNvSpPr>
          <p:nvPr>
            <p:ph type="body" idx="1"/>
          </p:nvPr>
        </p:nvSpPr>
        <p:spPr>
          <a:xfrm>
            <a:off x="2268538" y="620713"/>
            <a:ext cx="5183187" cy="792162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竹  石  </a:t>
            </a: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9" name="矩形 7178"/>
          <p:cNvSpPr>
            <a:spLocks noRot="1"/>
          </p:cNvSpPr>
          <p:nvPr/>
        </p:nvSpPr>
        <p:spPr>
          <a:xfrm>
            <a:off x="827088" y="2276475"/>
            <a:ext cx="7129462" cy="338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咬定青山不放松，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立根原在破岩中。 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千磨万击还坚劲，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任尔东西南北风。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80" name="矩形 7179"/>
          <p:cNvSpPr>
            <a:spLocks noRot="1"/>
          </p:cNvSpPr>
          <p:nvPr/>
        </p:nvSpPr>
        <p:spPr>
          <a:xfrm>
            <a:off x="2268538" y="1484313"/>
            <a:ext cx="5183187" cy="7921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sz="48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    [</a:t>
            </a:r>
            <a:r>
              <a:rPr lang="zh-CN" altLang="en-US" sz="48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清</a:t>
            </a:r>
            <a:r>
              <a:rPr lang="en-US" altLang="zh-CN" sz="4800" b="1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4800" b="1" dirty="0">
                <a:solidFill>
                  <a:srgbClr val="000808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郑燮</a:t>
            </a:r>
            <a:endParaRPr lang="zh-CN" altLang="en-US" sz="4800" b="1" dirty="0">
              <a:solidFill>
                <a:srgbClr val="000808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9" grpId="0"/>
      <p:bldP spid="71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占位符 10242"/>
          <p:cNvSpPr>
            <a:spLocks noGrp="1" noRot="1"/>
          </p:cNvSpPr>
          <p:nvPr>
            <p:ph type="body" idx="1"/>
          </p:nvPr>
        </p:nvSpPr>
        <p:spPr>
          <a:xfrm>
            <a:off x="179388" y="2492375"/>
            <a:ext cx="4105275" cy="2881313"/>
          </a:xfrm>
          <a:ln/>
        </p:spPr>
        <p:txBody>
          <a:bodyPr/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千锤万凿出深山，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烈火焚烧若等闲。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粉身碎骨浑不怕，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要留清白在人间。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10245" name="文本框 10244"/>
          <p:cNvSpPr txBox="1"/>
          <p:nvPr/>
        </p:nvSpPr>
        <p:spPr>
          <a:xfrm>
            <a:off x="4716463" y="333375"/>
            <a:ext cx="41036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714875" y="1052513"/>
            <a:ext cx="3313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墨  梅</a:t>
            </a:r>
            <a:endParaRPr lang="zh-CN" altLang="en-US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7" name="矩形 10246"/>
          <p:cNvSpPr>
            <a:spLocks noRot="1"/>
          </p:cNvSpPr>
          <p:nvPr/>
        </p:nvSpPr>
        <p:spPr>
          <a:xfrm>
            <a:off x="827088" y="1628775"/>
            <a:ext cx="2519362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 [</a:t>
            </a:r>
            <a:r>
              <a:rPr lang="zh-CN" altLang="en-US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明</a:t>
            </a:r>
            <a:r>
              <a:rPr lang="en-US" altLang="zh-CN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于谦</a:t>
            </a:r>
            <a:endParaRPr lang="zh-CN" altLang="en-US" sz="3600" b="1" dirty="0">
              <a:solidFill>
                <a:srgbClr val="00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矩形 10247"/>
          <p:cNvSpPr>
            <a:spLocks noRot="1"/>
          </p:cNvSpPr>
          <p:nvPr/>
        </p:nvSpPr>
        <p:spPr>
          <a:xfrm>
            <a:off x="827088" y="981075"/>
            <a:ext cx="2519362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石 灰 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9" name="矩形 10248"/>
          <p:cNvSpPr>
            <a:spLocks noRot="1"/>
          </p:cNvSpPr>
          <p:nvPr/>
        </p:nvSpPr>
        <p:spPr>
          <a:xfrm>
            <a:off x="4500563" y="2492375"/>
            <a:ext cx="4464050" cy="28813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 dirty="0">
                <a:ea typeface="楷体_GB2312" pitchFamily="49" charset="-122"/>
              </a:rPr>
              <a:t>我家洗砚池边树，</a:t>
            </a:r>
            <a:endParaRPr lang="zh-CN" altLang="en-US" sz="3600" b="1" dirty="0"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ea typeface="楷体_GB2312" pitchFamily="49" charset="-122"/>
              </a:rPr>
              <a:t>朵朵花开淡墨痕。</a:t>
            </a:r>
            <a:endParaRPr lang="zh-CN" altLang="en-US" sz="3600" b="1" dirty="0"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ea typeface="楷体_GB2312" pitchFamily="49" charset="-122"/>
              </a:rPr>
              <a:t>不要人夸好颜色，</a:t>
            </a:r>
            <a:endParaRPr lang="zh-CN" altLang="en-US" sz="3600" b="1" dirty="0"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ea typeface="楷体_GB2312" pitchFamily="49" charset="-122"/>
              </a:rPr>
              <a:t>只留清气满乾坤。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10250" name="矩形 10249"/>
          <p:cNvSpPr>
            <a:spLocks noRot="1"/>
          </p:cNvSpPr>
          <p:nvPr/>
        </p:nvSpPr>
        <p:spPr>
          <a:xfrm>
            <a:off x="5435600" y="1700213"/>
            <a:ext cx="2519363" cy="7921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SzPct val="100000"/>
              <a:buNone/>
            </a:pPr>
            <a:r>
              <a:rPr lang="en-US" altLang="zh-CN" dirty="0">
                <a:solidFill>
                  <a:srgbClr val="009900"/>
                </a:solidFill>
              </a:rPr>
              <a:t> </a:t>
            </a:r>
            <a:r>
              <a:rPr lang="en-US" altLang="zh-CN" b="1" dirty="0">
                <a:solidFill>
                  <a:srgbClr val="009900"/>
                </a:solidFill>
              </a:rPr>
              <a:t>[</a:t>
            </a:r>
            <a:r>
              <a:rPr lang="zh-CN" altLang="en-US" b="1" dirty="0">
                <a:solidFill>
                  <a:srgbClr val="009900"/>
                </a:solidFill>
              </a:rPr>
              <a:t>元</a:t>
            </a:r>
            <a:r>
              <a:rPr lang="en-US" altLang="zh-CN">
                <a:solidFill>
                  <a:srgbClr val="009900"/>
                </a:solidFill>
              </a:rPr>
              <a:t>]</a:t>
            </a:r>
            <a:r>
              <a:rPr lang="zh-CN" altLang="en-US" b="1" dirty="0">
                <a:solidFill>
                  <a:srgbClr val="009900"/>
                </a:solidFill>
              </a:rPr>
              <a:t>王冕</a:t>
            </a:r>
            <a:endParaRPr lang="zh-CN" altLang="en-US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2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24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24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24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243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243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243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0243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0243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0243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5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  <p:bldP spid="10246" grpId="0"/>
      <p:bldP spid="10247" grpId="0"/>
      <p:bldP spid="10248" grpId="0"/>
      <p:bldP spid="10249" grpId="0"/>
      <p:bldP spid="102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8" name="图片 52227" descr="p0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8604250" cy="583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p0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76250"/>
            <a:ext cx="4391025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3316"/>
          <p:cNvSpPr/>
          <p:nvPr/>
        </p:nvSpPr>
        <p:spPr>
          <a:xfrm>
            <a:off x="4932363" y="620713"/>
            <a:ext cx="3960812" cy="585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芙蓉楼送辛渐 </a:t>
            </a:r>
            <a:endParaRPr lang="zh-CN" altLang="en-US" sz="36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王昌龄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寒雨连江夜入吴，</a:t>
            </a:r>
            <a:b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平明送客楚山孤。</a:t>
            </a:r>
            <a:b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洛阳亲友如相问，</a:t>
            </a:r>
            <a:b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一片冰心在玉壶。</a:t>
            </a:r>
            <a:endParaRPr lang="zh-CN" altLang="en-US" sz="36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6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 noRot="1"/>
          </p:cNvSpPr>
          <p:nvPr>
            <p:ph type="body" idx="1"/>
          </p:nvPr>
        </p:nvSpPr>
        <p:spPr>
          <a:xfrm>
            <a:off x="395288" y="476250"/>
            <a:ext cx="4176712" cy="6192838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赠汪伦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唐 李白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李白乘舟将欲行，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忽闻岸上踏歌声。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桃花潭水深千尺，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不及汪伦送我情。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4716463" y="333375"/>
            <a:ext cx="41036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4211638" y="1341438"/>
            <a:ext cx="4932362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送元二使安西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  唐 王维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渭城朝雨浥轻尘，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客舍青青柳色新。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劝君更进一杯酒，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西出阳关无故人。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9113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1139" name="文本占位符 9113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1140" name="图片 91139" descr="123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1" name="图片 91140" descr="杜甫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33375"/>
            <a:ext cx="4284663" cy="619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2" name="文本框 91141"/>
          <p:cNvSpPr txBox="1"/>
          <p:nvPr/>
        </p:nvSpPr>
        <p:spPr>
          <a:xfrm>
            <a:off x="684213" y="1700213"/>
            <a:ext cx="3887787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杜甫，字子美，自号少陵野老，杜少陵，杜工部等，盛唐大诗人，世称“诗圣”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现实主义诗人，他忧国忧民，人格高尚，一生写诗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1500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多首，诗艺精湛，被后世尊称为“诗圣”。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80897"/>
          <p:cNvSpPr/>
          <p:nvPr/>
        </p:nvSpPr>
        <p:spPr>
          <a:xfrm>
            <a:off x="684213" y="1125538"/>
            <a:ext cx="777557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卜算子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送鲍浩然之浙东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    【宋】王  观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水是眼波横，山是眉峰聚。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欲问行人去那边？眉眼盈盈处。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才始送春归，又送君归去。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若到江南赶上春，千万和春住。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 81921"/>
          <p:cNvSpPr/>
          <p:nvPr/>
        </p:nvSpPr>
        <p:spPr>
          <a:xfrm>
            <a:off x="684213" y="1125538"/>
            <a:ext cx="777557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卜算子</a:t>
            </a:r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送鲍浩然之浙东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     【宋】王  观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水是眼波横，山是眉峰聚。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欲问行人去那边？眉眼盈盈处。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才始送春归，又送君归去。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若到江南赶上春，千万和春住。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3" name="直接连接符 81922"/>
          <p:cNvSpPr/>
          <p:nvPr/>
        </p:nvSpPr>
        <p:spPr>
          <a:xfrm flipV="1">
            <a:off x="2843213" y="692150"/>
            <a:ext cx="936625" cy="504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24" name="矩形 81923"/>
          <p:cNvSpPr>
            <a:spLocks noRot="1"/>
          </p:cNvSpPr>
          <p:nvPr/>
        </p:nvSpPr>
        <p:spPr>
          <a:xfrm>
            <a:off x="3708400" y="333375"/>
            <a:ext cx="2303463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华文行楷" panose="02010800040101010101" pitchFamily="2" charset="-122"/>
              </a:rPr>
              <a:t>词牌名</a:t>
            </a:r>
            <a:endParaRPr lang="zh-CN" altLang="en-US" sz="4800" b="1" dirty="0">
              <a:solidFill>
                <a:srgbClr val="0066FF"/>
              </a:solidFill>
              <a:latin typeface="华文隶书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文本占位符 8294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 sz="3600" b="1" dirty="0"/>
              <a:t>《</a:t>
            </a:r>
            <a:r>
              <a:rPr lang="zh-CN" altLang="en-US" sz="3600" b="1" dirty="0"/>
              <a:t>西江月</a:t>
            </a:r>
            <a:r>
              <a:rPr lang="en-US" altLang="zh-CN" sz="3600" b="1">
                <a:latin typeface="Arial" panose="020B0604020202020204" pitchFamily="34" charset="0"/>
              </a:rPr>
              <a:t>·</a:t>
            </a:r>
            <a:r>
              <a:rPr lang="zh-CN" altLang="en-US" sz="3600" b="1" dirty="0"/>
              <a:t>夜行黄沙道中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endParaRPr lang="en-US" altLang="zh-CN" sz="3600" b="1"/>
          </a:p>
          <a:p>
            <a:r>
              <a:rPr lang="en-US" altLang="zh-CN" sz="3600" b="1" dirty="0"/>
              <a:t>《</a:t>
            </a:r>
            <a:r>
              <a:rPr lang="zh-CN" altLang="en-US" sz="3600" b="1" dirty="0"/>
              <a:t>浣溪沙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pPr>
              <a:buNone/>
            </a:pPr>
            <a:endParaRPr lang="en-US" altLang="zh-CN" sz="3600" b="1"/>
          </a:p>
          <a:p>
            <a:r>
              <a:rPr lang="en-US" altLang="zh-CN" sz="3600" b="1" dirty="0"/>
              <a:t>《</a:t>
            </a:r>
            <a:r>
              <a:rPr lang="zh-CN" altLang="en-US" sz="3600" b="1" dirty="0"/>
              <a:t>卜算子</a:t>
            </a:r>
            <a:r>
              <a:rPr lang="en-US" altLang="zh-CN" sz="3600" b="1">
                <a:latin typeface="Arial" panose="020B0604020202020204" pitchFamily="34" charset="0"/>
              </a:rPr>
              <a:t>·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咏梅</a:t>
            </a:r>
            <a:r>
              <a:rPr lang="en-US" altLang="zh-CN" sz="3600" b="1"/>
              <a:t>》</a:t>
            </a:r>
            <a:endParaRPr lang="en-US" altLang="zh-CN" sz="36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占位符 83969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 sz="3600" b="1"/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西江月</a:t>
            </a:r>
            <a:r>
              <a:rPr lang="en-US" altLang="zh-CN" sz="3600" b="1">
                <a:latin typeface="Arial" panose="020B0604020202020204" pitchFamily="34" charset="0"/>
              </a:rPr>
              <a:t>·</a:t>
            </a:r>
            <a:r>
              <a:rPr lang="zh-CN" altLang="en-US" sz="3600" b="1" dirty="0"/>
              <a:t>夜行黄沙道中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endParaRPr lang="en-US" altLang="zh-CN" sz="3600" b="1"/>
          </a:p>
          <a:p>
            <a:r>
              <a:rPr lang="en-US" altLang="zh-CN" sz="3600" b="1"/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浣溪沙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pPr>
              <a:buNone/>
            </a:pPr>
            <a:endParaRPr lang="en-US" altLang="zh-CN" sz="3600" b="1"/>
          </a:p>
          <a:p>
            <a:r>
              <a:rPr lang="en-US" altLang="zh-CN" sz="3600" b="1"/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卜算子</a:t>
            </a:r>
            <a:r>
              <a:rPr lang="en-US" altLang="zh-CN" sz="3600" b="1">
                <a:latin typeface="Arial" panose="020B0604020202020204" pitchFamily="34" charset="0"/>
              </a:rPr>
              <a:t>·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咏梅</a:t>
            </a:r>
            <a:r>
              <a:rPr lang="en-US" altLang="zh-CN" sz="3600" b="1"/>
              <a:t>》</a:t>
            </a:r>
            <a:endParaRPr lang="en-US" altLang="zh-CN" sz="3600" b="1"/>
          </a:p>
        </p:txBody>
      </p:sp>
      <p:sp>
        <p:nvSpPr>
          <p:cNvPr id="83971" name="直接连接符 83970"/>
          <p:cNvSpPr/>
          <p:nvPr/>
        </p:nvSpPr>
        <p:spPr>
          <a:xfrm flipV="1">
            <a:off x="2555875" y="3933825"/>
            <a:ext cx="3095625" cy="6477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2" name="矩形 83971"/>
          <p:cNvSpPr>
            <a:spLocks noRot="1"/>
          </p:cNvSpPr>
          <p:nvPr/>
        </p:nvSpPr>
        <p:spPr>
          <a:xfrm>
            <a:off x="5724525" y="3573463"/>
            <a:ext cx="2303463" cy="7921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华文行楷" panose="02010800040101010101" pitchFamily="2" charset="-122"/>
              </a:rPr>
              <a:t>词牌名</a:t>
            </a:r>
            <a:endParaRPr lang="zh-CN" altLang="en-US" sz="4800" b="1" dirty="0">
              <a:solidFill>
                <a:srgbClr val="0066FF"/>
              </a:solidFill>
              <a:latin typeface="华文隶书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3975" name="直接连接符 83974"/>
          <p:cNvSpPr/>
          <p:nvPr/>
        </p:nvSpPr>
        <p:spPr>
          <a:xfrm>
            <a:off x="1851025" y="2435225"/>
            <a:ext cx="3743325" cy="1296988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6" name="直接连接符 83975"/>
          <p:cNvSpPr/>
          <p:nvPr/>
        </p:nvSpPr>
        <p:spPr>
          <a:xfrm>
            <a:off x="2987675" y="3644900"/>
            <a:ext cx="2663825" cy="2159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112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547688"/>
            <a:ext cx="4248150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7" name="图片 18436" descr="112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8" y="493713"/>
            <a:ext cx="4437062" cy="588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文本框 18439"/>
          <p:cNvSpPr txBox="1"/>
          <p:nvPr/>
        </p:nvSpPr>
        <p:spPr>
          <a:xfrm>
            <a:off x="4643438" y="581025"/>
            <a:ext cx="4249737" cy="6064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闻官军收河南河北</a:t>
            </a:r>
            <a:endParaRPr lang="zh-CN" altLang="en-US" sz="36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【唐】 杜甫</a:t>
            </a:r>
            <a:endParaRPr lang="zh-CN" altLang="en-US" sz="3600" b="1" dirty="0">
              <a:solidFill>
                <a:srgbClr val="000808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剑外忽传收蓟北，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初闻涕泪满衣裳。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却看妻子愁何在？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漫卷诗书喜欲狂。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白日放歌须纵酒，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青春作伴好还乡。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即从巴峡穿巫峡，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便下襄阳向洛阳。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468313" y="477838"/>
            <a:ext cx="3455987" cy="59753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 望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【唐】杜甫</a:t>
            </a:r>
            <a:endParaRPr lang="zh-CN" altLang="en-US" b="1" dirty="0">
              <a:solidFill>
                <a:srgbClr val="000808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国破山河在，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城春草木深。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感时花溅泪，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恨别鸟惊心。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烽火连三月，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家书抵万金。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白头搔更短，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浑欲不胜簪。</a:t>
            </a:r>
            <a:endParaRPr lang="zh-CN" altLang="en-US" sz="36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4427538" y="1052513"/>
            <a:ext cx="3960812" cy="476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示  儿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【宋</a:t>
            </a:r>
            <a:r>
              <a:rPr lang="zh-CN" altLang="en-US" sz="3600" b="1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>
                <a:solidFill>
                  <a:srgbClr val="000808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600" b="1">
                <a:solidFill>
                  <a:srgbClr val="000808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rgbClr val="000808"/>
                </a:solidFill>
                <a:latin typeface="楷体_GB2312" pitchFamily="49" charset="-122"/>
                <a:ea typeface="楷体_GB2312" pitchFamily="49" charset="-122"/>
              </a:rPr>
              <a:t>陆游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死去元知万事空，</a:t>
            </a:r>
            <a:endParaRPr lang="zh-CN" altLang="en-US" sz="36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但悲不见九州同。</a:t>
            </a:r>
            <a:endParaRPr lang="zh-CN" altLang="en-US" sz="36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王师北定中原日，</a:t>
            </a:r>
            <a:endParaRPr lang="zh-CN" altLang="en-US" sz="36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家祭无忘告乃翁！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文本占位符 73730"/>
          <p:cNvSpPr>
            <a:spLocks noGrp="1" noRot="1"/>
          </p:cNvSpPr>
          <p:nvPr>
            <p:ph type="body" idx="1"/>
          </p:nvPr>
        </p:nvSpPr>
        <p:spPr>
          <a:xfrm>
            <a:off x="2843213" y="1989138"/>
            <a:ext cx="2952750" cy="2316162"/>
          </a:xfrm>
          <a:ln/>
        </p:spPr>
        <p:txBody>
          <a:bodyPr/>
          <a:p>
            <a:pPr>
              <a:buNone/>
            </a:pPr>
            <a:r>
              <a:rPr lang="en-US" altLang="zh-CN" sz="5400" b="1" dirty="0"/>
              <a:t>  </a:t>
            </a:r>
            <a:r>
              <a:rPr lang="zh-CN" altLang="en-US" sz="5400" b="1" dirty="0"/>
              <a:t>第四关</a:t>
            </a:r>
            <a:endParaRPr lang="zh-CN" altLang="en-US" sz="5400" b="1" dirty="0"/>
          </a:p>
          <a:p>
            <a:pPr>
              <a:buNone/>
            </a:pPr>
            <a:r>
              <a:rPr lang="zh-CN" altLang="en-US" sz="5400" b="1" dirty="0"/>
              <a:t>学以致用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 noRot="1"/>
          </p:cNvSpPr>
          <p:nvPr>
            <p:ph type="body" idx="1"/>
          </p:nvPr>
        </p:nvSpPr>
        <p:spPr>
          <a:xfrm>
            <a:off x="301625" y="476250"/>
            <a:ext cx="8540750" cy="590550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1</a:t>
            </a:r>
            <a:r>
              <a:rPr lang="zh-CN" altLang="en-US" dirty="0"/>
              <a:t>、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即将告别母校，告别亲爱的老师和同学，我们自然会想到送别诗，“海内存知己，           。”和 “劝君更进一杯酒，              。”的诗句，李白送别孟浩然时写了“               ，唯见长江天际流 ”，表达了友人离别之情。他还送别好友汪伦时，写下了“               ，不及汪伦送我情”的诗句，成为借景抒情的名句。高适在送别董大时也写了“莫愁前路无知己，              ”，表达了对好友的美好祝福。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1331913" y="1465263"/>
            <a:ext cx="2952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天涯若比邻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1258888" y="1989138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西出阳关无故人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2987675" y="2420938"/>
            <a:ext cx="3455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孤帆远影碧空尽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4284663" y="3357563"/>
            <a:ext cx="34559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桃花潭水深千尺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7" name="矩形 30726"/>
          <p:cNvSpPr/>
          <p:nvPr/>
        </p:nvSpPr>
        <p:spPr>
          <a:xfrm>
            <a:off x="1403350" y="4868863"/>
            <a:ext cx="3816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天下谁人不识君</a:t>
            </a:r>
            <a:endParaRPr lang="zh-CN" altLang="en-US" sz="32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5" name="文本占位符 64514"/>
          <p:cNvSpPr>
            <a:spLocks noGrp="1" noRot="1"/>
          </p:cNvSpPr>
          <p:nvPr>
            <p:ph type="body" idx="1"/>
          </p:nvPr>
        </p:nvSpPr>
        <p:spPr>
          <a:xfrm>
            <a:off x="301625" y="333375"/>
            <a:ext cx="8540750" cy="6048375"/>
          </a:xfrm>
          <a:ln/>
        </p:spPr>
        <p:txBody>
          <a:bodyPr/>
          <a:p>
            <a:pPr>
              <a:buNone/>
            </a:pPr>
            <a:r>
              <a:rPr lang="en-US" altLang="zh-CN"/>
              <a:t>2.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历代诗人赞美祖国壮丽山河的诗作很多，如李白在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          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中写到“              ，疑是银河落九天”。登楼远眺，视野更为开阔，你会想到王之涣在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登鹳雀楼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中的诗句：    “          ，黄河入海流”。坐在顺水疾驶的船中，两岸景色一晃而过，不由想起李白在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早发白帝城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中的诗句：“两岸猿声啼不住，              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3851275" y="836613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望庐山瀑布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7" name="矩形 64516"/>
          <p:cNvSpPr/>
          <p:nvPr/>
        </p:nvSpPr>
        <p:spPr>
          <a:xfrm>
            <a:off x="827088" y="1412875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飞流直下三千尺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8" name="矩形 64517"/>
          <p:cNvSpPr/>
          <p:nvPr/>
        </p:nvSpPr>
        <p:spPr>
          <a:xfrm>
            <a:off x="900113" y="3068638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白日依山尽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4519" name="矩形 64518"/>
          <p:cNvSpPr/>
          <p:nvPr/>
        </p:nvSpPr>
        <p:spPr>
          <a:xfrm>
            <a:off x="4427538" y="4724400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轻舟已过万重山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  <p:bldP spid="64518" grpId="0"/>
      <p:bldP spid="645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921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92163" name="文本占位符 9216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2164" name="图片 92163" descr="123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文本框 92164"/>
          <p:cNvSpPr txBox="1"/>
          <p:nvPr/>
        </p:nvSpPr>
        <p:spPr>
          <a:xfrm>
            <a:off x="1331913" y="588963"/>
            <a:ext cx="3221037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白居易，字乐天，晚年又号香山居士，，我国唐代伟大的现实主义诗人，他的诗歌题材广泛，形式多样，语言平易通俗，有“诗魔”和“诗王”之称。代表诗作有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长恨歌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卖炭翁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琵琶行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2166" name="图片 92165" descr="IMAG1237347988935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8" y="115888"/>
            <a:ext cx="4100512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 noRot="1"/>
          </p:cNvSpPr>
          <p:nvPr>
            <p:ph type="body" idx="1"/>
          </p:nvPr>
        </p:nvSpPr>
        <p:spPr>
          <a:xfrm>
            <a:off x="0" y="476250"/>
            <a:ext cx="9144000" cy="6381750"/>
          </a:xfrm>
          <a:ln/>
        </p:spPr>
        <p:txBody>
          <a:bodyPr/>
          <a:p>
            <a:pPr>
              <a:buNone/>
            </a:pPr>
            <a:r>
              <a:rPr lang="en-US" altLang="zh-CN"/>
              <a:t>3.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儿童是那样天真可爱。“意欲捕鸣蝉，        ”写出了儿童捕蝉前的专注，“路人借问遥招手              ，”写出了垂钓时怕鱼儿吓走时的担心；“儿童散学归来早                ，”写出了儿童放风筝时的天真，“            ，溪头卧剥莲蓬”写出了儿童剥莲蓬时的稚态，我还想到了描写儿童的这样一句诗“            ”。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dirty="0"/>
          </a:p>
        </p:txBody>
      </p:sp>
      <p:sp>
        <p:nvSpPr>
          <p:cNvPr id="31747" name="矩形 31746"/>
          <p:cNvSpPr/>
          <p:nvPr/>
        </p:nvSpPr>
        <p:spPr>
          <a:xfrm>
            <a:off x="900113" y="981075"/>
            <a:ext cx="2951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忽然闭口立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3851275" y="1557338"/>
            <a:ext cx="4321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怕得鱼惊不应人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1979613" y="2636838"/>
            <a:ext cx="3887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忙趁东风放纸鸢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3779838" y="3213100"/>
            <a:ext cx="33131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最喜小儿亡赖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6227763" y="4292600"/>
            <a:ext cx="2665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小娃撑小艇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52" name="矩形 31751"/>
          <p:cNvSpPr/>
          <p:nvPr/>
        </p:nvSpPr>
        <p:spPr>
          <a:xfrm>
            <a:off x="827088" y="4941888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偷采白莲回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文本占位符 65538"/>
          <p:cNvSpPr>
            <a:spLocks noGrp="1" noRot="1"/>
          </p:cNvSpPr>
          <p:nvPr>
            <p:ph type="body" idx="1"/>
          </p:nvPr>
        </p:nvSpPr>
        <p:spPr>
          <a:xfrm>
            <a:off x="301625" y="549275"/>
            <a:ext cx="8540750" cy="604837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新春佳节，一派喜庆的气氛，人们也异常喜悦，用各种方法来喜迎这个中国人的传统节日，如燃放鞭炮、贴春联等，正如王安石所写的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元日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，爆竹声中一岁除，              ；重阳节登高之际，忽然想起王维的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九月九日忆山东兄弟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                 ，每逢佳节倍思亲；清明去扫墓，正值细雨绵绵，看着路上行人很多，脑海中闪现出唐朝杜牧的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清明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清明时节雨纷纷，              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3263900" y="2492375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春风送暖入屠苏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4129088" y="3429000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独在异乡为异客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1417638" y="5430838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路上行人欲断魂</a:t>
            </a:r>
            <a:endParaRPr lang="zh-CN" altLang="en-US" sz="36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1" grpId="0"/>
      <p:bldP spid="6554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占位符 67585"/>
          <p:cNvSpPr>
            <a:spLocks noGrp="1" noRot="1"/>
          </p:cNvSpPr>
          <p:nvPr>
            <p:ph type="body" idx="1"/>
          </p:nvPr>
        </p:nvSpPr>
        <p:spPr>
          <a:xfrm>
            <a:off x="323850" y="2276475"/>
            <a:ext cx="8540750" cy="2519363"/>
          </a:xfrm>
          <a:ln/>
        </p:spPr>
        <p:txBody>
          <a:bodyPr/>
          <a:p>
            <a:pPr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、昨晚有一道数学题，我绞尽脑汁，百思不得其解，我以为是“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”时，爸爸走过来，经他一点拨，我豁然开朗，真是“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。”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8" name="矩形 67587"/>
          <p:cNvSpPr/>
          <p:nvPr/>
        </p:nvSpPr>
        <p:spPr>
          <a:xfrm>
            <a:off x="5435600" y="2705100"/>
            <a:ext cx="3240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山重水复疑无路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7589" name="矩形 67588"/>
          <p:cNvSpPr/>
          <p:nvPr/>
        </p:nvSpPr>
        <p:spPr>
          <a:xfrm>
            <a:off x="2757488" y="3614738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柳暗花明又一村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6" name="矩形 84995"/>
          <p:cNvSpPr>
            <a:spLocks noRot="1"/>
          </p:cNvSpPr>
          <p:nvPr/>
        </p:nvSpPr>
        <p:spPr>
          <a:xfrm>
            <a:off x="323850" y="765175"/>
            <a:ext cx="8540750" cy="51117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ClrTx/>
              <a:buSzPct val="100000"/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6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、豪放派诗人苏轼写的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题西临壁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有两句常用来说明“当局者迷，旁观者清”的道理，这两句是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0"/>
              </a:spcBef>
              <a:buClrTx/>
              <a:buSzPct val="100000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还有两句是告诉我们看事物不要只看局部，还要看到整体，这两句是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0"/>
              </a:spcBef>
              <a:buClrTx/>
              <a:buSzPct val="100000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0"/>
              </a:spcBef>
              <a:buClrTx/>
              <a:buSzPct val="100000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他是（ ）代诗人，他还写了很多诗，请你再写出其中一首，如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en-US" altLang="zh-CN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，其中的一句是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997" name="矩形 84996"/>
          <p:cNvSpPr/>
          <p:nvPr/>
        </p:nvSpPr>
        <p:spPr>
          <a:xfrm>
            <a:off x="6443663" y="1773238"/>
            <a:ext cx="2520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不识庐山真面目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8" name="矩形 84997"/>
          <p:cNvSpPr/>
          <p:nvPr/>
        </p:nvSpPr>
        <p:spPr>
          <a:xfrm>
            <a:off x="3708400" y="1773238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只缘身在此山中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4999" name="矩形 84998"/>
          <p:cNvSpPr/>
          <p:nvPr/>
        </p:nvSpPr>
        <p:spPr>
          <a:xfrm>
            <a:off x="5364163" y="2708275"/>
            <a:ext cx="2951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横看成岭侧成峰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5000" name="矩形 84999"/>
          <p:cNvSpPr/>
          <p:nvPr/>
        </p:nvSpPr>
        <p:spPr>
          <a:xfrm>
            <a:off x="757238" y="3141663"/>
            <a:ext cx="2951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远近高低各不同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5001" name="矩形 85000"/>
          <p:cNvSpPr/>
          <p:nvPr/>
        </p:nvSpPr>
        <p:spPr>
          <a:xfrm>
            <a:off x="2700338" y="370205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5003" name="矩形 85002"/>
          <p:cNvSpPr/>
          <p:nvPr/>
        </p:nvSpPr>
        <p:spPr>
          <a:xfrm>
            <a:off x="5651500" y="4221163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饮湖上初晴后雨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85004" name="矩形 85003"/>
          <p:cNvSpPr/>
          <p:nvPr/>
        </p:nvSpPr>
        <p:spPr>
          <a:xfrm>
            <a:off x="3276600" y="4724400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欲把西湖比西子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5005" name="矩形 85004"/>
          <p:cNvSpPr/>
          <p:nvPr/>
        </p:nvSpPr>
        <p:spPr>
          <a:xfrm>
            <a:off x="6011863" y="4724400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淡妆浓抹总相宜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  <p:bldP spid="84998" grpId="0"/>
      <p:bldP spid="84999" grpId="0"/>
      <p:bldP spid="85000" grpId="0"/>
      <p:bldP spid="85001" grpId="0"/>
      <p:bldP spid="85003" grpId="0"/>
      <p:bldP spid="85004" grpId="0"/>
      <p:bldP spid="8500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7" name="文本占位符 72706"/>
          <p:cNvSpPr>
            <a:spLocks noGrp="1" noRot="1"/>
          </p:cNvSpPr>
          <p:nvPr>
            <p:ph type="body" idx="1"/>
          </p:nvPr>
        </p:nvSpPr>
        <p:spPr>
          <a:xfrm>
            <a:off x="3348038" y="2276475"/>
            <a:ext cx="3095625" cy="2016125"/>
          </a:xfrm>
          <a:ln/>
        </p:spPr>
        <p:txBody>
          <a:bodyPr/>
          <a:p>
            <a:pPr>
              <a:buNone/>
            </a:pPr>
            <a:r>
              <a:rPr lang="en-US" altLang="zh-CN" sz="5400" b="1" dirty="0"/>
              <a:t> </a:t>
            </a:r>
            <a:r>
              <a:rPr lang="zh-CN" altLang="en-US" sz="5400" b="1" dirty="0"/>
              <a:t>第五关</a:t>
            </a:r>
            <a:endParaRPr lang="zh-CN" altLang="en-US" sz="5400" b="1" dirty="0"/>
          </a:p>
          <a:p>
            <a:pPr>
              <a:buNone/>
            </a:pPr>
            <a:r>
              <a:rPr lang="zh-CN" altLang="en-US" sz="5400" b="1" dirty="0"/>
              <a:t>走进诗人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占位符 63489"/>
          <p:cNvSpPr>
            <a:spLocks noGrp="1" noRot="1"/>
          </p:cNvSpPr>
          <p:nvPr>
            <p:ph type="body" idx="1"/>
          </p:nvPr>
        </p:nvSpPr>
        <p:spPr>
          <a:xfrm>
            <a:off x="301625" y="549275"/>
            <a:ext cx="8540750" cy="5903913"/>
          </a:xfrm>
          <a:ln/>
        </p:spPr>
        <p:txBody>
          <a:bodyPr/>
          <a:p>
            <a:pPr>
              <a:buNone/>
            </a:pPr>
            <a:r>
              <a:rPr lang="en-US" altLang="zh-CN" sz="2800" dirty="0"/>
              <a:t>           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、诗仙是（    ），诗圣是（    ），诗魔是（      ），诗佛是（     ），诗鬼是（    ），</a:t>
            </a:r>
            <a:r>
              <a:rPr lang="zh-CN" altLang="en-US" b="1" dirty="0"/>
              <a:t>诗豪是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      ），</a:t>
            </a:r>
            <a:r>
              <a:rPr lang="zh-CN" altLang="en-US" b="1" dirty="0"/>
              <a:t>诗杰是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    ），小李杜是（    ）和（      ）。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“三苏”指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b="1" dirty="0"/>
              <a:t> 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、宋代诗人王安石的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en-US" altLang="zh-CN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dirty="0"/>
              <a:t>》</a:t>
            </a:r>
            <a:r>
              <a:rPr lang="zh-CN" altLang="en-US" dirty="0"/>
              <a:t>中，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“春风又绿江南岸”中“绿”字，传说作者先用了“过”、“到”、“入”、“荡”，为什么他最后用的是“绿”？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491" name="矩形 63490"/>
          <p:cNvSpPr/>
          <p:nvPr/>
        </p:nvSpPr>
        <p:spPr>
          <a:xfrm>
            <a:off x="7019925" y="549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杜甫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2" name="矩形 63491"/>
          <p:cNvSpPr/>
          <p:nvPr/>
        </p:nvSpPr>
        <p:spPr>
          <a:xfrm>
            <a:off x="3716338" y="5461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李白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3" name="矩形 63492"/>
          <p:cNvSpPr/>
          <p:nvPr/>
        </p:nvSpPr>
        <p:spPr>
          <a:xfrm>
            <a:off x="2268538" y="10493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白居易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4" name="矩形 63493"/>
          <p:cNvSpPr/>
          <p:nvPr/>
        </p:nvSpPr>
        <p:spPr>
          <a:xfrm>
            <a:off x="6092825" y="10493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王维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5" name="矩形 63494"/>
          <p:cNvSpPr/>
          <p:nvPr/>
        </p:nvSpPr>
        <p:spPr>
          <a:xfrm>
            <a:off x="4787900" y="19891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杜牧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6" name="矩形 63495"/>
          <p:cNvSpPr/>
          <p:nvPr/>
        </p:nvSpPr>
        <p:spPr>
          <a:xfrm>
            <a:off x="6732588" y="19891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李商隐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7" name="矩形 63496"/>
          <p:cNvSpPr/>
          <p:nvPr/>
        </p:nvSpPr>
        <p:spPr>
          <a:xfrm>
            <a:off x="4046538" y="25654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苏轼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8" name="矩形 63497"/>
          <p:cNvSpPr/>
          <p:nvPr/>
        </p:nvSpPr>
        <p:spPr>
          <a:xfrm>
            <a:off x="5702300" y="25654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苏辙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499" name="矩形 63498"/>
          <p:cNvSpPr/>
          <p:nvPr/>
        </p:nvSpPr>
        <p:spPr>
          <a:xfrm>
            <a:off x="7431088" y="2557463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苏洵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00" name="矩形 63499"/>
          <p:cNvSpPr/>
          <p:nvPr/>
        </p:nvSpPr>
        <p:spPr>
          <a:xfrm>
            <a:off x="468313" y="5291138"/>
            <a:ext cx="84248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  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绿”不仅表明“绿色”，还有“吹绿了”的意思 ，将春风拟人化，更增添了动态美。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3501" name="矩形 63500"/>
          <p:cNvSpPr/>
          <p:nvPr/>
        </p:nvSpPr>
        <p:spPr>
          <a:xfrm>
            <a:off x="5838825" y="32654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泊船瓜洲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02" name="矩形 63501"/>
          <p:cNvSpPr/>
          <p:nvPr/>
        </p:nvSpPr>
        <p:spPr>
          <a:xfrm>
            <a:off x="1476375" y="15113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李贺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03" name="矩形 63502"/>
          <p:cNvSpPr/>
          <p:nvPr/>
        </p:nvSpPr>
        <p:spPr>
          <a:xfrm>
            <a:off x="4730750" y="1527175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刘禹锡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04" name="矩形 63503"/>
          <p:cNvSpPr/>
          <p:nvPr/>
        </p:nvSpPr>
        <p:spPr>
          <a:xfrm>
            <a:off x="1042988" y="200025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王勃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5" grpId="0"/>
      <p:bldP spid="63496" grpId="0"/>
      <p:bldP spid="63497" grpId="0"/>
      <p:bldP spid="63498" grpId="0"/>
      <p:bldP spid="63499" grpId="0"/>
      <p:bldP spid="63500" grpId="0"/>
      <p:bldP spid="63501" grpId="0"/>
      <p:bldP spid="63502" grpId="0"/>
      <p:bldP spid="63503" grpId="0"/>
      <p:bldP spid="6350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3" name="文本占位符 61442"/>
          <p:cNvSpPr>
            <a:spLocks noGrp="1" noRot="1"/>
          </p:cNvSpPr>
          <p:nvPr>
            <p:ph type="body" idx="1"/>
          </p:nvPr>
        </p:nvSpPr>
        <p:spPr>
          <a:xfrm>
            <a:off x="301625" y="620713"/>
            <a:ext cx="8540750" cy="1439862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、王昌龄是一位著名的边塞诗人，请背一首有关他的边塞诗。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4" name="矩形 61443"/>
          <p:cNvSpPr>
            <a:spLocks noRot="1"/>
          </p:cNvSpPr>
          <p:nvPr/>
        </p:nvSpPr>
        <p:spPr>
          <a:xfrm>
            <a:off x="1187450" y="1917700"/>
            <a:ext cx="6121400" cy="719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如：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出塞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从军行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5" name="矩形 61444"/>
          <p:cNvSpPr>
            <a:spLocks noRot="1"/>
          </p:cNvSpPr>
          <p:nvPr/>
        </p:nvSpPr>
        <p:spPr>
          <a:xfrm>
            <a:off x="134938" y="2997200"/>
            <a:ext cx="8540750" cy="25923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 5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 李白，字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，号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，是我国古代继屈原之后的又一伟大的浪漫主义诗人，世称诗仙，与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齐名，人称“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”。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4283075" y="293846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太白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7" name="矩形 61446"/>
          <p:cNvSpPr/>
          <p:nvPr/>
        </p:nvSpPr>
        <p:spPr>
          <a:xfrm>
            <a:off x="6096000" y="29257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青莲居士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6205538" y="407828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杜甫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49" name="矩形 61448"/>
          <p:cNvSpPr/>
          <p:nvPr/>
        </p:nvSpPr>
        <p:spPr>
          <a:xfrm>
            <a:off x="2676525" y="451643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李杜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6" grpId="0"/>
      <p:bldP spid="61448" grpId="0"/>
      <p:bldP spid="6144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占位符 71681"/>
          <p:cNvSpPr>
            <a:spLocks noGrp="1" noRot="1"/>
          </p:cNvSpPr>
          <p:nvPr>
            <p:ph type="body" idx="1"/>
          </p:nvPr>
        </p:nvSpPr>
        <p:spPr>
          <a:xfrm>
            <a:off x="301625" y="476250"/>
            <a:ext cx="8540750" cy="5832475"/>
          </a:xfrm>
          <a:ln/>
        </p:spPr>
        <p:txBody>
          <a:bodyPr/>
          <a:p>
            <a:pPr>
              <a:buNone/>
            </a:pP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6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、王维，字摩洁，与孟浩然同为盛唐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诗派代表，其作品被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赞为“诗中有画，画中有诗”。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3" name="矩形 71682"/>
          <p:cNvSpPr/>
          <p:nvPr/>
        </p:nvSpPr>
        <p:spPr>
          <a:xfrm>
            <a:off x="1258888" y="163512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山水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684" name="矩形 71683"/>
          <p:cNvSpPr/>
          <p:nvPr/>
        </p:nvSpPr>
        <p:spPr>
          <a:xfrm>
            <a:off x="6565900" y="16287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苏轼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占位符 37890"/>
          <p:cNvSpPr>
            <a:spLocks noGrp="1" noRot="1"/>
          </p:cNvSpPr>
          <p:nvPr>
            <p:ph type="body" idx="1"/>
          </p:nvPr>
        </p:nvSpPr>
        <p:spPr>
          <a:xfrm>
            <a:off x="250825" y="404813"/>
            <a:ext cx="8642350" cy="5903912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b="1" dirty="0">
                <a:solidFill>
                  <a:srgbClr val="C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、读下面的诗句，想一想，带横线的词语在诗中指的是谁，填在括号里。</a:t>
            </a:r>
            <a:endParaRPr lang="zh-CN" altLang="en-US" b="1" dirty="0">
              <a:solidFill>
                <a:srgbClr val="CC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u="sng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故人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西辞黄鹤楼，烟花三月下扬州。 （            ） </a:t>
            </a:r>
            <a:endParaRPr lang="zh-CN" altLang="en-US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、劝</a:t>
            </a:r>
            <a:r>
              <a:rPr lang="zh-CN" altLang="en-US" b="1" u="sng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君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更尽一杯酒，西出阳关无故人。 （            ）</a:t>
            </a:r>
            <a:endParaRPr lang="zh-CN" altLang="en-US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、桃花潭水深千尺，不及汪伦送</a:t>
            </a:r>
            <a:r>
              <a:rPr lang="zh-CN" altLang="en-US" b="1" u="sng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情。 （            ） </a:t>
            </a:r>
            <a:endParaRPr lang="zh-CN" altLang="en-US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④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、王师北定中原日，家祭无忘告</a:t>
            </a:r>
            <a:r>
              <a:rPr lang="zh-CN" altLang="en-US" b="1" u="sng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乃翁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。 （            ） </a:t>
            </a:r>
            <a:endParaRPr lang="zh-CN" altLang="en-US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⑤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、遥知兄弟登高处，遍插茱萸少</a:t>
            </a:r>
            <a:r>
              <a:rPr lang="zh-CN" altLang="en-US" b="1" u="sng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一人</a:t>
            </a:r>
            <a:r>
              <a:rPr lang="zh-CN" altLang="en-US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（            ）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690688" y="1773238"/>
            <a:ext cx="143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孟浩然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1836738" y="270827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元二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835150" y="371316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李白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835150" y="472598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陆游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1835150" y="572928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王维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9" name="文本框 93188"/>
          <p:cNvSpPr txBox="1"/>
          <p:nvPr/>
        </p:nvSpPr>
        <p:spPr>
          <a:xfrm>
            <a:off x="323850" y="660400"/>
            <a:ext cx="4679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古诗按内容分类，可分为：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2292350" y="1171575"/>
            <a:ext cx="63119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闻官军收河南河北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示儿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己亥杂诗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 u="sng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2268538" y="1603375"/>
            <a:ext cx="54721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墨梅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石灰吟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竹石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马诗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 u="sng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2" name="文本框 93191"/>
          <p:cNvSpPr txBox="1"/>
          <p:nvPr/>
        </p:nvSpPr>
        <p:spPr>
          <a:xfrm>
            <a:off x="2268538" y="1989138"/>
            <a:ext cx="5086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登鹳雀楼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悯农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题西岭壁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3" name="文本框 93192"/>
          <p:cNvSpPr txBox="1"/>
          <p:nvPr/>
        </p:nvSpPr>
        <p:spPr>
          <a:xfrm>
            <a:off x="2268538" y="2900363"/>
            <a:ext cx="3448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赠汪伦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别董大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 u="sng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4" name="文本框 93193"/>
          <p:cNvSpPr txBox="1"/>
          <p:nvPr/>
        </p:nvSpPr>
        <p:spPr>
          <a:xfrm>
            <a:off x="2297113" y="3332163"/>
            <a:ext cx="52276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九月九日忆山东兄弟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静夜思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5" name="文本框 93194"/>
          <p:cNvSpPr txBox="1"/>
          <p:nvPr/>
        </p:nvSpPr>
        <p:spPr>
          <a:xfrm>
            <a:off x="2274888" y="2420938"/>
            <a:ext cx="596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渔歌子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江畔独步寻花</a:t>
            </a:r>
            <a:r>
              <a:rPr lang="en-US" altLang="zh-CN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》《</a:t>
            </a:r>
            <a:r>
              <a:rPr lang="zh-CN" altLang="en-US" sz="2400" b="1" u="sng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鸟鸣涧</a:t>
            </a:r>
            <a:r>
              <a:rPr lang="en-US" altLang="zh-CN" sz="2400" b="1" u="sng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6" name="文本框 93195"/>
          <p:cNvSpPr txBox="1"/>
          <p:nvPr/>
        </p:nvSpPr>
        <p:spPr>
          <a:xfrm>
            <a:off x="468313" y="4076700"/>
            <a:ext cx="8135937" cy="2344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供选诗：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闻官军收河南河北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石灰吟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墨梅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示儿</a:t>
            </a:r>
            <a:r>
              <a:rPr lang="en-US" altLang="zh-CN" sz="2400" b="1">
                <a:solidFill>
                  <a:srgbClr val="09711A"/>
                </a:solidFill>
                <a:latin typeface="Arial" panose="020B0604020202020204" pitchFamily="34" charset="0"/>
              </a:rPr>
              <a:t>》</a:t>
            </a:r>
            <a:endParaRPr lang="en-US" altLang="zh-CN" sz="2400" b="1">
              <a:solidFill>
                <a:srgbClr val="09711A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九月九日忆山东兄弟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渔歌子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悯农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马诗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江畔独步寻花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    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赠汪伦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别董大</a:t>
            </a:r>
            <a:r>
              <a:rPr lang="en-US" altLang="zh-CN" sz="2400" b="1">
                <a:solidFill>
                  <a:srgbClr val="09711A"/>
                </a:solidFill>
                <a:latin typeface="Arial" panose="020B0604020202020204" pitchFamily="34" charset="0"/>
              </a:rPr>
              <a:t>》</a:t>
            </a:r>
            <a:endParaRPr lang="en-US" altLang="zh-CN" sz="2400" b="1">
              <a:solidFill>
                <a:srgbClr val="09711A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己亥杂诗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题西岭壁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     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静夜思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竹石</a:t>
            </a:r>
            <a:r>
              <a:rPr lang="en-US" altLang="zh-CN" sz="2400" b="1">
                <a:solidFill>
                  <a:srgbClr val="09711A"/>
                </a:solidFill>
                <a:latin typeface="Arial" panose="020B0604020202020204" pitchFamily="34" charset="0"/>
              </a:rPr>
              <a:t>》</a:t>
            </a:r>
            <a:endParaRPr lang="en-US" altLang="zh-CN" sz="2400" b="1">
              <a:solidFill>
                <a:srgbClr val="09711A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鸟鸣涧</a:t>
            </a:r>
            <a:r>
              <a:rPr lang="en-US" altLang="zh-CN" sz="2400" b="1" dirty="0">
                <a:solidFill>
                  <a:srgbClr val="09711A"/>
                </a:solidFill>
                <a:latin typeface="Arial" panose="020B0604020202020204" pitchFamily="34" charset="0"/>
              </a:rPr>
              <a:t>》      《</a:t>
            </a:r>
            <a:r>
              <a:rPr lang="zh-CN" altLang="en-US" sz="2400" b="1" dirty="0">
                <a:solidFill>
                  <a:srgbClr val="09711A"/>
                </a:solidFill>
                <a:latin typeface="Arial" panose="020B0604020202020204" pitchFamily="34" charset="0"/>
              </a:rPr>
              <a:t>登鹳雀楼</a:t>
            </a:r>
            <a:r>
              <a:rPr lang="en-US" altLang="zh-CN" sz="2400" b="1">
                <a:solidFill>
                  <a:srgbClr val="09711A"/>
                </a:solidFill>
                <a:latin typeface="Arial" panose="020B0604020202020204" pitchFamily="34" charset="0"/>
              </a:rPr>
              <a:t>》</a:t>
            </a:r>
            <a:endParaRPr lang="en-US" altLang="zh-CN" sz="2400" b="1">
              <a:solidFill>
                <a:srgbClr val="09711A"/>
              </a:solidFill>
              <a:latin typeface="Arial" panose="020B0604020202020204" pitchFamily="34" charset="0"/>
            </a:endParaRPr>
          </a:p>
        </p:txBody>
      </p:sp>
      <p:sp>
        <p:nvSpPr>
          <p:cNvPr id="93197" name="文本框 93196"/>
          <p:cNvSpPr txBox="1"/>
          <p:nvPr/>
        </p:nvSpPr>
        <p:spPr>
          <a:xfrm>
            <a:off x="265113" y="1135063"/>
            <a:ext cx="24352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爱国诗：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咏物言志诗：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说理诗：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写景诗：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送别诗：</a:t>
            </a:r>
            <a:endParaRPr lang="zh-CN" altLang="en-US" sz="2800" b="1" u="sng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思乡诗：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  <p:bldP spid="93191" grpId="0"/>
      <p:bldP spid="93192" grpId="0"/>
      <p:bldP spid="93193" grpId="0"/>
      <p:bldP spid="93194" grpId="0"/>
      <p:bldP spid="93195" grpId="0"/>
      <p:bldP spid="93196" grpId="0"/>
      <p:bldP spid="93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61" name="文本框 96260"/>
          <p:cNvSpPr txBox="1"/>
          <p:nvPr/>
        </p:nvSpPr>
        <p:spPr>
          <a:xfrm>
            <a:off x="304800" y="1841500"/>
            <a:ext cx="86106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选出“积累小博士”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  （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）抢填“花”诗句，再连线。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遥知不是雪，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 。         唐代            杨万里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 ，夜静春山空。                             元稹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接天莲叶无穷碧，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。   宋代            王安石不是花中偏爱菊，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。                    王维 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6262" name="文本框 96261"/>
          <p:cNvSpPr txBox="1"/>
          <p:nvPr/>
        </p:nvSpPr>
        <p:spPr>
          <a:xfrm>
            <a:off x="2627313" y="26670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为有暗香来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6263" name="文本框 96262"/>
          <p:cNvSpPr txBox="1"/>
          <p:nvPr/>
        </p:nvSpPr>
        <p:spPr>
          <a:xfrm>
            <a:off x="539750" y="31242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人闲桂花落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3132138" y="3581400"/>
            <a:ext cx="2082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映日荷花别样红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6265" name="文本框 96264"/>
          <p:cNvSpPr txBox="1"/>
          <p:nvPr/>
        </p:nvSpPr>
        <p:spPr>
          <a:xfrm>
            <a:off x="3132138" y="4038600"/>
            <a:ext cx="1981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此花开尽更无花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6266" name="直接连接符 96265"/>
          <p:cNvSpPr/>
          <p:nvPr/>
        </p:nvSpPr>
        <p:spPr>
          <a:xfrm>
            <a:off x="6553200" y="3810000"/>
            <a:ext cx="8382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67" name="直接连接符 96266"/>
          <p:cNvSpPr/>
          <p:nvPr/>
        </p:nvSpPr>
        <p:spPr>
          <a:xfrm>
            <a:off x="4953000" y="2895600"/>
            <a:ext cx="762000" cy="9144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68" name="直接连接符 96267"/>
          <p:cNvSpPr/>
          <p:nvPr/>
        </p:nvSpPr>
        <p:spPr>
          <a:xfrm flipV="1">
            <a:off x="4572000" y="2971800"/>
            <a:ext cx="990600" cy="45720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69" name="直接连接符 96268"/>
          <p:cNvSpPr/>
          <p:nvPr/>
        </p:nvSpPr>
        <p:spPr>
          <a:xfrm>
            <a:off x="6400800" y="2971800"/>
            <a:ext cx="1195388" cy="1249363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70" name="直接连接符 96269"/>
          <p:cNvSpPr/>
          <p:nvPr/>
        </p:nvSpPr>
        <p:spPr>
          <a:xfrm>
            <a:off x="5334000" y="3810000"/>
            <a:ext cx="381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71" name="直接连接符 96270"/>
          <p:cNvSpPr/>
          <p:nvPr/>
        </p:nvSpPr>
        <p:spPr>
          <a:xfrm flipV="1">
            <a:off x="6553200" y="3068638"/>
            <a:ext cx="971550" cy="7413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72" name="直接连接符 96271"/>
          <p:cNvSpPr/>
          <p:nvPr/>
        </p:nvSpPr>
        <p:spPr>
          <a:xfrm flipV="1">
            <a:off x="5219700" y="3048000"/>
            <a:ext cx="495300" cy="1173163"/>
          </a:xfrm>
          <a:prstGeom prst="line">
            <a:avLst/>
          </a:prstGeom>
          <a:ln w="254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6273" name="直接连接符 96272"/>
          <p:cNvSpPr/>
          <p:nvPr/>
        </p:nvSpPr>
        <p:spPr>
          <a:xfrm>
            <a:off x="6477000" y="2971800"/>
            <a:ext cx="1119188" cy="457200"/>
          </a:xfrm>
          <a:prstGeom prst="line">
            <a:avLst/>
          </a:prstGeom>
          <a:ln w="254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962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70" decel="1000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770" decel="100000"/>
                                        <p:tgtEl>
                                          <p:spTgt spid="962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3" grpId="0"/>
      <p:bldP spid="96264" grpId="0"/>
      <p:bldP spid="962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9" name="文本框 98308"/>
          <p:cNvSpPr txBox="1"/>
          <p:nvPr/>
        </p:nvSpPr>
        <p:spPr>
          <a:xfrm>
            <a:off x="381000" y="1749425"/>
            <a:ext cx="79248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读古诗，填修辞手法。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不知细叶谁裁出，二月春风似剪刀。（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好雨知时节，当春乃发生。（ 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飞流直下三千尺，疑是银河落九天。（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朱门酒肉臭，路有冻死骨。（ 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本自同根生，相煎何太急？（         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6556375" y="2195513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比喻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5176838" y="2605088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拟人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6505575" y="3048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夸张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8313" name="文本框 98312"/>
          <p:cNvSpPr txBox="1"/>
          <p:nvPr/>
        </p:nvSpPr>
        <p:spPr>
          <a:xfrm>
            <a:off x="5180013" y="3457575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对比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8314" name="文本框 98313"/>
          <p:cNvSpPr txBox="1"/>
          <p:nvPr/>
        </p:nvSpPr>
        <p:spPr>
          <a:xfrm>
            <a:off x="5162550" y="3886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反问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/>
      <p:bldP spid="98311" grpId="0"/>
      <p:bldP spid="98312" grpId="0"/>
      <p:bldP spid="98313" grpId="0"/>
      <p:bldP spid="983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文本框 100355"/>
          <p:cNvSpPr txBox="1"/>
          <p:nvPr/>
        </p:nvSpPr>
        <p:spPr>
          <a:xfrm>
            <a:off x="2312988" y="830263"/>
            <a:ext cx="5859462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根据古诗写成语。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危楼高百尺（                  ）  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读书破万卷（                 ）   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粒粒皆辛苦（          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有心栽花花不开（              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此曲只应天上有（                      ）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飞流直下三千尺（                      ）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轻舟已过万重山（                      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4572000" y="1196975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高耸入云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58" name="文本框 100357"/>
          <p:cNvSpPr txBox="1"/>
          <p:nvPr/>
        </p:nvSpPr>
        <p:spPr>
          <a:xfrm>
            <a:off x="4592638" y="2060575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熟能生巧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59" name="文本框 100358"/>
          <p:cNvSpPr txBox="1"/>
          <p:nvPr/>
        </p:nvSpPr>
        <p:spPr>
          <a:xfrm>
            <a:off x="4572000" y="1668463"/>
            <a:ext cx="1697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来之不易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61" name="文本框 100360"/>
          <p:cNvSpPr txBox="1"/>
          <p:nvPr/>
        </p:nvSpPr>
        <p:spPr>
          <a:xfrm>
            <a:off x="5360988" y="2201863"/>
            <a:ext cx="19050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0362" name="文本框 100361"/>
          <p:cNvSpPr txBox="1"/>
          <p:nvPr/>
        </p:nvSpPr>
        <p:spPr>
          <a:xfrm>
            <a:off x="5543550" y="24892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事与愿违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63" name="文本框 100362"/>
          <p:cNvSpPr txBox="1"/>
          <p:nvPr/>
        </p:nvSpPr>
        <p:spPr>
          <a:xfrm>
            <a:off x="5508625" y="293211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不同凡响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64" name="文本框 100363"/>
          <p:cNvSpPr txBox="1"/>
          <p:nvPr/>
        </p:nvSpPr>
        <p:spPr>
          <a:xfrm>
            <a:off x="5543550" y="33416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山高水长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0365" name="文本框 100364"/>
          <p:cNvSpPr txBox="1"/>
          <p:nvPr/>
        </p:nvSpPr>
        <p:spPr>
          <a:xfrm>
            <a:off x="5551488" y="3789363"/>
            <a:ext cx="1828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一帆风顺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  <p:bldP spid="100358" grpId="0"/>
      <p:bldP spid="100359" grpId="0"/>
      <p:bldP spid="100362" grpId="0"/>
      <p:bldP spid="100363" grpId="0"/>
      <p:bldP spid="100364" grpId="0"/>
      <p:bldP spid="100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102403" name="文本占位符 10240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02404" name="图片 102403" descr="4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02404"/>
          <p:cNvSpPr txBox="1"/>
          <p:nvPr/>
        </p:nvSpPr>
        <p:spPr>
          <a:xfrm>
            <a:off x="468313" y="620713"/>
            <a:ext cx="8243887" cy="483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、根据提供的实际情况运用学过的诗句填空。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  （</a:t>
            </a: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）、在期末写评语时，老师会用 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” </a:t>
            </a:r>
            <a:r>
              <a:rPr lang="zh-CN" altLang="en-US" sz="2400" b="1" dirty="0">
                <a:latin typeface="Arial" panose="020B0604020202020204" pitchFamily="34" charset="0"/>
              </a:rPr>
              <a:t>祝你来年学习进步。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  （</a:t>
            </a:r>
            <a:r>
              <a:rPr lang="en-US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）、小明是个爱读书的孩子，他认为书读的越多越好，正如杜甫所言 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，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。”但我认为，还要照朱熹说的做“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 ，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u="sng" dirty="0">
                <a:latin typeface="Arial" panose="020B0604020202020204" pitchFamily="34" charset="0"/>
              </a:rPr>
              <a:t>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。”才能感受到陆游在</a:t>
            </a:r>
            <a:r>
              <a:rPr lang="en-US" altLang="zh-CN" sz="2400" b="1" dirty="0"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</a:rPr>
              <a:t>冬夜读书示子聿</a:t>
            </a:r>
            <a:r>
              <a:rPr lang="en-US" altLang="zh-CN" sz="2400" b="1" dirty="0"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</a:rPr>
              <a:t>中写“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 ，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 。”两句诗的意思。 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  （</a:t>
            </a:r>
            <a:r>
              <a:rPr lang="en-US" altLang="zh-CN" sz="2400" b="1" dirty="0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）、有时候，有些人对自己所处的环境下正在做的事情反而不及旁人看得清楚，这就是人们常说的：“当局者迷，旁观者清。”</a:t>
            </a:r>
            <a:r>
              <a:rPr lang="zh-CN" altLang="en-US" sz="2400" b="1" u="sng" dirty="0">
                <a:latin typeface="Arial" panose="020B0604020202020204" pitchFamily="34" charset="0"/>
              </a:rPr>
              <a:t>     </a:t>
            </a:r>
            <a:r>
              <a:rPr lang="zh-CN" altLang="en-US" sz="2400" b="1" u="sng"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latin typeface="Arial" panose="020B0604020202020204" pitchFamily="34" charset="0"/>
              </a:rPr>
              <a:t>代诗人苏轼在</a:t>
            </a:r>
            <a:r>
              <a:rPr lang="en-US" altLang="zh-CN" sz="2400" b="1" dirty="0">
                <a:latin typeface="Arial" panose="020B0604020202020204" pitchFamily="34" charset="0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</a:rPr>
              <a:t>题西岭壁</a:t>
            </a:r>
            <a:r>
              <a:rPr lang="en-US" altLang="zh-CN" sz="2400" b="1" dirty="0">
                <a:latin typeface="Arial" panose="020B0604020202020204" pitchFamily="34" charset="0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</a:rPr>
              <a:t>中的诗句“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，</a:t>
            </a:r>
            <a:r>
              <a:rPr lang="zh-CN" altLang="en-US" sz="2400" b="1" u="sng" dirty="0">
                <a:latin typeface="Arial" panose="020B0604020202020204" pitchFamily="34" charset="0"/>
              </a:rPr>
              <a:t>                                    </a:t>
            </a:r>
            <a:r>
              <a:rPr lang="zh-CN" altLang="en-US" sz="2400" b="1" dirty="0">
                <a:latin typeface="Arial" panose="020B0604020202020204" pitchFamily="34" charset="0"/>
              </a:rPr>
              <a:t>”说明的就是这个朴素的道理。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02406" name="文本框 102405"/>
          <p:cNvSpPr txBox="1"/>
          <p:nvPr/>
        </p:nvSpPr>
        <p:spPr>
          <a:xfrm>
            <a:off x="6119813" y="90805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更上一层楼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07" name="文本框 102406"/>
          <p:cNvSpPr txBox="1"/>
          <p:nvPr/>
        </p:nvSpPr>
        <p:spPr>
          <a:xfrm>
            <a:off x="3065463" y="2020888"/>
            <a:ext cx="17224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读书破万卷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08" name="文本框 102407"/>
          <p:cNvSpPr txBox="1"/>
          <p:nvPr/>
        </p:nvSpPr>
        <p:spPr>
          <a:xfrm>
            <a:off x="5391150" y="2035175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下笔如有神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09" name="文本框 102408"/>
          <p:cNvSpPr txBox="1"/>
          <p:nvPr/>
        </p:nvSpPr>
        <p:spPr>
          <a:xfrm>
            <a:off x="4716463" y="2420938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问渠那得清如许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0" name="文本框 102409"/>
          <p:cNvSpPr txBox="1"/>
          <p:nvPr/>
        </p:nvSpPr>
        <p:spPr>
          <a:xfrm>
            <a:off x="568325" y="2741613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为有源头活水来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1" name="文本框 102410"/>
          <p:cNvSpPr txBox="1"/>
          <p:nvPr/>
        </p:nvSpPr>
        <p:spPr>
          <a:xfrm>
            <a:off x="1258888" y="313055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纸上得来终觉浅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2" name="文本框 102411"/>
          <p:cNvSpPr txBox="1"/>
          <p:nvPr/>
        </p:nvSpPr>
        <p:spPr>
          <a:xfrm>
            <a:off x="3635375" y="3116263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绝知此事要躬行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3" name="文本框 102412"/>
          <p:cNvSpPr txBox="1"/>
          <p:nvPr/>
        </p:nvSpPr>
        <p:spPr>
          <a:xfrm>
            <a:off x="2843213" y="42211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宋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4" name="文本框 102413"/>
          <p:cNvSpPr txBox="1"/>
          <p:nvPr/>
        </p:nvSpPr>
        <p:spPr>
          <a:xfrm>
            <a:off x="4270375" y="4522788"/>
            <a:ext cx="30241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不识庐山真面目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15" name="文本框 102414"/>
          <p:cNvSpPr txBox="1"/>
          <p:nvPr/>
        </p:nvSpPr>
        <p:spPr>
          <a:xfrm>
            <a:off x="900113" y="4537075"/>
            <a:ext cx="27352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只缘身在此山中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24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024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102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0"/>
      <p:bldP spid="102408" grpId="0"/>
      <p:bldP spid="102409" grpId="0"/>
      <p:bldP spid="102410" grpId="0"/>
      <p:bldP spid="102411" grpId="0"/>
      <p:bldP spid="102412" grpId="0"/>
      <p:bldP spid="102413" grpId="0"/>
      <p:bldP spid="102414" grpId="0"/>
      <p:bldP spid="102415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6774</Words>
  <Application>WPS 演示</Application>
  <PresentationFormat>在屏幕上显示</PresentationFormat>
  <Paragraphs>635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1" baseType="lpstr">
      <vt:lpstr>Arial</vt:lpstr>
      <vt:lpstr>宋体</vt:lpstr>
      <vt:lpstr>Wingdings</vt:lpstr>
      <vt:lpstr>楷体_GB2312</vt:lpstr>
      <vt:lpstr>DotumChe</vt:lpstr>
      <vt:lpstr>华文隶书</vt:lpstr>
      <vt:lpstr>华文行楷</vt:lpstr>
      <vt:lpstr>华文宋体</vt:lpstr>
      <vt:lpstr>华文中宋</vt:lpstr>
      <vt:lpstr>新宋体</vt:lpstr>
      <vt:lpstr>微软雅黑</vt:lpstr>
      <vt:lpstr>Arial Unicode MS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title>
  <dc:creato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; 雨林木风</dc:creator>
  <cp:keywords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p:keywords>
  <dc:description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description>
  <dc:subject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subject>
  <cp:categor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p:category>
  <cp:lastModifiedBy>Administrator</cp:lastModifiedBy>
  <cp:revision>28</cp:revision>
  <dcterms:created xsi:type="dcterms:W3CDTF">2010-05-13T00:51:22Z</dcterms:created>
  <dcterms:modified xsi:type="dcterms:W3CDTF">2017-09-21T09:01:30Z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