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7"/>
  </p:notesMasterIdLst>
  <p:handoutMasterIdLst>
    <p:handoutMasterId r:id="rId48"/>
  </p:handoutMasterIdLst>
  <p:sldIdLst>
    <p:sldId id="1520" r:id="rId3"/>
    <p:sldId id="1296" r:id="rId4"/>
    <p:sldId id="1360" r:id="rId5"/>
    <p:sldId id="856" r:id="rId6"/>
    <p:sldId id="1658" r:id="rId7"/>
    <p:sldId id="1759" r:id="rId8"/>
    <p:sldId id="1659" r:id="rId9"/>
    <p:sldId id="1660" r:id="rId10"/>
    <p:sldId id="1661" r:id="rId11"/>
    <p:sldId id="1662" r:id="rId12"/>
    <p:sldId id="1663" r:id="rId13"/>
    <p:sldId id="1780" r:id="rId14"/>
    <p:sldId id="1582" r:id="rId15"/>
    <p:sldId id="1664" r:id="rId16"/>
    <p:sldId id="1669" r:id="rId17"/>
    <p:sldId id="1671" r:id="rId18"/>
    <p:sldId id="1672" r:id="rId19"/>
    <p:sldId id="1783" r:id="rId20"/>
    <p:sldId id="1384" r:id="rId21"/>
    <p:sldId id="1755" r:id="rId22"/>
    <p:sldId id="1619" r:id="rId23"/>
    <p:sldId id="1686" r:id="rId24"/>
    <p:sldId id="1756" r:id="rId25"/>
    <p:sldId id="1753" r:id="rId26"/>
    <p:sldId id="1777" r:id="rId27"/>
    <p:sldId id="1768" r:id="rId28"/>
    <p:sldId id="1781" r:id="rId29"/>
    <p:sldId id="1746" r:id="rId30"/>
    <p:sldId id="1757" r:id="rId31"/>
    <p:sldId id="1698" r:id="rId32"/>
    <p:sldId id="1699" r:id="rId33"/>
    <p:sldId id="1784" r:id="rId34"/>
    <p:sldId id="1700" r:id="rId35"/>
    <p:sldId id="1701" r:id="rId36"/>
    <p:sldId id="1770" r:id="rId37"/>
    <p:sldId id="1785" r:id="rId38"/>
    <p:sldId id="1778" r:id="rId39"/>
    <p:sldId id="1786" r:id="rId40"/>
    <p:sldId id="1771" r:id="rId41"/>
    <p:sldId id="1787" r:id="rId42"/>
    <p:sldId id="1772" r:id="rId43"/>
    <p:sldId id="1773" r:id="rId44"/>
    <p:sldId id="1779" r:id="rId45"/>
    <p:sldId id="1519" r:id="rId46"/>
  </p:sldIdLst>
  <p:sldSz cx="12190095" cy="6859270"/>
  <p:notesSz cx="6858000" cy="9144000"/>
  <p:defaultTextStyle>
    <a:defPPr>
      <a:defRPr lang="zh-CN"/>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0000CC"/>
    <a:srgbClr val="00CCFF"/>
    <a:srgbClr val="B4C7E7"/>
    <a:srgbClr val="0066FF"/>
    <a:srgbClr val="9BBD59"/>
    <a:srgbClr val="7BC14A"/>
    <a:srgbClr val="FFD966"/>
    <a:srgbClr val="F3EFE5"/>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316" autoAdjust="0"/>
    <p:restoredTop sz="96727" autoAdjust="0"/>
  </p:normalViewPr>
  <p:slideViewPr>
    <p:cSldViewPr>
      <p:cViewPr varScale="1">
        <p:scale>
          <a:sx n="65" d="100"/>
          <a:sy n="65" d="100"/>
        </p:scale>
        <p:origin x="-750" y="-96"/>
      </p:cViewPr>
      <p:guideLst>
        <p:guide orient="horz" pos="2161"/>
        <p:guide pos="3840"/>
      </p:guideLst>
    </p:cSldViewPr>
  </p:slideViewPr>
  <p:notesTextViewPr>
    <p:cViewPr>
      <p:scale>
        <a:sx n="100" d="100"/>
        <a:sy n="100" d="100"/>
      </p:scale>
      <p:origin x="0" y="0"/>
    </p:cViewPr>
  </p:notesTextViewPr>
  <p:sorterViewPr>
    <p:cViewPr>
      <p:scale>
        <a:sx n="100" d="100"/>
        <a:sy n="100" d="100"/>
      </p:scale>
      <p:origin x="0" y="0"/>
    </p:cViewPr>
  </p:sorterViewPr>
  <p:notesViewPr>
    <p:cSldViewPr>
      <p:cViewPr varScale="1">
        <p:scale>
          <a:sx n="79" d="100"/>
          <a:sy n="79" d="100"/>
        </p:scale>
        <p:origin x="-3966" y="-10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1" Type="http://schemas.openxmlformats.org/officeDocument/2006/relationships/tableStyles" Target="tableStyles.xml"/><Relationship Id="rId50" Type="http://schemas.openxmlformats.org/officeDocument/2006/relationships/viewProps" Target="viewProps.xml"/><Relationship Id="rId5" Type="http://schemas.openxmlformats.org/officeDocument/2006/relationships/slide" Target="slides/slide3.xml"/><Relationship Id="rId49" Type="http://schemas.openxmlformats.org/officeDocument/2006/relationships/presProps" Target="presProps.xml"/><Relationship Id="rId48" Type="http://schemas.openxmlformats.org/officeDocument/2006/relationships/handoutMaster" Target="handoutMasters/handoutMaster1.xml"/><Relationship Id="rId47" Type="http://schemas.openxmlformats.org/officeDocument/2006/relationships/notesMaster" Target="notesMasters/notesMaster1.xml"/><Relationship Id="rId46" Type="http://schemas.openxmlformats.org/officeDocument/2006/relationships/slide" Target="slides/slide44.xml"/><Relationship Id="rId45" Type="http://schemas.openxmlformats.org/officeDocument/2006/relationships/slide" Target="slides/slide43.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BED594FB-2808-45A5-BDC8-80C0F481B27E}"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985B4082-C5AE-46D0-A000-D929E8B25956}"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29FAA0F-2349-45DA-9EBD-9D94C9A1CFA0}"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3F37086-15D0-443D-AF17-A3F21825C045}"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1218565" rtl="0" eaLnBrk="1" latinLnBrk="0" hangingPunct="1">
      <a:defRPr sz="1600" kern="1200">
        <a:solidFill>
          <a:schemeClr val="tx1"/>
        </a:solidFill>
        <a:latin typeface="+mn-lt"/>
        <a:ea typeface="+mn-ea"/>
        <a:cs typeface="+mn-cs"/>
      </a:defRPr>
    </a:lvl1pPr>
    <a:lvl2pPr marL="609600" algn="l" defTabSz="1218565" rtl="0" eaLnBrk="1" latinLnBrk="0" hangingPunct="1">
      <a:defRPr sz="1600" kern="1200">
        <a:solidFill>
          <a:schemeClr val="tx1"/>
        </a:solidFill>
        <a:latin typeface="+mn-lt"/>
        <a:ea typeface="+mn-ea"/>
        <a:cs typeface="+mn-cs"/>
      </a:defRPr>
    </a:lvl2pPr>
    <a:lvl3pPr marL="1219200" algn="l" defTabSz="1218565" rtl="0" eaLnBrk="1" latinLnBrk="0" hangingPunct="1">
      <a:defRPr sz="1600" kern="1200">
        <a:solidFill>
          <a:schemeClr val="tx1"/>
        </a:solidFill>
        <a:latin typeface="+mn-lt"/>
        <a:ea typeface="+mn-ea"/>
        <a:cs typeface="+mn-cs"/>
      </a:defRPr>
    </a:lvl3pPr>
    <a:lvl4pPr marL="1828800" algn="l" defTabSz="1218565" rtl="0" eaLnBrk="1" latinLnBrk="0" hangingPunct="1">
      <a:defRPr sz="1600" kern="1200">
        <a:solidFill>
          <a:schemeClr val="tx1"/>
        </a:solidFill>
        <a:latin typeface="+mn-lt"/>
        <a:ea typeface="+mn-ea"/>
        <a:cs typeface="+mn-cs"/>
      </a:defRPr>
    </a:lvl4pPr>
    <a:lvl5pPr marL="2438400" algn="l" defTabSz="1218565" rtl="0" eaLnBrk="1" latinLnBrk="0" hangingPunct="1">
      <a:defRPr sz="1600" kern="1200">
        <a:solidFill>
          <a:schemeClr val="tx1"/>
        </a:solidFill>
        <a:latin typeface="+mn-lt"/>
        <a:ea typeface="+mn-ea"/>
        <a:cs typeface="+mn-cs"/>
      </a:defRPr>
    </a:lvl5pPr>
    <a:lvl6pPr marL="3048000" algn="l" defTabSz="1218565" rtl="0" eaLnBrk="1" latinLnBrk="0" hangingPunct="1">
      <a:defRPr sz="1600" kern="1200">
        <a:solidFill>
          <a:schemeClr val="tx1"/>
        </a:solidFill>
        <a:latin typeface="+mn-lt"/>
        <a:ea typeface="+mn-ea"/>
        <a:cs typeface="+mn-cs"/>
      </a:defRPr>
    </a:lvl6pPr>
    <a:lvl7pPr marL="3657600" algn="l" defTabSz="1218565" rtl="0" eaLnBrk="1" latinLnBrk="0" hangingPunct="1">
      <a:defRPr sz="1600" kern="1200">
        <a:solidFill>
          <a:schemeClr val="tx1"/>
        </a:solidFill>
        <a:latin typeface="+mn-lt"/>
        <a:ea typeface="+mn-ea"/>
        <a:cs typeface="+mn-cs"/>
      </a:defRPr>
    </a:lvl7pPr>
    <a:lvl8pPr marL="4267200" algn="l" defTabSz="1218565" rtl="0" eaLnBrk="1" latinLnBrk="0" hangingPunct="1">
      <a:defRPr sz="1600" kern="1200">
        <a:solidFill>
          <a:schemeClr val="tx1"/>
        </a:solidFill>
        <a:latin typeface="+mn-lt"/>
        <a:ea typeface="+mn-ea"/>
        <a:cs typeface="+mn-cs"/>
      </a:defRPr>
    </a:lvl8pPr>
    <a:lvl9pPr marL="4876800" algn="l" defTabSz="1218565" rtl="0" eaLnBrk="1" latinLnBrk="0" hangingPunct="1">
      <a:defRPr sz="16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userDrawn="1">
  <p:cSld name="6_标题幻灯片">
    <p:bg>
      <p:bgPr>
        <a:solidFill>
          <a:srgbClr val="F3EFE5"/>
        </a:solidFill>
        <a:effectLst/>
      </p:bgPr>
    </p:bg>
    <p:spTree>
      <p:nvGrpSpPr>
        <p:cNvPr id="1" name=""/>
        <p:cNvGrpSpPr/>
        <p:nvPr/>
      </p:nvGrpSpPr>
      <p:grpSpPr>
        <a:xfrm>
          <a:off x="0" y="0"/>
          <a:ext cx="0" cy="0"/>
          <a:chOff x="0" y="0"/>
          <a:chExt cx="0" cy="0"/>
        </a:xfrm>
      </p:grpSpPr>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userDrawn="1">
  <p:cSld name="1_两栏内容">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609520" y="6357823"/>
            <a:ext cx="2844430" cy="365210"/>
          </a:xfrm>
          <a:prstGeom prst="rect">
            <a:avLst/>
          </a:prstGeom>
        </p:spPr>
        <p:txBody>
          <a:bodyPr/>
          <a:lstStyle/>
          <a:p>
            <a:fld id="{7CD490C1-7E7E-423A-91D8-058624AF834B}" type="datetimeFigureOut">
              <a:rPr lang="zh-CN" altLang="en-US" smtClean="0"/>
            </a:fld>
            <a:endParaRPr lang="zh-CN" altLang="en-US"/>
          </a:p>
        </p:txBody>
      </p:sp>
      <p:sp>
        <p:nvSpPr>
          <p:cNvPr id="3" name="页脚占位符 2"/>
          <p:cNvSpPr>
            <a:spLocks noGrp="1"/>
          </p:cNvSpPr>
          <p:nvPr>
            <p:ph type="ftr" sz="quarter" idx="11"/>
          </p:nvPr>
        </p:nvSpPr>
        <p:spPr>
          <a:xfrm>
            <a:off x="4165058" y="6357823"/>
            <a:ext cx="3860297" cy="365210"/>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736463" y="6357823"/>
            <a:ext cx="2844430" cy="365210"/>
          </a:xfrm>
          <a:prstGeom prst="rect">
            <a:avLst/>
          </a:prstGeom>
        </p:spPr>
        <p:txBody>
          <a:bodyPr/>
          <a:lstStyle/>
          <a:p>
            <a:fld id="{EA5C5624-0453-40A9-9FFF-DD435B6A2D1D}"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4" Type="http://schemas.openxmlformats.org/officeDocument/2006/relationships/theme" Target="../theme/theme1.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3EFE5"/>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iming>
    <p:tnLst>
      <p:par>
        <p:cTn id="1" dur="indefinite" restart="never" nodeType="tmRoot"/>
      </p:par>
    </p:tnLst>
  </p:timing>
  <p:txStyles>
    <p:titleStyle>
      <a:lvl1pPr algn="ctr" defTabSz="1218565" rtl="0" eaLnBrk="1" latinLnBrk="0" hangingPunct="1">
        <a:spcBef>
          <a:spcPct val="0"/>
        </a:spcBef>
        <a:buNone/>
        <a:defRPr sz="5900" kern="1200">
          <a:solidFill>
            <a:schemeClr val="tx1"/>
          </a:solidFill>
          <a:latin typeface="+mj-lt"/>
          <a:ea typeface="+mj-ea"/>
          <a:cs typeface="+mj-cs"/>
        </a:defRPr>
      </a:lvl1pPr>
    </p:titleStyle>
    <p:bodyStyle>
      <a:lvl1pPr marL="457200" indent="-457200" algn="l" defTabSz="1218565" rtl="0" eaLnBrk="1" latinLnBrk="0" hangingPunct="1">
        <a:spcBef>
          <a:spcPct val="20000"/>
        </a:spcBef>
        <a:buFont typeface="Arial" panose="020B0604020202020204" pitchFamily="34" charset="0"/>
        <a:buChar char="•"/>
        <a:defRPr sz="4300" kern="1200">
          <a:solidFill>
            <a:schemeClr val="tx1"/>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3700" kern="1200">
          <a:solidFill>
            <a:schemeClr val="tx1"/>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zh-CN"/>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4.png"/><Relationship Id="rId1" Type="http://schemas.openxmlformats.org/officeDocument/2006/relationships/slide" Target="slide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slide" Target="slide28.xml"/><Relationship Id="rId3" Type="http://schemas.openxmlformats.org/officeDocument/2006/relationships/slide" Target="slide19.xml"/><Relationship Id="rId2" Type="http://schemas.openxmlformats.org/officeDocument/2006/relationships/slide" Target="slide3.xml"/><Relationship Id="rId1" Type="http://schemas.openxmlformats.org/officeDocument/2006/relationships/image" Target="../media/image2.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4.png"/><Relationship Id="rId2" Type="http://schemas.openxmlformats.org/officeDocument/2006/relationships/slide" Target="slide2.xml"/><Relationship Id="rId1" Type="http://schemas.openxmlformats.org/officeDocument/2006/relationships/slide" Target="slide27.xml"/></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4.png"/><Relationship Id="rId1" Type="http://schemas.openxmlformats.org/officeDocument/2006/relationships/slide" Target="slide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4.png"/><Relationship Id="rId1" Type="http://schemas.openxmlformats.org/officeDocument/2006/relationships/slide" Target="slide2.xml"/></Relationships>
</file>

<file path=ppt/slides/_rels/slide4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p:cNvPicPr>
          <p:nvPr/>
        </p:nvPicPr>
        <p:blipFill rotWithShape="1">
          <a:blip r:embed="rId1" cstate="print">
            <a:extLst>
              <a:ext uri="{28A0092B-C50C-407E-A947-70E740481C1C}">
                <a14:useLocalDpi xmlns:a14="http://schemas.microsoft.com/office/drawing/2010/main" val="0"/>
              </a:ext>
            </a:extLst>
          </a:blip>
          <a:srcRect l="1781" t="8286" r="2282" b="5347"/>
          <a:stretch>
            <a:fillRect/>
          </a:stretch>
        </p:blipFill>
        <p:spPr>
          <a:xfrm>
            <a:off x="-1275" y="0"/>
            <a:ext cx="12191688" cy="6859588"/>
          </a:xfrm>
          <a:prstGeom prst="rect">
            <a:avLst/>
          </a:prstGeom>
        </p:spPr>
      </p:pic>
      <p:grpSp>
        <p:nvGrpSpPr>
          <p:cNvPr id="29" name="组合 28"/>
          <p:cNvGrpSpPr/>
          <p:nvPr/>
        </p:nvGrpSpPr>
        <p:grpSpPr>
          <a:xfrm>
            <a:off x="-1275" y="3707638"/>
            <a:ext cx="12192000" cy="1375395"/>
            <a:chOff x="-1524000" y="2705990"/>
            <a:chExt cx="12192000" cy="1375395"/>
          </a:xfrm>
        </p:grpSpPr>
        <p:cxnSp>
          <p:nvCxnSpPr>
            <p:cNvPr id="30" name="直接连接符 29"/>
            <p:cNvCxnSpPr/>
            <p:nvPr/>
          </p:nvCxnSpPr>
          <p:spPr>
            <a:xfrm>
              <a:off x="0" y="2807930"/>
              <a:ext cx="9144000" cy="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grpSp>
          <p:nvGrpSpPr>
            <p:cNvPr id="31" name="组合 30"/>
            <p:cNvGrpSpPr/>
            <p:nvPr/>
          </p:nvGrpSpPr>
          <p:grpSpPr>
            <a:xfrm>
              <a:off x="-1524000" y="2705990"/>
              <a:ext cx="12192000" cy="1375395"/>
              <a:chOff x="-1524000" y="2705990"/>
              <a:chExt cx="12192000" cy="1375395"/>
            </a:xfrm>
          </p:grpSpPr>
          <p:sp>
            <p:nvSpPr>
              <p:cNvPr id="32" name="矩形 31"/>
              <p:cNvSpPr/>
              <p:nvPr/>
            </p:nvSpPr>
            <p:spPr>
              <a:xfrm>
                <a:off x="-1524000" y="2705990"/>
                <a:ext cx="12192000" cy="1292787"/>
              </a:xfrm>
              <a:prstGeom prst="rect">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p:nvPr/>
            </p:nvSpPr>
            <p:spPr>
              <a:xfrm>
                <a:off x="3985218" y="3998778"/>
                <a:ext cx="6682781" cy="82606"/>
              </a:xfrm>
              <a:prstGeom prst="rect">
                <a:avLst/>
              </a:prstGeom>
              <a:solidFill>
                <a:srgbClr val="FFC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a:off x="-1524000" y="3998777"/>
                <a:ext cx="5509219" cy="82608"/>
              </a:xfrm>
              <a:prstGeom prst="rect">
                <a:avLst/>
              </a:prstGeom>
              <a:solidFill>
                <a:srgbClr val="92D05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5" name="标题 2"/>
          <p:cNvSpPr txBox="1"/>
          <p:nvPr/>
        </p:nvSpPr>
        <p:spPr>
          <a:xfrm>
            <a:off x="2753334" y="3766594"/>
            <a:ext cx="2621792" cy="503707"/>
          </a:xfrm>
          <a:prstGeom prst="rect">
            <a:avLst/>
          </a:prstGeom>
        </p:spPr>
        <p:txBody>
          <a:bodyPr>
            <a:noAutofit/>
          </a:bodyPr>
          <a:lstStyle>
            <a:lvl1pPr algn="ctr" defTabSz="1218565" rtl="0" eaLnBrk="1" latinLnBrk="0" hangingPunct="1">
              <a:spcBef>
                <a:spcPct val="0"/>
              </a:spcBef>
              <a:buNone/>
              <a:defRPr sz="5900" kern="1200">
                <a:solidFill>
                  <a:schemeClr val="tx1"/>
                </a:solidFill>
                <a:latin typeface="+mj-lt"/>
                <a:ea typeface="+mj-ea"/>
                <a:cs typeface="+mj-cs"/>
              </a:defRPr>
            </a:lvl1pPr>
          </a:lstStyle>
          <a:p>
            <a:pPr algn="l"/>
            <a:r>
              <a:rPr lang="zh-CN" altLang="en-US" sz="2800" b="1" kern="100" dirty="0" smtClean="0">
                <a:solidFill>
                  <a:schemeClr val="tx1">
                    <a:lumMod val="85000"/>
                    <a:lumOff val="15000"/>
                  </a:schemeClr>
                </a:solidFill>
                <a:latin typeface="Times New Roman" panose="02020603050405020304"/>
                <a:ea typeface="微软雅黑" panose="020B0503020204020204" pitchFamily="34" charset="-122"/>
                <a:cs typeface="Times New Roman" panose="02020603050405020304"/>
              </a:rPr>
              <a:t>第六课</a:t>
            </a:r>
            <a:endParaRPr lang="en-US" altLang="zh-CN" sz="2800" b="1" kern="100" dirty="0">
              <a:solidFill>
                <a:schemeClr val="tx1">
                  <a:lumMod val="85000"/>
                  <a:lumOff val="15000"/>
                </a:schemeClr>
              </a:solidFill>
              <a:latin typeface="Times New Roman" panose="02020603050405020304"/>
              <a:ea typeface="微软雅黑" panose="020B0503020204020204" pitchFamily="34" charset="-122"/>
              <a:cs typeface="Times New Roman" panose="02020603050405020304"/>
            </a:endParaRPr>
          </a:p>
        </p:txBody>
      </p:sp>
      <p:sp>
        <p:nvSpPr>
          <p:cNvPr id="16" name="标题 2"/>
          <p:cNvSpPr txBox="1"/>
          <p:nvPr/>
        </p:nvSpPr>
        <p:spPr>
          <a:xfrm>
            <a:off x="2753334" y="4300279"/>
            <a:ext cx="9246528" cy="670435"/>
          </a:xfrm>
          <a:prstGeom prst="rect">
            <a:avLst/>
          </a:prstGeom>
        </p:spPr>
        <p:txBody>
          <a:bodyPr>
            <a:noAutofit/>
          </a:bodyPr>
          <a:lstStyle>
            <a:lvl1pPr algn="ctr" defTabSz="1218565" rtl="0" eaLnBrk="1" latinLnBrk="0" hangingPunct="1">
              <a:spcBef>
                <a:spcPct val="0"/>
              </a:spcBef>
              <a:buNone/>
              <a:defRPr sz="5900" kern="1200">
                <a:solidFill>
                  <a:schemeClr val="tx1"/>
                </a:solidFill>
                <a:latin typeface="+mj-lt"/>
                <a:ea typeface="+mj-ea"/>
                <a:cs typeface="+mj-cs"/>
              </a:defRPr>
            </a:lvl1pPr>
          </a:lstStyle>
          <a:p>
            <a:pPr algn="l"/>
            <a:r>
              <a:rPr lang="zh-CN" altLang="en-US" sz="3600" b="1" kern="100" dirty="0" smtClean="0">
                <a:solidFill>
                  <a:schemeClr val="tx1">
                    <a:lumMod val="85000"/>
                    <a:lumOff val="15000"/>
                  </a:schemeClr>
                </a:solidFill>
                <a:latin typeface="Times New Roman" panose="02020603050405020304"/>
                <a:ea typeface="微软雅黑" panose="020B0503020204020204" pitchFamily="34" charset="-122"/>
                <a:cs typeface="Times New Roman" panose="02020603050405020304"/>
              </a:rPr>
              <a:t>马克思</a:t>
            </a:r>
            <a:r>
              <a:rPr lang="zh-CN" altLang="en-US" sz="3600" b="1" kern="100" dirty="0" smtClean="0">
                <a:solidFill>
                  <a:schemeClr val="tx1">
                    <a:lumMod val="85000"/>
                    <a:lumOff val="15000"/>
                  </a:schemeClr>
                </a:solidFill>
                <a:latin typeface="宋体" panose="02010600030101010101" pitchFamily="2" charset="-122"/>
                <a:ea typeface="宋体" panose="02010600030101010101" pitchFamily="2" charset="-122"/>
                <a:cs typeface="Times New Roman" panose="02020603050405020304"/>
              </a:rPr>
              <a:t>：</a:t>
            </a:r>
            <a:r>
              <a:rPr lang="zh-CN" altLang="en-US" sz="3600" b="1" kern="100" dirty="0">
                <a:solidFill>
                  <a:schemeClr val="tx1">
                    <a:lumMod val="85000"/>
                    <a:lumOff val="15000"/>
                  </a:schemeClr>
                </a:solidFill>
                <a:latin typeface="Times New Roman" panose="02020603050405020304"/>
                <a:ea typeface="微软雅黑" panose="020B0503020204020204" pitchFamily="34" charset="-122"/>
                <a:cs typeface="Times New Roman" panose="02020603050405020304"/>
              </a:rPr>
              <a:t>献身于</a:t>
            </a:r>
            <a:r>
              <a:rPr lang="zh-CN" altLang="en-US" sz="3600" b="1" kern="100" dirty="0" smtClean="0">
                <a:solidFill>
                  <a:schemeClr val="tx1">
                    <a:lumMod val="85000"/>
                    <a:lumOff val="15000"/>
                  </a:schemeClr>
                </a:solidFill>
                <a:latin typeface="Times New Roman" panose="02020603050405020304"/>
                <a:ea typeface="微软雅黑" panose="020B0503020204020204" pitchFamily="34" charset="-122"/>
                <a:cs typeface="Times New Roman" panose="02020603050405020304"/>
              </a:rPr>
              <a:t>实现人类理想的社会</a:t>
            </a:r>
            <a:endParaRPr lang="zh-CN" altLang="zh-CN" sz="3600" b="1" kern="100" dirty="0">
              <a:solidFill>
                <a:schemeClr val="tx1">
                  <a:lumMod val="85000"/>
                  <a:lumOff val="15000"/>
                </a:schemeClr>
              </a:solidFill>
              <a:latin typeface="Times New Roman" panose="02020603050405020304"/>
              <a:ea typeface="微软雅黑" panose="020B0503020204020204" pitchFamily="34" charset="-122"/>
              <a:cs typeface="Times New Roman" panose="02020603050405020304"/>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a:spLocks noChangeAspect="1"/>
          </p:cNvSpPr>
          <p:nvPr/>
        </p:nvSpPr>
        <p:spPr>
          <a:xfrm>
            <a:off x="339000" y="333450"/>
            <a:ext cx="1742594" cy="51182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600" b="1" dirty="0">
                <a:solidFill>
                  <a:schemeClr val="bg1"/>
                </a:solidFill>
                <a:latin typeface="+mj-ea"/>
                <a:ea typeface="+mj-ea"/>
                <a:cs typeface="Times New Roman" panose="02020603050405020304" pitchFamily="18" charset="0"/>
              </a:rPr>
              <a:t>辨</a:t>
            </a:r>
            <a:r>
              <a:rPr lang="zh-CN" altLang="en-US" sz="2600" b="1" dirty="0" smtClean="0">
                <a:solidFill>
                  <a:schemeClr val="bg1"/>
                </a:solidFill>
                <a:latin typeface="+mj-ea"/>
                <a:ea typeface="+mj-ea"/>
                <a:cs typeface="Times New Roman" panose="02020603050405020304" pitchFamily="18" charset="0"/>
              </a:rPr>
              <a:t>词</a:t>
            </a:r>
            <a:r>
              <a:rPr lang="zh-CN" altLang="en-US" sz="2600" b="1" dirty="0">
                <a:solidFill>
                  <a:schemeClr val="bg1"/>
                </a:solidFill>
                <a:latin typeface="+mj-ea"/>
                <a:ea typeface="+mj-ea"/>
                <a:cs typeface="Times New Roman" panose="02020603050405020304" pitchFamily="18" charset="0"/>
              </a:rPr>
              <a:t>填空</a:t>
            </a:r>
            <a:endParaRPr lang="zh-CN" altLang="en-US" sz="2600" b="1" dirty="0">
              <a:solidFill>
                <a:schemeClr val="bg1"/>
              </a:solidFill>
              <a:latin typeface="+mj-ea"/>
              <a:ea typeface="+mj-ea"/>
              <a:cs typeface="Times New Roman" panose="02020603050405020304" pitchFamily="18" charset="0"/>
            </a:endParaRPr>
          </a:p>
        </p:txBody>
      </p:sp>
      <p:sp>
        <p:nvSpPr>
          <p:cNvPr id="8" name="矩形 7"/>
          <p:cNvSpPr/>
          <p:nvPr/>
        </p:nvSpPr>
        <p:spPr>
          <a:xfrm>
            <a:off x="339000" y="736923"/>
            <a:ext cx="11478502" cy="6155507"/>
          </a:xfrm>
          <a:prstGeom prst="rect">
            <a:avLst/>
          </a:prstGeom>
        </p:spPr>
        <p:txBody>
          <a:bodyPr wrap="square" lIns="121898" tIns="60948" rIns="121898" bIns="60948">
            <a:spAutoFit/>
          </a:bodyPr>
          <a:lstStyle/>
          <a:p>
            <a:pPr algn="just">
              <a:lnSpc>
                <a:spcPct val="140000"/>
              </a:lnSpc>
              <a:spcAft>
                <a:spcPts val="0"/>
              </a:spcAf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必需</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必须</a:t>
            </a:r>
            <a:endParaRPr lang="zh-CN" altLang="zh-CN" sz="1050" kern="100" dirty="0">
              <a:latin typeface="宋体" panose="02010600030101010101" pitchFamily="2" charset="-122"/>
              <a:cs typeface="Courier New" panose="02070309020205020404"/>
            </a:endParaRPr>
          </a:p>
          <a:p>
            <a:pPr algn="just">
              <a:lnSpc>
                <a:spcPct val="140000"/>
              </a:lnSpc>
              <a:spcAft>
                <a:spcPts val="0"/>
              </a:spcAft>
            </a:pPr>
            <a:r>
              <a:rPr lang="zh-CN" altLang="zh-CN" sz="2800" kern="100" dirty="0">
                <a:latin typeface="Times New Roman" panose="02020603050405020304"/>
                <a:ea typeface="华文细黑"/>
                <a:cs typeface="Times New Roman" panose="02020603050405020304"/>
              </a:rPr>
              <a:t>二者都有</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一定要</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之意。</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必需</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是动词，一定要有，不可少，可作谓语，多作定语。</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必须</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是副词，用在动词之前，表示事理上和情理上必要，一定要，作状语，后面可以跟动词或动词性短语、形容词，也可以位于主语前面。</a:t>
            </a:r>
            <a:endParaRPr lang="zh-CN" altLang="zh-CN" sz="1050" kern="100" dirty="0">
              <a:latin typeface="宋体" panose="02010600030101010101" pitchFamily="2" charset="-122"/>
              <a:cs typeface="Courier New" panose="02070309020205020404"/>
            </a:endParaRPr>
          </a:p>
          <a:p>
            <a:pPr algn="just">
              <a:lnSpc>
                <a:spcPct val="140000"/>
              </a:lnSpc>
              <a:spcAft>
                <a:spcPts val="0"/>
              </a:spcAft>
            </a:pPr>
            <a:r>
              <a:rPr lang="zh-CN" altLang="zh-CN" sz="2800" kern="100" dirty="0">
                <a:latin typeface="Times New Roman" panose="02020603050405020304"/>
                <a:ea typeface="华文细黑"/>
                <a:cs typeface="Times New Roman" panose="02020603050405020304"/>
              </a:rPr>
              <a:t>例句：</a:t>
            </a:r>
            <a:r>
              <a:rPr lang="en-US" altLang="zh-CN" sz="2800" kern="100" dirty="0">
                <a:latin typeface="宋体" panose="02010600030101010101" pitchFamily="2" charset="-122"/>
                <a:ea typeface="华文细黑"/>
                <a:cs typeface="Times New Roman" panose="02020603050405020304"/>
              </a:rPr>
              <a:t>①</a:t>
            </a:r>
            <a:r>
              <a:rPr lang="zh-CN" altLang="zh-CN" sz="2800" kern="100" dirty="0">
                <a:latin typeface="Times New Roman" panose="02020603050405020304"/>
                <a:ea typeface="华文细黑"/>
                <a:cs typeface="Times New Roman" panose="02020603050405020304"/>
              </a:rPr>
              <a:t>生活</a:t>
            </a:r>
            <a:r>
              <a:rPr lang="en-US" altLang="zh-CN" sz="2800" kern="100" dirty="0" smtClean="0">
                <a:latin typeface="Times New Roman" panose="02020603050405020304"/>
                <a:ea typeface="华文细黑"/>
                <a:cs typeface="Courier New" panose="02070309020205020404"/>
              </a:rPr>
              <a:t>_____</a:t>
            </a:r>
            <a:r>
              <a:rPr lang="zh-CN" altLang="zh-CN" sz="2800" kern="100" dirty="0" smtClean="0">
                <a:latin typeface="Times New Roman" panose="02020603050405020304"/>
                <a:ea typeface="华文细黑"/>
                <a:cs typeface="Times New Roman" panose="02020603050405020304"/>
              </a:rPr>
              <a:t>的</a:t>
            </a:r>
            <a:r>
              <a:rPr lang="zh-CN" altLang="zh-CN" sz="2800" kern="100" dirty="0">
                <a:latin typeface="Times New Roman" panose="02020603050405020304"/>
                <a:ea typeface="华文细黑"/>
                <a:cs typeface="Times New Roman" panose="02020603050405020304"/>
              </a:rPr>
              <a:t>物质财富的生产，是某个民族当时所达到的经济发展阶段，构成该民族历史发展的基础和起点。</a:t>
            </a:r>
            <a:endParaRPr lang="zh-CN" altLang="zh-CN" sz="1050" kern="100" dirty="0">
              <a:latin typeface="宋体" panose="02010600030101010101" pitchFamily="2" charset="-122"/>
              <a:cs typeface="Courier New" panose="02070309020205020404"/>
            </a:endParaRPr>
          </a:p>
          <a:p>
            <a:pPr algn="just">
              <a:lnSpc>
                <a:spcPct val="140000"/>
              </a:lnSpc>
              <a:spcAft>
                <a:spcPts val="0"/>
              </a:spcAft>
            </a:pPr>
            <a:r>
              <a:rPr lang="en-US" altLang="zh-CN" sz="2800" kern="100" spc="-50" dirty="0">
                <a:latin typeface="宋体" panose="02010600030101010101" pitchFamily="2" charset="-122"/>
                <a:ea typeface="华文细黑"/>
                <a:cs typeface="Times New Roman" panose="02020603050405020304"/>
              </a:rPr>
              <a:t>②</a:t>
            </a:r>
            <a:r>
              <a:rPr lang="en-US" altLang="zh-CN" sz="2800" kern="100" spc="-50" dirty="0" smtClean="0">
                <a:latin typeface="Times New Roman" panose="02020603050405020304"/>
                <a:ea typeface="华文细黑"/>
                <a:cs typeface="Courier New" panose="02070309020205020404"/>
              </a:rPr>
              <a:t>_____</a:t>
            </a:r>
            <a:r>
              <a:rPr lang="zh-CN" altLang="zh-CN" sz="2800" kern="100" spc="-50" dirty="0" smtClean="0">
                <a:latin typeface="Times New Roman" panose="02020603050405020304"/>
                <a:ea typeface="华文细黑"/>
                <a:cs typeface="Times New Roman" panose="02020603050405020304"/>
              </a:rPr>
              <a:t>坚持</a:t>
            </a:r>
            <a:r>
              <a:rPr lang="zh-CN" altLang="zh-CN" sz="2800" kern="100" spc="-50" dirty="0">
                <a:latin typeface="Times New Roman" panose="02020603050405020304"/>
                <a:ea typeface="华文细黑"/>
                <a:cs typeface="Times New Roman" panose="02020603050405020304"/>
              </a:rPr>
              <a:t>以人为本，始终把最广大人民的根本利益作为党和国家一切工作的出发点和落脚点，不断满足人民日益增长的物质文化需要，做到发展为了人民、发展依靠人民、发展成果由人民共享。</a:t>
            </a:r>
            <a:endParaRPr lang="zh-CN" altLang="zh-CN" sz="1050" kern="100" spc="-50" dirty="0">
              <a:effectLst/>
              <a:latin typeface="宋体" panose="02010600030101010101" pitchFamily="2" charset="-122"/>
              <a:cs typeface="Courier New" panose="02070309020205020404"/>
            </a:endParaRPr>
          </a:p>
        </p:txBody>
      </p:sp>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9407574" y="6026030"/>
            <a:ext cx="2674827" cy="829568"/>
          </a:xfrm>
          <a:prstGeom prst="rect">
            <a:avLst/>
          </a:prstGeom>
        </p:spPr>
      </p:pic>
      <p:sp>
        <p:nvSpPr>
          <p:cNvPr id="2" name="矩形 1"/>
          <p:cNvSpPr/>
          <p:nvPr/>
        </p:nvSpPr>
        <p:spPr>
          <a:xfrm>
            <a:off x="2547764" y="3770670"/>
            <a:ext cx="902811" cy="523220"/>
          </a:xfrm>
          <a:prstGeom prst="rect">
            <a:avLst/>
          </a:prstGeom>
        </p:spPr>
        <p:txBody>
          <a:bodyPr wrap="none">
            <a:spAutoFit/>
          </a:bodyPr>
          <a:lstStyle/>
          <a:p>
            <a:r>
              <a:rPr lang="zh-CN" altLang="zh-CN" sz="2800" kern="100" dirty="0">
                <a:solidFill>
                  <a:srgbClr val="C00000"/>
                </a:solidFill>
                <a:latin typeface="宋体" panose="02010600030101010101" pitchFamily="2" charset="-122"/>
                <a:ea typeface="华文细黑"/>
                <a:cs typeface="Times New Roman" panose="02020603050405020304"/>
              </a:rPr>
              <a:t>必需</a:t>
            </a:r>
            <a:endParaRPr lang="zh-CN" altLang="en-US" sz="2800" kern="100" dirty="0">
              <a:solidFill>
                <a:srgbClr val="C00000"/>
              </a:solidFill>
              <a:latin typeface="宋体" panose="02010600030101010101" pitchFamily="2" charset="-122"/>
              <a:ea typeface="华文细黑"/>
              <a:cs typeface="Times New Roman" panose="02020603050405020304"/>
            </a:endParaRPr>
          </a:p>
        </p:txBody>
      </p:sp>
      <p:sp>
        <p:nvSpPr>
          <p:cNvPr id="3" name="矩形 2"/>
          <p:cNvSpPr/>
          <p:nvPr/>
        </p:nvSpPr>
        <p:spPr>
          <a:xfrm>
            <a:off x="771947" y="4961012"/>
            <a:ext cx="902811" cy="523220"/>
          </a:xfrm>
          <a:prstGeom prst="rect">
            <a:avLst/>
          </a:prstGeom>
        </p:spPr>
        <p:txBody>
          <a:bodyPr wrap="none">
            <a:spAutoFit/>
          </a:bodyPr>
          <a:lstStyle/>
          <a:p>
            <a:r>
              <a:rPr lang="zh-CN" altLang="zh-CN" sz="2800" kern="100" dirty="0">
                <a:solidFill>
                  <a:srgbClr val="C00000"/>
                </a:solidFill>
                <a:latin typeface="宋体" panose="02010600030101010101" pitchFamily="2" charset="-122"/>
                <a:ea typeface="华文细黑"/>
                <a:cs typeface="Times New Roman" panose="02020603050405020304"/>
              </a:rPr>
              <a:t>必须</a:t>
            </a:r>
            <a:endParaRPr lang="zh-CN" altLang="zh-CN" sz="2800" kern="100" dirty="0">
              <a:solidFill>
                <a:srgbClr val="C00000"/>
              </a:solidFill>
              <a:latin typeface="宋体" panose="02010600030101010101" pitchFamily="2" charset="-122"/>
              <a:ea typeface="华文细黑"/>
              <a:cs typeface="Times New Roman" panose="02020603050405020304"/>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1" nodeType="clickEffect">
                                  <p:stCondLst>
                                    <p:cond delay="0"/>
                                  </p:stCondLst>
                                  <p:childTnLst>
                                    <p:animEffect transition="out" filter="fade">
                                      <p:cBhvr>
                                        <p:cTn id="16" dur="500"/>
                                        <p:tgtEl>
                                          <p:spTgt spid="2"/>
                                        </p:tgtEl>
                                      </p:cBhvr>
                                    </p:animEffect>
                                    <p:set>
                                      <p:cBhvr>
                                        <p:cTn id="17" dur="1" fill="hold">
                                          <p:stCondLst>
                                            <p:cond delay="499"/>
                                          </p:stCondLst>
                                        </p:cTn>
                                        <p:tgtEl>
                                          <p:spTgt spid="2"/>
                                        </p:tgtEl>
                                        <p:attrNameLst>
                                          <p:attrName>style.visibility</p:attrName>
                                        </p:attrNameLst>
                                      </p:cBhvr>
                                      <p:to>
                                        <p:strVal val="hidden"/>
                                      </p:to>
                                    </p:set>
                                  </p:childTnLst>
                                </p:cTn>
                              </p:par>
                              <p:par>
                                <p:cTn id="18" presetID="10" presetClass="exit" presetSubtype="0" fill="hold" grpId="1" nodeType="withEffect">
                                  <p:stCondLst>
                                    <p:cond delay="0"/>
                                  </p:stCondLst>
                                  <p:childTnLst>
                                    <p:animEffect transition="out" filter="fade">
                                      <p:cBhvr>
                                        <p:cTn id="19" dur="500"/>
                                        <p:tgtEl>
                                          <p:spTgt spid="3"/>
                                        </p:tgtEl>
                                      </p:cBhvr>
                                    </p:animEffect>
                                    <p:set>
                                      <p:cBhvr>
                                        <p:cTn id="20" dur="1" fill="hold">
                                          <p:stCondLst>
                                            <p:cond delay="499"/>
                                          </p:stCondLst>
                                        </p:cTn>
                                        <p:tgtEl>
                                          <p:spTgt spid="3"/>
                                        </p:tgtEl>
                                        <p:attrNameLst>
                                          <p:attrName>style.visibility</p:attrName>
                                        </p:attrNameLst>
                                      </p:cBhvr>
                                      <p:to>
                                        <p:strVal val="hidden"/>
                                      </p:to>
                                    </p:set>
                                  </p:childTnLst>
                                </p:cTn>
                              </p:par>
                            </p:childTnLst>
                          </p:cTn>
                        </p:par>
                      </p:childTnLst>
                    </p:cTn>
                  </p:par>
                </p:childTnLst>
              </p:cTn>
              <p:nextCondLst>
                <p:cond evt="onClick" delay="0">
                  <p:tgtEl>
                    <p:spTgt spid="4"/>
                  </p:tgtEl>
                </p:cond>
              </p:nextCondLst>
            </p:seq>
          </p:childTnLst>
        </p:cTn>
      </p:par>
    </p:tnLst>
    <p:bldLst>
      <p:bldP spid="2" grpId="0"/>
      <p:bldP spid="2" grpId="1"/>
      <p:bldP spid="3" grpId="0"/>
      <p:bldP spid="3"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39000" y="477466"/>
            <a:ext cx="11478502" cy="4564815"/>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简洁</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简捷</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简洁</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指</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说话、行文等</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简明扼要，没有多余的内容。</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简捷</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指直截了当或简便快捷。</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例句：</a:t>
            </a:r>
            <a:r>
              <a:rPr lang="en-US" altLang="zh-CN" sz="2800" kern="100" dirty="0">
                <a:latin typeface="宋体" panose="02010600030101010101" pitchFamily="2" charset="-122"/>
                <a:ea typeface="华文细黑"/>
                <a:cs typeface="Times New Roman" panose="02020603050405020304"/>
              </a:rPr>
              <a:t>①</a:t>
            </a:r>
            <a:r>
              <a:rPr lang="zh-CN" altLang="zh-CN" sz="2800" kern="100" dirty="0">
                <a:latin typeface="Times New Roman" panose="02020603050405020304"/>
                <a:ea typeface="华文细黑"/>
                <a:cs typeface="Times New Roman" panose="02020603050405020304"/>
              </a:rPr>
              <a:t>室内墙面、地面、顶棚以及家具陈设乃至灯具器皿等均以</a:t>
            </a:r>
            <a:r>
              <a:rPr lang="en-US" altLang="zh-CN" sz="2800" kern="100" dirty="0" smtClean="0">
                <a:latin typeface="Times New Roman" panose="02020603050405020304"/>
                <a:ea typeface="华文细黑"/>
                <a:cs typeface="Courier New" panose="02070309020205020404"/>
              </a:rPr>
              <a:t>_____</a:t>
            </a:r>
            <a:r>
              <a:rPr lang="zh-CN" altLang="zh-CN" sz="2800" kern="100" dirty="0">
                <a:latin typeface="Times New Roman" panose="02020603050405020304"/>
                <a:ea typeface="华文细黑"/>
                <a:cs typeface="Times New Roman" panose="02020603050405020304"/>
              </a:rPr>
              <a:t>的造型、纯洁的质地、精细的工艺为其特征。</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宋体" panose="02010600030101010101" pitchFamily="2" charset="-122"/>
                <a:ea typeface="华文细黑"/>
                <a:cs typeface="Times New Roman" panose="02020603050405020304"/>
              </a:rPr>
              <a:t>②</a:t>
            </a:r>
            <a:r>
              <a:rPr lang="zh-CN" altLang="zh-CN" sz="2800" kern="100" dirty="0">
                <a:latin typeface="Times New Roman" panose="02020603050405020304"/>
                <a:ea typeface="华文细黑"/>
                <a:cs typeface="Times New Roman" panose="02020603050405020304"/>
              </a:rPr>
              <a:t>智能红外线手机，线路</a:t>
            </a:r>
            <a:r>
              <a:rPr lang="en-US" altLang="zh-CN" sz="2800" kern="100" dirty="0" smtClean="0">
                <a:latin typeface="Times New Roman" panose="02020603050405020304"/>
                <a:ea typeface="华文细黑"/>
                <a:cs typeface="Courier New" panose="02070309020205020404"/>
              </a:rPr>
              <a:t>_____</a:t>
            </a:r>
            <a:r>
              <a:rPr lang="zh-CN" altLang="zh-CN" sz="2800" kern="100" dirty="0" smtClean="0">
                <a:latin typeface="Times New Roman" panose="02020603050405020304"/>
                <a:ea typeface="华文细黑"/>
                <a:cs typeface="Times New Roman" panose="02020603050405020304"/>
              </a:rPr>
              <a:t>明快</a:t>
            </a:r>
            <a:r>
              <a:rPr lang="zh-CN" altLang="zh-CN" sz="2800" kern="100" dirty="0">
                <a:latin typeface="Times New Roman" panose="02020603050405020304"/>
                <a:ea typeface="华文细黑"/>
                <a:cs typeface="Times New Roman" panose="02020603050405020304"/>
              </a:rPr>
              <a:t>，能很方便地利用程序来解决抗干扰问题，若改变负载，可实现其他控制。</a:t>
            </a:r>
            <a:endParaRPr lang="zh-CN" altLang="zh-CN" sz="1050" kern="100" dirty="0">
              <a:effectLst/>
              <a:latin typeface="宋体" panose="02010600030101010101" pitchFamily="2" charset="-122"/>
              <a:cs typeface="Courier New" panose="02070309020205020404"/>
            </a:endParaRPr>
          </a:p>
        </p:txBody>
      </p:sp>
      <p:sp>
        <p:nvSpPr>
          <p:cNvPr id="2" name="矩形 1"/>
          <p:cNvSpPr/>
          <p:nvPr/>
        </p:nvSpPr>
        <p:spPr>
          <a:xfrm>
            <a:off x="10785251" y="2498263"/>
            <a:ext cx="902811" cy="523220"/>
          </a:xfrm>
          <a:prstGeom prst="rect">
            <a:avLst/>
          </a:prstGeom>
        </p:spPr>
        <p:txBody>
          <a:bodyPr wrap="none">
            <a:spAutoFit/>
          </a:bodyPr>
          <a:lstStyle/>
          <a:p>
            <a:r>
              <a:rPr lang="zh-CN" altLang="zh-CN" sz="2800" kern="100" dirty="0">
                <a:solidFill>
                  <a:srgbClr val="C00000"/>
                </a:solidFill>
                <a:latin typeface="宋体" panose="02010600030101010101" pitchFamily="2" charset="-122"/>
                <a:ea typeface="华文细黑"/>
                <a:cs typeface="Times New Roman" panose="02020603050405020304"/>
              </a:rPr>
              <a:t>简洁</a:t>
            </a:r>
            <a:endParaRPr lang="zh-CN" altLang="en-US" sz="2800" kern="100" dirty="0">
              <a:solidFill>
                <a:srgbClr val="C00000"/>
              </a:solidFill>
              <a:latin typeface="宋体" panose="02010600030101010101" pitchFamily="2" charset="-122"/>
              <a:ea typeface="华文细黑"/>
              <a:cs typeface="Times New Roman" panose="02020603050405020304"/>
            </a:endParaRPr>
          </a:p>
        </p:txBody>
      </p:sp>
      <p:sp>
        <p:nvSpPr>
          <p:cNvPr id="4" name="矩形 3"/>
          <p:cNvSpPr/>
          <p:nvPr/>
        </p:nvSpPr>
        <p:spPr>
          <a:xfrm>
            <a:off x="4381872" y="3770670"/>
            <a:ext cx="902811" cy="523220"/>
          </a:xfrm>
          <a:prstGeom prst="rect">
            <a:avLst/>
          </a:prstGeom>
        </p:spPr>
        <p:txBody>
          <a:bodyPr wrap="none">
            <a:spAutoFit/>
          </a:bodyPr>
          <a:lstStyle/>
          <a:p>
            <a:r>
              <a:rPr lang="zh-CN" altLang="zh-CN" sz="2800" kern="100" dirty="0">
                <a:solidFill>
                  <a:srgbClr val="C00000"/>
                </a:solidFill>
                <a:latin typeface="宋体" panose="02010600030101010101" pitchFamily="2" charset="-122"/>
                <a:ea typeface="华文细黑"/>
                <a:cs typeface="Times New Roman" panose="02020603050405020304"/>
              </a:rPr>
              <a:t>简捷</a:t>
            </a:r>
            <a:endParaRPr lang="zh-CN" altLang="zh-CN" sz="2800" kern="100" dirty="0">
              <a:solidFill>
                <a:srgbClr val="C00000"/>
              </a:solidFill>
              <a:latin typeface="宋体" panose="02010600030101010101" pitchFamily="2" charset="-122"/>
              <a:ea typeface="华文细黑"/>
              <a:cs typeface="Times New Roman" panose="02020603050405020304"/>
            </a:endParaRPr>
          </a:p>
        </p:txBody>
      </p:sp>
      <p:pic>
        <p:nvPicPr>
          <p:cNvPr id="5" name="图片 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9407574" y="6026030"/>
            <a:ext cx="2674827" cy="829568"/>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1" nodeType="clickEffect">
                                  <p:stCondLst>
                                    <p:cond delay="0"/>
                                  </p:stCondLst>
                                  <p:childTnLst>
                                    <p:animEffect transition="out" filter="fade">
                                      <p:cBhvr>
                                        <p:cTn id="16" dur="500"/>
                                        <p:tgtEl>
                                          <p:spTgt spid="2"/>
                                        </p:tgtEl>
                                      </p:cBhvr>
                                    </p:animEffect>
                                    <p:set>
                                      <p:cBhvr>
                                        <p:cTn id="17" dur="1" fill="hold">
                                          <p:stCondLst>
                                            <p:cond delay="499"/>
                                          </p:stCondLst>
                                        </p:cTn>
                                        <p:tgtEl>
                                          <p:spTgt spid="2"/>
                                        </p:tgtEl>
                                        <p:attrNameLst>
                                          <p:attrName>style.visibility</p:attrName>
                                        </p:attrNameLst>
                                      </p:cBhvr>
                                      <p:to>
                                        <p:strVal val="hidden"/>
                                      </p:to>
                                    </p:set>
                                  </p:childTnLst>
                                </p:cTn>
                              </p:par>
                              <p:par>
                                <p:cTn id="18" presetID="10" presetClass="exit" presetSubtype="0" fill="hold" grpId="1" nodeType="withEffect">
                                  <p:stCondLst>
                                    <p:cond delay="0"/>
                                  </p:stCondLst>
                                  <p:childTnLst>
                                    <p:animEffect transition="out" filter="fade">
                                      <p:cBhvr>
                                        <p:cTn id="19" dur="500"/>
                                        <p:tgtEl>
                                          <p:spTgt spid="4"/>
                                        </p:tgtEl>
                                      </p:cBhvr>
                                    </p:animEffect>
                                    <p:set>
                                      <p:cBhvr>
                                        <p:cTn id="20" dur="1" fill="hold">
                                          <p:stCondLst>
                                            <p:cond delay="499"/>
                                          </p:stCondLst>
                                        </p:cTn>
                                        <p:tgtEl>
                                          <p:spTgt spid="4"/>
                                        </p:tgtEl>
                                        <p:attrNameLst>
                                          <p:attrName>style.visibility</p:attrName>
                                        </p:attrNameLst>
                                      </p:cBhvr>
                                      <p:to>
                                        <p:strVal val="hidden"/>
                                      </p:to>
                                    </p:set>
                                  </p:childTnLst>
                                </p:cTn>
                              </p:par>
                            </p:childTnLst>
                          </p:cTn>
                        </p:par>
                      </p:childTnLst>
                    </p:cTn>
                  </p:par>
                </p:childTnLst>
              </p:cTn>
              <p:nextCondLst>
                <p:cond evt="onClick" delay="0">
                  <p:tgtEl>
                    <p:spTgt spid="5"/>
                  </p:tgtEl>
                </p:cond>
              </p:nextCondLst>
            </p:seq>
          </p:childTnLst>
        </p:cTn>
      </p:par>
    </p:tnLst>
    <p:bldLst>
      <p:bldP spid="2" grpId="0"/>
      <p:bldP spid="2" grpId="1"/>
      <p:bldP spid="4" grpId="0"/>
      <p:bldP spid="4" grpId="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9407574" y="6026030"/>
            <a:ext cx="2674827" cy="829568"/>
          </a:xfrm>
          <a:prstGeom prst="rect">
            <a:avLst/>
          </a:prstGeom>
        </p:spPr>
      </p:pic>
      <p:sp>
        <p:nvSpPr>
          <p:cNvPr id="7" name="矩形 6"/>
          <p:cNvSpPr/>
          <p:nvPr/>
        </p:nvSpPr>
        <p:spPr>
          <a:xfrm>
            <a:off x="339000" y="477466"/>
            <a:ext cx="11478502" cy="3272923"/>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(3)</a:t>
            </a:r>
            <a:r>
              <a:rPr lang="zh-CN" altLang="zh-CN" sz="2800" kern="100" dirty="0">
                <a:latin typeface="Times New Roman" panose="02020603050405020304"/>
                <a:ea typeface="华文细黑"/>
                <a:cs typeface="Times New Roman" panose="02020603050405020304"/>
              </a:rPr>
              <a:t>流传</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留传</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流传</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指传下来或传播开。</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留传</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指遗留下来传给后代。</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例句：</a:t>
            </a:r>
            <a:r>
              <a:rPr lang="en-US" altLang="zh-CN" sz="2800" kern="100" dirty="0">
                <a:latin typeface="宋体" panose="02010600030101010101" pitchFamily="2" charset="-122"/>
                <a:ea typeface="华文细黑"/>
                <a:cs typeface="Times New Roman" panose="02020603050405020304"/>
              </a:rPr>
              <a:t>①</a:t>
            </a:r>
            <a:r>
              <a:rPr lang="zh-CN" altLang="zh-CN" sz="2800" kern="100" dirty="0">
                <a:latin typeface="Times New Roman" panose="02020603050405020304"/>
                <a:ea typeface="华文细黑"/>
                <a:cs typeface="Times New Roman" panose="02020603050405020304"/>
              </a:rPr>
              <a:t>近来，网上悄然</a:t>
            </a:r>
            <a:r>
              <a:rPr lang="en-US" altLang="zh-CN" sz="2800" kern="100" dirty="0" smtClean="0">
                <a:latin typeface="Times New Roman" panose="02020603050405020304"/>
                <a:ea typeface="华文细黑"/>
                <a:cs typeface="Courier New" panose="02070309020205020404"/>
              </a:rPr>
              <a:t>_____</a:t>
            </a:r>
            <a:r>
              <a:rPr lang="zh-CN" altLang="zh-CN" sz="2800" kern="100" dirty="0">
                <a:latin typeface="Times New Roman" panose="02020603050405020304"/>
                <a:ea typeface="华文细黑"/>
                <a:cs typeface="Times New Roman" panose="02020603050405020304"/>
              </a:rPr>
              <a:t>着一份</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婴语单词表</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，将这些常常让年</a:t>
            </a:r>
            <a:r>
              <a:rPr lang="zh-CN" altLang="zh-CN" sz="2800" kern="100" spc="-50" dirty="0">
                <a:latin typeface="Times New Roman" panose="02020603050405020304"/>
                <a:ea typeface="华文细黑"/>
                <a:cs typeface="Times New Roman" panose="02020603050405020304"/>
              </a:rPr>
              <a:t>轻父母手足无措的情况开列出来，并进行一一阐释，受到年轻父母的热捧。</a:t>
            </a:r>
            <a:endParaRPr lang="zh-CN" altLang="zh-CN" sz="1050" kern="100" spc="-5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宋体" panose="02010600030101010101" pitchFamily="2" charset="-122"/>
                <a:ea typeface="华文细黑"/>
                <a:cs typeface="Times New Roman" panose="02020603050405020304"/>
              </a:rPr>
              <a:t>②</a:t>
            </a:r>
            <a:r>
              <a:rPr lang="zh-CN" altLang="zh-CN" sz="2800" kern="100" dirty="0">
                <a:latin typeface="Times New Roman" panose="02020603050405020304"/>
                <a:ea typeface="华文细黑"/>
                <a:cs typeface="Times New Roman" panose="02020603050405020304"/>
              </a:rPr>
              <a:t>品评是一门科学，也是古代</a:t>
            </a:r>
            <a:r>
              <a:rPr lang="en-US" altLang="zh-CN" sz="2800" kern="100" dirty="0" smtClean="0">
                <a:latin typeface="Times New Roman" panose="02020603050405020304"/>
                <a:ea typeface="华文细黑"/>
                <a:cs typeface="Courier New" panose="02070309020205020404"/>
              </a:rPr>
              <a:t>_____</a:t>
            </a:r>
            <a:r>
              <a:rPr lang="zh-CN" altLang="zh-CN" sz="2800" kern="100" dirty="0">
                <a:latin typeface="Times New Roman" panose="02020603050405020304"/>
                <a:ea typeface="华文细黑"/>
                <a:cs typeface="Times New Roman" panose="02020603050405020304"/>
              </a:rPr>
              <a:t>下来的传统技艺。</a:t>
            </a:r>
            <a:endParaRPr lang="zh-CN" altLang="zh-CN" sz="1050" kern="100" dirty="0">
              <a:effectLst/>
              <a:latin typeface="宋体" panose="02010600030101010101" pitchFamily="2" charset="-122"/>
              <a:cs typeface="Courier New" panose="02070309020205020404"/>
            </a:endParaRPr>
          </a:p>
        </p:txBody>
      </p:sp>
      <p:sp>
        <p:nvSpPr>
          <p:cNvPr id="2" name="矩形 1"/>
          <p:cNvSpPr/>
          <p:nvPr/>
        </p:nvSpPr>
        <p:spPr>
          <a:xfrm>
            <a:off x="4429497" y="1845618"/>
            <a:ext cx="902811" cy="523220"/>
          </a:xfrm>
          <a:prstGeom prst="rect">
            <a:avLst/>
          </a:prstGeom>
        </p:spPr>
        <p:txBody>
          <a:bodyPr wrap="none">
            <a:spAutoFit/>
          </a:bodyPr>
          <a:lstStyle/>
          <a:p>
            <a:r>
              <a:rPr lang="zh-CN" altLang="zh-CN" sz="2800" kern="100" dirty="0">
                <a:solidFill>
                  <a:srgbClr val="C00000"/>
                </a:solidFill>
                <a:latin typeface="宋体" panose="02010600030101010101" pitchFamily="2" charset="-122"/>
                <a:ea typeface="华文细黑"/>
                <a:cs typeface="Times New Roman" panose="02020603050405020304"/>
              </a:rPr>
              <a:t>流传</a:t>
            </a:r>
            <a:endParaRPr lang="zh-CN" altLang="en-US" sz="2800" kern="100" dirty="0">
              <a:solidFill>
                <a:srgbClr val="C00000"/>
              </a:solidFill>
              <a:latin typeface="宋体" panose="02010600030101010101" pitchFamily="2" charset="-122"/>
              <a:ea typeface="华文细黑"/>
              <a:cs typeface="Times New Roman" panose="02020603050405020304"/>
            </a:endParaRPr>
          </a:p>
        </p:txBody>
      </p:sp>
      <p:sp>
        <p:nvSpPr>
          <p:cNvPr id="4" name="矩形 3"/>
          <p:cNvSpPr/>
          <p:nvPr/>
        </p:nvSpPr>
        <p:spPr>
          <a:xfrm>
            <a:off x="5058519" y="3137570"/>
            <a:ext cx="902811" cy="523220"/>
          </a:xfrm>
          <a:prstGeom prst="rect">
            <a:avLst/>
          </a:prstGeom>
        </p:spPr>
        <p:txBody>
          <a:bodyPr wrap="none">
            <a:spAutoFit/>
          </a:bodyPr>
          <a:lstStyle/>
          <a:p>
            <a:r>
              <a:rPr lang="zh-CN" altLang="zh-CN" sz="2800" kern="100" dirty="0">
                <a:solidFill>
                  <a:srgbClr val="C00000"/>
                </a:solidFill>
                <a:latin typeface="宋体" panose="02010600030101010101" pitchFamily="2" charset="-122"/>
                <a:ea typeface="华文细黑"/>
                <a:cs typeface="Times New Roman" panose="02020603050405020304"/>
              </a:rPr>
              <a:t>留传</a:t>
            </a:r>
            <a:endParaRPr lang="zh-CN" altLang="zh-CN" sz="2800" kern="100" dirty="0">
              <a:solidFill>
                <a:srgbClr val="C00000"/>
              </a:solidFill>
              <a:latin typeface="宋体" panose="02010600030101010101" pitchFamily="2" charset="-122"/>
              <a:ea typeface="华文细黑"/>
              <a:cs typeface="Times New Roman" panose="02020603050405020304"/>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1" nodeType="clickEffect">
                                  <p:stCondLst>
                                    <p:cond delay="0"/>
                                  </p:stCondLst>
                                  <p:childTnLst>
                                    <p:animEffect transition="out" filter="fade">
                                      <p:cBhvr>
                                        <p:cTn id="16" dur="500"/>
                                        <p:tgtEl>
                                          <p:spTgt spid="2"/>
                                        </p:tgtEl>
                                      </p:cBhvr>
                                    </p:animEffect>
                                    <p:set>
                                      <p:cBhvr>
                                        <p:cTn id="17" dur="1" fill="hold">
                                          <p:stCondLst>
                                            <p:cond delay="499"/>
                                          </p:stCondLst>
                                        </p:cTn>
                                        <p:tgtEl>
                                          <p:spTgt spid="2"/>
                                        </p:tgtEl>
                                        <p:attrNameLst>
                                          <p:attrName>style.visibility</p:attrName>
                                        </p:attrNameLst>
                                      </p:cBhvr>
                                      <p:to>
                                        <p:strVal val="hidden"/>
                                      </p:to>
                                    </p:set>
                                  </p:childTnLst>
                                </p:cTn>
                              </p:par>
                              <p:par>
                                <p:cTn id="18" presetID="10" presetClass="exit" presetSubtype="0" fill="hold" grpId="1" nodeType="withEffect">
                                  <p:stCondLst>
                                    <p:cond delay="0"/>
                                  </p:stCondLst>
                                  <p:childTnLst>
                                    <p:animEffect transition="out" filter="fade">
                                      <p:cBhvr>
                                        <p:cTn id="19" dur="500"/>
                                        <p:tgtEl>
                                          <p:spTgt spid="4"/>
                                        </p:tgtEl>
                                      </p:cBhvr>
                                    </p:animEffect>
                                    <p:set>
                                      <p:cBhvr>
                                        <p:cTn id="20" dur="1" fill="hold">
                                          <p:stCondLst>
                                            <p:cond delay="499"/>
                                          </p:stCondLst>
                                        </p:cTn>
                                        <p:tgtEl>
                                          <p:spTgt spid="4"/>
                                        </p:tgtEl>
                                        <p:attrNameLst>
                                          <p:attrName>style.visibility</p:attrName>
                                        </p:attrNameLst>
                                      </p:cBhvr>
                                      <p:to>
                                        <p:strVal val="hidden"/>
                                      </p:to>
                                    </p:set>
                                  </p:childTnLst>
                                </p:cTn>
                              </p:par>
                            </p:childTnLst>
                          </p:cTn>
                        </p:par>
                      </p:childTnLst>
                    </p:cTn>
                  </p:par>
                </p:childTnLst>
              </p:cTn>
              <p:nextCondLst>
                <p:cond evt="onClick" delay="0">
                  <p:tgtEl>
                    <p:spTgt spid="3"/>
                  </p:tgtEl>
                </p:cond>
              </p:nextCondLst>
            </p:seq>
          </p:childTnLst>
        </p:cTn>
      </p:par>
    </p:tnLst>
    <p:bldLst>
      <p:bldP spid="2" grpId="0"/>
      <p:bldP spid="2" grpId="1"/>
      <p:bldP spid="4" grpId="0"/>
      <p:bldP spid="4" grpId="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77344" y="826553"/>
            <a:ext cx="11478502" cy="5940063"/>
          </a:xfrm>
          <a:prstGeom prst="rect">
            <a:avLst/>
          </a:prstGeom>
        </p:spPr>
        <p:txBody>
          <a:bodyPr wrap="square" lIns="121898" tIns="60948" rIns="121898" bIns="60948">
            <a:spAutoFit/>
          </a:bodyPr>
          <a:lstStyle/>
          <a:p>
            <a:pPr algn="just">
              <a:lnSpc>
                <a:spcPct val="150000"/>
              </a:lnSpc>
            </a:pPr>
            <a:r>
              <a:rPr lang="zh-CN" altLang="zh-CN" sz="2800" b="1" kern="100" dirty="0">
                <a:solidFill>
                  <a:srgbClr val="C00000"/>
                </a:solidFill>
                <a:latin typeface="Times New Roman" panose="02020603050405020304"/>
                <a:ea typeface="华文细黑"/>
                <a:cs typeface="Courier New" panose="02070309020205020404"/>
              </a:rPr>
              <a:t>传主</a:t>
            </a:r>
            <a:r>
              <a:rPr lang="zh-CN" altLang="zh-CN" sz="2800" b="1" kern="100" dirty="0" smtClean="0">
                <a:solidFill>
                  <a:srgbClr val="C00000"/>
                </a:solidFill>
                <a:latin typeface="Times New Roman" panose="02020603050405020304"/>
                <a:ea typeface="华文细黑"/>
                <a:cs typeface="Courier New" panose="02070309020205020404"/>
              </a:rPr>
              <a:t>名言</a:t>
            </a:r>
            <a:endParaRPr lang="en-US" altLang="zh-CN" sz="2800" b="1" kern="100" dirty="0">
              <a:solidFill>
                <a:srgbClr val="C00000"/>
              </a:solidFill>
              <a:latin typeface="Times New Roman" panose="02020603050405020304"/>
              <a:ea typeface="华文细黑"/>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书是我的奴隶，应该服从我的意志，供我使用。</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不学无术，在任何时候，对任何人，都无所帮助，也不会带来利益。</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3.</a:t>
            </a:r>
            <a:r>
              <a:rPr lang="zh-CN" altLang="zh-CN" sz="2800" kern="100" dirty="0">
                <a:latin typeface="Times New Roman" panose="02020603050405020304"/>
                <a:ea typeface="华文细黑"/>
                <a:cs typeface="Times New Roman" panose="02020603050405020304"/>
              </a:rPr>
              <a:t>在科学的道路上，没有平坦的大道。只有不畏劳苦，沿着陡峭山路攀登的人，才有希望到达光辉的顶点。</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4.</a:t>
            </a:r>
            <a:r>
              <a:rPr lang="zh-CN" altLang="zh-CN" sz="2800" kern="100" dirty="0">
                <a:latin typeface="Times New Roman" panose="02020603050405020304"/>
                <a:ea typeface="华文细黑"/>
                <a:cs typeface="Times New Roman" panose="02020603050405020304"/>
              </a:rPr>
              <a:t>一个人应该：活泼而守纪律，天真而不幼稚，勇敢而不鲁莽，倔强而有原则，热情而不冲动，乐观而不盲目。</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5.</a:t>
            </a:r>
            <a:r>
              <a:rPr lang="zh-CN" altLang="zh-CN" sz="2800" kern="100" dirty="0">
                <a:latin typeface="Times New Roman" panose="02020603050405020304"/>
                <a:ea typeface="华文细黑"/>
                <a:cs typeface="Times New Roman" panose="02020603050405020304"/>
              </a:rPr>
              <a:t>当我们得到理解的时候，智慧是不枯竭的；智慧同智慧相碰，就迸溅出无数的火花</a:t>
            </a:r>
            <a:r>
              <a:rPr lang="zh-CN" altLang="zh-CN" sz="2800" kern="100" dirty="0" smtClean="0">
                <a:latin typeface="Times New Roman" panose="02020603050405020304"/>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p:txBody>
      </p:sp>
      <p:sp>
        <p:nvSpPr>
          <p:cNvPr id="5" name="矩形 4"/>
          <p:cNvSpPr/>
          <p:nvPr/>
        </p:nvSpPr>
        <p:spPr>
          <a:xfrm>
            <a:off x="377344" y="189434"/>
            <a:ext cx="11449272" cy="693307"/>
          </a:xfrm>
          <a:prstGeom prst="rect">
            <a:avLst/>
          </a:prstGeom>
        </p:spPr>
        <p:txBody>
          <a:bodyPr wrap="square" lIns="121898" tIns="60948" rIns="121898" bIns="60948">
            <a:spAutoFit/>
          </a:bodyPr>
          <a:lstStyle/>
          <a:p>
            <a:pPr algn="just">
              <a:lnSpc>
                <a:spcPct val="150000"/>
              </a:lnSpc>
            </a:pPr>
            <a:r>
              <a:rPr lang="zh-CN" altLang="zh-CN" sz="2800" b="1" kern="100" dirty="0">
                <a:solidFill>
                  <a:srgbClr val="0000FF"/>
                </a:solidFill>
                <a:latin typeface="微软雅黑" panose="020B0503020204020204" pitchFamily="34" charset="-122"/>
                <a:ea typeface="微软雅黑" panose="020B0503020204020204" pitchFamily="34" charset="-122"/>
                <a:cs typeface="Times New Roman" panose="02020603050405020304"/>
              </a:rPr>
              <a:t>三、名言警句</a:t>
            </a:r>
            <a:endParaRPr lang="zh-CN" altLang="zh-CN" sz="2800" b="1" kern="100" dirty="0">
              <a:solidFill>
                <a:srgbClr val="0000FF"/>
              </a:solidFill>
              <a:latin typeface="微软雅黑" panose="020B0503020204020204" pitchFamily="34" charset="-122"/>
              <a:ea typeface="微软雅黑" panose="020B0503020204020204" pitchFamily="34" charset="-122"/>
              <a:cs typeface="Times New Roman" panose="02020603050405020304"/>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39000" y="843790"/>
            <a:ext cx="11478502" cy="2625823"/>
          </a:xfrm>
          <a:prstGeom prst="rect">
            <a:avLst/>
          </a:prstGeom>
        </p:spPr>
        <p:txBody>
          <a:bodyPr wrap="square" lIns="121898" tIns="60948" rIns="121898" bIns="60948">
            <a:spAutoFit/>
          </a:bodyPr>
          <a:lstStyle/>
          <a:p>
            <a:pPr lvl="0" algn="just">
              <a:lnSpc>
                <a:spcPct val="150000"/>
              </a:lnSpc>
            </a:pPr>
            <a:r>
              <a:rPr lang="en-US" altLang="zh-CN" sz="2800" kern="100" dirty="0">
                <a:solidFill>
                  <a:prstClr val="black"/>
                </a:solidFill>
                <a:latin typeface="Times New Roman" panose="02020603050405020304"/>
                <a:ea typeface="华文细黑"/>
                <a:cs typeface="Courier New" panose="02070309020205020404"/>
              </a:rPr>
              <a:t>6.</a:t>
            </a:r>
            <a:r>
              <a:rPr lang="zh-CN" altLang="zh-CN" sz="2800" kern="100" dirty="0">
                <a:solidFill>
                  <a:prstClr val="black"/>
                </a:solidFill>
                <a:latin typeface="Times New Roman" panose="02020603050405020304"/>
                <a:ea typeface="华文细黑"/>
                <a:cs typeface="Times New Roman" panose="02020603050405020304"/>
              </a:rPr>
              <a:t>与其用华丽的外衣装饰自己，不如用知识武装自己。</a:t>
            </a:r>
            <a:endParaRPr lang="zh-CN" altLang="zh-CN" sz="1050" kern="100" dirty="0">
              <a:solidFill>
                <a:prstClr val="black"/>
              </a:solidFill>
              <a:latin typeface="宋体" panose="02010600030101010101" pitchFamily="2" charset="-122"/>
              <a:cs typeface="Courier New" panose="02070309020205020404"/>
            </a:endParaRPr>
          </a:p>
          <a:p>
            <a:pPr lvl="0" algn="just">
              <a:lnSpc>
                <a:spcPct val="150000"/>
              </a:lnSpc>
            </a:pPr>
            <a:r>
              <a:rPr lang="en-US" altLang="zh-CN" sz="2800" kern="100" dirty="0">
                <a:solidFill>
                  <a:prstClr val="black"/>
                </a:solidFill>
                <a:latin typeface="Times New Roman" panose="02020603050405020304"/>
                <a:ea typeface="华文细黑"/>
                <a:cs typeface="Courier New" panose="02070309020205020404"/>
              </a:rPr>
              <a:t>7.</a:t>
            </a:r>
            <a:r>
              <a:rPr lang="zh-CN" altLang="zh-CN" sz="2800" kern="100" dirty="0">
                <a:solidFill>
                  <a:prstClr val="black"/>
                </a:solidFill>
                <a:latin typeface="Times New Roman" panose="02020603050405020304"/>
                <a:ea typeface="华文细黑"/>
                <a:cs typeface="Times New Roman" panose="02020603050405020304"/>
              </a:rPr>
              <a:t>良心是由人的知识和全部生活方式来决定的。</a:t>
            </a:r>
            <a:endParaRPr lang="zh-CN" altLang="zh-CN" sz="1050" kern="100" dirty="0">
              <a:solidFill>
                <a:prstClr val="black"/>
              </a:solidFill>
              <a:latin typeface="宋体" panose="02010600030101010101" pitchFamily="2" charset="-122"/>
              <a:cs typeface="Courier New" panose="02070309020205020404"/>
            </a:endParaRPr>
          </a:p>
          <a:p>
            <a:pPr lvl="0" algn="just">
              <a:lnSpc>
                <a:spcPct val="150000"/>
              </a:lnSpc>
            </a:pPr>
            <a:r>
              <a:rPr lang="en-US" altLang="zh-CN" sz="2800" kern="100" dirty="0">
                <a:solidFill>
                  <a:prstClr val="black"/>
                </a:solidFill>
                <a:latin typeface="Times New Roman" panose="02020603050405020304"/>
                <a:ea typeface="华文细黑"/>
                <a:cs typeface="Courier New" panose="02070309020205020404"/>
              </a:rPr>
              <a:t>8.</a:t>
            </a:r>
            <a:r>
              <a:rPr lang="zh-CN" altLang="zh-CN" sz="2800" kern="100" dirty="0">
                <a:solidFill>
                  <a:prstClr val="black"/>
                </a:solidFill>
                <a:latin typeface="Times New Roman" panose="02020603050405020304"/>
                <a:ea typeface="华文细黑"/>
                <a:cs typeface="Times New Roman" panose="02020603050405020304"/>
              </a:rPr>
              <a:t>自暴自弃，这是一条永远腐蚀和啃噬着心灵的毒蛇，它吸走心灵的新鲜血液，并在其中注入厌世和绝望的毒汁。</a:t>
            </a:r>
            <a:endParaRPr lang="zh-CN" altLang="zh-CN" sz="1050" kern="100" dirty="0">
              <a:solidFill>
                <a:prstClr val="black"/>
              </a:solidFill>
              <a:latin typeface="宋体" panose="02010600030101010101" pitchFamily="2"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39000" y="621482"/>
            <a:ext cx="11478502" cy="693307"/>
          </a:xfrm>
          <a:prstGeom prst="rect">
            <a:avLst/>
          </a:prstGeom>
        </p:spPr>
        <p:txBody>
          <a:bodyPr wrap="square" lIns="121898" tIns="60948" rIns="121898" bIns="60948">
            <a:spAutoFit/>
          </a:bodyPr>
          <a:lstStyle/>
          <a:p>
            <a:pPr algn="just">
              <a:lnSpc>
                <a:spcPct val="150000"/>
              </a:lnSpc>
            </a:pPr>
            <a:r>
              <a:rPr lang="zh-CN" altLang="zh-CN" sz="2800" b="1" kern="100" dirty="0">
                <a:solidFill>
                  <a:srgbClr val="0000FF"/>
                </a:solidFill>
                <a:latin typeface="微软雅黑" panose="020B0503020204020204" pitchFamily="34" charset="-122"/>
                <a:ea typeface="微软雅黑" panose="020B0503020204020204" pitchFamily="34" charset="-122"/>
                <a:cs typeface="Times New Roman" panose="02020603050405020304"/>
              </a:rPr>
              <a:t>一、作者简介</a:t>
            </a:r>
            <a:endParaRPr lang="zh-CN" altLang="zh-CN" sz="2800" b="1" kern="100" dirty="0">
              <a:solidFill>
                <a:srgbClr val="0000FF"/>
              </a:solidFill>
              <a:latin typeface="微软雅黑" panose="020B0503020204020204" pitchFamily="34" charset="-122"/>
              <a:ea typeface="微软雅黑" panose="020B0503020204020204" pitchFamily="34" charset="-122"/>
              <a:cs typeface="Times New Roman" panose="02020603050405020304"/>
            </a:endParaRPr>
          </a:p>
        </p:txBody>
      </p:sp>
      <p:sp>
        <p:nvSpPr>
          <p:cNvPr id="3" name="矩形 2"/>
          <p:cNvSpPr/>
          <p:nvPr/>
        </p:nvSpPr>
        <p:spPr>
          <a:xfrm>
            <a:off x="17558" y="-26590"/>
            <a:ext cx="12143880" cy="432000"/>
          </a:xfrm>
          <a:prstGeom prst="rect">
            <a:avLst/>
          </a:prstGeom>
          <a:solidFill>
            <a:srgbClr val="36B2E6"/>
          </a:solidFill>
          <a:ln>
            <a:solidFill>
              <a:schemeClr val="bg1"/>
            </a:solidFill>
          </a:ln>
          <a:effectLst>
            <a:outerShdw blurRad="63500" sx="102000" sy="102000" algn="ctr"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rtlCol="0" anchor="ctr"/>
          <a:lstStyle/>
          <a:p>
            <a:pPr algn="ctr"/>
            <a:endParaRPr lang="zh-CN" altLang="en-US" sz="1800" dirty="0">
              <a:solidFill>
                <a:schemeClr val="bg1">
                  <a:lumMod val="75000"/>
                </a:schemeClr>
              </a:solidFill>
              <a:latin typeface="微软雅黑" panose="020B0503020204020204" pitchFamily="34" charset="-122"/>
              <a:ea typeface="微软雅黑" panose="020B0503020204020204" pitchFamily="34" charset="-122"/>
            </a:endParaRPr>
          </a:p>
        </p:txBody>
      </p:sp>
      <p:sp>
        <p:nvSpPr>
          <p:cNvPr id="4" name="矩形 3"/>
          <p:cNvSpPr/>
          <p:nvPr/>
        </p:nvSpPr>
        <p:spPr>
          <a:xfrm>
            <a:off x="-14252" y="-16473"/>
            <a:ext cx="12175690" cy="461665"/>
          </a:xfrm>
          <a:prstGeom prst="rect">
            <a:avLst/>
          </a:prstGeom>
        </p:spPr>
        <p:txBody>
          <a:bodyPr wrap="square">
            <a:spAutoFit/>
          </a:bodyPr>
          <a:lstStyle/>
          <a:p>
            <a:pPr algn="ctr">
              <a:defRPr/>
            </a:pPr>
            <a:r>
              <a:rPr lang="zh-CN" altLang="en-US" b="1" dirty="0">
                <a:solidFill>
                  <a:srgbClr val="FFFF00"/>
                </a:solidFill>
                <a:latin typeface="微软雅黑" panose="020B0503020204020204" pitchFamily="34" charset="-122"/>
                <a:ea typeface="微软雅黑" panose="020B0503020204020204" pitchFamily="34" charset="-122"/>
              </a:rPr>
              <a:t>文本常识积累</a:t>
            </a:r>
            <a:endParaRPr lang="zh-CN" altLang="en-US" b="1" dirty="0">
              <a:solidFill>
                <a:srgbClr val="FFFF00"/>
              </a:solidFill>
              <a:latin typeface="微软雅黑" panose="020B0503020204020204" pitchFamily="34" charset="-122"/>
              <a:ea typeface="微软雅黑" panose="020B0503020204020204" pitchFamily="34" charset="-122"/>
            </a:endParaRPr>
          </a:p>
        </p:txBody>
      </p:sp>
      <p:sp>
        <p:nvSpPr>
          <p:cNvPr id="7" name="矩形 6"/>
          <p:cNvSpPr/>
          <p:nvPr/>
        </p:nvSpPr>
        <p:spPr>
          <a:xfrm>
            <a:off x="339000" y="1341562"/>
            <a:ext cx="11478502" cy="1979492"/>
          </a:xfrm>
          <a:prstGeom prst="rect">
            <a:avLst/>
          </a:prstGeom>
        </p:spPr>
        <p:txBody>
          <a:bodyPr wrap="square" lIns="121898" tIns="60948" rIns="121898" bIns="60948">
            <a:spAutoFit/>
          </a:bodyPr>
          <a:lstStyle/>
          <a:p>
            <a:pPr algn="just">
              <a:lnSpc>
                <a:spcPct val="150000"/>
              </a:lnSpc>
              <a:spcAft>
                <a:spcPts val="0"/>
              </a:spcAft>
            </a:pPr>
            <a:r>
              <a:rPr lang="zh-CN" altLang="zh-CN" sz="2800" kern="100">
                <a:latin typeface="Times New Roman" panose="02020603050405020304"/>
                <a:ea typeface="华文细黑"/>
                <a:cs typeface="Times New Roman" panose="02020603050405020304"/>
              </a:rPr>
              <a:t>海因里斯</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格姆科夫，德国学者，著名的马克思、恩格斯著作和传记研究者，撰写有《马克思传》《恩格斯传》等，内容为创建共产主义者同盟以及《共产党宣言》发表前后的史实。</a:t>
            </a:r>
            <a:endParaRPr lang="zh-CN" altLang="zh-CN" sz="1050" kern="100" dirty="0">
              <a:effectLst/>
              <a:latin typeface="宋体" panose="02010600030101010101" pitchFamily="2"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39000" y="189434"/>
            <a:ext cx="11478502" cy="693307"/>
          </a:xfrm>
          <a:prstGeom prst="rect">
            <a:avLst/>
          </a:prstGeom>
        </p:spPr>
        <p:txBody>
          <a:bodyPr wrap="square" lIns="121898" tIns="60948" rIns="121898" bIns="60948">
            <a:spAutoFit/>
          </a:bodyPr>
          <a:lstStyle/>
          <a:p>
            <a:pPr algn="just">
              <a:lnSpc>
                <a:spcPct val="150000"/>
              </a:lnSpc>
            </a:pPr>
            <a:r>
              <a:rPr lang="zh-CN" altLang="zh-CN" sz="2800" b="1" kern="100" dirty="0">
                <a:solidFill>
                  <a:srgbClr val="0000FF"/>
                </a:solidFill>
                <a:latin typeface="微软雅黑" panose="020B0503020204020204" pitchFamily="34" charset="-122"/>
                <a:ea typeface="微软雅黑" panose="020B0503020204020204" pitchFamily="34" charset="-122"/>
                <a:cs typeface="Times New Roman" panose="02020603050405020304"/>
              </a:rPr>
              <a:t>二、背景展示</a:t>
            </a:r>
            <a:endParaRPr lang="zh-CN" altLang="zh-CN" sz="2800" b="1" kern="100" dirty="0">
              <a:solidFill>
                <a:srgbClr val="0000FF"/>
              </a:solidFill>
              <a:latin typeface="微软雅黑" panose="020B0503020204020204" pitchFamily="34" charset="-122"/>
              <a:ea typeface="微软雅黑" panose="020B0503020204020204" pitchFamily="34" charset="-122"/>
              <a:cs typeface="Times New Roman" panose="02020603050405020304"/>
            </a:endParaRPr>
          </a:p>
        </p:txBody>
      </p:sp>
      <p:sp>
        <p:nvSpPr>
          <p:cNvPr id="4" name="矩形 3"/>
          <p:cNvSpPr/>
          <p:nvPr/>
        </p:nvSpPr>
        <p:spPr>
          <a:xfrm>
            <a:off x="339000" y="843790"/>
            <a:ext cx="11478502" cy="3918484"/>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这部传记由德国传记作家海因里斯</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格姆科夫等人撰写。全书阐述了马克思的革命实践和科学研究活动，包括其各个时期的代表著作，生动地描述了他与恩格斯的真挚友谊，他的家庭，对子女的教育，以及支援各国工人阶级的斗争，为共产主义奋斗的一生。本书史料丰富、情节生动、图文并茂、译笔流畅，是广大读者了解和学习无产阶级伟大导师的一部好书。</a:t>
            </a:r>
            <a:endParaRPr lang="zh-CN" altLang="zh-CN" sz="1050" kern="100" dirty="0">
              <a:effectLst/>
              <a:latin typeface="宋体" panose="02010600030101010101" pitchFamily="2"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39000" y="175059"/>
            <a:ext cx="11478502" cy="693307"/>
          </a:xfrm>
          <a:prstGeom prst="rect">
            <a:avLst/>
          </a:prstGeom>
        </p:spPr>
        <p:txBody>
          <a:bodyPr wrap="square" lIns="121898" tIns="60948" rIns="121898" bIns="60948">
            <a:spAutoFit/>
          </a:bodyPr>
          <a:lstStyle/>
          <a:p>
            <a:pPr algn="just">
              <a:lnSpc>
                <a:spcPct val="150000"/>
              </a:lnSpc>
            </a:pPr>
            <a:r>
              <a:rPr lang="zh-CN" altLang="zh-CN" sz="2800" b="1" kern="100" dirty="0">
                <a:solidFill>
                  <a:srgbClr val="0000FF"/>
                </a:solidFill>
                <a:latin typeface="微软雅黑" panose="020B0503020204020204" pitchFamily="34" charset="-122"/>
                <a:ea typeface="微软雅黑" panose="020B0503020204020204" pitchFamily="34" charset="-122"/>
                <a:cs typeface="Times New Roman" panose="02020603050405020304"/>
              </a:rPr>
              <a:t>三、文体知识</a:t>
            </a:r>
            <a:endParaRPr lang="zh-CN" altLang="zh-CN" sz="2800" b="1" kern="100" dirty="0">
              <a:solidFill>
                <a:srgbClr val="0000FF"/>
              </a:solidFill>
              <a:latin typeface="微软雅黑" panose="020B0503020204020204" pitchFamily="34" charset="-122"/>
              <a:ea typeface="微软雅黑" panose="020B0503020204020204" pitchFamily="34" charset="-122"/>
              <a:cs typeface="Times New Roman" panose="02020603050405020304"/>
            </a:endParaRPr>
          </a:p>
        </p:txBody>
      </p:sp>
      <p:sp>
        <p:nvSpPr>
          <p:cNvPr id="4" name="矩形 3"/>
          <p:cNvSpPr/>
          <p:nvPr/>
        </p:nvSpPr>
        <p:spPr>
          <a:xfrm>
            <a:off x="339000" y="843790"/>
            <a:ext cx="11478502" cy="5293733"/>
          </a:xfrm>
          <a:prstGeom prst="rect">
            <a:avLst/>
          </a:prstGeom>
        </p:spPr>
        <p:txBody>
          <a:bodyPr wrap="square" lIns="121898" tIns="60948" rIns="121898" bIns="60948">
            <a:spAutoFit/>
          </a:bodyPr>
          <a:lstStyle/>
          <a:p>
            <a:pPr algn="ctr">
              <a:lnSpc>
                <a:spcPct val="150000"/>
              </a:lnSpc>
              <a:spcAft>
                <a:spcPts val="0"/>
              </a:spcAft>
            </a:pPr>
            <a:r>
              <a:rPr lang="zh-CN" altLang="zh-CN" sz="2800" b="1" kern="100" dirty="0">
                <a:solidFill>
                  <a:srgbClr val="C00000"/>
                </a:solidFill>
                <a:latin typeface="Times New Roman" panose="02020603050405020304"/>
                <a:ea typeface="华文细黑"/>
                <a:cs typeface="Courier New" panose="02070309020205020404"/>
              </a:rPr>
              <a:t>评　传</a:t>
            </a:r>
            <a:endParaRPr lang="zh-CN" altLang="zh-CN" sz="2800" b="1" kern="100" dirty="0">
              <a:solidFill>
                <a:srgbClr val="C00000"/>
              </a:solidFill>
              <a:latin typeface="Times New Roman" panose="02020603050405020304"/>
              <a:ea typeface="华文细黑"/>
              <a:cs typeface="Courier New" panose="02070309020205020404"/>
            </a:endParaRPr>
          </a:p>
          <a:p>
            <a:pPr indent="711200" algn="just">
              <a:lnSpc>
                <a:spcPct val="150000"/>
              </a:lnSpc>
              <a:spcAft>
                <a:spcPts val="0"/>
              </a:spcAft>
            </a:pPr>
            <a:r>
              <a:rPr lang="zh-CN" altLang="zh-CN" sz="2800" kern="100" dirty="0">
                <a:latin typeface="Times New Roman" panose="02020603050405020304"/>
                <a:ea typeface="华文细黑"/>
                <a:cs typeface="Times New Roman" panose="02020603050405020304"/>
              </a:rPr>
              <a:t>评传是一种带有评论的传记，它在记述传主生平事迹的同时，对其思想、生活、业绩、贡献及功过得失进行评议，力求对传主的功过是非做出公正的评价。多数评传都作于传主去世之后，有些名人的评传，篇幅很长，要印成专著出版；也有些是短篇评传，文字不多，但内容丰富，评传准确。</a:t>
            </a:r>
            <a:endParaRPr lang="zh-CN" altLang="zh-CN" sz="1050" kern="100" dirty="0">
              <a:latin typeface="宋体" panose="02010600030101010101" pitchFamily="2" charset="-122"/>
              <a:cs typeface="Courier New" panose="02070309020205020404"/>
            </a:endParaRPr>
          </a:p>
          <a:p>
            <a:pPr indent="711200" algn="just">
              <a:lnSpc>
                <a:spcPct val="150000"/>
              </a:lnSpc>
              <a:spcAft>
                <a:spcPts val="0"/>
              </a:spcAft>
            </a:pPr>
            <a:r>
              <a:rPr lang="zh-CN" altLang="zh-CN" sz="2800" kern="100" dirty="0">
                <a:latin typeface="Times New Roman" panose="02020603050405020304"/>
                <a:ea typeface="华文细黑"/>
                <a:cs typeface="Times New Roman" panose="02020603050405020304"/>
              </a:rPr>
              <a:t>评传的突出特点在于一个</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评</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字。评传不仅要像一般传记一样叙述传主的生平事迹，还要按照一定的是非标准客观公正地做出评价</a:t>
            </a:r>
            <a:r>
              <a:rPr lang="zh-CN" altLang="zh-CN" sz="2800" kern="100" dirty="0" smtClean="0">
                <a:latin typeface="Times New Roman" panose="02020603050405020304"/>
                <a:ea typeface="华文细黑"/>
                <a:cs typeface="Times New Roman" panose="02020603050405020304"/>
              </a:rPr>
              <a:t>。</a:t>
            </a:r>
            <a:endParaRPr lang="en-US" altLang="zh-CN" sz="2800" kern="100" dirty="0" smtClean="0">
              <a:latin typeface="Times New Roman" panose="02020603050405020304"/>
              <a:ea typeface="华文细黑"/>
              <a:cs typeface="Times New Roman" panose="02020603050405020304"/>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39000" y="843790"/>
            <a:ext cx="11478502" cy="1979492"/>
          </a:xfrm>
          <a:prstGeom prst="rect">
            <a:avLst/>
          </a:prstGeom>
        </p:spPr>
        <p:txBody>
          <a:bodyPr wrap="square" lIns="121898" tIns="60948" rIns="121898" bIns="60948">
            <a:spAutoFit/>
          </a:bodyPr>
          <a:lstStyle/>
          <a:p>
            <a:pPr indent="711200" algn="just">
              <a:lnSpc>
                <a:spcPct val="150000"/>
              </a:lnSpc>
              <a:spcAft>
                <a:spcPts val="0"/>
              </a:spcAft>
            </a:pPr>
            <a:r>
              <a:rPr lang="zh-CN" altLang="zh-CN" sz="2800" kern="100" dirty="0">
                <a:latin typeface="Times New Roman" panose="02020603050405020304"/>
                <a:ea typeface="华文细黑"/>
                <a:cs typeface="Times New Roman" panose="02020603050405020304"/>
              </a:rPr>
              <a:t>评传的作用在于对历史人物或已经离世的重要人物的功过、价值做出认定，以引导读者明辨是非。所以它既可以写正面人物，也可以写反面人物。</a:t>
            </a:r>
            <a:endParaRPr lang="zh-CN" altLang="zh-CN" sz="1050" kern="100" dirty="0">
              <a:effectLst/>
              <a:latin typeface="宋体" panose="02010600030101010101" pitchFamily="2" charset="-122"/>
              <a:cs typeface="Courier New" panose="02070309020205020404"/>
            </a:endParaRPr>
          </a:p>
        </p:txBody>
      </p:sp>
      <p:pic>
        <p:nvPicPr>
          <p:cNvPr id="5" name="图片 4">
            <a:hlinkClick r:id="rId1" action="ppaction://hlinksldjump"/>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589027" y="6255027"/>
            <a:ext cx="602973" cy="602973"/>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0"/>
            <a:ext cx="12190413" cy="685958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257985" y="3076446"/>
            <a:ext cx="9674443" cy="707886"/>
          </a:xfrm>
          <a:prstGeom prst="rect">
            <a:avLst/>
          </a:prstGeom>
        </p:spPr>
        <p:txBody>
          <a:bodyPr wrap="none">
            <a:spAutoFit/>
          </a:bodyPr>
          <a:lstStyle/>
          <a:p>
            <a:pPr algn="ctr"/>
            <a:r>
              <a:rPr lang="zh-CN" altLang="en-US" sz="40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精读研析 </a:t>
            </a:r>
            <a:r>
              <a:rPr lang="en-US" altLang="zh-CN" sz="40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4000"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读课文题点，析思路明答案</a:t>
            </a:r>
            <a:endParaRPr lang="en-US" altLang="zh-CN" sz="4000"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0" y="-1"/>
            <a:ext cx="2733675" cy="7951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TextBox 10"/>
          <p:cNvSpPr txBox="1"/>
          <p:nvPr/>
        </p:nvSpPr>
        <p:spPr>
          <a:xfrm>
            <a:off x="0" y="396912"/>
            <a:ext cx="2733675" cy="400110"/>
          </a:xfrm>
          <a:prstGeom prst="rect">
            <a:avLst/>
          </a:prstGeom>
          <a:solidFill>
            <a:schemeClr val="accent6">
              <a:lumMod val="75000"/>
              <a:alpha val="52000"/>
            </a:schemeClr>
          </a:solidFill>
        </p:spPr>
        <p:txBody>
          <a:bodyPr wrap="square" rtlCol="0">
            <a:spAutoFit/>
          </a:bodyPr>
          <a:lstStyle/>
          <a:p>
            <a:pPr algn="ctr"/>
            <a:r>
              <a:rPr lang="zh-CN" altLang="en-US" sz="2000" b="1" dirty="0" smtClean="0">
                <a:solidFill>
                  <a:schemeClr val="bg1"/>
                </a:solidFill>
                <a:latin typeface="微软雅黑" panose="020B0503020204020204" pitchFamily="34" charset="-122"/>
                <a:ea typeface="微软雅黑" panose="020B0503020204020204" pitchFamily="34" charset="-122"/>
              </a:rPr>
              <a:t>内容索引</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cxnSp>
        <p:nvCxnSpPr>
          <p:cNvPr id="16" name="直接连接符 15"/>
          <p:cNvCxnSpPr/>
          <p:nvPr/>
        </p:nvCxnSpPr>
        <p:spPr>
          <a:xfrm>
            <a:off x="2812173" y="2675920"/>
            <a:ext cx="6840000" cy="0"/>
          </a:xfrm>
          <a:prstGeom prst="line">
            <a:avLst/>
          </a:prstGeom>
        </p:spPr>
        <p:style>
          <a:lnRef idx="1">
            <a:schemeClr val="accent1"/>
          </a:lnRef>
          <a:fillRef idx="0">
            <a:schemeClr val="accent1"/>
          </a:fillRef>
          <a:effectRef idx="0">
            <a:schemeClr val="accent1"/>
          </a:effectRef>
          <a:fontRef idx="minor">
            <a:schemeClr val="tx1"/>
          </a:fontRef>
        </p:style>
      </p:cxnSp>
      <p:sp>
        <p:nvSpPr>
          <p:cNvPr id="17" name="TextBox 16">
            <a:hlinkClick r:id="rId2" action="ppaction://hlinksldjump"/>
          </p:cNvPr>
          <p:cNvSpPr txBox="1"/>
          <p:nvPr/>
        </p:nvSpPr>
        <p:spPr>
          <a:xfrm>
            <a:off x="2782838" y="2152700"/>
            <a:ext cx="6903243" cy="523220"/>
          </a:xfrm>
          <a:prstGeom prst="rect">
            <a:avLst/>
          </a:prstGeom>
          <a:noFill/>
        </p:spPr>
        <p:txBody>
          <a:bodyPr wrap="square" rtlCol="0">
            <a:spAutoFit/>
          </a:bodyPr>
          <a:lstStyle/>
          <a:p>
            <a:r>
              <a:rPr lang="zh-CN" altLang="en-US" sz="2800" b="1" dirty="0" smtClean="0">
                <a:solidFill>
                  <a:srgbClr val="3114AC"/>
                </a:solidFill>
                <a:latin typeface="Times New Roman" panose="02020603050405020304" pitchFamily="18" charset="0"/>
                <a:ea typeface="微软雅黑" panose="020B0503020204020204" pitchFamily="34" charset="-122"/>
                <a:cs typeface="Times New Roman" panose="02020603050405020304" pitchFamily="18" charset="0"/>
              </a:rPr>
              <a:t>预读先学 </a:t>
            </a:r>
            <a:r>
              <a:rPr lang="en-US" altLang="zh-CN" sz="2800" b="1" dirty="0" smtClean="0">
                <a:solidFill>
                  <a:srgbClr val="3114AC"/>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800" b="1" dirty="0">
                <a:solidFill>
                  <a:srgbClr val="3114AC"/>
                </a:solidFill>
                <a:latin typeface="Times New Roman" panose="02020603050405020304" pitchFamily="18" charset="0"/>
                <a:ea typeface="华文细黑" pitchFamily="2" charset="-122"/>
                <a:cs typeface="Times New Roman" panose="02020603050405020304" pitchFamily="18" charset="0"/>
              </a:rPr>
              <a:t>读文本内容，学基础知常识</a:t>
            </a:r>
            <a:endParaRPr lang="en-US" altLang="zh-CN" sz="2800" b="1" dirty="0">
              <a:solidFill>
                <a:srgbClr val="3114AC"/>
              </a:solidFill>
              <a:latin typeface="Times New Roman" panose="02020603050405020304" pitchFamily="18" charset="0"/>
              <a:ea typeface="华文细黑" pitchFamily="2" charset="-122"/>
              <a:cs typeface="Times New Roman" panose="02020603050405020304" pitchFamily="18" charset="0"/>
            </a:endParaRPr>
          </a:p>
        </p:txBody>
      </p:sp>
      <p:cxnSp>
        <p:nvCxnSpPr>
          <p:cNvPr id="18" name="直接连接符 17"/>
          <p:cNvCxnSpPr/>
          <p:nvPr/>
        </p:nvCxnSpPr>
        <p:spPr>
          <a:xfrm>
            <a:off x="2812173" y="3707997"/>
            <a:ext cx="6840000" cy="38"/>
          </a:xfrm>
          <a:prstGeom prst="line">
            <a:avLst/>
          </a:prstGeom>
        </p:spPr>
        <p:style>
          <a:lnRef idx="1">
            <a:schemeClr val="accent1"/>
          </a:lnRef>
          <a:fillRef idx="0">
            <a:schemeClr val="accent1"/>
          </a:fillRef>
          <a:effectRef idx="0">
            <a:schemeClr val="accent1"/>
          </a:effectRef>
          <a:fontRef idx="minor">
            <a:schemeClr val="tx1"/>
          </a:fontRef>
        </p:style>
      </p:cxnSp>
      <p:sp>
        <p:nvSpPr>
          <p:cNvPr id="19" name="TextBox 18">
            <a:hlinkClick r:id="rId3" action="ppaction://hlinksldjump"/>
          </p:cNvPr>
          <p:cNvSpPr txBox="1"/>
          <p:nvPr/>
        </p:nvSpPr>
        <p:spPr>
          <a:xfrm>
            <a:off x="2782838" y="3184815"/>
            <a:ext cx="6903243" cy="523220"/>
          </a:xfrm>
          <a:prstGeom prst="rect">
            <a:avLst/>
          </a:prstGeom>
          <a:noFill/>
        </p:spPr>
        <p:txBody>
          <a:bodyPr wrap="square" rtlCol="0">
            <a:spAutoFit/>
          </a:bodyPr>
          <a:lstStyle/>
          <a:p>
            <a:r>
              <a:rPr lang="zh-CN" altLang="en-US" sz="2800" b="1" dirty="0" smtClean="0">
                <a:solidFill>
                  <a:srgbClr val="3114AC"/>
                </a:solidFill>
                <a:latin typeface="Times New Roman" panose="02020603050405020304" pitchFamily="18" charset="0"/>
                <a:ea typeface="微软雅黑" panose="020B0503020204020204" pitchFamily="34" charset="-122"/>
                <a:cs typeface="Times New Roman" panose="02020603050405020304" pitchFamily="18" charset="0"/>
              </a:rPr>
              <a:t>精读研析 </a:t>
            </a:r>
            <a:r>
              <a:rPr lang="en-US" altLang="zh-CN" sz="2800" b="1" dirty="0" smtClean="0">
                <a:solidFill>
                  <a:srgbClr val="3114AC"/>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800" b="1" dirty="0">
                <a:solidFill>
                  <a:srgbClr val="3114AC"/>
                </a:solidFill>
                <a:latin typeface="Times New Roman" panose="02020603050405020304" pitchFamily="18" charset="0"/>
                <a:ea typeface="华文细黑" pitchFamily="2" charset="-122"/>
                <a:cs typeface="Times New Roman" panose="02020603050405020304" pitchFamily="18" charset="0"/>
              </a:rPr>
              <a:t>读课文题点，析思路明答案</a:t>
            </a:r>
            <a:endParaRPr lang="en-US" altLang="zh-CN" sz="2800" b="1" dirty="0">
              <a:solidFill>
                <a:srgbClr val="3114AC"/>
              </a:solidFill>
              <a:latin typeface="Times New Roman" panose="02020603050405020304" pitchFamily="18" charset="0"/>
              <a:ea typeface="华文细黑" pitchFamily="2" charset="-122"/>
              <a:cs typeface="Times New Roman" panose="02020603050405020304" pitchFamily="18" charset="0"/>
            </a:endParaRPr>
          </a:p>
        </p:txBody>
      </p:sp>
      <p:sp>
        <p:nvSpPr>
          <p:cNvPr id="20" name="TextBox 19">
            <a:hlinkClick r:id="rId4" action="ppaction://hlinksldjump"/>
          </p:cNvPr>
          <p:cNvSpPr txBox="1"/>
          <p:nvPr/>
        </p:nvSpPr>
        <p:spPr>
          <a:xfrm>
            <a:off x="2782838" y="4274726"/>
            <a:ext cx="6903243" cy="523220"/>
          </a:xfrm>
          <a:prstGeom prst="rect">
            <a:avLst/>
          </a:prstGeom>
          <a:noFill/>
        </p:spPr>
        <p:txBody>
          <a:bodyPr wrap="square" rtlCol="0">
            <a:spAutoFit/>
          </a:bodyPr>
          <a:lstStyle/>
          <a:p>
            <a:r>
              <a:rPr lang="zh-CN" altLang="en-US" sz="2800" b="1" dirty="0" smtClean="0">
                <a:solidFill>
                  <a:srgbClr val="3114AC"/>
                </a:solidFill>
                <a:latin typeface="Times New Roman" panose="02020603050405020304" pitchFamily="18" charset="0"/>
                <a:ea typeface="微软雅黑" panose="020B0503020204020204" pitchFamily="34" charset="-122"/>
                <a:cs typeface="Times New Roman" panose="02020603050405020304" pitchFamily="18" charset="0"/>
              </a:rPr>
              <a:t>多读厚积 </a:t>
            </a:r>
            <a:r>
              <a:rPr lang="en-US" altLang="zh-CN" sz="2800" b="1" dirty="0">
                <a:solidFill>
                  <a:srgbClr val="3114AC"/>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800" b="1" dirty="0">
                <a:solidFill>
                  <a:srgbClr val="3114AC"/>
                </a:solidFill>
                <a:latin typeface="Times New Roman" panose="02020603050405020304" pitchFamily="18" charset="0"/>
                <a:ea typeface="华文细黑" pitchFamily="2" charset="-122"/>
                <a:cs typeface="Times New Roman" panose="02020603050405020304" pitchFamily="18" charset="0"/>
              </a:rPr>
              <a:t>读素材美文，积素养提技能</a:t>
            </a:r>
            <a:endParaRPr lang="en-US" altLang="zh-CN" sz="2800" b="1" dirty="0">
              <a:solidFill>
                <a:srgbClr val="3114AC"/>
              </a:solidFill>
              <a:latin typeface="Times New Roman" panose="02020603050405020304" pitchFamily="18" charset="0"/>
              <a:ea typeface="华文细黑" pitchFamily="2" charset="-122"/>
              <a:cs typeface="Times New Roman" panose="02020603050405020304" pitchFamily="18" charset="0"/>
            </a:endParaRPr>
          </a:p>
        </p:txBody>
      </p:sp>
      <p:cxnSp>
        <p:nvCxnSpPr>
          <p:cNvPr id="21" name="直接连接符 20"/>
          <p:cNvCxnSpPr/>
          <p:nvPr/>
        </p:nvCxnSpPr>
        <p:spPr>
          <a:xfrm>
            <a:off x="2787790" y="4797946"/>
            <a:ext cx="6840000" cy="0"/>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7558" y="-26590"/>
            <a:ext cx="12143880" cy="432000"/>
          </a:xfrm>
          <a:prstGeom prst="rect">
            <a:avLst/>
          </a:prstGeom>
          <a:solidFill>
            <a:srgbClr val="36B2E6"/>
          </a:solidFill>
          <a:ln>
            <a:solidFill>
              <a:schemeClr val="bg1"/>
            </a:solidFill>
          </a:ln>
          <a:effectLst>
            <a:outerShdw blurRad="63500" sx="102000" sy="102000" algn="ctr"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rtlCol="0" anchor="ctr"/>
          <a:lstStyle/>
          <a:p>
            <a:pPr algn="ctr"/>
            <a:endParaRPr lang="zh-CN" altLang="en-US" sz="1800" dirty="0">
              <a:solidFill>
                <a:schemeClr val="bg1">
                  <a:lumMod val="75000"/>
                </a:schemeClr>
              </a:solidFill>
              <a:latin typeface="微软雅黑" panose="020B0503020204020204" pitchFamily="34" charset="-122"/>
              <a:ea typeface="微软雅黑" panose="020B0503020204020204" pitchFamily="34" charset="-122"/>
            </a:endParaRPr>
          </a:p>
        </p:txBody>
      </p:sp>
      <p:sp>
        <p:nvSpPr>
          <p:cNvPr id="4" name="矩形 3"/>
          <p:cNvSpPr/>
          <p:nvPr/>
        </p:nvSpPr>
        <p:spPr>
          <a:xfrm>
            <a:off x="-14252" y="-16473"/>
            <a:ext cx="12175690" cy="461665"/>
          </a:xfrm>
          <a:prstGeom prst="rect">
            <a:avLst/>
          </a:prstGeom>
        </p:spPr>
        <p:txBody>
          <a:bodyPr wrap="square">
            <a:spAutoFit/>
          </a:bodyPr>
          <a:lstStyle/>
          <a:p>
            <a:pPr algn="ctr">
              <a:defRPr/>
            </a:pPr>
            <a:r>
              <a:rPr lang="zh-CN" altLang="en-US" b="1" dirty="0" smtClean="0">
                <a:solidFill>
                  <a:srgbClr val="FFFF00"/>
                </a:solidFill>
                <a:latin typeface="微软雅黑" panose="020B0503020204020204" pitchFamily="34" charset="-122"/>
                <a:ea typeface="微软雅黑" panose="020B0503020204020204" pitchFamily="34" charset="-122"/>
              </a:rPr>
              <a:t>整体感知</a:t>
            </a:r>
            <a:endParaRPr lang="zh-CN" altLang="en-US" b="1" dirty="0">
              <a:solidFill>
                <a:srgbClr val="FFFF00"/>
              </a:solidFill>
              <a:latin typeface="微软雅黑" panose="020B0503020204020204" pitchFamily="34" charset="-122"/>
              <a:ea typeface="微软雅黑" panose="020B0503020204020204" pitchFamily="34" charset="-122"/>
            </a:endParaRPr>
          </a:p>
        </p:txBody>
      </p:sp>
      <p:sp>
        <p:nvSpPr>
          <p:cNvPr id="53" name="矩形 52"/>
          <p:cNvSpPr/>
          <p:nvPr/>
        </p:nvSpPr>
        <p:spPr>
          <a:xfrm>
            <a:off x="339000" y="458416"/>
            <a:ext cx="11478502" cy="687600"/>
          </a:xfrm>
          <a:prstGeom prst="rect">
            <a:avLst/>
          </a:prstGeom>
        </p:spPr>
        <p:txBody>
          <a:bodyPr wrap="square" lIns="121898" tIns="60948" rIns="121898" bIns="60948">
            <a:spAutoFit/>
          </a:bodyPr>
          <a:lstStyle/>
          <a:p>
            <a:pPr algn="just">
              <a:lnSpc>
                <a:spcPct val="150000"/>
              </a:lnSpc>
              <a:spcAft>
                <a:spcPts val="0"/>
              </a:spcAft>
            </a:pPr>
            <a:r>
              <a:rPr lang="en-US" altLang="zh-CN" sz="2800" b="1" kern="100" dirty="0">
                <a:solidFill>
                  <a:srgbClr val="C00000"/>
                </a:solidFill>
                <a:latin typeface="Times New Roman" panose="02020603050405020304"/>
                <a:ea typeface="华文细黑"/>
                <a:cs typeface="Courier New" panose="02070309020205020404"/>
              </a:rPr>
              <a:t>1.</a:t>
            </a:r>
            <a:r>
              <a:rPr lang="zh-CN" altLang="zh-CN" sz="2800" b="1" kern="100" dirty="0">
                <a:solidFill>
                  <a:srgbClr val="C00000"/>
                </a:solidFill>
                <a:latin typeface="Times New Roman" panose="02020603050405020304"/>
                <a:ea typeface="华文细黑"/>
                <a:cs typeface="Times New Roman" panose="02020603050405020304"/>
              </a:rPr>
              <a:t>脉络梳理</a:t>
            </a:r>
            <a:endParaRPr lang="zh-CN" altLang="zh-CN" sz="1050" b="1" kern="100" dirty="0">
              <a:solidFill>
                <a:srgbClr val="C00000"/>
              </a:solidFill>
              <a:effectLst/>
              <a:latin typeface="宋体" panose="02010600030101010101" pitchFamily="2" charset="-122"/>
              <a:cs typeface="Courier New" panose="02070309020205020404"/>
            </a:endParaRPr>
          </a:p>
        </p:txBody>
      </p:sp>
      <p:sp>
        <p:nvSpPr>
          <p:cNvPr id="6" name="矩形 5"/>
          <p:cNvSpPr/>
          <p:nvPr/>
        </p:nvSpPr>
        <p:spPr>
          <a:xfrm>
            <a:off x="7995989" y="966664"/>
            <a:ext cx="3324914" cy="687600"/>
          </a:xfrm>
          <a:prstGeom prst="rect">
            <a:avLst/>
          </a:prstGeom>
        </p:spPr>
        <p:txBody>
          <a:bodyPr wrap="square" lIns="121898" tIns="60948" rIns="121898" bIns="60948">
            <a:spAutoFit/>
          </a:bodyPr>
          <a:lstStyle/>
          <a:p>
            <a:pPr algn="ctr">
              <a:lnSpc>
                <a:spcPct val="150000"/>
              </a:lnSpc>
              <a:spcAft>
                <a:spcPts val="0"/>
              </a:spcAft>
            </a:pPr>
            <a:r>
              <a:rPr lang="en-US" altLang="zh-CN" sz="2800" kern="100" dirty="0" smtClean="0">
                <a:latin typeface="Times New Roman" panose="02020603050405020304"/>
                <a:ea typeface="华文细黑"/>
                <a:cs typeface="Times New Roman" panose="02020603050405020304"/>
              </a:rPr>
              <a:t>《</a:t>
            </a:r>
            <a:r>
              <a:rPr lang="zh-CN" altLang="en-US" sz="2800" kern="100" dirty="0" smtClean="0">
                <a:latin typeface="Times New Roman" panose="02020603050405020304"/>
                <a:ea typeface="华文细黑"/>
                <a:cs typeface="Times New Roman" panose="02020603050405020304"/>
              </a:rPr>
              <a:t>德意志意识形态</a:t>
            </a:r>
            <a:r>
              <a:rPr lang="en-US" altLang="zh-CN" sz="2800" kern="100" dirty="0" smtClean="0">
                <a:latin typeface="Times New Roman" panose="02020603050405020304"/>
                <a:ea typeface="华文细黑"/>
                <a:cs typeface="Times New Roman" panose="02020603050405020304"/>
              </a:rPr>
              <a:t>》</a:t>
            </a:r>
            <a:endParaRPr lang="zh-CN" altLang="zh-CN" sz="2800" kern="100" dirty="0">
              <a:latin typeface="Times New Roman" panose="02020603050405020304"/>
              <a:ea typeface="华文细黑"/>
              <a:cs typeface="Times New Roman" panose="02020603050405020304"/>
            </a:endParaRPr>
          </a:p>
        </p:txBody>
      </p:sp>
      <p:sp>
        <p:nvSpPr>
          <p:cNvPr id="7" name="椭圆 6"/>
          <p:cNvSpPr/>
          <p:nvPr/>
        </p:nvSpPr>
        <p:spPr>
          <a:xfrm>
            <a:off x="819572" y="1489969"/>
            <a:ext cx="1440160" cy="4685654"/>
          </a:xfrm>
          <a:prstGeom prst="ellipse">
            <a:avLst/>
          </a:prstGeom>
          <a:ln w="12700">
            <a:solidFill>
              <a:schemeClr val="tx1"/>
            </a:solidFill>
          </a:ln>
        </p:spPr>
        <p:txBody>
          <a:bodyPr vert="horz" wrap="square" lIns="108850" tIns="54425" rIns="108850" bIns="54425">
            <a:spAutoFit/>
          </a:bodyPr>
          <a:lstStyle/>
          <a:p>
            <a:pPr algn="ctr"/>
            <a:r>
              <a:rPr lang="zh-CN" altLang="en-US" sz="2800" kern="100" dirty="0" smtClean="0">
                <a:latin typeface="Times New Roman" panose="02020603050405020304"/>
                <a:ea typeface="华文细黑"/>
                <a:cs typeface="Times New Roman" panose="02020603050405020304"/>
              </a:rPr>
              <a:t>马 克思 </a:t>
            </a:r>
            <a:r>
              <a:rPr lang="zh-CN" altLang="en-US" sz="2800" kern="100" dirty="0">
                <a:latin typeface="Times New Roman" panose="02020603050405020304"/>
                <a:ea typeface="华文细黑"/>
                <a:cs typeface="Times New Roman" panose="02020603050405020304"/>
              </a:rPr>
              <a:t>： 献 身 于 实现 人 类 理 想 的 社 会</a:t>
            </a:r>
            <a:endParaRPr lang="zh-CN" altLang="en-US" sz="2800" kern="100" dirty="0">
              <a:latin typeface="Times New Roman" panose="02020603050405020304"/>
              <a:ea typeface="华文细黑"/>
              <a:cs typeface="Times New Roman" panose="02020603050405020304"/>
            </a:endParaRPr>
          </a:p>
        </p:txBody>
      </p:sp>
      <p:sp>
        <p:nvSpPr>
          <p:cNvPr id="8" name="矩形 7"/>
          <p:cNvSpPr/>
          <p:nvPr/>
        </p:nvSpPr>
        <p:spPr>
          <a:xfrm>
            <a:off x="3358902" y="1319604"/>
            <a:ext cx="1763572" cy="958062"/>
          </a:xfrm>
          <a:prstGeom prst="rect">
            <a:avLst/>
          </a:prstGeom>
          <a:ln w="12700">
            <a:solidFill>
              <a:schemeClr val="tx1"/>
            </a:solidFill>
          </a:ln>
        </p:spPr>
        <p:txBody>
          <a:bodyPr lIns="108850" tIns="54425" rIns="108850" bIns="54425">
            <a:spAutoFit/>
          </a:bodyPr>
          <a:lstStyle/>
          <a:p>
            <a:pPr algn="ctr"/>
            <a:r>
              <a:rPr lang="zh-CN" altLang="en-US" sz="2800" kern="100" dirty="0" smtClean="0">
                <a:latin typeface="Times New Roman" panose="02020603050405020304"/>
                <a:ea typeface="华文细黑"/>
                <a:cs typeface="Times New Roman" panose="02020603050405020304"/>
              </a:rPr>
              <a:t>革命</a:t>
            </a:r>
            <a:r>
              <a:rPr lang="zh-CN" altLang="en-US" sz="2800" kern="100" smtClean="0">
                <a:latin typeface="Times New Roman" panose="02020603050405020304"/>
                <a:ea typeface="华文细黑"/>
                <a:cs typeface="Times New Roman" panose="02020603050405020304"/>
              </a:rPr>
              <a:t>事迹</a:t>
            </a:r>
            <a:r>
              <a:rPr lang="en-US" altLang="zh-CN" sz="2800" kern="100" dirty="0" smtClean="0">
                <a:latin typeface="Times New Roman" panose="02020603050405020304"/>
                <a:ea typeface="华文细黑"/>
                <a:cs typeface="Times New Roman" panose="02020603050405020304"/>
              </a:rPr>
              <a:t>(</a:t>
            </a:r>
            <a:r>
              <a:rPr lang="zh-CN" altLang="en-US" sz="2800" kern="100" dirty="0" smtClean="0">
                <a:latin typeface="Times New Roman" panose="02020603050405020304"/>
                <a:ea typeface="华文细黑"/>
                <a:cs typeface="Times New Roman" panose="02020603050405020304"/>
              </a:rPr>
              <a:t>叙述</a:t>
            </a:r>
            <a:r>
              <a:rPr lang="en-US" altLang="zh-CN" sz="2800" kern="100" dirty="0" smtClean="0">
                <a:latin typeface="Times New Roman" panose="02020603050405020304"/>
                <a:ea typeface="华文细黑"/>
                <a:cs typeface="Times New Roman" panose="02020603050405020304"/>
              </a:rPr>
              <a:t>)</a:t>
            </a:r>
            <a:endParaRPr lang="zh-CN" altLang="en-US" sz="2800" kern="100" dirty="0">
              <a:latin typeface="Times New Roman" panose="02020603050405020304"/>
              <a:ea typeface="华文细黑"/>
              <a:cs typeface="Times New Roman" panose="02020603050405020304"/>
            </a:endParaRPr>
          </a:p>
        </p:txBody>
      </p:sp>
      <p:grpSp>
        <p:nvGrpSpPr>
          <p:cNvPr id="9" name="组合 8"/>
          <p:cNvGrpSpPr/>
          <p:nvPr/>
        </p:nvGrpSpPr>
        <p:grpSpPr>
          <a:xfrm>
            <a:off x="5121001" y="748989"/>
            <a:ext cx="630776" cy="2260447"/>
            <a:chOff x="4741827" y="4581922"/>
            <a:chExt cx="572504" cy="792088"/>
          </a:xfrm>
        </p:grpSpPr>
        <p:cxnSp>
          <p:nvCxnSpPr>
            <p:cNvPr id="10" name="直接连接符 9"/>
            <p:cNvCxnSpPr/>
            <p:nvPr/>
          </p:nvCxnSpPr>
          <p:spPr>
            <a:xfrm>
              <a:off x="5034302" y="4581922"/>
              <a:ext cx="270504" cy="0"/>
            </a:xfrm>
            <a:prstGeom prst="line">
              <a:avLst/>
            </a:prstGeom>
            <a:ln w="12700">
              <a:solidFill>
                <a:schemeClr val="tx1"/>
              </a:solidFill>
            </a:ln>
          </p:spPr>
          <p:style>
            <a:lnRef idx="1">
              <a:schemeClr val="dk1"/>
            </a:lnRef>
            <a:fillRef idx="0">
              <a:schemeClr val="dk1"/>
            </a:fillRef>
            <a:effectRef idx="0">
              <a:schemeClr val="dk1"/>
            </a:effectRef>
            <a:fontRef idx="minor">
              <a:schemeClr val="tx1"/>
            </a:fontRef>
          </p:style>
        </p:cxnSp>
        <p:cxnSp>
          <p:nvCxnSpPr>
            <p:cNvPr id="11" name="直接连接符 10"/>
            <p:cNvCxnSpPr/>
            <p:nvPr/>
          </p:nvCxnSpPr>
          <p:spPr>
            <a:xfrm flipV="1">
              <a:off x="4741827" y="4949504"/>
              <a:ext cx="562979" cy="0"/>
            </a:xfrm>
            <a:prstGeom prst="line">
              <a:avLst/>
            </a:prstGeom>
            <a:ln w="12700">
              <a:solidFill>
                <a:schemeClr val="tx1"/>
              </a:solidFill>
            </a:ln>
          </p:spPr>
          <p:style>
            <a:lnRef idx="1">
              <a:schemeClr val="dk1"/>
            </a:lnRef>
            <a:fillRef idx="0">
              <a:schemeClr val="dk1"/>
            </a:fillRef>
            <a:effectRef idx="0">
              <a:schemeClr val="dk1"/>
            </a:effectRef>
            <a:fontRef idx="minor">
              <a:schemeClr val="tx1"/>
            </a:fontRef>
          </p:style>
        </p:cxnSp>
        <p:cxnSp>
          <p:nvCxnSpPr>
            <p:cNvPr id="12" name="直接连接符 11"/>
            <p:cNvCxnSpPr/>
            <p:nvPr/>
          </p:nvCxnSpPr>
          <p:spPr>
            <a:xfrm>
              <a:off x="5033476" y="4581922"/>
              <a:ext cx="0" cy="792088"/>
            </a:xfrm>
            <a:prstGeom prst="line">
              <a:avLst/>
            </a:prstGeom>
            <a:ln w="12700">
              <a:solidFill>
                <a:schemeClr val="tx1"/>
              </a:solidFill>
            </a:ln>
          </p:spPr>
          <p:style>
            <a:lnRef idx="1">
              <a:schemeClr val="dk1"/>
            </a:lnRef>
            <a:fillRef idx="0">
              <a:schemeClr val="dk1"/>
            </a:fillRef>
            <a:effectRef idx="0">
              <a:schemeClr val="dk1"/>
            </a:effectRef>
            <a:fontRef idx="minor">
              <a:schemeClr val="tx1"/>
            </a:fontRef>
          </p:style>
        </p:cxnSp>
        <p:cxnSp>
          <p:nvCxnSpPr>
            <p:cNvPr id="13" name="直接连接符 12"/>
            <p:cNvCxnSpPr/>
            <p:nvPr/>
          </p:nvCxnSpPr>
          <p:spPr>
            <a:xfrm>
              <a:off x="5043827" y="5374010"/>
              <a:ext cx="270504" cy="0"/>
            </a:xfrm>
            <a:prstGeom prst="line">
              <a:avLst/>
            </a:prstGeom>
            <a:ln w="12700">
              <a:solidFill>
                <a:schemeClr val="tx1"/>
              </a:solidFill>
            </a:ln>
          </p:spPr>
          <p:style>
            <a:lnRef idx="1">
              <a:schemeClr val="dk1"/>
            </a:lnRef>
            <a:fillRef idx="0">
              <a:schemeClr val="dk1"/>
            </a:fillRef>
            <a:effectRef idx="0">
              <a:schemeClr val="dk1"/>
            </a:effectRef>
            <a:fontRef idx="minor">
              <a:schemeClr val="tx1"/>
            </a:fontRef>
          </p:style>
        </p:cxnSp>
      </p:grpSp>
      <p:sp>
        <p:nvSpPr>
          <p:cNvPr id="14" name="矩形 13"/>
          <p:cNvSpPr/>
          <p:nvPr/>
        </p:nvSpPr>
        <p:spPr>
          <a:xfrm>
            <a:off x="3330327" y="4780252"/>
            <a:ext cx="995490" cy="540800"/>
          </a:xfrm>
          <a:prstGeom prst="rect">
            <a:avLst/>
          </a:prstGeom>
          <a:ln w="12700">
            <a:solidFill>
              <a:schemeClr val="tx1"/>
            </a:solidFill>
          </a:ln>
        </p:spPr>
        <p:txBody>
          <a:bodyPr lIns="108850" tIns="54425" rIns="108850" bIns="54425">
            <a:spAutoFit/>
          </a:bodyPr>
          <a:lstStyle/>
          <a:p>
            <a:pPr algn="ctr"/>
            <a:r>
              <a:rPr lang="zh-CN" altLang="en-US" sz="2800" kern="100" dirty="0" smtClean="0">
                <a:latin typeface="Times New Roman" panose="02020603050405020304"/>
                <a:ea typeface="华文细黑"/>
                <a:cs typeface="Times New Roman" panose="02020603050405020304"/>
              </a:rPr>
              <a:t>评议</a:t>
            </a:r>
            <a:endParaRPr lang="zh-CN" altLang="en-US" sz="2800" kern="100" dirty="0">
              <a:latin typeface="Times New Roman" panose="02020603050405020304"/>
              <a:ea typeface="华文细黑"/>
              <a:cs typeface="Times New Roman" panose="02020603050405020304"/>
            </a:endParaRPr>
          </a:p>
        </p:txBody>
      </p:sp>
      <p:sp>
        <p:nvSpPr>
          <p:cNvPr id="15" name="矩形 14"/>
          <p:cNvSpPr/>
          <p:nvPr/>
        </p:nvSpPr>
        <p:spPr>
          <a:xfrm>
            <a:off x="4943078" y="3509909"/>
            <a:ext cx="2232248" cy="540800"/>
          </a:xfrm>
          <a:prstGeom prst="rect">
            <a:avLst/>
          </a:prstGeom>
          <a:ln w="12700">
            <a:solidFill>
              <a:schemeClr val="tx1"/>
            </a:solidFill>
          </a:ln>
        </p:spPr>
        <p:txBody>
          <a:bodyPr wrap="square" lIns="108850" tIns="54425" rIns="108850" bIns="54425">
            <a:spAutoFit/>
          </a:bodyPr>
          <a:lstStyle/>
          <a:p>
            <a:pPr algn="ctr"/>
            <a:r>
              <a:rPr lang="zh-CN" altLang="en-US" sz="2800" kern="100" dirty="0" smtClean="0">
                <a:latin typeface="Times New Roman" panose="02020603050405020304"/>
                <a:ea typeface="华文细黑"/>
                <a:cs typeface="Times New Roman" panose="02020603050405020304"/>
              </a:rPr>
              <a:t>坚忍、顽强</a:t>
            </a:r>
            <a:endParaRPr lang="zh-CN" altLang="en-US" sz="2800" kern="100" dirty="0">
              <a:latin typeface="Times New Roman" panose="02020603050405020304"/>
              <a:ea typeface="华文细黑"/>
              <a:cs typeface="Times New Roman" panose="02020603050405020304"/>
            </a:endParaRPr>
          </a:p>
        </p:txBody>
      </p:sp>
      <p:sp>
        <p:nvSpPr>
          <p:cNvPr id="16" name="矩形 15"/>
          <p:cNvSpPr/>
          <p:nvPr/>
        </p:nvSpPr>
        <p:spPr>
          <a:xfrm>
            <a:off x="4943078" y="4157981"/>
            <a:ext cx="2232248" cy="540800"/>
          </a:xfrm>
          <a:prstGeom prst="rect">
            <a:avLst/>
          </a:prstGeom>
          <a:ln w="12700">
            <a:solidFill>
              <a:schemeClr val="tx1"/>
            </a:solidFill>
          </a:ln>
        </p:spPr>
        <p:txBody>
          <a:bodyPr wrap="square" lIns="108850" tIns="54425" rIns="108850" bIns="54425">
            <a:spAutoFit/>
          </a:bodyPr>
          <a:lstStyle/>
          <a:p>
            <a:pPr algn="ctr"/>
            <a:r>
              <a:rPr lang="zh-CN" altLang="en-US" sz="2800" kern="100" dirty="0" smtClean="0">
                <a:latin typeface="Times New Roman" panose="02020603050405020304"/>
                <a:ea typeface="华文细黑"/>
                <a:cs typeface="Times New Roman" panose="02020603050405020304"/>
              </a:rPr>
              <a:t>聪颖、智慧</a:t>
            </a:r>
            <a:endParaRPr lang="zh-CN" altLang="en-US" sz="2800" kern="100" dirty="0">
              <a:latin typeface="Times New Roman" panose="02020603050405020304"/>
              <a:ea typeface="华文细黑"/>
              <a:cs typeface="Times New Roman" panose="02020603050405020304"/>
            </a:endParaRPr>
          </a:p>
        </p:txBody>
      </p:sp>
      <p:sp>
        <p:nvSpPr>
          <p:cNvPr id="17" name="矩形 16"/>
          <p:cNvSpPr/>
          <p:nvPr/>
        </p:nvSpPr>
        <p:spPr>
          <a:xfrm>
            <a:off x="4943078" y="4804635"/>
            <a:ext cx="2232248" cy="540800"/>
          </a:xfrm>
          <a:prstGeom prst="rect">
            <a:avLst/>
          </a:prstGeom>
          <a:ln w="12700">
            <a:solidFill>
              <a:schemeClr val="tx1"/>
            </a:solidFill>
          </a:ln>
        </p:spPr>
        <p:txBody>
          <a:bodyPr wrap="square" lIns="108850" tIns="54425" rIns="108850" bIns="54425">
            <a:spAutoFit/>
          </a:bodyPr>
          <a:lstStyle/>
          <a:p>
            <a:pPr algn="ctr"/>
            <a:r>
              <a:rPr lang="zh-CN" altLang="en-US" sz="2800" kern="100" dirty="0" smtClean="0">
                <a:latin typeface="Times New Roman" panose="02020603050405020304"/>
                <a:ea typeface="华文细黑"/>
                <a:cs typeface="Times New Roman" panose="02020603050405020304"/>
              </a:rPr>
              <a:t>有政治远见</a:t>
            </a:r>
            <a:endParaRPr lang="zh-CN" altLang="en-US" sz="2800" kern="100" dirty="0">
              <a:latin typeface="Times New Roman" panose="02020603050405020304"/>
              <a:ea typeface="华文细黑"/>
              <a:cs typeface="Times New Roman" panose="02020603050405020304"/>
            </a:endParaRPr>
          </a:p>
        </p:txBody>
      </p:sp>
      <p:sp>
        <p:nvSpPr>
          <p:cNvPr id="18" name="矩形 17"/>
          <p:cNvSpPr/>
          <p:nvPr/>
        </p:nvSpPr>
        <p:spPr>
          <a:xfrm>
            <a:off x="4943078" y="5417381"/>
            <a:ext cx="2232248" cy="540800"/>
          </a:xfrm>
          <a:prstGeom prst="rect">
            <a:avLst/>
          </a:prstGeom>
          <a:ln w="12700">
            <a:solidFill>
              <a:schemeClr val="tx1"/>
            </a:solidFill>
          </a:ln>
        </p:spPr>
        <p:txBody>
          <a:bodyPr wrap="square" lIns="108850" tIns="54425" rIns="108850" bIns="54425">
            <a:spAutoFit/>
          </a:bodyPr>
          <a:lstStyle/>
          <a:p>
            <a:pPr algn="ctr"/>
            <a:r>
              <a:rPr lang="zh-CN" altLang="en-US" sz="2800" kern="100" dirty="0" smtClean="0">
                <a:latin typeface="Times New Roman" panose="02020603050405020304"/>
                <a:ea typeface="华文细黑"/>
                <a:cs typeface="Times New Roman" panose="02020603050405020304"/>
              </a:rPr>
              <a:t>坦荡胸襟</a:t>
            </a:r>
            <a:endParaRPr lang="zh-CN" altLang="en-US" sz="2800" kern="100" dirty="0">
              <a:latin typeface="Times New Roman" panose="02020603050405020304"/>
              <a:ea typeface="华文细黑"/>
              <a:cs typeface="Times New Roman" panose="02020603050405020304"/>
            </a:endParaRPr>
          </a:p>
        </p:txBody>
      </p:sp>
      <p:sp>
        <p:nvSpPr>
          <p:cNvPr id="19" name="矩形 18"/>
          <p:cNvSpPr/>
          <p:nvPr/>
        </p:nvSpPr>
        <p:spPr>
          <a:xfrm>
            <a:off x="4943078" y="6057346"/>
            <a:ext cx="2232248" cy="540800"/>
          </a:xfrm>
          <a:prstGeom prst="rect">
            <a:avLst/>
          </a:prstGeom>
          <a:ln w="12700">
            <a:solidFill>
              <a:schemeClr val="tx1"/>
            </a:solidFill>
          </a:ln>
        </p:spPr>
        <p:txBody>
          <a:bodyPr wrap="square" lIns="108850" tIns="54425" rIns="108850" bIns="54425">
            <a:spAutoFit/>
          </a:bodyPr>
          <a:lstStyle/>
          <a:p>
            <a:pPr algn="ctr"/>
            <a:r>
              <a:rPr lang="zh-CN" altLang="en-US" sz="2800" kern="100" dirty="0" smtClean="0">
                <a:latin typeface="Times New Roman" panose="02020603050405020304"/>
                <a:ea typeface="华文细黑"/>
                <a:cs typeface="Times New Roman" panose="02020603050405020304"/>
              </a:rPr>
              <a:t>无畏、果敢</a:t>
            </a:r>
            <a:endParaRPr lang="zh-CN" altLang="en-US" sz="2800" kern="100" dirty="0">
              <a:latin typeface="Times New Roman" panose="02020603050405020304"/>
              <a:ea typeface="华文细黑"/>
              <a:cs typeface="Times New Roman" panose="02020603050405020304"/>
            </a:endParaRPr>
          </a:p>
        </p:txBody>
      </p:sp>
      <p:sp>
        <p:nvSpPr>
          <p:cNvPr id="23" name="矩形 22"/>
          <p:cNvSpPr/>
          <p:nvPr/>
        </p:nvSpPr>
        <p:spPr>
          <a:xfrm>
            <a:off x="5744690" y="515566"/>
            <a:ext cx="3230835" cy="540800"/>
          </a:xfrm>
          <a:prstGeom prst="rect">
            <a:avLst/>
          </a:prstGeom>
          <a:ln w="12700">
            <a:solidFill>
              <a:schemeClr val="tx1"/>
            </a:solidFill>
          </a:ln>
        </p:spPr>
        <p:txBody>
          <a:bodyPr wrap="square" lIns="108850" tIns="54425" rIns="108850" bIns="54425">
            <a:spAutoFit/>
          </a:bodyPr>
          <a:lstStyle/>
          <a:p>
            <a:pPr algn="ctr"/>
            <a:r>
              <a:rPr lang="zh-CN" altLang="en-US" sz="2800" kern="100" dirty="0" smtClean="0">
                <a:latin typeface="Times New Roman" panose="02020603050405020304"/>
                <a:ea typeface="华文细黑"/>
                <a:cs typeface="Times New Roman" panose="02020603050405020304"/>
              </a:rPr>
              <a:t>革命经历</a:t>
            </a:r>
            <a:r>
              <a:rPr lang="en-US" altLang="zh-CN" sz="2800" kern="100" dirty="0" smtClean="0">
                <a:latin typeface="Times New Roman" panose="02020603050405020304"/>
                <a:ea typeface="华文细黑"/>
                <a:cs typeface="Times New Roman" panose="02020603050405020304"/>
              </a:rPr>
              <a:t>(</a:t>
            </a:r>
            <a:r>
              <a:rPr lang="zh-CN" altLang="en-US" sz="2800" kern="100" dirty="0" smtClean="0">
                <a:latin typeface="Times New Roman" panose="02020603050405020304"/>
                <a:ea typeface="华文细黑"/>
                <a:cs typeface="Times New Roman" panose="02020603050405020304"/>
              </a:rPr>
              <a:t>布鲁塞尔</a:t>
            </a:r>
            <a:r>
              <a:rPr lang="en-US" altLang="zh-CN" sz="2800" kern="100" dirty="0" smtClean="0">
                <a:latin typeface="Times New Roman" panose="02020603050405020304"/>
                <a:ea typeface="华文细黑"/>
                <a:cs typeface="Times New Roman" panose="02020603050405020304"/>
              </a:rPr>
              <a:t>)</a:t>
            </a:r>
            <a:endParaRPr lang="zh-CN" altLang="en-US" sz="2800" kern="100" dirty="0">
              <a:latin typeface="Times New Roman" panose="02020603050405020304"/>
              <a:ea typeface="华文细黑"/>
              <a:cs typeface="Times New Roman" panose="02020603050405020304"/>
            </a:endParaRPr>
          </a:p>
        </p:txBody>
      </p:sp>
      <p:sp>
        <p:nvSpPr>
          <p:cNvPr id="24" name="矩形 23"/>
          <p:cNvSpPr/>
          <p:nvPr/>
        </p:nvSpPr>
        <p:spPr>
          <a:xfrm>
            <a:off x="5744691" y="1476053"/>
            <a:ext cx="1790676" cy="540800"/>
          </a:xfrm>
          <a:prstGeom prst="rect">
            <a:avLst/>
          </a:prstGeom>
          <a:ln w="12700">
            <a:solidFill>
              <a:schemeClr val="tx1"/>
            </a:solidFill>
          </a:ln>
        </p:spPr>
        <p:txBody>
          <a:bodyPr wrap="square" lIns="108850" tIns="54425" rIns="108850" bIns="54425">
            <a:spAutoFit/>
          </a:bodyPr>
          <a:lstStyle/>
          <a:p>
            <a:pPr algn="ctr"/>
            <a:r>
              <a:rPr lang="zh-CN" altLang="en-US" sz="2800" kern="100" dirty="0" smtClean="0">
                <a:latin typeface="Times New Roman" panose="02020603050405020304"/>
                <a:ea typeface="华文细黑"/>
                <a:cs typeface="Times New Roman" panose="02020603050405020304"/>
              </a:rPr>
              <a:t>两部著作</a:t>
            </a:r>
            <a:endParaRPr lang="zh-CN" altLang="en-US" sz="2800" kern="100" dirty="0">
              <a:latin typeface="Times New Roman" panose="02020603050405020304"/>
              <a:ea typeface="华文细黑"/>
              <a:cs typeface="Times New Roman" panose="02020603050405020304"/>
            </a:endParaRPr>
          </a:p>
        </p:txBody>
      </p:sp>
      <p:sp>
        <p:nvSpPr>
          <p:cNvPr id="25" name="矩形 24"/>
          <p:cNvSpPr/>
          <p:nvPr/>
        </p:nvSpPr>
        <p:spPr>
          <a:xfrm>
            <a:off x="5744691" y="2620012"/>
            <a:ext cx="1790676" cy="540800"/>
          </a:xfrm>
          <a:prstGeom prst="rect">
            <a:avLst/>
          </a:prstGeom>
          <a:ln w="12700">
            <a:solidFill>
              <a:schemeClr val="tx1"/>
            </a:solidFill>
          </a:ln>
        </p:spPr>
        <p:txBody>
          <a:bodyPr wrap="square" lIns="108850" tIns="54425" rIns="108850" bIns="54425">
            <a:spAutoFit/>
          </a:bodyPr>
          <a:lstStyle/>
          <a:p>
            <a:pPr algn="ctr"/>
            <a:r>
              <a:rPr lang="zh-CN" altLang="en-US" sz="2800" kern="100" dirty="0" smtClean="0">
                <a:latin typeface="Times New Roman" panose="02020603050405020304"/>
                <a:ea typeface="华文细黑"/>
                <a:cs typeface="Times New Roman" panose="02020603050405020304"/>
              </a:rPr>
              <a:t>三次论战</a:t>
            </a:r>
            <a:endParaRPr lang="zh-CN" altLang="en-US" sz="2800" kern="100" dirty="0">
              <a:latin typeface="Times New Roman" panose="02020603050405020304"/>
              <a:ea typeface="华文细黑"/>
              <a:cs typeface="Times New Roman" panose="02020603050405020304"/>
            </a:endParaRPr>
          </a:p>
        </p:txBody>
      </p:sp>
      <p:grpSp>
        <p:nvGrpSpPr>
          <p:cNvPr id="26" name="组合 25"/>
          <p:cNvGrpSpPr/>
          <p:nvPr/>
        </p:nvGrpSpPr>
        <p:grpSpPr>
          <a:xfrm>
            <a:off x="7532417" y="1467551"/>
            <a:ext cx="665333" cy="541133"/>
            <a:chOff x="4710463" y="4581922"/>
            <a:chExt cx="603868" cy="792088"/>
          </a:xfrm>
        </p:grpSpPr>
        <p:cxnSp>
          <p:nvCxnSpPr>
            <p:cNvPr id="27" name="直接连接符 26"/>
            <p:cNvCxnSpPr/>
            <p:nvPr/>
          </p:nvCxnSpPr>
          <p:spPr>
            <a:xfrm>
              <a:off x="5034302" y="4581922"/>
              <a:ext cx="270504" cy="0"/>
            </a:xfrm>
            <a:prstGeom prst="line">
              <a:avLst/>
            </a:prstGeom>
            <a:ln w="12700">
              <a:solidFill>
                <a:schemeClr val="tx1"/>
              </a:solidFill>
            </a:ln>
          </p:spPr>
          <p:style>
            <a:lnRef idx="1">
              <a:schemeClr val="dk1"/>
            </a:lnRef>
            <a:fillRef idx="0">
              <a:schemeClr val="dk1"/>
            </a:fillRef>
            <a:effectRef idx="0">
              <a:schemeClr val="dk1"/>
            </a:effectRef>
            <a:fontRef idx="minor">
              <a:schemeClr val="tx1"/>
            </a:fontRef>
          </p:style>
        </p:cxnSp>
        <p:cxnSp>
          <p:nvCxnSpPr>
            <p:cNvPr id="28" name="直接连接符 27"/>
            <p:cNvCxnSpPr/>
            <p:nvPr/>
          </p:nvCxnSpPr>
          <p:spPr>
            <a:xfrm flipV="1">
              <a:off x="4710463" y="4976023"/>
              <a:ext cx="309639" cy="3466"/>
            </a:xfrm>
            <a:prstGeom prst="line">
              <a:avLst/>
            </a:prstGeom>
            <a:ln w="12700">
              <a:solidFill>
                <a:schemeClr val="tx1"/>
              </a:solidFill>
            </a:ln>
          </p:spPr>
          <p:style>
            <a:lnRef idx="1">
              <a:schemeClr val="dk1"/>
            </a:lnRef>
            <a:fillRef idx="0">
              <a:schemeClr val="dk1"/>
            </a:fillRef>
            <a:effectRef idx="0">
              <a:schemeClr val="dk1"/>
            </a:effectRef>
            <a:fontRef idx="minor">
              <a:schemeClr val="tx1"/>
            </a:fontRef>
          </p:style>
        </p:cxnSp>
        <p:cxnSp>
          <p:nvCxnSpPr>
            <p:cNvPr id="29" name="直接连接符 28"/>
            <p:cNvCxnSpPr/>
            <p:nvPr/>
          </p:nvCxnSpPr>
          <p:spPr>
            <a:xfrm>
              <a:off x="5033476" y="4581922"/>
              <a:ext cx="0" cy="792088"/>
            </a:xfrm>
            <a:prstGeom prst="line">
              <a:avLst/>
            </a:prstGeom>
            <a:ln w="12700">
              <a:solidFill>
                <a:schemeClr val="tx1"/>
              </a:solidFill>
            </a:ln>
          </p:spPr>
          <p:style>
            <a:lnRef idx="1">
              <a:schemeClr val="dk1"/>
            </a:lnRef>
            <a:fillRef idx="0">
              <a:schemeClr val="dk1"/>
            </a:fillRef>
            <a:effectRef idx="0">
              <a:schemeClr val="dk1"/>
            </a:effectRef>
            <a:fontRef idx="minor">
              <a:schemeClr val="tx1"/>
            </a:fontRef>
          </p:style>
        </p:cxnSp>
        <p:cxnSp>
          <p:nvCxnSpPr>
            <p:cNvPr id="30" name="直接连接符 29"/>
            <p:cNvCxnSpPr/>
            <p:nvPr/>
          </p:nvCxnSpPr>
          <p:spPr>
            <a:xfrm>
              <a:off x="5043827" y="5374010"/>
              <a:ext cx="270504" cy="0"/>
            </a:xfrm>
            <a:prstGeom prst="line">
              <a:avLst/>
            </a:prstGeom>
            <a:ln w="12700">
              <a:solidFill>
                <a:schemeClr val="tx1"/>
              </a:solidFill>
            </a:ln>
          </p:spPr>
          <p:style>
            <a:lnRef idx="1">
              <a:schemeClr val="dk1"/>
            </a:lnRef>
            <a:fillRef idx="0">
              <a:schemeClr val="dk1"/>
            </a:fillRef>
            <a:effectRef idx="0">
              <a:schemeClr val="dk1"/>
            </a:effectRef>
            <a:fontRef idx="minor">
              <a:schemeClr val="tx1"/>
            </a:fontRef>
          </p:style>
        </p:cxnSp>
      </p:grpSp>
      <p:grpSp>
        <p:nvGrpSpPr>
          <p:cNvPr id="32" name="组合 31"/>
          <p:cNvGrpSpPr/>
          <p:nvPr/>
        </p:nvGrpSpPr>
        <p:grpSpPr>
          <a:xfrm>
            <a:off x="7532419" y="2528820"/>
            <a:ext cx="697047" cy="1054515"/>
            <a:chOff x="4710463" y="4581922"/>
            <a:chExt cx="632652" cy="792088"/>
          </a:xfrm>
        </p:grpSpPr>
        <p:cxnSp>
          <p:nvCxnSpPr>
            <p:cNvPr id="33" name="直接连接符 32"/>
            <p:cNvCxnSpPr/>
            <p:nvPr/>
          </p:nvCxnSpPr>
          <p:spPr>
            <a:xfrm>
              <a:off x="5034302" y="4581922"/>
              <a:ext cx="270504" cy="0"/>
            </a:xfrm>
            <a:prstGeom prst="line">
              <a:avLst/>
            </a:prstGeom>
            <a:ln w="12700">
              <a:solidFill>
                <a:schemeClr val="tx1"/>
              </a:solidFill>
            </a:ln>
          </p:spPr>
          <p:style>
            <a:lnRef idx="1">
              <a:schemeClr val="dk1"/>
            </a:lnRef>
            <a:fillRef idx="0">
              <a:schemeClr val="dk1"/>
            </a:fillRef>
            <a:effectRef idx="0">
              <a:schemeClr val="dk1"/>
            </a:effectRef>
            <a:fontRef idx="minor">
              <a:schemeClr val="tx1"/>
            </a:fontRef>
          </p:style>
        </p:cxnSp>
        <p:cxnSp>
          <p:nvCxnSpPr>
            <p:cNvPr id="34" name="直接连接符 33"/>
            <p:cNvCxnSpPr/>
            <p:nvPr/>
          </p:nvCxnSpPr>
          <p:spPr>
            <a:xfrm flipV="1">
              <a:off x="4710463" y="4976023"/>
              <a:ext cx="309639" cy="3466"/>
            </a:xfrm>
            <a:prstGeom prst="line">
              <a:avLst/>
            </a:prstGeom>
            <a:ln w="12700">
              <a:solidFill>
                <a:schemeClr val="tx1"/>
              </a:solidFill>
            </a:ln>
          </p:spPr>
          <p:style>
            <a:lnRef idx="1">
              <a:schemeClr val="dk1"/>
            </a:lnRef>
            <a:fillRef idx="0">
              <a:schemeClr val="dk1"/>
            </a:fillRef>
            <a:effectRef idx="0">
              <a:schemeClr val="dk1"/>
            </a:effectRef>
            <a:fontRef idx="minor">
              <a:schemeClr val="tx1"/>
            </a:fontRef>
          </p:style>
        </p:cxnSp>
        <p:cxnSp>
          <p:nvCxnSpPr>
            <p:cNvPr id="35" name="直接连接符 34"/>
            <p:cNvCxnSpPr/>
            <p:nvPr/>
          </p:nvCxnSpPr>
          <p:spPr>
            <a:xfrm>
              <a:off x="5033476" y="4581922"/>
              <a:ext cx="0" cy="792088"/>
            </a:xfrm>
            <a:prstGeom prst="line">
              <a:avLst/>
            </a:prstGeom>
            <a:ln w="12700">
              <a:solidFill>
                <a:schemeClr val="tx1"/>
              </a:solidFill>
            </a:ln>
          </p:spPr>
          <p:style>
            <a:lnRef idx="1">
              <a:schemeClr val="dk1"/>
            </a:lnRef>
            <a:fillRef idx="0">
              <a:schemeClr val="dk1"/>
            </a:fillRef>
            <a:effectRef idx="0">
              <a:schemeClr val="dk1"/>
            </a:effectRef>
            <a:fontRef idx="minor">
              <a:schemeClr val="tx1"/>
            </a:fontRef>
          </p:style>
        </p:cxnSp>
        <p:cxnSp>
          <p:nvCxnSpPr>
            <p:cNvPr id="36" name="直接连接符 35"/>
            <p:cNvCxnSpPr/>
            <p:nvPr/>
          </p:nvCxnSpPr>
          <p:spPr>
            <a:xfrm>
              <a:off x="5043827" y="5374010"/>
              <a:ext cx="270504" cy="0"/>
            </a:xfrm>
            <a:prstGeom prst="line">
              <a:avLst/>
            </a:prstGeom>
            <a:ln w="12700">
              <a:solidFill>
                <a:schemeClr val="tx1"/>
              </a:solidFill>
            </a:ln>
          </p:spPr>
          <p:style>
            <a:lnRef idx="1">
              <a:schemeClr val="dk1"/>
            </a:lnRef>
            <a:fillRef idx="0">
              <a:schemeClr val="dk1"/>
            </a:fillRef>
            <a:effectRef idx="0">
              <a:schemeClr val="dk1"/>
            </a:effectRef>
            <a:fontRef idx="minor">
              <a:schemeClr val="tx1"/>
            </a:fontRef>
          </p:style>
        </p:cxnSp>
        <p:cxnSp>
          <p:nvCxnSpPr>
            <p:cNvPr id="39" name="直接连接符 38"/>
            <p:cNvCxnSpPr/>
            <p:nvPr/>
          </p:nvCxnSpPr>
          <p:spPr>
            <a:xfrm flipV="1">
              <a:off x="5033476" y="4976023"/>
              <a:ext cx="309639" cy="3466"/>
            </a:xfrm>
            <a:prstGeom prst="line">
              <a:avLst/>
            </a:prstGeom>
            <a:ln w="12700">
              <a:solidFill>
                <a:schemeClr val="tx1"/>
              </a:solidFill>
            </a:ln>
          </p:spPr>
          <p:style>
            <a:lnRef idx="1">
              <a:schemeClr val="dk1"/>
            </a:lnRef>
            <a:fillRef idx="0">
              <a:schemeClr val="dk1"/>
            </a:fillRef>
            <a:effectRef idx="0">
              <a:schemeClr val="dk1"/>
            </a:effectRef>
            <a:fontRef idx="minor">
              <a:schemeClr val="tx1"/>
            </a:fontRef>
          </p:style>
        </p:cxnSp>
      </p:grpSp>
      <p:sp>
        <p:nvSpPr>
          <p:cNvPr id="37" name="矩形 36"/>
          <p:cNvSpPr/>
          <p:nvPr/>
        </p:nvSpPr>
        <p:spPr>
          <a:xfrm>
            <a:off x="7992968" y="1519486"/>
            <a:ext cx="3324914" cy="687600"/>
          </a:xfrm>
          <a:prstGeom prst="rect">
            <a:avLst/>
          </a:prstGeom>
        </p:spPr>
        <p:txBody>
          <a:bodyPr wrap="square" lIns="121898" tIns="60948" rIns="121898" bIns="60948">
            <a:spAutoFit/>
          </a:bodyPr>
          <a:lstStyle/>
          <a:p>
            <a:pPr>
              <a:lnSpc>
                <a:spcPct val="150000"/>
              </a:lnSpc>
              <a:spcAft>
                <a:spcPts val="0"/>
              </a:spcAft>
            </a:pPr>
            <a:r>
              <a:rPr lang="en-US" altLang="zh-CN" sz="2800" kern="100" dirty="0" smtClean="0">
                <a:latin typeface="Times New Roman" panose="02020603050405020304"/>
                <a:ea typeface="华文细黑"/>
                <a:cs typeface="Times New Roman" panose="02020603050405020304"/>
              </a:rPr>
              <a:t>《</a:t>
            </a:r>
            <a:r>
              <a:rPr lang="zh-CN" altLang="en-US" sz="2800" kern="100" dirty="0" smtClean="0">
                <a:latin typeface="Times New Roman" panose="02020603050405020304"/>
                <a:ea typeface="华文细黑"/>
                <a:cs typeface="Times New Roman" panose="02020603050405020304"/>
              </a:rPr>
              <a:t>共产党宣言</a:t>
            </a:r>
            <a:r>
              <a:rPr lang="en-US" altLang="zh-CN" sz="2800" kern="100" dirty="0" smtClean="0">
                <a:latin typeface="Times New Roman" panose="02020603050405020304"/>
                <a:ea typeface="华文细黑"/>
                <a:cs typeface="Times New Roman" panose="02020603050405020304"/>
              </a:rPr>
              <a:t>》</a:t>
            </a:r>
            <a:endParaRPr lang="zh-CN" altLang="zh-CN" sz="2800" kern="100" dirty="0">
              <a:latin typeface="Times New Roman" panose="02020603050405020304"/>
              <a:ea typeface="华文细黑"/>
              <a:cs typeface="Times New Roman" panose="02020603050405020304"/>
            </a:endParaRPr>
          </a:p>
        </p:txBody>
      </p:sp>
      <p:sp>
        <p:nvSpPr>
          <p:cNvPr id="38" name="矩形 37"/>
          <p:cNvSpPr/>
          <p:nvPr/>
        </p:nvSpPr>
        <p:spPr>
          <a:xfrm>
            <a:off x="8136984" y="2118792"/>
            <a:ext cx="2494726" cy="769417"/>
          </a:xfrm>
          <a:prstGeom prst="rect">
            <a:avLst/>
          </a:prstGeom>
        </p:spPr>
        <p:txBody>
          <a:bodyPr wrap="square" lIns="121898" tIns="60948" rIns="121898" bIns="60948">
            <a:spAutoFit/>
          </a:bodyPr>
          <a:lstStyle/>
          <a:p>
            <a:pPr>
              <a:lnSpc>
                <a:spcPct val="150000"/>
              </a:lnSpc>
              <a:spcAft>
                <a:spcPts val="0"/>
              </a:spcAft>
            </a:pPr>
            <a:r>
              <a:rPr lang="zh-CN" altLang="en-US" sz="2800" kern="100" dirty="0" smtClean="0">
                <a:latin typeface="Times New Roman" panose="02020603050405020304"/>
                <a:ea typeface="华文细黑"/>
                <a:cs typeface="Times New Roman" panose="02020603050405020304"/>
              </a:rPr>
              <a:t>批</a:t>
            </a:r>
            <a:r>
              <a:rPr lang="zh-CN" altLang="en-US" sz="2800" kern="100" dirty="0" smtClean="0">
                <a:latin typeface="宋体" panose="02010600030101010101" pitchFamily="2" charset="-122"/>
                <a:ea typeface="宋体" panose="02010600030101010101" pitchFamily="2" charset="-122"/>
                <a:cs typeface="Times New Roman" panose="02020603050405020304"/>
              </a:rPr>
              <a:t>“</a:t>
            </a:r>
            <a:r>
              <a:rPr lang="zh-CN" altLang="en-US" sz="2800" kern="100" dirty="0" smtClean="0">
                <a:latin typeface="Times New Roman" panose="02020603050405020304"/>
                <a:ea typeface="华文细黑"/>
                <a:cs typeface="Times New Roman" panose="02020603050405020304"/>
              </a:rPr>
              <a:t>魏特林</a:t>
            </a:r>
            <a:r>
              <a:rPr lang="zh-CN" altLang="en-US" sz="2800" kern="100" dirty="0" smtClean="0">
                <a:latin typeface="宋体" panose="02010600030101010101" pitchFamily="2" charset="-122"/>
                <a:ea typeface="宋体" panose="02010600030101010101" pitchFamily="2" charset="-122"/>
                <a:cs typeface="Times New Roman" panose="02020603050405020304"/>
              </a:rPr>
              <a:t>”</a:t>
            </a:r>
            <a:endParaRPr lang="zh-CN" altLang="zh-CN" sz="2800" kern="100" dirty="0">
              <a:latin typeface="宋体" panose="02010600030101010101" pitchFamily="2" charset="-122"/>
              <a:ea typeface="宋体" panose="02010600030101010101" pitchFamily="2" charset="-122"/>
              <a:cs typeface="Times New Roman" panose="02020603050405020304"/>
            </a:endParaRPr>
          </a:p>
        </p:txBody>
      </p:sp>
      <p:sp>
        <p:nvSpPr>
          <p:cNvPr id="40" name="矩形 39"/>
          <p:cNvSpPr/>
          <p:nvPr/>
        </p:nvSpPr>
        <p:spPr>
          <a:xfrm>
            <a:off x="8136984" y="2631671"/>
            <a:ext cx="3862878" cy="769417"/>
          </a:xfrm>
          <a:prstGeom prst="rect">
            <a:avLst/>
          </a:prstGeom>
        </p:spPr>
        <p:txBody>
          <a:bodyPr wrap="square" lIns="121898" tIns="60948" rIns="121898" bIns="60948">
            <a:spAutoFit/>
          </a:bodyPr>
          <a:lstStyle/>
          <a:p>
            <a:pPr>
              <a:lnSpc>
                <a:spcPct val="150000"/>
              </a:lnSpc>
              <a:spcAft>
                <a:spcPts val="0"/>
              </a:spcAft>
            </a:pPr>
            <a:r>
              <a:rPr lang="zh-CN" altLang="en-US" sz="2800" kern="100" dirty="0" smtClean="0">
                <a:latin typeface="Times New Roman" panose="02020603050405020304"/>
                <a:ea typeface="华文细黑"/>
                <a:cs typeface="Times New Roman" panose="02020603050405020304"/>
              </a:rPr>
              <a:t>批</a:t>
            </a:r>
            <a:r>
              <a:rPr lang="zh-CN" altLang="en-US" sz="2800" kern="100" dirty="0" smtClean="0">
                <a:latin typeface="宋体" panose="02010600030101010101" pitchFamily="2" charset="-122"/>
                <a:ea typeface="宋体" panose="02010600030101010101" pitchFamily="2" charset="-122"/>
                <a:cs typeface="Times New Roman" panose="02020603050405020304"/>
              </a:rPr>
              <a:t>“</a:t>
            </a:r>
            <a:r>
              <a:rPr lang="zh-CN" altLang="en-US" sz="2800" kern="100" dirty="0" smtClean="0">
                <a:latin typeface="Times New Roman" panose="02020603050405020304"/>
                <a:ea typeface="华文细黑"/>
                <a:cs typeface="Times New Roman" panose="02020603050405020304"/>
              </a:rPr>
              <a:t>真正的社会主义者</a:t>
            </a:r>
            <a:r>
              <a:rPr lang="zh-CN" altLang="en-US" sz="2800" kern="100" dirty="0" smtClean="0">
                <a:latin typeface="宋体" panose="02010600030101010101" pitchFamily="2" charset="-122"/>
                <a:ea typeface="宋体" panose="02010600030101010101" pitchFamily="2" charset="-122"/>
                <a:cs typeface="Times New Roman" panose="02020603050405020304"/>
              </a:rPr>
              <a:t>”</a:t>
            </a:r>
            <a:endParaRPr lang="zh-CN" altLang="zh-CN" sz="2800" kern="100" dirty="0">
              <a:latin typeface="宋体" panose="02010600030101010101" pitchFamily="2" charset="-122"/>
              <a:ea typeface="宋体" panose="02010600030101010101" pitchFamily="2" charset="-122"/>
              <a:cs typeface="Times New Roman" panose="02020603050405020304"/>
            </a:endParaRPr>
          </a:p>
        </p:txBody>
      </p:sp>
      <p:sp>
        <p:nvSpPr>
          <p:cNvPr id="41" name="矩形 40"/>
          <p:cNvSpPr/>
          <p:nvPr/>
        </p:nvSpPr>
        <p:spPr>
          <a:xfrm>
            <a:off x="8136984" y="3179576"/>
            <a:ext cx="3862878" cy="769417"/>
          </a:xfrm>
          <a:prstGeom prst="rect">
            <a:avLst/>
          </a:prstGeom>
        </p:spPr>
        <p:txBody>
          <a:bodyPr wrap="square" lIns="121898" tIns="60948" rIns="121898" bIns="60948">
            <a:spAutoFit/>
          </a:bodyPr>
          <a:lstStyle/>
          <a:p>
            <a:pPr>
              <a:lnSpc>
                <a:spcPct val="150000"/>
              </a:lnSpc>
              <a:spcAft>
                <a:spcPts val="0"/>
              </a:spcAft>
            </a:pPr>
            <a:r>
              <a:rPr lang="zh-CN" altLang="en-US" sz="2800" kern="100" dirty="0" smtClean="0">
                <a:latin typeface="Times New Roman" panose="02020603050405020304"/>
                <a:ea typeface="华文细黑"/>
                <a:cs typeface="Times New Roman" panose="02020603050405020304"/>
              </a:rPr>
              <a:t>批</a:t>
            </a:r>
            <a:r>
              <a:rPr lang="zh-CN" altLang="en-US" sz="2800" kern="100" dirty="0" smtClean="0">
                <a:latin typeface="宋体" panose="02010600030101010101" pitchFamily="2" charset="-122"/>
                <a:ea typeface="宋体" panose="02010600030101010101" pitchFamily="2" charset="-122"/>
                <a:cs typeface="Times New Roman" panose="02020603050405020304"/>
              </a:rPr>
              <a:t>“</a:t>
            </a:r>
            <a:r>
              <a:rPr lang="zh-CN" altLang="en-US" sz="2800" kern="100" dirty="0">
                <a:latin typeface="Times New Roman" panose="02020603050405020304"/>
                <a:ea typeface="华文细黑"/>
                <a:cs typeface="Times New Roman" panose="02020603050405020304"/>
              </a:rPr>
              <a:t>蒲</a:t>
            </a:r>
            <a:r>
              <a:rPr lang="zh-CN" altLang="en-US" sz="2800" kern="100" dirty="0" smtClean="0">
                <a:latin typeface="Times New Roman" panose="02020603050405020304"/>
                <a:ea typeface="华文细黑"/>
                <a:cs typeface="Times New Roman" panose="02020603050405020304"/>
              </a:rPr>
              <a:t>鲁东主义</a:t>
            </a:r>
            <a:r>
              <a:rPr lang="zh-CN" altLang="en-US" sz="2800" kern="100" dirty="0" smtClean="0">
                <a:latin typeface="宋体" panose="02010600030101010101" pitchFamily="2" charset="-122"/>
                <a:ea typeface="宋体" panose="02010600030101010101" pitchFamily="2" charset="-122"/>
                <a:cs typeface="Times New Roman" panose="02020603050405020304"/>
              </a:rPr>
              <a:t>”</a:t>
            </a:r>
            <a:endParaRPr lang="zh-CN" altLang="zh-CN" sz="2800" kern="100" dirty="0">
              <a:latin typeface="宋体" panose="02010600030101010101" pitchFamily="2" charset="-122"/>
              <a:ea typeface="宋体" panose="02010600030101010101" pitchFamily="2" charset="-122"/>
              <a:cs typeface="Times New Roman" panose="02020603050405020304"/>
            </a:endParaRPr>
          </a:p>
        </p:txBody>
      </p:sp>
      <p:grpSp>
        <p:nvGrpSpPr>
          <p:cNvPr id="42" name="组合 41"/>
          <p:cNvGrpSpPr/>
          <p:nvPr/>
        </p:nvGrpSpPr>
        <p:grpSpPr>
          <a:xfrm>
            <a:off x="4335881" y="3607718"/>
            <a:ext cx="616722" cy="2920170"/>
            <a:chOff x="4735086" y="4581922"/>
            <a:chExt cx="619277" cy="792088"/>
          </a:xfrm>
        </p:grpSpPr>
        <p:cxnSp>
          <p:nvCxnSpPr>
            <p:cNvPr id="43" name="直接连接符 42"/>
            <p:cNvCxnSpPr/>
            <p:nvPr/>
          </p:nvCxnSpPr>
          <p:spPr>
            <a:xfrm>
              <a:off x="5034302" y="4581922"/>
              <a:ext cx="270504" cy="0"/>
            </a:xfrm>
            <a:prstGeom prst="line">
              <a:avLst/>
            </a:prstGeom>
            <a:ln w="12700">
              <a:solidFill>
                <a:schemeClr val="tx1"/>
              </a:solidFill>
            </a:ln>
          </p:spPr>
          <p:style>
            <a:lnRef idx="1">
              <a:schemeClr val="dk1"/>
            </a:lnRef>
            <a:fillRef idx="0">
              <a:schemeClr val="dk1"/>
            </a:fillRef>
            <a:effectRef idx="0">
              <a:schemeClr val="dk1"/>
            </a:effectRef>
            <a:fontRef idx="minor">
              <a:schemeClr val="tx1"/>
            </a:fontRef>
          </p:style>
        </p:cxnSp>
        <p:cxnSp>
          <p:nvCxnSpPr>
            <p:cNvPr id="44" name="直接连接符 43"/>
            <p:cNvCxnSpPr/>
            <p:nvPr/>
          </p:nvCxnSpPr>
          <p:spPr>
            <a:xfrm flipV="1">
              <a:off x="4735086" y="4977928"/>
              <a:ext cx="619277" cy="0"/>
            </a:xfrm>
            <a:prstGeom prst="line">
              <a:avLst/>
            </a:prstGeom>
            <a:ln w="12700">
              <a:solidFill>
                <a:schemeClr val="tx1"/>
              </a:solidFill>
            </a:ln>
          </p:spPr>
          <p:style>
            <a:lnRef idx="1">
              <a:schemeClr val="dk1"/>
            </a:lnRef>
            <a:fillRef idx="0">
              <a:schemeClr val="dk1"/>
            </a:fillRef>
            <a:effectRef idx="0">
              <a:schemeClr val="dk1"/>
            </a:effectRef>
            <a:fontRef idx="minor">
              <a:schemeClr val="tx1"/>
            </a:fontRef>
          </p:style>
        </p:cxnSp>
        <p:cxnSp>
          <p:nvCxnSpPr>
            <p:cNvPr id="45" name="直接连接符 44"/>
            <p:cNvCxnSpPr/>
            <p:nvPr/>
          </p:nvCxnSpPr>
          <p:spPr>
            <a:xfrm>
              <a:off x="5033476" y="4581922"/>
              <a:ext cx="0" cy="792088"/>
            </a:xfrm>
            <a:prstGeom prst="line">
              <a:avLst/>
            </a:prstGeom>
            <a:ln w="12700">
              <a:solidFill>
                <a:schemeClr val="tx1"/>
              </a:solidFill>
            </a:ln>
          </p:spPr>
          <p:style>
            <a:lnRef idx="1">
              <a:schemeClr val="dk1"/>
            </a:lnRef>
            <a:fillRef idx="0">
              <a:schemeClr val="dk1"/>
            </a:fillRef>
            <a:effectRef idx="0">
              <a:schemeClr val="dk1"/>
            </a:effectRef>
            <a:fontRef idx="minor">
              <a:schemeClr val="tx1"/>
            </a:fontRef>
          </p:style>
        </p:cxnSp>
        <p:cxnSp>
          <p:nvCxnSpPr>
            <p:cNvPr id="46" name="直接连接符 45"/>
            <p:cNvCxnSpPr/>
            <p:nvPr/>
          </p:nvCxnSpPr>
          <p:spPr>
            <a:xfrm>
              <a:off x="5043827" y="5374010"/>
              <a:ext cx="270504" cy="0"/>
            </a:xfrm>
            <a:prstGeom prst="line">
              <a:avLst/>
            </a:prstGeom>
            <a:ln w="12700">
              <a:solidFill>
                <a:schemeClr val="tx1"/>
              </a:solidFill>
            </a:ln>
          </p:spPr>
          <p:style>
            <a:lnRef idx="1">
              <a:schemeClr val="dk1"/>
            </a:lnRef>
            <a:fillRef idx="0">
              <a:schemeClr val="dk1"/>
            </a:fillRef>
            <a:effectRef idx="0">
              <a:schemeClr val="dk1"/>
            </a:effectRef>
            <a:fontRef idx="minor">
              <a:schemeClr val="tx1"/>
            </a:fontRef>
          </p:style>
        </p:cxnSp>
        <p:cxnSp>
          <p:nvCxnSpPr>
            <p:cNvPr id="47" name="直接连接符 46"/>
            <p:cNvCxnSpPr/>
            <p:nvPr/>
          </p:nvCxnSpPr>
          <p:spPr>
            <a:xfrm>
              <a:off x="5034303" y="4804525"/>
              <a:ext cx="270504" cy="0"/>
            </a:xfrm>
            <a:prstGeom prst="line">
              <a:avLst/>
            </a:prstGeom>
            <a:ln w="12700">
              <a:solidFill>
                <a:schemeClr val="tx1"/>
              </a:solidFill>
            </a:ln>
          </p:spPr>
          <p:style>
            <a:lnRef idx="1">
              <a:schemeClr val="dk1"/>
            </a:lnRef>
            <a:fillRef idx="0">
              <a:schemeClr val="dk1"/>
            </a:fillRef>
            <a:effectRef idx="0">
              <a:schemeClr val="dk1"/>
            </a:effectRef>
            <a:fontRef idx="minor">
              <a:schemeClr val="tx1"/>
            </a:fontRef>
          </p:style>
        </p:cxnSp>
        <p:cxnSp>
          <p:nvCxnSpPr>
            <p:cNvPr id="48" name="直接连接符 47"/>
            <p:cNvCxnSpPr/>
            <p:nvPr/>
          </p:nvCxnSpPr>
          <p:spPr>
            <a:xfrm>
              <a:off x="5034303" y="5146133"/>
              <a:ext cx="270504" cy="0"/>
            </a:xfrm>
            <a:prstGeom prst="line">
              <a:avLst/>
            </a:prstGeom>
            <a:ln w="12700">
              <a:solidFill>
                <a:schemeClr val="tx1"/>
              </a:solidFill>
            </a:ln>
          </p:spPr>
          <p:style>
            <a:lnRef idx="1">
              <a:schemeClr val="dk1"/>
            </a:lnRef>
            <a:fillRef idx="0">
              <a:schemeClr val="dk1"/>
            </a:fillRef>
            <a:effectRef idx="0">
              <a:schemeClr val="dk1"/>
            </a:effectRef>
            <a:fontRef idx="minor">
              <a:schemeClr val="tx1"/>
            </a:fontRef>
          </p:style>
        </p:cxnSp>
      </p:grpSp>
      <p:cxnSp>
        <p:nvCxnSpPr>
          <p:cNvPr id="49" name="直接连接符 48"/>
          <p:cNvCxnSpPr>
            <a:stCxn id="8" idx="1"/>
          </p:cNvCxnSpPr>
          <p:nvPr/>
        </p:nvCxnSpPr>
        <p:spPr>
          <a:xfrm flipH="1">
            <a:off x="2134766" y="1798635"/>
            <a:ext cx="1224136" cy="821377"/>
          </a:xfrm>
          <a:prstGeom prst="line">
            <a:avLst/>
          </a:prstGeom>
          <a:ln w="12700">
            <a:solidFill>
              <a:schemeClr val="tx1"/>
            </a:solidFill>
          </a:ln>
        </p:spPr>
        <p:style>
          <a:lnRef idx="1">
            <a:schemeClr val="dk1"/>
          </a:lnRef>
          <a:fillRef idx="0">
            <a:schemeClr val="dk1"/>
          </a:fillRef>
          <a:effectRef idx="0">
            <a:schemeClr val="dk1"/>
          </a:effectRef>
          <a:fontRef idx="minor">
            <a:schemeClr val="tx1"/>
          </a:fontRef>
        </p:style>
      </p:cxnSp>
      <p:cxnSp>
        <p:nvCxnSpPr>
          <p:cNvPr id="51" name="直接连接符 50"/>
          <p:cNvCxnSpPr>
            <a:endCxn id="14" idx="1"/>
          </p:cNvCxnSpPr>
          <p:nvPr/>
        </p:nvCxnSpPr>
        <p:spPr>
          <a:xfrm>
            <a:off x="2259732" y="4428381"/>
            <a:ext cx="1070595" cy="622271"/>
          </a:xfrm>
          <a:prstGeom prst="line">
            <a:avLst/>
          </a:prstGeom>
          <a:ln w="12700">
            <a:solidFill>
              <a:schemeClr val="tx1"/>
            </a:solidFill>
          </a:ln>
        </p:spPr>
        <p:style>
          <a:lnRef idx="1">
            <a:schemeClr val="dk1"/>
          </a:lnRef>
          <a:fillRef idx="0">
            <a:schemeClr val="dk1"/>
          </a:fillRef>
          <a:effectRef idx="0">
            <a:schemeClr val="dk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39000" y="458416"/>
            <a:ext cx="11478502" cy="3272154"/>
          </a:xfrm>
          <a:prstGeom prst="rect">
            <a:avLst/>
          </a:prstGeom>
        </p:spPr>
        <p:txBody>
          <a:bodyPr wrap="square" lIns="121898" tIns="60948" rIns="121898" bIns="60948">
            <a:spAutoFit/>
          </a:bodyPr>
          <a:lstStyle/>
          <a:p>
            <a:pPr algn="just">
              <a:lnSpc>
                <a:spcPct val="150000"/>
              </a:lnSpc>
            </a:pPr>
            <a:r>
              <a:rPr lang="en-US" altLang="zh-CN" sz="2800" b="1" kern="100" dirty="0">
                <a:solidFill>
                  <a:srgbClr val="C00000"/>
                </a:solidFill>
                <a:latin typeface="Times New Roman" panose="02020603050405020304"/>
                <a:ea typeface="华文细黑"/>
                <a:cs typeface="Courier New" panose="02070309020205020404"/>
              </a:rPr>
              <a:t>2.</a:t>
            </a:r>
            <a:r>
              <a:rPr lang="zh-CN" altLang="zh-CN" sz="2800" b="1" kern="100" dirty="0">
                <a:solidFill>
                  <a:srgbClr val="C00000"/>
                </a:solidFill>
                <a:latin typeface="Times New Roman" panose="02020603050405020304"/>
                <a:ea typeface="华文细黑"/>
                <a:cs typeface="Courier New" panose="02070309020205020404"/>
              </a:rPr>
              <a:t>明确主旨</a:t>
            </a:r>
            <a:endParaRPr lang="zh-CN" altLang="zh-CN" sz="2800" b="1" kern="100" dirty="0">
              <a:solidFill>
                <a:srgbClr val="C00000"/>
              </a:solidFill>
              <a:latin typeface="Times New Roman" panose="02020603050405020304"/>
              <a:ea typeface="华文细黑"/>
              <a:cs typeface="Courier New" panose="02070309020205020404"/>
            </a:endParaRPr>
          </a:p>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本文主要记述了马克思在布鲁塞尔期间的思想建设和革命活动。主要是三年的革命经历、两部著作和三次论战。并通过对相关事迹、成就的精要评述，高度赞颂了马克思作为伟大思想家、革命家的崇高人格和百折不挠的斗争精神，及其对整个人类的解放事业做出的卓越贡献。</a:t>
            </a:r>
            <a:endParaRPr lang="zh-CN" altLang="zh-CN" sz="1050" kern="100" dirty="0">
              <a:effectLst/>
              <a:latin typeface="宋体" panose="02010600030101010101" pitchFamily="2"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39000" y="458416"/>
            <a:ext cx="11478502" cy="1979492"/>
          </a:xfrm>
          <a:prstGeom prst="rect">
            <a:avLst/>
          </a:prstGeom>
        </p:spPr>
        <p:txBody>
          <a:bodyPr wrap="square" lIns="121898" tIns="60948" rIns="121898" bIns="60948">
            <a:spAutoFit/>
          </a:bodyPr>
          <a:lstStyle/>
          <a:p>
            <a:pPr algn="just">
              <a:lnSpc>
                <a:spcPct val="150000"/>
              </a:lnSpc>
            </a:pPr>
            <a:r>
              <a:rPr lang="en-US" altLang="zh-CN" sz="2800" b="1" kern="100" dirty="0">
                <a:solidFill>
                  <a:srgbClr val="C00000"/>
                </a:solidFill>
                <a:latin typeface="Times New Roman" panose="02020603050405020304"/>
                <a:ea typeface="华文细黑"/>
                <a:cs typeface="Courier New" panose="02070309020205020404"/>
              </a:rPr>
              <a:t>3.</a:t>
            </a:r>
            <a:r>
              <a:rPr lang="zh-CN" altLang="zh-CN" sz="2800" b="1" kern="100" dirty="0">
                <a:solidFill>
                  <a:srgbClr val="C00000"/>
                </a:solidFill>
                <a:latin typeface="Times New Roman" panose="02020603050405020304"/>
                <a:ea typeface="华文细黑"/>
                <a:cs typeface="Courier New" panose="02070309020205020404"/>
              </a:rPr>
              <a:t>初读感知</a:t>
            </a:r>
            <a:endParaRPr lang="zh-CN" altLang="zh-CN" sz="2800" b="1" kern="100" dirty="0">
              <a:solidFill>
                <a:srgbClr val="C00000"/>
              </a:solidFill>
              <a:latin typeface="Times New Roman" panose="02020603050405020304"/>
              <a:ea typeface="华文细黑"/>
              <a:cs typeface="Courier New" panose="02070309020205020404"/>
            </a:endParaRPr>
          </a:p>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马克思在进行共产主义理论研究、创立共产主义者同盟、撰写《共产党宣言》时经受了许多困难和压力，文中主要写了哪些方面的困难和压力？</a:t>
            </a:r>
            <a:endParaRPr lang="zh-CN" altLang="zh-CN" sz="1050" kern="100" dirty="0">
              <a:effectLst/>
              <a:latin typeface="宋体" panose="02010600030101010101" pitchFamily="2" charset="-122"/>
              <a:cs typeface="Courier New" panose="02070309020205020404"/>
            </a:endParaRPr>
          </a:p>
        </p:txBody>
      </p:sp>
      <p:sp>
        <p:nvSpPr>
          <p:cNvPr id="4" name="矩形 3"/>
          <p:cNvSpPr/>
          <p:nvPr/>
        </p:nvSpPr>
        <p:spPr>
          <a:xfrm>
            <a:off x="435149" y="3141762"/>
            <a:ext cx="11539275" cy="2717270"/>
          </a:xfrm>
          <a:prstGeom prst="rect">
            <a:avLst/>
          </a:prstGeom>
          <a:solidFill>
            <a:schemeClr val="accent1">
              <a:lumMod val="20000"/>
              <a:lumOff val="80000"/>
            </a:schemeClr>
          </a:solidFill>
        </p:spPr>
        <p:txBody>
          <a:bodyPr wrap="square">
            <a:spAutoFit/>
          </a:bodyPr>
          <a:lstStyle/>
          <a:p>
            <a:pPr algn="just">
              <a:lnSpc>
                <a:spcPct val="150000"/>
              </a:lnSpc>
              <a:spcAft>
                <a:spcPts val="0"/>
              </a:spcAft>
            </a:pPr>
            <a:endParaRPr lang="en-US" altLang="zh-CN" sz="2800" kern="100" spc="-100" dirty="0">
              <a:latin typeface="宋体" panose="02010600030101010101" pitchFamily="2" charset="-122"/>
              <a:ea typeface="华文细黑"/>
              <a:cs typeface="Times New Roman" panose="02020603050405020304"/>
            </a:endParaRPr>
          </a:p>
        </p:txBody>
      </p:sp>
      <p:sp>
        <p:nvSpPr>
          <p:cNvPr id="7" name="TextBox 6"/>
          <p:cNvSpPr txBox="1"/>
          <p:nvPr/>
        </p:nvSpPr>
        <p:spPr>
          <a:xfrm>
            <a:off x="476530" y="2526556"/>
            <a:ext cx="977341" cy="461665"/>
          </a:xfrm>
          <a:prstGeom prst="rect">
            <a:avLst/>
          </a:prstGeom>
          <a:solidFill>
            <a:srgbClr val="B4C7E7"/>
          </a:solidFill>
        </p:spPr>
        <p:txBody>
          <a:bodyPr wrap="square" rtlCol="0">
            <a:spAutoFit/>
          </a:bodyPr>
          <a:lstStyle/>
          <a:p>
            <a:r>
              <a:rPr lang="zh-CN" altLang="en-US" sz="2400" dirty="0" smtClean="0">
                <a:solidFill>
                  <a:schemeClr val="bg1"/>
                </a:solidFill>
                <a:latin typeface="+mj-ea"/>
                <a:ea typeface="+mj-ea"/>
                <a:cs typeface="Times New Roman" panose="02020603050405020304" pitchFamily="18" charset="0"/>
              </a:rPr>
              <a:t> 答案</a:t>
            </a:r>
            <a:endParaRPr lang="zh-CN" altLang="en-US" sz="2400" dirty="0" smtClean="0">
              <a:solidFill>
                <a:schemeClr val="bg1"/>
              </a:solidFill>
              <a:latin typeface="+mj-ea"/>
              <a:ea typeface="+mj-ea"/>
              <a:cs typeface="Times New Roman" panose="02020603050405020304" pitchFamily="18" charset="0"/>
            </a:endParaRPr>
          </a:p>
        </p:txBody>
      </p:sp>
      <p:sp>
        <p:nvSpPr>
          <p:cNvPr id="8" name="矩形 7"/>
          <p:cNvSpPr/>
          <p:nvPr/>
        </p:nvSpPr>
        <p:spPr>
          <a:xfrm>
            <a:off x="449352" y="3215964"/>
            <a:ext cx="11478502" cy="2625823"/>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主要有三方面的困难和压力：一是家庭生活的困顿，经济的拮据；二是来自反动政府的打压与迫害；三是来自宗教、唯心主义者等外部和以魏特林空想共产主义和蒲鲁东主义为代表的阵营内部的双重斗争。这些都给马克思主义的发展带来了障碍。</a:t>
            </a:r>
            <a:endParaRPr lang="zh-CN" altLang="zh-CN" sz="1050" kern="100" dirty="0">
              <a:effectLst/>
              <a:latin typeface="宋体" panose="02010600030101010101" pitchFamily="2"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blinds(horizontal)">
                                      <p:cBhvr>
                                        <p:cTn id="10" dur="500"/>
                                        <p:tgtEl>
                                          <p:spTgt spid="8"/>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xit" presetSubtype="0" fill="hold" grpId="1" nodeType="clickEffect">
                                  <p:stCondLst>
                                    <p:cond delay="0"/>
                                  </p:stCondLst>
                                  <p:childTnLst>
                                    <p:animEffect transition="out" filter="fade">
                                      <p:cBhvr>
                                        <p:cTn id="14" dur="500"/>
                                        <p:tgtEl>
                                          <p:spTgt spid="8"/>
                                        </p:tgtEl>
                                      </p:cBhvr>
                                    </p:animEffect>
                                    <p:set>
                                      <p:cBhvr>
                                        <p:cTn id="15" dur="1" fill="hold">
                                          <p:stCondLst>
                                            <p:cond delay="499"/>
                                          </p:stCondLst>
                                        </p:cTn>
                                        <p:tgtEl>
                                          <p:spTgt spid="8"/>
                                        </p:tgtEl>
                                        <p:attrNameLst>
                                          <p:attrName>style.visibility</p:attrName>
                                        </p:attrNameLst>
                                      </p:cBhvr>
                                      <p:to>
                                        <p:strVal val="hidden"/>
                                      </p:to>
                                    </p:set>
                                  </p:childTnLst>
                                </p:cTn>
                              </p:par>
                              <p:par>
                                <p:cTn id="16" presetID="10" presetClass="exit" presetSubtype="0" fill="hold" grpId="1" nodeType="withEffect">
                                  <p:stCondLst>
                                    <p:cond delay="0"/>
                                  </p:stCondLst>
                                  <p:childTnLst>
                                    <p:animEffect transition="out" filter="fade">
                                      <p:cBhvr>
                                        <p:cTn id="17" dur="500"/>
                                        <p:tgtEl>
                                          <p:spTgt spid="4"/>
                                        </p:tgtEl>
                                      </p:cBhvr>
                                    </p:animEffect>
                                    <p:set>
                                      <p:cBhvr>
                                        <p:cTn id="18" dur="1" fill="hold">
                                          <p:stCondLst>
                                            <p:cond delay="499"/>
                                          </p:stCondLst>
                                        </p:cTn>
                                        <p:tgtEl>
                                          <p:spTgt spid="4"/>
                                        </p:tgtEl>
                                        <p:attrNameLst>
                                          <p:attrName>style.visibility</p:attrName>
                                        </p:attrNameLst>
                                      </p:cBhvr>
                                      <p:to>
                                        <p:strVal val="hidden"/>
                                      </p:to>
                                    </p:set>
                                  </p:childTnLst>
                                </p:cTn>
                              </p:par>
                            </p:childTnLst>
                          </p:cTn>
                        </p:par>
                      </p:childTnLst>
                    </p:cTn>
                  </p:par>
                </p:childTnLst>
              </p:cTn>
              <p:nextCondLst>
                <p:cond evt="onClick" delay="0">
                  <p:tgtEl>
                    <p:spTgt spid="7"/>
                  </p:tgtEl>
                </p:cond>
              </p:nextCondLst>
            </p:seq>
          </p:childTnLst>
        </p:cTn>
      </p:par>
    </p:tnLst>
    <p:bldLst>
      <p:bldP spid="4" grpId="0" animBg="1"/>
      <p:bldP spid="4" grpId="1" animBg="1"/>
      <p:bldP spid="8" grpId="0"/>
      <p:bldP spid="8" grpId="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39000" y="765498"/>
            <a:ext cx="11478502" cy="687600"/>
          </a:xfrm>
          <a:prstGeom prst="rect">
            <a:avLst/>
          </a:prstGeom>
        </p:spPr>
        <p:txBody>
          <a:bodyPr wrap="square" lIns="121898" tIns="60948" rIns="121898" bIns="60948">
            <a:spAutoFit/>
          </a:bodyPr>
          <a:lstStyle/>
          <a:p>
            <a:pPr algn="just">
              <a:lnSpc>
                <a:spcPct val="150000"/>
              </a:lnSpc>
              <a:spcAft>
                <a:spcPts val="0"/>
              </a:spcAft>
            </a:pPr>
            <a:r>
              <a:rPr lang="en-US" altLang="zh-CN" sz="2800" kern="100" spc="-50" dirty="0">
                <a:latin typeface="Times New Roman" panose="02020603050405020304"/>
                <a:ea typeface="华文细黑"/>
                <a:cs typeface="Courier New" panose="02070309020205020404"/>
              </a:rPr>
              <a:t>1.</a:t>
            </a:r>
            <a:r>
              <a:rPr lang="zh-CN" altLang="zh-CN" sz="2800" kern="100" spc="-50" dirty="0">
                <a:latin typeface="Times New Roman" panose="02020603050405020304"/>
                <a:ea typeface="华文细黑"/>
                <a:cs typeface="Times New Roman" panose="02020603050405020304"/>
              </a:rPr>
              <a:t>阅读全文，结合列斯纳对马克思的印象，你觉得马克思具有怎样的特点？</a:t>
            </a:r>
            <a:endParaRPr lang="zh-CN" altLang="zh-CN" sz="1050" kern="100" spc="-50" dirty="0">
              <a:effectLst/>
              <a:latin typeface="宋体" panose="02010600030101010101" pitchFamily="2" charset="-122"/>
              <a:cs typeface="Courier New" panose="02070309020205020404"/>
            </a:endParaRPr>
          </a:p>
        </p:txBody>
      </p:sp>
      <p:sp>
        <p:nvSpPr>
          <p:cNvPr id="3" name="矩形 2"/>
          <p:cNvSpPr/>
          <p:nvPr/>
        </p:nvSpPr>
        <p:spPr>
          <a:xfrm>
            <a:off x="17558" y="-26590"/>
            <a:ext cx="12143880" cy="432000"/>
          </a:xfrm>
          <a:prstGeom prst="rect">
            <a:avLst/>
          </a:prstGeom>
          <a:solidFill>
            <a:srgbClr val="36B2E6"/>
          </a:solidFill>
          <a:ln>
            <a:solidFill>
              <a:schemeClr val="bg1"/>
            </a:solidFill>
          </a:ln>
          <a:effectLst>
            <a:outerShdw blurRad="63500" sx="102000" sy="102000" algn="ctr"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rtlCol="0" anchor="ctr"/>
          <a:lstStyle/>
          <a:p>
            <a:pPr algn="ctr"/>
            <a:endParaRPr lang="zh-CN" altLang="en-US" sz="1800" dirty="0">
              <a:solidFill>
                <a:schemeClr val="bg1">
                  <a:lumMod val="75000"/>
                </a:schemeClr>
              </a:solidFill>
              <a:latin typeface="微软雅黑" panose="020B0503020204020204" pitchFamily="34" charset="-122"/>
              <a:ea typeface="微软雅黑" panose="020B0503020204020204" pitchFamily="34" charset="-122"/>
            </a:endParaRPr>
          </a:p>
        </p:txBody>
      </p:sp>
      <p:sp>
        <p:nvSpPr>
          <p:cNvPr id="4" name="矩形 3"/>
          <p:cNvSpPr/>
          <p:nvPr/>
        </p:nvSpPr>
        <p:spPr>
          <a:xfrm>
            <a:off x="-14252" y="-16473"/>
            <a:ext cx="12175690" cy="461665"/>
          </a:xfrm>
          <a:prstGeom prst="rect">
            <a:avLst/>
          </a:prstGeom>
        </p:spPr>
        <p:txBody>
          <a:bodyPr wrap="square">
            <a:spAutoFit/>
          </a:bodyPr>
          <a:lstStyle/>
          <a:p>
            <a:pPr algn="ctr">
              <a:defRPr/>
            </a:pPr>
            <a:r>
              <a:rPr lang="zh-CN" altLang="en-US" b="1" dirty="0" smtClean="0">
                <a:solidFill>
                  <a:srgbClr val="FFFF00"/>
                </a:solidFill>
                <a:latin typeface="微软雅黑" panose="020B0503020204020204" pitchFamily="34" charset="-122"/>
                <a:ea typeface="微软雅黑" panose="020B0503020204020204" pitchFamily="34" charset="-122"/>
              </a:rPr>
              <a:t>课堂互动</a:t>
            </a:r>
            <a:endParaRPr lang="zh-CN" altLang="en-US" b="1" dirty="0">
              <a:solidFill>
                <a:srgbClr val="FFFF00"/>
              </a:solidFill>
              <a:latin typeface="微软雅黑" panose="020B0503020204020204" pitchFamily="34" charset="-122"/>
              <a:ea typeface="微软雅黑" panose="020B0503020204020204" pitchFamily="34" charset="-122"/>
            </a:endParaRPr>
          </a:p>
        </p:txBody>
      </p:sp>
      <p:sp>
        <p:nvSpPr>
          <p:cNvPr id="5" name="矩形 4"/>
          <p:cNvSpPr/>
          <p:nvPr/>
        </p:nvSpPr>
        <p:spPr>
          <a:xfrm>
            <a:off x="435149" y="2271795"/>
            <a:ext cx="11539275" cy="2061940"/>
          </a:xfrm>
          <a:prstGeom prst="rect">
            <a:avLst/>
          </a:prstGeom>
          <a:solidFill>
            <a:schemeClr val="accent1">
              <a:lumMod val="20000"/>
              <a:lumOff val="80000"/>
            </a:schemeClr>
          </a:solidFill>
        </p:spPr>
        <p:txBody>
          <a:bodyPr wrap="square">
            <a:spAutoFit/>
          </a:bodyPr>
          <a:lstStyle/>
          <a:p>
            <a:pPr algn="just">
              <a:lnSpc>
                <a:spcPct val="150000"/>
              </a:lnSpc>
              <a:spcAft>
                <a:spcPts val="0"/>
              </a:spcAft>
            </a:pPr>
            <a:endParaRPr lang="en-US" altLang="zh-CN" sz="2800" kern="100" spc="-100" dirty="0">
              <a:latin typeface="宋体" panose="02010600030101010101" pitchFamily="2" charset="-122"/>
              <a:ea typeface="华文细黑"/>
              <a:cs typeface="Times New Roman" panose="02020603050405020304"/>
            </a:endParaRPr>
          </a:p>
        </p:txBody>
      </p:sp>
      <p:sp>
        <p:nvSpPr>
          <p:cNvPr id="7" name="TextBox 6"/>
          <p:cNvSpPr txBox="1"/>
          <p:nvPr/>
        </p:nvSpPr>
        <p:spPr>
          <a:xfrm>
            <a:off x="531540" y="1538536"/>
            <a:ext cx="977341" cy="461665"/>
          </a:xfrm>
          <a:prstGeom prst="rect">
            <a:avLst/>
          </a:prstGeom>
          <a:solidFill>
            <a:srgbClr val="B4C7E7"/>
          </a:solidFill>
        </p:spPr>
        <p:txBody>
          <a:bodyPr wrap="square" rtlCol="0">
            <a:spAutoFit/>
          </a:bodyPr>
          <a:lstStyle/>
          <a:p>
            <a:r>
              <a:rPr lang="zh-CN" altLang="en-US" sz="2400" dirty="0" smtClean="0">
                <a:solidFill>
                  <a:schemeClr val="bg1"/>
                </a:solidFill>
                <a:latin typeface="+mj-ea"/>
                <a:ea typeface="+mj-ea"/>
                <a:cs typeface="Times New Roman" panose="02020603050405020304" pitchFamily="18" charset="0"/>
              </a:rPr>
              <a:t> 答案</a:t>
            </a:r>
            <a:endParaRPr lang="zh-CN" altLang="en-US" sz="2400" dirty="0" smtClean="0">
              <a:solidFill>
                <a:schemeClr val="bg1"/>
              </a:solidFill>
              <a:latin typeface="+mj-ea"/>
              <a:ea typeface="+mj-ea"/>
              <a:cs typeface="Times New Roman" panose="02020603050405020304" pitchFamily="18" charset="0"/>
            </a:endParaRPr>
          </a:p>
        </p:txBody>
      </p:sp>
      <p:sp>
        <p:nvSpPr>
          <p:cNvPr id="8" name="矩形 7"/>
          <p:cNvSpPr/>
          <p:nvPr/>
        </p:nvSpPr>
        <p:spPr>
          <a:xfrm>
            <a:off x="468077" y="2314398"/>
            <a:ext cx="11364853" cy="1979492"/>
          </a:xfrm>
          <a:prstGeom prst="rect">
            <a:avLst/>
          </a:prstGeom>
        </p:spPr>
        <p:txBody>
          <a:bodyPr wrap="square" lIns="121898" tIns="60948" rIns="121898" bIns="60948">
            <a:spAutoFit/>
          </a:bodyPr>
          <a:lstStyle/>
          <a:p>
            <a:pPr algn="just">
              <a:lnSpc>
                <a:spcPct val="150000"/>
              </a:lnSpc>
              <a:spcAft>
                <a:spcPts val="0"/>
              </a:spcAft>
            </a:pPr>
            <a:r>
              <a:rPr lang="zh-CN" altLang="zh-CN" sz="2800" kern="100">
                <a:latin typeface="Times New Roman" panose="02020603050405020304"/>
                <a:ea typeface="华文细黑"/>
                <a:cs typeface="Times New Roman" panose="02020603050405020304"/>
              </a:rPr>
              <a:t>马克思是科学社会主义思想的杰出代表。他年轻，结实，精力充沛，能洞察一切；语言犀利、逻辑性强，有演讲天赋，思想成熟，有领袖风范，让人敬服。</a:t>
            </a:r>
            <a:endParaRPr lang="zh-CN" altLang="zh-CN" sz="1050" kern="100">
              <a:effectLst/>
              <a:latin typeface="宋体" panose="02010600030101010101" pitchFamily="2"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blinds(horizontal)">
                                      <p:cBhvr>
                                        <p:cTn id="10" dur="500"/>
                                        <p:tgtEl>
                                          <p:spTgt spid="8"/>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xit" presetSubtype="0" fill="hold" grpId="1" nodeType="clickEffect">
                                  <p:stCondLst>
                                    <p:cond delay="0"/>
                                  </p:stCondLst>
                                  <p:childTnLst>
                                    <p:animEffect transition="out" filter="fade">
                                      <p:cBhvr>
                                        <p:cTn id="14" dur="500"/>
                                        <p:tgtEl>
                                          <p:spTgt spid="8"/>
                                        </p:tgtEl>
                                      </p:cBhvr>
                                    </p:animEffect>
                                    <p:set>
                                      <p:cBhvr>
                                        <p:cTn id="15" dur="1" fill="hold">
                                          <p:stCondLst>
                                            <p:cond delay="499"/>
                                          </p:stCondLst>
                                        </p:cTn>
                                        <p:tgtEl>
                                          <p:spTgt spid="8"/>
                                        </p:tgtEl>
                                        <p:attrNameLst>
                                          <p:attrName>style.visibility</p:attrName>
                                        </p:attrNameLst>
                                      </p:cBhvr>
                                      <p:to>
                                        <p:strVal val="hidden"/>
                                      </p:to>
                                    </p:set>
                                  </p:childTnLst>
                                </p:cTn>
                              </p:par>
                              <p:par>
                                <p:cTn id="16" presetID="10" presetClass="exit" presetSubtype="0" fill="hold" grpId="1" nodeType="withEffect">
                                  <p:stCondLst>
                                    <p:cond delay="0"/>
                                  </p:stCondLst>
                                  <p:childTnLst>
                                    <p:animEffect transition="out" filter="fade">
                                      <p:cBhvr>
                                        <p:cTn id="17" dur="500"/>
                                        <p:tgtEl>
                                          <p:spTgt spid="5"/>
                                        </p:tgtEl>
                                      </p:cBhvr>
                                    </p:animEffect>
                                    <p:set>
                                      <p:cBhvr>
                                        <p:cTn id="18" dur="1" fill="hold">
                                          <p:stCondLst>
                                            <p:cond delay="499"/>
                                          </p:stCondLst>
                                        </p:cTn>
                                        <p:tgtEl>
                                          <p:spTgt spid="5"/>
                                        </p:tgtEl>
                                        <p:attrNameLst>
                                          <p:attrName>style.visibility</p:attrName>
                                        </p:attrNameLst>
                                      </p:cBhvr>
                                      <p:to>
                                        <p:strVal val="hidden"/>
                                      </p:to>
                                    </p:set>
                                  </p:childTnLst>
                                </p:cTn>
                              </p:par>
                            </p:childTnLst>
                          </p:cTn>
                        </p:par>
                      </p:childTnLst>
                    </p:cTn>
                  </p:par>
                </p:childTnLst>
              </p:cTn>
              <p:nextCondLst>
                <p:cond evt="onClick" delay="0">
                  <p:tgtEl>
                    <p:spTgt spid="7"/>
                  </p:tgtEl>
                </p:cond>
              </p:nextCondLst>
            </p:seq>
          </p:childTnLst>
        </p:cTn>
      </p:par>
    </p:tnLst>
    <p:bldLst>
      <p:bldP spid="5" grpId="0" animBg="1"/>
      <p:bldP spid="5" grpId="1" animBg="1"/>
      <p:bldP spid="8" grpId="0"/>
      <p:bldP spid="8" grpId="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339000" y="549474"/>
            <a:ext cx="11478502" cy="1333161"/>
          </a:xfrm>
          <a:prstGeom prst="rect">
            <a:avLst/>
          </a:prstGeom>
        </p:spPr>
        <p:txBody>
          <a:bodyPr wrap="square" lIns="121898" tIns="60948" rIns="121898" bIns="60948">
            <a:spAutoFit/>
          </a:bodyPr>
          <a:lstStyle/>
          <a:p>
            <a:pPr algn="just">
              <a:lnSpc>
                <a:spcPct val="150000"/>
              </a:lnSpc>
              <a:spcAft>
                <a:spcPts val="0"/>
              </a:spcAft>
            </a:pPr>
            <a:r>
              <a:rPr lang="en-US" altLang="zh-CN" sz="2800" kern="10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文章倒数第二段说</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《共产党宣言》是科学共产主义的出生证明书</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，结合上文概括一下它到底是怎样的一部著作。</a:t>
            </a:r>
            <a:endParaRPr lang="zh-CN" altLang="zh-CN" sz="1050" kern="100" dirty="0">
              <a:effectLst/>
              <a:latin typeface="宋体" panose="02010600030101010101" pitchFamily="2" charset="-122"/>
              <a:cs typeface="Courier New" panose="02070309020205020404"/>
            </a:endParaRPr>
          </a:p>
        </p:txBody>
      </p:sp>
      <p:sp>
        <p:nvSpPr>
          <p:cNvPr id="3" name="矩形 2"/>
          <p:cNvSpPr/>
          <p:nvPr/>
        </p:nvSpPr>
        <p:spPr>
          <a:xfrm>
            <a:off x="435149" y="2061642"/>
            <a:ext cx="11539275" cy="4018138"/>
          </a:xfrm>
          <a:prstGeom prst="rect">
            <a:avLst/>
          </a:prstGeom>
          <a:solidFill>
            <a:schemeClr val="accent1">
              <a:lumMod val="20000"/>
              <a:lumOff val="80000"/>
            </a:schemeClr>
          </a:solidFill>
        </p:spPr>
        <p:txBody>
          <a:bodyPr wrap="square">
            <a:spAutoFit/>
          </a:bodyPr>
          <a:lstStyle/>
          <a:p>
            <a:pPr algn="just">
              <a:lnSpc>
                <a:spcPct val="150000"/>
              </a:lnSpc>
              <a:spcAft>
                <a:spcPts val="0"/>
              </a:spcAft>
            </a:pPr>
            <a:endParaRPr lang="en-US" altLang="zh-CN" sz="2800" kern="100" spc="-100" dirty="0">
              <a:latin typeface="宋体" panose="02010600030101010101" pitchFamily="2" charset="-122"/>
              <a:ea typeface="华文细黑"/>
              <a:cs typeface="Times New Roman" panose="02020603050405020304"/>
            </a:endParaRPr>
          </a:p>
        </p:txBody>
      </p:sp>
      <p:sp>
        <p:nvSpPr>
          <p:cNvPr id="4" name="TextBox 3"/>
          <p:cNvSpPr txBox="1"/>
          <p:nvPr/>
        </p:nvSpPr>
        <p:spPr>
          <a:xfrm>
            <a:off x="7506791" y="1351087"/>
            <a:ext cx="977341" cy="461665"/>
          </a:xfrm>
          <a:prstGeom prst="rect">
            <a:avLst/>
          </a:prstGeom>
          <a:solidFill>
            <a:srgbClr val="B4C7E7"/>
          </a:solidFill>
        </p:spPr>
        <p:txBody>
          <a:bodyPr wrap="square" rtlCol="0">
            <a:spAutoFit/>
          </a:bodyPr>
          <a:lstStyle/>
          <a:p>
            <a:r>
              <a:rPr lang="zh-CN" altLang="en-US" sz="2400" dirty="0" smtClean="0">
                <a:solidFill>
                  <a:schemeClr val="bg1"/>
                </a:solidFill>
                <a:latin typeface="+mj-ea"/>
                <a:ea typeface="+mj-ea"/>
                <a:cs typeface="Times New Roman" panose="02020603050405020304" pitchFamily="18" charset="0"/>
              </a:rPr>
              <a:t> 答案</a:t>
            </a:r>
            <a:endParaRPr lang="zh-CN" altLang="en-US" sz="2400" dirty="0" smtClean="0">
              <a:solidFill>
                <a:schemeClr val="bg1"/>
              </a:solidFill>
              <a:latin typeface="+mj-ea"/>
              <a:ea typeface="+mj-ea"/>
              <a:cs typeface="Times New Roman" panose="02020603050405020304" pitchFamily="18" charset="0"/>
            </a:endParaRPr>
          </a:p>
        </p:txBody>
      </p:sp>
      <p:sp>
        <p:nvSpPr>
          <p:cNvPr id="5" name="矩形 4"/>
          <p:cNvSpPr/>
          <p:nvPr/>
        </p:nvSpPr>
        <p:spPr>
          <a:xfrm>
            <a:off x="468077" y="2065014"/>
            <a:ext cx="11364853" cy="3918484"/>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这是一种比喻的说法，意思是说：《共产党宣言》的发表标志着科学共产主义的到来。它是外表并不华丽，篇幅不大，只有</a:t>
            </a:r>
            <a:r>
              <a:rPr lang="en-US" altLang="zh-CN" sz="2800" kern="100" dirty="0">
                <a:latin typeface="Times New Roman" panose="02020603050405020304"/>
                <a:ea typeface="华文细黑"/>
                <a:cs typeface="Courier New" panose="02070309020205020404"/>
              </a:rPr>
              <a:t>23</a:t>
            </a:r>
            <a:r>
              <a:rPr lang="zh-CN" altLang="zh-CN" sz="2800" kern="100" dirty="0">
                <a:latin typeface="Times New Roman" panose="02020603050405020304"/>
                <a:ea typeface="华文细黑"/>
                <a:cs typeface="Times New Roman" panose="02020603050405020304"/>
              </a:rPr>
              <a:t>页的小册子，印数也不过几百本，但却是马克思和恩格斯写下的一部开创历史的著作，是科学共产主义的第一个纲领性文献，直到今天仍然显示着强大的生命力。它是战斗纲领，语言简洁概括，富有感染力和吸引力，充满了革命的激情和鲜明的党性。</a:t>
            </a:r>
            <a:endParaRPr lang="zh-CN" altLang="zh-CN" sz="1050" kern="100" dirty="0">
              <a:effectLst/>
              <a:latin typeface="宋体" panose="02010600030101010101" pitchFamily="2"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linds(horizontal)">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xit" presetSubtype="0" fill="hold" grpId="1" nodeType="clickEffect">
                                  <p:stCondLst>
                                    <p:cond delay="0"/>
                                  </p:stCondLst>
                                  <p:childTnLst>
                                    <p:animEffect transition="out" filter="fade">
                                      <p:cBhvr>
                                        <p:cTn id="14" dur="500"/>
                                        <p:tgtEl>
                                          <p:spTgt spid="5"/>
                                        </p:tgtEl>
                                      </p:cBhvr>
                                    </p:animEffect>
                                    <p:set>
                                      <p:cBhvr>
                                        <p:cTn id="15" dur="1" fill="hold">
                                          <p:stCondLst>
                                            <p:cond delay="499"/>
                                          </p:stCondLst>
                                        </p:cTn>
                                        <p:tgtEl>
                                          <p:spTgt spid="5"/>
                                        </p:tgtEl>
                                        <p:attrNameLst>
                                          <p:attrName>style.visibility</p:attrName>
                                        </p:attrNameLst>
                                      </p:cBhvr>
                                      <p:to>
                                        <p:strVal val="hidden"/>
                                      </p:to>
                                    </p:set>
                                  </p:childTnLst>
                                </p:cTn>
                              </p:par>
                              <p:par>
                                <p:cTn id="16" presetID="10" presetClass="exit" presetSubtype="0" fill="hold" grpId="1" nodeType="withEffect">
                                  <p:stCondLst>
                                    <p:cond delay="0"/>
                                  </p:stCondLst>
                                  <p:childTnLst>
                                    <p:animEffect transition="out" filter="fade">
                                      <p:cBhvr>
                                        <p:cTn id="17" dur="500"/>
                                        <p:tgtEl>
                                          <p:spTgt spid="3"/>
                                        </p:tgtEl>
                                      </p:cBhvr>
                                    </p:animEffect>
                                    <p:set>
                                      <p:cBhvr>
                                        <p:cTn id="18" dur="1" fill="hold">
                                          <p:stCondLst>
                                            <p:cond delay="499"/>
                                          </p:stCondLst>
                                        </p:cTn>
                                        <p:tgtEl>
                                          <p:spTgt spid="3"/>
                                        </p:tgtEl>
                                        <p:attrNameLst>
                                          <p:attrName>style.visibility</p:attrName>
                                        </p:attrNameLst>
                                      </p:cBhvr>
                                      <p:to>
                                        <p:strVal val="hidden"/>
                                      </p:to>
                                    </p:set>
                                  </p:childTnLst>
                                </p:cTn>
                              </p:par>
                            </p:childTnLst>
                          </p:cTn>
                        </p:par>
                      </p:childTnLst>
                    </p:cTn>
                  </p:par>
                </p:childTnLst>
              </p:cTn>
              <p:nextCondLst>
                <p:cond evt="onClick" delay="0">
                  <p:tgtEl>
                    <p:spTgt spid="4"/>
                  </p:tgtEl>
                </p:cond>
              </p:nextCondLst>
            </p:seq>
          </p:childTnLst>
        </p:cTn>
      </p:par>
    </p:tnLst>
    <p:bldLst>
      <p:bldP spid="3" grpId="0" animBg="1"/>
      <p:bldP spid="3" grpId="1" animBg="1"/>
      <p:bldP spid="5" grpId="0"/>
      <p:bldP spid="5" grpId="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339000" y="333450"/>
            <a:ext cx="11478502" cy="1979492"/>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3.</a:t>
            </a:r>
            <a:r>
              <a:rPr lang="zh-CN" altLang="zh-CN" sz="2800" kern="100" dirty="0">
                <a:latin typeface="Times New Roman" panose="02020603050405020304"/>
                <a:ea typeface="华文细黑"/>
                <a:cs typeface="Times New Roman" panose="02020603050405020304"/>
              </a:rPr>
              <a:t>理解下面句子的含意。</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不久，他的夫人和</a:t>
            </a:r>
            <a:r>
              <a:rPr lang="en-US" altLang="zh-CN" sz="2800" kern="100" dirty="0">
                <a:latin typeface="Times New Roman" panose="02020603050405020304"/>
                <a:ea typeface="华文细黑"/>
                <a:cs typeface="Courier New" panose="02070309020205020404"/>
              </a:rPr>
              <a:t>9</a:t>
            </a:r>
            <a:r>
              <a:rPr lang="zh-CN" altLang="zh-CN" sz="2800" kern="100" dirty="0">
                <a:latin typeface="Times New Roman" panose="02020603050405020304"/>
                <a:ea typeface="华文细黑"/>
                <a:cs typeface="Times New Roman" panose="02020603050405020304"/>
              </a:rPr>
              <a:t>个月的女儿也随后到达，全家几乎已是一贫如洗。穷困的暗影始终紧紧追逼。</a:t>
            </a:r>
            <a:endParaRPr lang="zh-CN" altLang="zh-CN" sz="1050" kern="100" dirty="0">
              <a:effectLst/>
              <a:latin typeface="宋体" panose="02010600030101010101" pitchFamily="2" charset="-122"/>
              <a:cs typeface="Courier New" panose="02070309020205020404"/>
            </a:endParaRPr>
          </a:p>
        </p:txBody>
      </p:sp>
      <p:sp>
        <p:nvSpPr>
          <p:cNvPr id="13" name="矩形 12"/>
          <p:cNvSpPr/>
          <p:nvPr/>
        </p:nvSpPr>
        <p:spPr>
          <a:xfrm>
            <a:off x="339000" y="2378574"/>
            <a:ext cx="11386607" cy="3992687"/>
          </a:xfrm>
          <a:prstGeom prst="rect">
            <a:avLst/>
          </a:prstGeom>
          <a:solidFill>
            <a:schemeClr val="accent1">
              <a:lumMod val="20000"/>
              <a:lumOff val="80000"/>
            </a:schemeClr>
          </a:solidFill>
        </p:spPr>
        <p:txBody>
          <a:bodyPr wrap="square">
            <a:spAutoFit/>
          </a:bodyPr>
          <a:lstStyle/>
          <a:p>
            <a:pPr algn="just">
              <a:lnSpc>
                <a:spcPct val="140000"/>
              </a:lnSpc>
            </a:pPr>
            <a:endParaRPr lang="zh-CN" altLang="zh-CN" sz="2800" kern="100" dirty="0">
              <a:latin typeface="宋体" panose="02010600030101010101" pitchFamily="2" charset="-122"/>
              <a:ea typeface="华文细黑"/>
              <a:cs typeface="Times New Roman" panose="02020603050405020304"/>
            </a:endParaRPr>
          </a:p>
        </p:txBody>
      </p:sp>
      <p:sp>
        <p:nvSpPr>
          <p:cNvPr id="15" name="TextBox 14"/>
          <p:cNvSpPr txBox="1"/>
          <p:nvPr/>
        </p:nvSpPr>
        <p:spPr>
          <a:xfrm>
            <a:off x="4410447" y="1773610"/>
            <a:ext cx="977341" cy="461665"/>
          </a:xfrm>
          <a:prstGeom prst="rect">
            <a:avLst/>
          </a:prstGeom>
          <a:solidFill>
            <a:srgbClr val="B4C7E7"/>
          </a:solidFill>
        </p:spPr>
        <p:txBody>
          <a:bodyPr wrap="square" rtlCol="0">
            <a:spAutoFit/>
          </a:bodyPr>
          <a:lstStyle/>
          <a:p>
            <a:r>
              <a:rPr lang="zh-CN" altLang="en-US" sz="2400" dirty="0" smtClean="0">
                <a:solidFill>
                  <a:schemeClr val="bg1"/>
                </a:solidFill>
                <a:latin typeface="+mj-ea"/>
                <a:ea typeface="+mj-ea"/>
                <a:cs typeface="Times New Roman" panose="02020603050405020304" pitchFamily="18" charset="0"/>
              </a:rPr>
              <a:t> 答案</a:t>
            </a:r>
            <a:endParaRPr lang="zh-CN" altLang="en-US" sz="2400" dirty="0" smtClean="0">
              <a:solidFill>
                <a:schemeClr val="bg1"/>
              </a:solidFill>
              <a:latin typeface="+mj-ea"/>
              <a:ea typeface="+mj-ea"/>
              <a:cs typeface="Times New Roman" panose="02020603050405020304" pitchFamily="18" charset="0"/>
            </a:endParaRPr>
          </a:p>
        </p:txBody>
      </p:sp>
      <p:sp>
        <p:nvSpPr>
          <p:cNvPr id="16" name="矩形 15"/>
          <p:cNvSpPr/>
          <p:nvPr/>
        </p:nvSpPr>
        <p:spPr>
          <a:xfrm>
            <a:off x="350635" y="2330624"/>
            <a:ext cx="11299612" cy="3272154"/>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文章一开篇就将一个被驱逐出境、无家可归、一贫如洗的窘迫的马克思推到读者面前。这个人却要用他的伟大思想给我们带来光明和新生。特别是</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暗影</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始终</a:t>
            </a:r>
            <a:r>
              <a:rPr lang="en-US" altLang="zh-CN" sz="2800" kern="100" dirty="0" smtClean="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紧紧</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追逼</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几乎是一字千钧，压得人喘不过气来。</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暗影</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如影随形，</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追逼</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是拟人的手法，</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紧紧</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说明贫困的浓重，给人无限凄凉之感。</a:t>
            </a:r>
            <a:endParaRPr lang="zh-CN" altLang="zh-CN" sz="1050" kern="100" dirty="0">
              <a:effectLst/>
              <a:latin typeface="宋体" panose="02010600030101010101" pitchFamily="2"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linds(horizontal)">
                                      <p:cBhvr>
                                        <p:cTn id="7" dur="500"/>
                                        <p:tgtEl>
                                          <p:spTgt spid="13"/>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blinds(horizontal)">
                                      <p:cBhvr>
                                        <p:cTn id="10" dur="500"/>
                                        <p:tgtEl>
                                          <p:spTgt spid="16"/>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xit" presetSubtype="0" fill="hold" grpId="1" nodeType="clickEffect">
                                  <p:stCondLst>
                                    <p:cond delay="0"/>
                                  </p:stCondLst>
                                  <p:childTnLst>
                                    <p:animEffect transition="out" filter="fade">
                                      <p:cBhvr>
                                        <p:cTn id="14" dur="500"/>
                                        <p:tgtEl>
                                          <p:spTgt spid="16"/>
                                        </p:tgtEl>
                                      </p:cBhvr>
                                    </p:animEffect>
                                    <p:set>
                                      <p:cBhvr>
                                        <p:cTn id="15" dur="1" fill="hold">
                                          <p:stCondLst>
                                            <p:cond delay="499"/>
                                          </p:stCondLst>
                                        </p:cTn>
                                        <p:tgtEl>
                                          <p:spTgt spid="16"/>
                                        </p:tgtEl>
                                        <p:attrNameLst>
                                          <p:attrName>style.visibility</p:attrName>
                                        </p:attrNameLst>
                                      </p:cBhvr>
                                      <p:to>
                                        <p:strVal val="hidden"/>
                                      </p:to>
                                    </p:set>
                                  </p:childTnLst>
                                </p:cTn>
                              </p:par>
                              <p:par>
                                <p:cTn id="16" presetID="10" presetClass="exit" presetSubtype="0" fill="hold" grpId="1" nodeType="withEffect">
                                  <p:stCondLst>
                                    <p:cond delay="0"/>
                                  </p:stCondLst>
                                  <p:childTnLst>
                                    <p:animEffect transition="out" filter="fade">
                                      <p:cBhvr>
                                        <p:cTn id="17" dur="500"/>
                                        <p:tgtEl>
                                          <p:spTgt spid="13"/>
                                        </p:tgtEl>
                                      </p:cBhvr>
                                    </p:animEffect>
                                    <p:set>
                                      <p:cBhvr>
                                        <p:cTn id="18" dur="1" fill="hold">
                                          <p:stCondLst>
                                            <p:cond delay="499"/>
                                          </p:stCondLst>
                                        </p:cTn>
                                        <p:tgtEl>
                                          <p:spTgt spid="13"/>
                                        </p:tgtEl>
                                        <p:attrNameLst>
                                          <p:attrName>style.visibility</p:attrName>
                                        </p:attrNameLst>
                                      </p:cBhvr>
                                      <p:to>
                                        <p:strVal val="hidden"/>
                                      </p:to>
                                    </p:set>
                                  </p:childTnLst>
                                </p:cTn>
                              </p:par>
                            </p:childTnLst>
                          </p:cTn>
                        </p:par>
                      </p:childTnLst>
                    </p:cTn>
                  </p:par>
                </p:childTnLst>
              </p:cTn>
              <p:nextCondLst>
                <p:cond evt="onClick" delay="0">
                  <p:tgtEl>
                    <p:spTgt spid="15"/>
                  </p:tgtEl>
                </p:cond>
              </p:nextCondLst>
            </p:seq>
          </p:childTnLst>
        </p:cTn>
      </p:par>
    </p:tnLst>
    <p:bldLst>
      <p:bldP spid="13" grpId="0" animBg="1"/>
      <p:bldP spid="13" grpId="1" animBg="1"/>
      <p:bldP spid="16" grpId="0"/>
      <p:bldP spid="16" grpId="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7558" y="-26590"/>
            <a:ext cx="12143880" cy="432000"/>
          </a:xfrm>
          <a:prstGeom prst="rect">
            <a:avLst/>
          </a:prstGeom>
          <a:solidFill>
            <a:srgbClr val="36B2E6"/>
          </a:solidFill>
          <a:ln>
            <a:solidFill>
              <a:schemeClr val="bg1"/>
            </a:solidFill>
          </a:ln>
          <a:effectLst>
            <a:outerShdw blurRad="63500" sx="102000" sy="102000" algn="ctr"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rtlCol="0" anchor="ctr"/>
          <a:lstStyle/>
          <a:p>
            <a:pPr algn="ctr"/>
            <a:endParaRPr lang="zh-CN" altLang="en-US" sz="1800" dirty="0">
              <a:solidFill>
                <a:schemeClr val="bg1">
                  <a:lumMod val="75000"/>
                </a:schemeClr>
              </a:solidFill>
              <a:latin typeface="微软雅黑" panose="020B0503020204020204" pitchFamily="34" charset="-122"/>
              <a:ea typeface="微软雅黑" panose="020B0503020204020204" pitchFamily="34" charset="-122"/>
            </a:endParaRPr>
          </a:p>
        </p:txBody>
      </p:sp>
      <p:sp>
        <p:nvSpPr>
          <p:cNvPr id="4" name="矩形 3"/>
          <p:cNvSpPr/>
          <p:nvPr/>
        </p:nvSpPr>
        <p:spPr>
          <a:xfrm>
            <a:off x="-14252" y="-16473"/>
            <a:ext cx="12175690" cy="461665"/>
          </a:xfrm>
          <a:prstGeom prst="rect">
            <a:avLst/>
          </a:prstGeom>
        </p:spPr>
        <p:txBody>
          <a:bodyPr wrap="square">
            <a:spAutoFit/>
          </a:bodyPr>
          <a:lstStyle/>
          <a:p>
            <a:pPr algn="ctr">
              <a:defRPr/>
            </a:pPr>
            <a:r>
              <a:rPr lang="zh-CN" altLang="en-US" b="1" dirty="0" smtClean="0">
                <a:solidFill>
                  <a:srgbClr val="FFFF00"/>
                </a:solidFill>
                <a:latin typeface="微软雅黑" panose="020B0503020204020204" pitchFamily="34" charset="-122"/>
                <a:ea typeface="微软雅黑" panose="020B0503020204020204" pitchFamily="34" charset="-122"/>
              </a:rPr>
              <a:t>延伸探究</a:t>
            </a:r>
            <a:endParaRPr lang="zh-CN" altLang="en-US" b="1" dirty="0">
              <a:solidFill>
                <a:srgbClr val="FFFF00"/>
              </a:solidFill>
              <a:latin typeface="微软雅黑" panose="020B0503020204020204" pitchFamily="34" charset="-122"/>
              <a:ea typeface="微软雅黑" panose="020B0503020204020204" pitchFamily="34" charset="-122"/>
            </a:endParaRPr>
          </a:p>
        </p:txBody>
      </p:sp>
      <p:sp>
        <p:nvSpPr>
          <p:cNvPr id="9" name="矩形 8"/>
          <p:cNvSpPr/>
          <p:nvPr/>
        </p:nvSpPr>
        <p:spPr>
          <a:xfrm>
            <a:off x="339000" y="800489"/>
            <a:ext cx="11478502" cy="1333161"/>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马克思的理论被称为科学的理论，你认为作者在传记中是如何体现这一点的？</a:t>
            </a:r>
            <a:endParaRPr lang="zh-CN" altLang="zh-CN" sz="1050" kern="100" dirty="0">
              <a:effectLst/>
              <a:latin typeface="宋体" panose="02010600030101010101" pitchFamily="2" charset="-122"/>
              <a:cs typeface="Courier New" panose="02070309020205020404"/>
            </a:endParaRPr>
          </a:p>
        </p:txBody>
      </p:sp>
      <p:sp>
        <p:nvSpPr>
          <p:cNvPr id="13" name="TextBox 12">
            <a:hlinkClick r:id="rId1" action="ppaction://hlinksldjump"/>
          </p:cNvPr>
          <p:cNvSpPr txBox="1"/>
          <p:nvPr/>
        </p:nvSpPr>
        <p:spPr>
          <a:xfrm>
            <a:off x="1486694" y="1629594"/>
            <a:ext cx="977341" cy="461665"/>
          </a:xfrm>
          <a:prstGeom prst="rect">
            <a:avLst/>
          </a:prstGeom>
          <a:solidFill>
            <a:srgbClr val="B4C7E7"/>
          </a:solidFill>
        </p:spPr>
        <p:txBody>
          <a:bodyPr wrap="square" rtlCol="0">
            <a:spAutoFit/>
          </a:bodyPr>
          <a:lstStyle/>
          <a:p>
            <a:r>
              <a:rPr lang="zh-CN" altLang="en-US" sz="2400" dirty="0" smtClean="0">
                <a:solidFill>
                  <a:schemeClr val="bg1"/>
                </a:solidFill>
                <a:latin typeface="+mj-ea"/>
                <a:ea typeface="+mj-ea"/>
                <a:cs typeface="Times New Roman" panose="02020603050405020304" pitchFamily="18" charset="0"/>
              </a:rPr>
              <a:t> 答案</a:t>
            </a:r>
            <a:endParaRPr lang="zh-CN" altLang="en-US" sz="2400" dirty="0" smtClean="0">
              <a:solidFill>
                <a:schemeClr val="bg1"/>
              </a:solidFill>
              <a:latin typeface="+mj-ea"/>
              <a:ea typeface="+mj-ea"/>
              <a:cs typeface="Times New Roman" panose="02020603050405020304" pitchFamily="18" charset="0"/>
            </a:endParaRPr>
          </a:p>
        </p:txBody>
      </p:sp>
      <p:pic>
        <p:nvPicPr>
          <p:cNvPr id="8" name="图片 7">
            <a:hlinkClick r:id="rId2" action="ppaction://hlinksldjump"/>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589027" y="6255027"/>
            <a:ext cx="602973" cy="602973"/>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 name="矩形 5"/>
          <p:cNvSpPr/>
          <p:nvPr/>
        </p:nvSpPr>
        <p:spPr>
          <a:xfrm>
            <a:off x="386408" y="141207"/>
            <a:ext cx="11386607" cy="6559509"/>
          </a:xfrm>
          <a:prstGeom prst="rect">
            <a:avLst/>
          </a:prstGeom>
          <a:solidFill>
            <a:schemeClr val="accent1">
              <a:lumMod val="20000"/>
              <a:lumOff val="80000"/>
            </a:schemeClr>
          </a:solidFill>
        </p:spPr>
        <p:txBody>
          <a:bodyPr wrap="square">
            <a:spAutoFit/>
          </a:bodyPr>
          <a:lstStyle/>
          <a:p>
            <a:pPr algn="just">
              <a:lnSpc>
                <a:spcPct val="140000"/>
              </a:lnSpc>
            </a:pPr>
            <a:endParaRPr lang="zh-CN" altLang="zh-CN" sz="2800" kern="100" dirty="0">
              <a:latin typeface="宋体" panose="02010600030101010101" pitchFamily="2" charset="-122"/>
              <a:ea typeface="华文细黑"/>
              <a:cs typeface="Times New Roman" panose="02020603050405020304"/>
            </a:endParaRPr>
          </a:p>
        </p:txBody>
      </p:sp>
      <p:sp>
        <p:nvSpPr>
          <p:cNvPr id="8" name="矩形 7"/>
          <p:cNvSpPr/>
          <p:nvPr/>
        </p:nvSpPr>
        <p:spPr>
          <a:xfrm>
            <a:off x="397203" y="117426"/>
            <a:ext cx="11299612" cy="6503807"/>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作者对马克思主要理论产生的社会条件做了详细介绍，如工人的运动状况、资产阶级革命进程、德国的农业危机和英国的经济危机都有涉及，明确了理论的诞生的实践意义。</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介绍了马克思对欧洲先进思想的继承与突破，证明了马克思思想是人类优秀文明继承的结果。</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(3)</a:t>
            </a:r>
            <a:r>
              <a:rPr lang="zh-CN" altLang="zh-CN" sz="2800" kern="100" dirty="0">
                <a:latin typeface="Times New Roman" panose="02020603050405020304"/>
                <a:ea typeface="华文细黑"/>
                <a:cs typeface="Times New Roman" panose="02020603050405020304"/>
              </a:rPr>
              <a:t>马克思在传播革命理论过程中同各种思想的斗争与交锋，经历了实践的检验，推动了革命运动的发展。</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因此，作者把马克思理论的产生同马克思的革命活动联系在一起，并将之作为贯穿马克思一生的主线，证明了马克思思想是继承了人类优秀文明的成果。</a:t>
            </a:r>
            <a:endParaRPr lang="zh-CN" altLang="zh-CN" sz="1050" kern="100" dirty="0">
              <a:effectLst/>
              <a:latin typeface="宋体" panose="02010600030101010101" pitchFamily="2" charset="-122"/>
              <a:cs typeface="Courier New" panose="02070309020205020404"/>
            </a:endParaRPr>
          </a:p>
        </p:txBody>
      </p:sp>
      <p:pic>
        <p:nvPicPr>
          <p:cNvPr id="10" name="图片 9">
            <a:hlinkClick r:id="rId1" action="ppaction://hlinksldjump"/>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589027" y="6255027"/>
            <a:ext cx="602973" cy="602973"/>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0413" cy="685958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257985" y="3076446"/>
            <a:ext cx="9674443" cy="707886"/>
          </a:xfrm>
          <a:prstGeom prst="rect">
            <a:avLst/>
          </a:prstGeom>
        </p:spPr>
        <p:txBody>
          <a:bodyPr wrap="none">
            <a:spAutoFit/>
          </a:bodyPr>
          <a:lstStyle/>
          <a:p>
            <a:pPr algn="ctr"/>
            <a:r>
              <a:rPr lang="zh-CN" altLang="en-US" sz="40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多读厚积 </a:t>
            </a:r>
            <a:r>
              <a:rPr lang="en-US" altLang="zh-CN" sz="40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4000"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读素材美文，积素养提技能</a:t>
            </a:r>
            <a:endParaRPr lang="en-US" altLang="zh-CN" sz="4000"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39000" y="1806728"/>
            <a:ext cx="11478502" cy="4647402"/>
          </a:xfrm>
          <a:prstGeom prst="rect">
            <a:avLst/>
          </a:prstGeom>
        </p:spPr>
        <p:txBody>
          <a:bodyPr wrap="square" lIns="121898" tIns="60948" rIns="121898" bIns="60948">
            <a:spAutoFit/>
          </a:bodyPr>
          <a:lstStyle/>
          <a:p>
            <a:pPr algn="ctr">
              <a:lnSpc>
                <a:spcPct val="150000"/>
              </a:lnSpc>
              <a:spcAft>
                <a:spcPts val="0"/>
              </a:spcAft>
            </a:pPr>
            <a:r>
              <a:rPr lang="zh-CN" altLang="zh-CN" sz="2800" b="1" kern="100" dirty="0">
                <a:solidFill>
                  <a:srgbClr val="C00000"/>
                </a:solidFill>
                <a:latin typeface="Times New Roman" panose="02020603050405020304"/>
                <a:ea typeface="华文细黑"/>
                <a:cs typeface="Times New Roman" panose="02020603050405020304"/>
              </a:rPr>
              <a:t>为共产主义而奋斗终生的马克思</a:t>
            </a:r>
            <a:endParaRPr lang="zh-CN" altLang="zh-CN" sz="2800" b="1" kern="100" dirty="0">
              <a:solidFill>
                <a:srgbClr val="C00000"/>
              </a:solidFill>
              <a:latin typeface="Times New Roman" panose="02020603050405020304"/>
              <a:ea typeface="华文细黑"/>
              <a:cs typeface="Times New Roman" panose="02020603050405020304"/>
            </a:endParaRPr>
          </a:p>
          <a:p>
            <a:pPr indent="711200" algn="just">
              <a:lnSpc>
                <a:spcPct val="150000"/>
              </a:lnSpc>
              <a:spcAft>
                <a:spcPts val="0"/>
              </a:spcAft>
            </a:pPr>
            <a:r>
              <a:rPr lang="zh-CN" altLang="zh-CN" sz="2800" kern="100" dirty="0">
                <a:latin typeface="Times New Roman" panose="02020603050405020304"/>
                <a:ea typeface="华文细黑"/>
                <a:cs typeface="Times New Roman" panose="02020603050405020304"/>
              </a:rPr>
              <a:t>马克思是全世界无产阶级的伟大导师和领袖，他是一个伟大的思想家，而且是科学真理孜孜不倦的勇敢的探索者和人类社会发展规律的最早的发现者，他把毕生的精力都奉献给了人类的进步事业。</a:t>
            </a:r>
            <a:endParaRPr lang="zh-CN" altLang="zh-CN" sz="1050" kern="100" dirty="0">
              <a:latin typeface="宋体" panose="02010600030101010101" pitchFamily="2" charset="-122"/>
              <a:cs typeface="Courier New" panose="02070309020205020404"/>
            </a:endParaRPr>
          </a:p>
          <a:p>
            <a:pPr indent="711200" algn="just">
              <a:lnSpc>
                <a:spcPct val="150000"/>
              </a:lnSpc>
              <a:spcAft>
                <a:spcPts val="0"/>
              </a:spcAft>
            </a:pPr>
            <a:r>
              <a:rPr lang="zh-CN" altLang="zh-CN" sz="2800" kern="100" dirty="0">
                <a:latin typeface="Times New Roman" panose="02020603050405020304"/>
                <a:ea typeface="华文细黑"/>
                <a:cs typeface="Times New Roman" panose="02020603050405020304"/>
              </a:rPr>
              <a:t>他和恩格斯为共产主义者同盟起草了《共产党宣言》，揭示了资产阶级把人和人的关系变成赤裸裸的</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现金交易</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把人的尊严变成了交换价值</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，人被异化为</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商品</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a:t>
            </a:r>
            <a:endParaRPr lang="zh-CN" altLang="zh-CN" sz="1050" kern="100" dirty="0">
              <a:effectLst/>
              <a:latin typeface="宋体" panose="02010600030101010101" pitchFamily="2" charset="-122"/>
              <a:cs typeface="Courier New" panose="02070309020205020404"/>
            </a:endParaRPr>
          </a:p>
        </p:txBody>
      </p:sp>
      <p:sp>
        <p:nvSpPr>
          <p:cNvPr id="3" name="矩形 2"/>
          <p:cNvSpPr/>
          <p:nvPr/>
        </p:nvSpPr>
        <p:spPr>
          <a:xfrm>
            <a:off x="17558" y="-26590"/>
            <a:ext cx="12143880" cy="432000"/>
          </a:xfrm>
          <a:prstGeom prst="rect">
            <a:avLst/>
          </a:prstGeom>
          <a:solidFill>
            <a:srgbClr val="36B2E6"/>
          </a:solidFill>
          <a:ln>
            <a:solidFill>
              <a:schemeClr val="bg1"/>
            </a:solidFill>
          </a:ln>
          <a:effectLst>
            <a:outerShdw blurRad="63500" sx="102000" sy="102000" algn="ctr"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rtlCol="0" anchor="ctr"/>
          <a:lstStyle/>
          <a:p>
            <a:pPr algn="ctr"/>
            <a:endParaRPr lang="zh-CN" altLang="en-US" sz="1800" dirty="0">
              <a:solidFill>
                <a:schemeClr val="bg1">
                  <a:lumMod val="75000"/>
                </a:schemeClr>
              </a:solidFill>
              <a:latin typeface="微软雅黑" panose="020B0503020204020204" pitchFamily="34" charset="-122"/>
              <a:ea typeface="微软雅黑" panose="020B0503020204020204" pitchFamily="34" charset="-122"/>
            </a:endParaRPr>
          </a:p>
        </p:txBody>
      </p:sp>
      <p:sp>
        <p:nvSpPr>
          <p:cNvPr id="4" name="矩形 3"/>
          <p:cNvSpPr/>
          <p:nvPr/>
        </p:nvSpPr>
        <p:spPr>
          <a:xfrm>
            <a:off x="-14252" y="-16473"/>
            <a:ext cx="12175690" cy="461665"/>
          </a:xfrm>
          <a:prstGeom prst="rect">
            <a:avLst/>
          </a:prstGeom>
        </p:spPr>
        <p:txBody>
          <a:bodyPr wrap="square">
            <a:spAutoFit/>
          </a:bodyPr>
          <a:lstStyle/>
          <a:p>
            <a:pPr algn="ctr">
              <a:defRPr/>
            </a:pPr>
            <a:r>
              <a:rPr lang="zh-CN" altLang="en-US" b="1" dirty="0" smtClean="0">
                <a:solidFill>
                  <a:srgbClr val="FFFF00"/>
                </a:solidFill>
                <a:latin typeface="微软雅黑" panose="020B0503020204020204" pitchFamily="34" charset="-122"/>
                <a:ea typeface="微软雅黑" panose="020B0503020204020204" pitchFamily="34" charset="-122"/>
              </a:rPr>
              <a:t>素材运用</a:t>
            </a:r>
            <a:endParaRPr lang="zh-CN" altLang="en-US" b="1" dirty="0">
              <a:solidFill>
                <a:srgbClr val="FFFF00"/>
              </a:solidFill>
              <a:latin typeface="微软雅黑" panose="020B0503020204020204" pitchFamily="34" charset="-122"/>
              <a:ea typeface="微软雅黑" panose="020B0503020204020204" pitchFamily="34" charset="-122"/>
            </a:endParaRPr>
          </a:p>
        </p:txBody>
      </p:sp>
      <p:sp>
        <p:nvSpPr>
          <p:cNvPr id="11" name="矩形 10"/>
          <p:cNvSpPr/>
          <p:nvPr/>
        </p:nvSpPr>
        <p:spPr>
          <a:xfrm>
            <a:off x="339000" y="477466"/>
            <a:ext cx="11478502" cy="769417"/>
          </a:xfrm>
          <a:prstGeom prst="rect">
            <a:avLst/>
          </a:prstGeom>
        </p:spPr>
        <p:txBody>
          <a:bodyPr wrap="square" lIns="121898" tIns="60948" rIns="121898" bIns="60948">
            <a:spAutoFit/>
          </a:bodyPr>
          <a:lstStyle/>
          <a:p>
            <a:pPr lvl="0" algn="just">
              <a:lnSpc>
                <a:spcPct val="150000"/>
              </a:lnSpc>
              <a:tabLst>
                <a:tab pos="1890395" algn="l"/>
              </a:tabLst>
            </a:pPr>
            <a:r>
              <a:rPr lang="en-US" altLang="zh-CN" sz="2800" b="1" kern="100" dirty="0">
                <a:solidFill>
                  <a:srgbClr val="0000CC"/>
                </a:solidFill>
                <a:latin typeface="Times New Roman" panose="02020603050405020304" pitchFamily="18" charset="0"/>
                <a:ea typeface="Times New Roman" panose="02020603050405020304" pitchFamily="18" charset="0"/>
                <a:cs typeface="Times New Roman" panose="02020603050405020304" pitchFamily="18" charset="0"/>
              </a:rPr>
              <a:t>1</a:t>
            </a:r>
            <a:r>
              <a:rPr lang="en-US" altLang="zh-CN" sz="2800" b="1" kern="100" dirty="0">
                <a:solidFill>
                  <a:srgbClr val="0000CC"/>
                </a:solidFill>
                <a:latin typeface="+mj-ea"/>
                <a:ea typeface="+mj-ea"/>
                <a:cs typeface="Courier New" panose="02070309020205020404"/>
              </a:rPr>
              <a:t>.</a:t>
            </a:r>
            <a:r>
              <a:rPr lang="zh-CN" altLang="zh-CN" sz="2800" b="1" kern="100" dirty="0" smtClean="0">
                <a:solidFill>
                  <a:srgbClr val="0000CC"/>
                </a:solidFill>
                <a:latin typeface="+mj-ea"/>
                <a:ea typeface="+mj-ea"/>
                <a:cs typeface="Courier New" panose="02070309020205020404"/>
              </a:rPr>
              <a:t>课本素材</a:t>
            </a:r>
            <a:endParaRPr lang="en-US" altLang="zh-CN" sz="2800" b="1" kern="100" dirty="0">
              <a:solidFill>
                <a:srgbClr val="0000CC"/>
              </a:solidFill>
              <a:latin typeface="+mj-ea"/>
              <a:ea typeface="+mj-ea"/>
              <a:cs typeface="Courier New" panose="02070309020205020404"/>
            </a:endParaRPr>
          </a:p>
        </p:txBody>
      </p:sp>
      <p:sp>
        <p:nvSpPr>
          <p:cNvPr id="13" name="矩形 12"/>
          <p:cNvSpPr>
            <a:spLocks noChangeAspect="1"/>
          </p:cNvSpPr>
          <p:nvPr/>
        </p:nvSpPr>
        <p:spPr>
          <a:xfrm>
            <a:off x="473705" y="1314740"/>
            <a:ext cx="1742594" cy="51182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600" b="1" dirty="0">
                <a:solidFill>
                  <a:schemeClr val="bg1"/>
                </a:solidFill>
                <a:latin typeface="+mj-ea"/>
                <a:ea typeface="+mj-ea"/>
                <a:cs typeface="Times New Roman" panose="02020603050405020304" pitchFamily="18" charset="0"/>
              </a:rPr>
              <a:t>点击素材</a:t>
            </a:r>
            <a:endParaRPr lang="zh-CN" altLang="en-US" sz="2600" b="1" dirty="0">
              <a:solidFill>
                <a:schemeClr val="bg1"/>
              </a:solidFill>
              <a:latin typeface="+mj-ea"/>
              <a:ea typeface="+mj-ea"/>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0413" cy="685958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257985" y="3075851"/>
            <a:ext cx="9674443" cy="707886"/>
          </a:xfrm>
          <a:prstGeom prst="rect">
            <a:avLst/>
          </a:prstGeom>
        </p:spPr>
        <p:txBody>
          <a:bodyPr wrap="none">
            <a:spAutoFit/>
          </a:bodyPr>
          <a:lstStyle/>
          <a:p>
            <a:pPr algn="ctr"/>
            <a:r>
              <a:rPr lang="zh-CN" altLang="en-US" sz="40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预读先学 </a:t>
            </a:r>
            <a:r>
              <a:rPr lang="en-US" altLang="zh-CN" sz="40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4000" dirty="0">
                <a:solidFill>
                  <a:schemeClr val="bg1"/>
                </a:solidFill>
                <a:latin typeface="Times New Roman" panose="02020603050405020304" pitchFamily="18" charset="0"/>
                <a:ea typeface="华文细黑" pitchFamily="2" charset="-122"/>
                <a:cs typeface="Times New Roman" panose="02020603050405020304" pitchFamily="18" charset="0"/>
              </a:rPr>
              <a:t>读文本内容，学基础知常识</a:t>
            </a:r>
            <a:endParaRPr lang="en-US" altLang="zh-CN" sz="4000" dirty="0">
              <a:solidFill>
                <a:schemeClr val="bg1"/>
              </a:solidFill>
              <a:latin typeface="Times New Roman" panose="02020603050405020304" pitchFamily="18" charset="0"/>
              <a:ea typeface="华文细黑" pitchFamily="2"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67575" y="825604"/>
            <a:ext cx="11478502" cy="1979492"/>
          </a:xfrm>
          <a:prstGeom prst="rect">
            <a:avLst/>
          </a:prstGeom>
        </p:spPr>
        <p:txBody>
          <a:bodyPr wrap="square" lIns="121898" tIns="60948" rIns="121898" bIns="60948">
            <a:spAutoFit/>
          </a:bodyPr>
          <a:lstStyle/>
          <a:p>
            <a:pPr indent="711200" algn="just">
              <a:lnSpc>
                <a:spcPct val="150000"/>
              </a:lnSpc>
              <a:spcAft>
                <a:spcPts val="0"/>
              </a:spcAft>
            </a:pPr>
            <a:r>
              <a:rPr lang="zh-CN" altLang="zh-CN" sz="2800" kern="100" dirty="0">
                <a:latin typeface="Times New Roman" panose="02020603050405020304"/>
                <a:ea typeface="华文细黑"/>
                <a:cs typeface="Times New Roman" panose="02020603050405020304"/>
              </a:rPr>
              <a:t>他号召全世界无产者团结起来。他的思想为全世界人民指明了斗争的目标和方法，指导人们为实现共产主义这个全人类的最高理想而努力奋斗。</a:t>
            </a:r>
            <a:endParaRPr lang="zh-CN" altLang="zh-CN" sz="1050" kern="100" dirty="0">
              <a:effectLst/>
              <a:latin typeface="宋体" panose="02010600030101010101" pitchFamily="2" charset="-122"/>
              <a:cs typeface="Courier New" panose="02070309020205020404"/>
            </a:endParaRPr>
          </a:p>
        </p:txBody>
      </p:sp>
      <p:sp>
        <p:nvSpPr>
          <p:cNvPr id="3" name="矩形 2"/>
          <p:cNvSpPr/>
          <p:nvPr/>
        </p:nvSpPr>
        <p:spPr>
          <a:xfrm>
            <a:off x="367575" y="2810034"/>
            <a:ext cx="11478502" cy="769417"/>
          </a:xfrm>
          <a:prstGeom prst="rect">
            <a:avLst/>
          </a:prstGeom>
        </p:spPr>
        <p:txBody>
          <a:bodyPr wrap="square" lIns="121898" tIns="60948" rIns="121898" bIns="60948">
            <a:spAutoFit/>
          </a:bodyPr>
          <a:lstStyle/>
          <a:p>
            <a:pPr algn="just">
              <a:lnSpc>
                <a:spcPct val="150000"/>
              </a:lnSpc>
              <a:spcAft>
                <a:spcPts val="0"/>
              </a:spcAft>
            </a:pPr>
            <a:r>
              <a:rPr lang="en-US" altLang="zh-CN" sz="2800" b="1" kern="100" dirty="0" smtClean="0">
                <a:solidFill>
                  <a:srgbClr val="C00000"/>
                </a:solidFill>
                <a:latin typeface="华文细黑" pitchFamily="2" charset="-122"/>
                <a:ea typeface="华文细黑" pitchFamily="2" charset="-122"/>
                <a:cs typeface="Times New Roman" panose="02020603050405020304"/>
              </a:rPr>
              <a:t>【</a:t>
            </a:r>
            <a:r>
              <a:rPr lang="en-US" altLang="zh-CN" sz="2800" b="1" kern="100" dirty="0" err="1" smtClean="0">
                <a:solidFill>
                  <a:srgbClr val="C00000"/>
                </a:solidFill>
                <a:latin typeface="华文细黑" pitchFamily="2" charset="-122"/>
                <a:ea typeface="华文细黑" pitchFamily="2" charset="-122"/>
                <a:cs typeface="Times New Roman" panose="02020603050405020304"/>
              </a:rPr>
              <a:t>运用角度</a:t>
            </a:r>
            <a:r>
              <a:rPr lang="en-US" altLang="zh-CN" sz="2800" b="1" kern="100" dirty="0" smtClean="0">
                <a:solidFill>
                  <a:srgbClr val="C00000"/>
                </a:solidFill>
                <a:latin typeface="华文细黑" pitchFamily="2" charset="-122"/>
                <a:ea typeface="华文细黑" pitchFamily="2" charset="-122"/>
                <a:cs typeface="Times New Roman" panose="02020603050405020304"/>
              </a:rPr>
              <a:t>】</a:t>
            </a:r>
            <a:r>
              <a:rPr lang="en-US" altLang="zh-CN" sz="2800" b="1" kern="100" dirty="0" smtClean="0">
                <a:latin typeface="+mj-ea"/>
                <a:cs typeface="Times New Roman" panose="02020603050405020304"/>
              </a:rPr>
              <a:t> </a:t>
            </a:r>
            <a:r>
              <a:rPr lang="en-US" altLang="zh-CN" sz="2800" kern="100" dirty="0" smtClean="0">
                <a:latin typeface="华文细黑"/>
                <a:ea typeface="华文细黑"/>
                <a:cs typeface="Times New Roman" panose="02020603050405020304"/>
              </a:rPr>
              <a:t>　</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奉献</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理想</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勤奋</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友情</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理论与实践</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等。</a:t>
            </a:r>
            <a:endParaRPr lang="zh-CN" altLang="zh-CN" sz="1050" kern="100" dirty="0">
              <a:effectLst/>
              <a:latin typeface="宋体" panose="02010600030101010101" pitchFamily="2"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spect="1"/>
          </p:cNvSpPr>
          <p:nvPr/>
        </p:nvSpPr>
        <p:spPr>
          <a:xfrm>
            <a:off x="406574" y="414983"/>
            <a:ext cx="1742594" cy="51182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600" b="1" dirty="0">
                <a:solidFill>
                  <a:schemeClr val="bg1"/>
                </a:solidFill>
                <a:latin typeface="+mj-ea"/>
                <a:ea typeface="+mj-ea"/>
                <a:cs typeface="Times New Roman" panose="02020603050405020304" pitchFamily="18" charset="0"/>
              </a:rPr>
              <a:t>运用示例</a:t>
            </a:r>
            <a:endParaRPr lang="zh-CN" altLang="en-US" sz="2600" b="1" dirty="0">
              <a:solidFill>
                <a:schemeClr val="bg1"/>
              </a:solidFill>
              <a:latin typeface="+mj-ea"/>
              <a:ea typeface="+mj-ea"/>
              <a:cs typeface="Times New Roman" panose="02020603050405020304" pitchFamily="18" charset="0"/>
            </a:endParaRPr>
          </a:p>
        </p:txBody>
      </p:sp>
      <p:sp>
        <p:nvSpPr>
          <p:cNvPr id="5" name="矩形 4"/>
          <p:cNvSpPr/>
          <p:nvPr/>
        </p:nvSpPr>
        <p:spPr>
          <a:xfrm>
            <a:off x="339000" y="909514"/>
            <a:ext cx="11478502" cy="5857477"/>
          </a:xfrm>
          <a:prstGeom prst="rect">
            <a:avLst/>
          </a:prstGeom>
        </p:spPr>
        <p:txBody>
          <a:bodyPr wrap="square" lIns="121898" tIns="60948" rIns="121898" bIns="60948">
            <a:spAutoFit/>
          </a:bodyPr>
          <a:lstStyle/>
          <a:p>
            <a:pPr indent="711200" algn="just">
              <a:lnSpc>
                <a:spcPct val="150000"/>
              </a:lnSpc>
              <a:spcAft>
                <a:spcPts val="0"/>
              </a:spcAft>
            </a:pPr>
            <a:r>
              <a:rPr lang="zh-CN" altLang="zh-CN" sz="2800" kern="100" dirty="0">
                <a:latin typeface="Times New Roman" panose="02020603050405020304"/>
                <a:ea typeface="华文细黑"/>
                <a:cs typeface="Times New Roman" panose="02020603050405020304"/>
              </a:rPr>
              <a:t>马克思在创造科学理论的时候，并没有追随前人的脚步去探索，而是在自然科学的基础上坚定自己的方向，执着前进，在探索之路中找到自己前进的方向，独立自主地找到自己的观点，创立国际共产主义，为全世界无产阶级指明了改变自己命运的方向。</a:t>
            </a:r>
            <a:endParaRPr lang="zh-CN" altLang="zh-CN" sz="1050" kern="100" dirty="0">
              <a:latin typeface="宋体" panose="02010600030101010101" pitchFamily="2" charset="-122"/>
              <a:cs typeface="Courier New" panose="02070309020205020404"/>
            </a:endParaRPr>
          </a:p>
          <a:p>
            <a:pPr indent="711200" algn="just">
              <a:lnSpc>
                <a:spcPct val="150000"/>
              </a:lnSpc>
              <a:spcAft>
                <a:spcPts val="0"/>
              </a:spcAft>
            </a:pPr>
            <a:r>
              <a:rPr lang="zh-CN" altLang="zh-CN" sz="2800" kern="100" dirty="0">
                <a:latin typeface="Times New Roman" panose="02020603050405020304"/>
                <a:ea typeface="华文细黑"/>
                <a:cs typeface="Times New Roman" panose="02020603050405020304"/>
              </a:rPr>
              <a:t>鲁迅生活在新旧中国交替的时代，他看到旧社会的黑暗与腐朽，新社会的光明与伟大。他没有停止前进，而是清楚地看到了社会的利与弊，并引导人们正确地朝着新社会前进。</a:t>
            </a:r>
            <a:endParaRPr lang="zh-CN" altLang="zh-CN" sz="1050" kern="100" dirty="0">
              <a:latin typeface="宋体" panose="02010600030101010101" pitchFamily="2" charset="-122"/>
              <a:cs typeface="Courier New" panose="02070309020205020404"/>
            </a:endParaRPr>
          </a:p>
          <a:p>
            <a:pPr indent="711200" algn="just">
              <a:lnSpc>
                <a:spcPct val="150000"/>
              </a:lnSpc>
              <a:spcAft>
                <a:spcPts val="0"/>
              </a:spcAft>
            </a:pPr>
            <a:r>
              <a:rPr lang="zh-CN" altLang="zh-CN" sz="2800" kern="100" dirty="0">
                <a:latin typeface="Times New Roman" panose="02020603050405020304"/>
                <a:ea typeface="华文细黑"/>
                <a:cs typeface="Times New Roman" panose="02020603050405020304"/>
              </a:rPr>
              <a:t>马克思与鲁迅，这两位有着卓越功勋的伟大思想家，在历史的进程中，能够各抒己见，为人类开辟了一片属于自己的天地</a:t>
            </a:r>
            <a:r>
              <a:rPr lang="zh-CN" altLang="zh-CN" sz="2800" kern="100" dirty="0" smtClean="0">
                <a:latin typeface="Times New Roman" panose="02020603050405020304"/>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39000" y="909514"/>
            <a:ext cx="11478502" cy="2626592"/>
          </a:xfrm>
          <a:prstGeom prst="rect">
            <a:avLst/>
          </a:prstGeom>
        </p:spPr>
        <p:txBody>
          <a:bodyPr wrap="square" lIns="121898" tIns="60948" rIns="121898" bIns="60948">
            <a:spAutoFit/>
          </a:bodyPr>
          <a:lstStyle/>
          <a:p>
            <a:pPr lvl="0" indent="711200" algn="just">
              <a:lnSpc>
                <a:spcPct val="150000"/>
              </a:lnSpc>
            </a:pPr>
            <a:r>
              <a:rPr lang="zh-CN" altLang="zh-CN" sz="2800" kern="100" dirty="0">
                <a:solidFill>
                  <a:prstClr val="black"/>
                </a:solidFill>
                <a:latin typeface="Times New Roman" panose="02020603050405020304"/>
                <a:ea typeface="华文细黑"/>
                <a:cs typeface="Times New Roman" panose="02020603050405020304"/>
              </a:rPr>
              <a:t>人类社会中，虽然有千千万万个岔路口，但只要我们坚持自己的观点，选择前进的方向，然后坚持不懈地向前进发，必能到达自己理想的殿堂。</a:t>
            </a:r>
            <a:endParaRPr lang="zh-CN" altLang="zh-CN" sz="1050" kern="100" dirty="0">
              <a:solidFill>
                <a:prstClr val="black"/>
              </a:solidFill>
              <a:latin typeface="宋体" panose="02010600030101010101" pitchFamily="2" charset="-122"/>
              <a:cs typeface="Courier New" panose="02070309020205020404"/>
            </a:endParaRPr>
          </a:p>
          <a:p>
            <a:pPr lvl="0" indent="711200" algn="r">
              <a:lnSpc>
                <a:spcPct val="150000"/>
              </a:lnSpc>
            </a:pPr>
            <a:r>
              <a:rPr lang="en-US" altLang="zh-CN" sz="2800" kern="100" dirty="0">
                <a:solidFill>
                  <a:prstClr val="black"/>
                </a:solidFill>
                <a:latin typeface="Times New Roman" panose="02020603050405020304"/>
                <a:ea typeface="华文细黑"/>
                <a:cs typeface="Courier New" panose="02070309020205020404"/>
              </a:rPr>
              <a:t>(</a:t>
            </a:r>
            <a:r>
              <a:rPr lang="zh-CN" altLang="zh-CN" sz="2800" kern="100" dirty="0">
                <a:solidFill>
                  <a:prstClr val="black"/>
                </a:solidFill>
                <a:latin typeface="Times New Roman" panose="02020603050405020304"/>
                <a:ea typeface="华文细黑"/>
                <a:cs typeface="Times New Roman" panose="02020603050405020304"/>
              </a:rPr>
              <a:t>高考优秀作文《独见与思想》</a:t>
            </a:r>
            <a:r>
              <a:rPr lang="en-US" altLang="zh-CN" sz="2800" kern="100" dirty="0">
                <a:solidFill>
                  <a:prstClr val="black"/>
                </a:solidFill>
                <a:latin typeface="Times New Roman" panose="02020603050405020304"/>
                <a:ea typeface="华文细黑"/>
                <a:cs typeface="Courier New" panose="02070309020205020404"/>
              </a:rPr>
              <a:t>)</a:t>
            </a:r>
            <a:endParaRPr lang="zh-CN" altLang="zh-CN" sz="1050" kern="100" dirty="0">
              <a:solidFill>
                <a:prstClr val="black"/>
              </a:solidFill>
              <a:latin typeface="宋体" panose="02010600030101010101" pitchFamily="2"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339000" y="189434"/>
            <a:ext cx="11478502" cy="691768"/>
          </a:xfrm>
          <a:prstGeom prst="rect">
            <a:avLst/>
          </a:prstGeom>
        </p:spPr>
        <p:txBody>
          <a:bodyPr wrap="square" lIns="121898" tIns="60948" rIns="121898" bIns="60948">
            <a:spAutoFit/>
          </a:bodyPr>
          <a:lstStyle/>
          <a:p>
            <a:pPr algn="just">
              <a:lnSpc>
                <a:spcPct val="150000"/>
              </a:lnSpc>
              <a:tabLst>
                <a:tab pos="1890395" algn="l"/>
              </a:tabLst>
            </a:pPr>
            <a:r>
              <a:rPr lang="en-US" altLang="zh-CN" sz="2800" b="1" kern="100" dirty="0">
                <a:solidFill>
                  <a:srgbClr val="0000CC"/>
                </a:solidFill>
                <a:latin typeface="Times New Roman" panose="02020603050405020304" pitchFamily="18" charset="0"/>
                <a:ea typeface="Times New Roman" panose="02020603050405020304" pitchFamily="18" charset="0"/>
                <a:cs typeface="Times New Roman" panose="02020603050405020304" pitchFamily="18" charset="0"/>
              </a:rPr>
              <a:t>2</a:t>
            </a:r>
            <a:r>
              <a:rPr lang="en-US" altLang="zh-CN" sz="2800" b="1" kern="100" dirty="0">
                <a:solidFill>
                  <a:srgbClr val="0000CC"/>
                </a:solidFill>
                <a:latin typeface="+mj-ea"/>
                <a:ea typeface="+mj-ea"/>
                <a:cs typeface="Courier New" panose="02070309020205020404"/>
              </a:rPr>
              <a:t>.</a:t>
            </a:r>
            <a:r>
              <a:rPr lang="zh-CN" altLang="zh-CN" sz="2800" b="1" kern="100" dirty="0">
                <a:solidFill>
                  <a:srgbClr val="0000CC"/>
                </a:solidFill>
                <a:latin typeface="+mj-ea"/>
                <a:ea typeface="+mj-ea"/>
                <a:cs typeface="Courier New" panose="02070309020205020404"/>
              </a:rPr>
              <a:t>课</a:t>
            </a:r>
            <a:r>
              <a:rPr lang="zh-CN" altLang="en-US" sz="2800" b="1" kern="100" dirty="0">
                <a:solidFill>
                  <a:srgbClr val="0000CC"/>
                </a:solidFill>
                <a:latin typeface="+mj-ea"/>
                <a:ea typeface="+mj-ea"/>
                <a:cs typeface="Courier New" panose="02070309020205020404"/>
              </a:rPr>
              <a:t>外</a:t>
            </a:r>
            <a:r>
              <a:rPr lang="zh-CN" altLang="zh-CN" sz="2800" b="1" kern="100" dirty="0">
                <a:solidFill>
                  <a:srgbClr val="0000CC"/>
                </a:solidFill>
                <a:latin typeface="+mj-ea"/>
                <a:ea typeface="+mj-ea"/>
                <a:cs typeface="Courier New" panose="02070309020205020404"/>
              </a:rPr>
              <a:t>素材</a:t>
            </a:r>
            <a:endParaRPr lang="en-US" altLang="zh-CN" sz="2800" b="1" kern="100" dirty="0">
              <a:solidFill>
                <a:srgbClr val="0000CC"/>
              </a:solidFill>
              <a:latin typeface="+mj-ea"/>
              <a:ea typeface="+mj-ea"/>
              <a:cs typeface="Courier New" panose="02070309020205020404"/>
            </a:endParaRPr>
          </a:p>
        </p:txBody>
      </p:sp>
      <p:sp>
        <p:nvSpPr>
          <p:cNvPr id="5" name="矩形 4"/>
          <p:cNvSpPr/>
          <p:nvPr/>
        </p:nvSpPr>
        <p:spPr>
          <a:xfrm>
            <a:off x="339000" y="765498"/>
            <a:ext cx="11478502" cy="5940063"/>
          </a:xfrm>
          <a:prstGeom prst="rect">
            <a:avLst/>
          </a:prstGeom>
        </p:spPr>
        <p:txBody>
          <a:bodyPr wrap="square" lIns="121898" tIns="60948" rIns="121898" bIns="60948">
            <a:spAutoFit/>
          </a:bodyPr>
          <a:lstStyle/>
          <a:p>
            <a:pPr algn="ctr">
              <a:lnSpc>
                <a:spcPct val="150000"/>
              </a:lnSpc>
              <a:spcAft>
                <a:spcPts val="0"/>
              </a:spcAft>
            </a:pPr>
            <a:r>
              <a:rPr lang="zh-CN" altLang="zh-CN" sz="2800" b="1" kern="100" dirty="0">
                <a:solidFill>
                  <a:srgbClr val="C00000"/>
                </a:solidFill>
                <a:latin typeface="Times New Roman" panose="02020603050405020304"/>
                <a:ea typeface="华文细黑"/>
                <a:cs typeface="Times New Roman" panose="02020603050405020304"/>
              </a:rPr>
              <a:t>爱心无疆的张宝艳、秦艳友夫妇</a:t>
            </a:r>
            <a:endParaRPr lang="zh-CN" altLang="zh-CN" sz="2800" b="1" kern="100" dirty="0">
              <a:solidFill>
                <a:srgbClr val="C00000"/>
              </a:solidFill>
              <a:latin typeface="Times New Roman" panose="02020603050405020304"/>
              <a:ea typeface="华文细黑"/>
              <a:cs typeface="Times New Roman" panose="02020603050405020304"/>
            </a:endParaRPr>
          </a:p>
          <a:p>
            <a:pPr indent="711200" algn="just">
              <a:lnSpc>
                <a:spcPct val="150000"/>
              </a:lnSpc>
              <a:spcAft>
                <a:spcPts val="0"/>
              </a:spcAft>
            </a:pPr>
            <a:r>
              <a:rPr lang="en-US" altLang="zh-CN" sz="2800" kern="100" dirty="0">
                <a:latin typeface="Times New Roman" panose="02020603050405020304"/>
                <a:ea typeface="华文细黑"/>
                <a:cs typeface="Courier New" panose="02070309020205020404"/>
              </a:rPr>
              <a:t>1992</a:t>
            </a:r>
            <a:r>
              <a:rPr lang="zh-CN" altLang="zh-CN" sz="2800" kern="100" dirty="0">
                <a:latin typeface="Times New Roman" panose="02020603050405020304"/>
                <a:ea typeface="华文细黑"/>
                <a:cs typeface="Times New Roman" panose="02020603050405020304"/>
              </a:rPr>
              <a:t>年，儿子的一次意外走失，让张宝艳、秦艳友夫妇体会到了孩子走失后的焦急，此后他们开始关注寻亲信息，并尝试为丢失孩子的父母提供帮助。</a:t>
            </a:r>
            <a:r>
              <a:rPr lang="en-US" altLang="zh-CN" sz="2800" kern="100" dirty="0">
                <a:latin typeface="Times New Roman" panose="02020603050405020304"/>
                <a:ea typeface="华文细黑"/>
                <a:cs typeface="Courier New" panose="02070309020205020404"/>
              </a:rPr>
              <a:t>2007</a:t>
            </a:r>
            <a:r>
              <a:rPr lang="zh-CN" altLang="zh-CN" sz="2800" kern="100" dirty="0">
                <a:latin typeface="Times New Roman" panose="02020603050405020304"/>
                <a:ea typeface="华文细黑"/>
                <a:cs typeface="Times New Roman" panose="02020603050405020304"/>
              </a:rPr>
              <a:t>年，夫妇二人建起</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宝贝回家</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寻子网，帮助家长们寻找孩子。为了运营好网站，张宝艳辞去工作成了一名全职志愿者。</a:t>
            </a:r>
            <a:r>
              <a:rPr lang="en-US" altLang="zh-CN" sz="2800" kern="100" dirty="0">
                <a:latin typeface="Times New Roman" panose="02020603050405020304"/>
                <a:ea typeface="华文细黑"/>
                <a:cs typeface="Courier New" panose="02070309020205020404"/>
              </a:rPr>
              <a:t>2009</a:t>
            </a:r>
            <a:r>
              <a:rPr lang="zh-CN" altLang="zh-CN" sz="2800" kern="100" dirty="0">
                <a:latin typeface="Times New Roman" panose="02020603050405020304"/>
                <a:ea typeface="华文细黑"/>
                <a:cs typeface="Times New Roman" panose="02020603050405020304"/>
              </a:rPr>
              <a:t>年，张宝艳提出的</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关于建立打击拐卖儿童</a:t>
            </a:r>
            <a:r>
              <a:rPr lang="en-US" altLang="zh-CN" sz="2800" kern="100" dirty="0">
                <a:latin typeface="Times New Roman" panose="02020603050405020304"/>
                <a:ea typeface="华文细黑"/>
                <a:cs typeface="Courier New" panose="02070309020205020404"/>
              </a:rPr>
              <a:t>DNA</a:t>
            </a:r>
            <a:r>
              <a:rPr lang="zh-CN" altLang="zh-CN" sz="2800" kern="100" dirty="0">
                <a:latin typeface="Times New Roman" panose="02020603050405020304"/>
                <a:ea typeface="华文细黑"/>
                <a:cs typeface="Times New Roman" panose="02020603050405020304"/>
              </a:rPr>
              <a:t>数据库的建议</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得到公安部采纳，</a:t>
            </a:r>
            <a:r>
              <a:rPr lang="en-US" altLang="zh-CN" sz="2800" kern="100" dirty="0">
                <a:latin typeface="Times New Roman" panose="02020603050405020304"/>
                <a:ea typeface="华文细黑"/>
                <a:cs typeface="Courier New" panose="02070309020205020404"/>
              </a:rPr>
              <a:t>DNA</a:t>
            </a:r>
            <a:r>
              <a:rPr lang="zh-CN" altLang="zh-CN" sz="2800" kern="100" dirty="0">
                <a:latin typeface="Times New Roman" panose="02020603050405020304"/>
                <a:ea typeface="华文细黑"/>
                <a:cs typeface="Times New Roman" panose="02020603050405020304"/>
              </a:rPr>
              <a:t>数据库为侦破案件、帮被拐儿童准确找到亲人，提供了有力的技术支持。成立</a:t>
            </a:r>
            <a:r>
              <a:rPr lang="en-US" altLang="zh-CN" sz="2800" kern="100" dirty="0">
                <a:latin typeface="Times New Roman" panose="02020603050405020304"/>
                <a:ea typeface="华文细黑"/>
                <a:cs typeface="Courier New" panose="02070309020205020404"/>
              </a:rPr>
              <a:t>8</a:t>
            </a:r>
            <a:r>
              <a:rPr lang="zh-CN" altLang="zh-CN" sz="2800" kern="100" dirty="0">
                <a:latin typeface="Times New Roman" panose="02020603050405020304"/>
                <a:ea typeface="华文细黑"/>
                <a:cs typeface="Times New Roman" panose="02020603050405020304"/>
              </a:rPr>
              <a:t>年来，</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宝贝回家</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寻子网不断壮大，志愿</a:t>
            </a:r>
            <a:r>
              <a:rPr lang="zh-CN" altLang="zh-CN" sz="2800" kern="100" spc="-50" dirty="0">
                <a:latin typeface="Times New Roman" panose="02020603050405020304"/>
                <a:ea typeface="华文细黑"/>
                <a:cs typeface="Times New Roman" panose="02020603050405020304"/>
              </a:rPr>
              <a:t>者发展到</a:t>
            </a:r>
            <a:r>
              <a:rPr lang="en-US" altLang="zh-CN" sz="2800" kern="100" spc="-50" dirty="0">
                <a:latin typeface="Times New Roman" panose="02020603050405020304"/>
                <a:ea typeface="华文细黑"/>
                <a:cs typeface="Courier New" panose="02070309020205020404"/>
              </a:rPr>
              <a:t>15</a:t>
            </a:r>
            <a:r>
              <a:rPr lang="zh-CN" altLang="zh-CN" sz="2800" kern="100" spc="-50" dirty="0">
                <a:latin typeface="Times New Roman" panose="02020603050405020304"/>
                <a:ea typeface="华文细黑"/>
                <a:cs typeface="Times New Roman" panose="02020603050405020304"/>
              </a:rPr>
              <a:t>万多人，遍布全国各地，成为照亮宝贝回家路的一支中坚力量</a:t>
            </a:r>
            <a:r>
              <a:rPr lang="zh-CN" altLang="zh-CN" sz="2800" kern="100" spc="-50" dirty="0" smtClean="0">
                <a:latin typeface="Times New Roman" panose="02020603050405020304"/>
                <a:ea typeface="华文细黑"/>
                <a:cs typeface="Times New Roman" panose="02020603050405020304"/>
              </a:rPr>
              <a:t>。</a:t>
            </a:r>
            <a:endParaRPr lang="zh-CN" altLang="zh-CN" sz="1050" kern="100" spc="-50" dirty="0">
              <a:effectLst/>
              <a:latin typeface="宋体" panose="02010600030101010101" pitchFamily="2"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39000" y="477466"/>
            <a:ext cx="11478502" cy="1979492"/>
          </a:xfrm>
          <a:prstGeom prst="rect">
            <a:avLst/>
          </a:prstGeom>
        </p:spPr>
        <p:txBody>
          <a:bodyPr wrap="square" lIns="121898" tIns="60948" rIns="121898" bIns="60948">
            <a:spAutoFit/>
          </a:bodyPr>
          <a:lstStyle/>
          <a:p>
            <a:pPr lvl="0" algn="just">
              <a:lnSpc>
                <a:spcPct val="150000"/>
              </a:lnSpc>
            </a:pPr>
            <a:r>
              <a:rPr lang="zh-CN" altLang="zh-CN" sz="2800" kern="100" dirty="0">
                <a:solidFill>
                  <a:prstClr val="black"/>
                </a:solidFill>
                <a:latin typeface="Times New Roman" panose="02020603050405020304"/>
                <a:ea typeface="华文细黑"/>
                <a:cs typeface="Times New Roman" panose="02020603050405020304"/>
              </a:rPr>
              <a:t>目前，</a:t>
            </a:r>
            <a:r>
              <a:rPr lang="en-US" altLang="zh-CN" sz="2800" kern="100" dirty="0">
                <a:solidFill>
                  <a:prstClr val="black"/>
                </a:solidFill>
                <a:latin typeface="宋体" panose="02010600030101010101" pitchFamily="2" charset="-122"/>
                <a:ea typeface="华文细黑"/>
                <a:cs typeface="Times New Roman" panose="02020603050405020304"/>
              </a:rPr>
              <a:t>“</a:t>
            </a:r>
            <a:r>
              <a:rPr lang="zh-CN" altLang="zh-CN" sz="2800" kern="100" dirty="0">
                <a:solidFill>
                  <a:prstClr val="black"/>
                </a:solidFill>
                <a:latin typeface="Times New Roman" panose="02020603050405020304"/>
                <a:ea typeface="华文细黑"/>
                <a:cs typeface="Times New Roman" panose="02020603050405020304"/>
              </a:rPr>
              <a:t>宝贝回家</a:t>
            </a:r>
            <a:r>
              <a:rPr lang="en-US" altLang="zh-CN" sz="2800" kern="100" dirty="0">
                <a:solidFill>
                  <a:prstClr val="black"/>
                </a:solidFill>
                <a:latin typeface="宋体" panose="02010600030101010101" pitchFamily="2" charset="-122"/>
                <a:ea typeface="华文细黑"/>
                <a:cs typeface="Times New Roman" panose="02020603050405020304"/>
              </a:rPr>
              <a:t>”</a:t>
            </a:r>
            <a:r>
              <a:rPr lang="zh-CN" altLang="zh-CN" sz="2800" kern="100" dirty="0">
                <a:solidFill>
                  <a:prstClr val="black"/>
                </a:solidFill>
                <a:latin typeface="Times New Roman" panose="02020603050405020304"/>
                <a:ea typeface="华文细黑"/>
                <a:cs typeface="Times New Roman" panose="02020603050405020304"/>
              </a:rPr>
              <a:t>寻子网是唯一与公安部打拐办合作的全国性寻子网站，截至</a:t>
            </a:r>
            <a:r>
              <a:rPr lang="en-US" altLang="zh-CN" sz="2800" kern="100" dirty="0">
                <a:solidFill>
                  <a:prstClr val="black"/>
                </a:solidFill>
                <a:latin typeface="Times New Roman" panose="02020603050405020304"/>
                <a:ea typeface="华文细黑"/>
                <a:cs typeface="Courier New" panose="02070309020205020404"/>
              </a:rPr>
              <a:t>2015</a:t>
            </a:r>
            <a:r>
              <a:rPr lang="zh-CN" altLang="zh-CN" sz="2800" kern="100" dirty="0">
                <a:solidFill>
                  <a:prstClr val="black"/>
                </a:solidFill>
                <a:latin typeface="Times New Roman" panose="02020603050405020304"/>
                <a:ea typeface="华文细黑"/>
                <a:cs typeface="Times New Roman" panose="02020603050405020304"/>
              </a:rPr>
              <a:t>年</a:t>
            </a:r>
            <a:r>
              <a:rPr lang="en-US" altLang="zh-CN" sz="2800" kern="100" dirty="0">
                <a:solidFill>
                  <a:prstClr val="black"/>
                </a:solidFill>
                <a:latin typeface="Times New Roman" panose="02020603050405020304"/>
                <a:ea typeface="华文细黑"/>
                <a:cs typeface="Courier New" panose="02070309020205020404"/>
              </a:rPr>
              <a:t>11</a:t>
            </a:r>
            <a:r>
              <a:rPr lang="zh-CN" altLang="zh-CN" sz="2800" kern="100" dirty="0">
                <a:solidFill>
                  <a:prstClr val="black"/>
                </a:solidFill>
                <a:latin typeface="Times New Roman" panose="02020603050405020304"/>
                <a:ea typeface="华文细黑"/>
                <a:cs typeface="Times New Roman" panose="02020603050405020304"/>
              </a:rPr>
              <a:t>月，</a:t>
            </a:r>
            <a:r>
              <a:rPr lang="en-US" altLang="zh-CN" sz="2800" kern="100" dirty="0">
                <a:solidFill>
                  <a:prstClr val="black"/>
                </a:solidFill>
                <a:latin typeface="宋体" panose="02010600030101010101" pitchFamily="2" charset="-122"/>
                <a:ea typeface="华文细黑"/>
                <a:cs typeface="Times New Roman" panose="02020603050405020304"/>
              </a:rPr>
              <a:t>“</a:t>
            </a:r>
            <a:r>
              <a:rPr lang="zh-CN" altLang="zh-CN" sz="2800" kern="100" dirty="0">
                <a:solidFill>
                  <a:prstClr val="black"/>
                </a:solidFill>
                <a:latin typeface="Times New Roman" panose="02020603050405020304"/>
                <a:ea typeface="华文细黑"/>
                <a:cs typeface="Times New Roman" panose="02020603050405020304"/>
              </a:rPr>
              <a:t>宝贝回家</a:t>
            </a:r>
            <a:r>
              <a:rPr lang="en-US" altLang="zh-CN" sz="2800" kern="100" dirty="0">
                <a:solidFill>
                  <a:prstClr val="black"/>
                </a:solidFill>
                <a:latin typeface="宋体" panose="02010600030101010101" pitchFamily="2" charset="-122"/>
                <a:ea typeface="华文细黑"/>
                <a:cs typeface="Times New Roman" panose="02020603050405020304"/>
              </a:rPr>
              <a:t>”</a:t>
            </a:r>
            <a:r>
              <a:rPr lang="zh-CN" altLang="zh-CN" sz="2800" kern="100" dirty="0">
                <a:solidFill>
                  <a:prstClr val="black"/>
                </a:solidFill>
                <a:latin typeface="Times New Roman" panose="02020603050405020304"/>
                <a:ea typeface="华文细黑"/>
                <a:cs typeface="Times New Roman" panose="02020603050405020304"/>
              </a:rPr>
              <a:t>志愿者协会帮助超过</a:t>
            </a:r>
            <a:r>
              <a:rPr lang="en-US" altLang="zh-CN" sz="2800" kern="100" dirty="0">
                <a:solidFill>
                  <a:prstClr val="black"/>
                </a:solidFill>
                <a:latin typeface="Times New Roman" panose="02020603050405020304"/>
                <a:ea typeface="华文细黑"/>
                <a:cs typeface="Courier New" panose="02070309020205020404"/>
              </a:rPr>
              <a:t>1 200</a:t>
            </a:r>
            <a:r>
              <a:rPr lang="zh-CN" altLang="zh-CN" sz="2800" kern="100" dirty="0">
                <a:solidFill>
                  <a:prstClr val="black"/>
                </a:solidFill>
                <a:latin typeface="Times New Roman" panose="02020603050405020304"/>
                <a:ea typeface="华文细黑"/>
                <a:cs typeface="Times New Roman" panose="02020603050405020304"/>
              </a:rPr>
              <a:t>个被拐及走失的孩子寻找到亲人。</a:t>
            </a:r>
            <a:endParaRPr lang="zh-CN" altLang="zh-CN" sz="1050" kern="100" dirty="0">
              <a:solidFill>
                <a:prstClr val="black"/>
              </a:solidFill>
              <a:latin typeface="宋体" panose="02010600030101010101" pitchFamily="2" charset="-122"/>
              <a:cs typeface="Courier New" panose="02070309020205020404"/>
            </a:endParaRPr>
          </a:p>
        </p:txBody>
      </p:sp>
      <p:sp>
        <p:nvSpPr>
          <p:cNvPr id="3" name="矩形 2"/>
          <p:cNvSpPr/>
          <p:nvPr/>
        </p:nvSpPr>
        <p:spPr>
          <a:xfrm>
            <a:off x="339000" y="2459101"/>
            <a:ext cx="11478502" cy="2708410"/>
          </a:xfrm>
          <a:prstGeom prst="rect">
            <a:avLst/>
          </a:prstGeom>
        </p:spPr>
        <p:txBody>
          <a:bodyPr wrap="square" lIns="121898" tIns="60948" rIns="121898" bIns="60948">
            <a:spAutoFit/>
          </a:bodyPr>
          <a:lstStyle/>
          <a:p>
            <a:pPr algn="just">
              <a:lnSpc>
                <a:spcPct val="150000"/>
              </a:lnSpc>
              <a:spcAft>
                <a:spcPts val="0"/>
              </a:spcAft>
            </a:pPr>
            <a:r>
              <a:rPr lang="en-US" altLang="zh-CN" sz="2800" b="1" kern="100" dirty="0" smtClean="0">
                <a:solidFill>
                  <a:srgbClr val="C00000"/>
                </a:solidFill>
                <a:latin typeface="华文细黑" pitchFamily="2" charset="-122"/>
                <a:ea typeface="华文细黑" pitchFamily="2" charset="-122"/>
                <a:cs typeface="Times New Roman" panose="02020603050405020304"/>
              </a:rPr>
              <a:t>【</a:t>
            </a:r>
            <a:r>
              <a:rPr lang="en-US" altLang="zh-CN" sz="2800" b="1" kern="100" dirty="0" err="1" smtClean="0">
                <a:solidFill>
                  <a:srgbClr val="C00000"/>
                </a:solidFill>
                <a:latin typeface="华文细黑" pitchFamily="2" charset="-122"/>
                <a:ea typeface="华文细黑" pitchFamily="2" charset="-122"/>
                <a:cs typeface="Times New Roman" panose="02020603050405020304"/>
              </a:rPr>
              <a:t>点评</a:t>
            </a:r>
            <a:r>
              <a:rPr lang="en-US" altLang="zh-CN" sz="2800" b="1" kern="100" dirty="0" smtClean="0">
                <a:solidFill>
                  <a:srgbClr val="C00000"/>
                </a:solidFill>
                <a:latin typeface="华文细黑" pitchFamily="2" charset="-122"/>
                <a:ea typeface="华文细黑" pitchFamily="2" charset="-122"/>
                <a:cs typeface="Times New Roman" panose="02020603050405020304"/>
              </a:rPr>
              <a:t>】</a:t>
            </a:r>
            <a:r>
              <a:rPr lang="zh-CN" altLang="zh-CN" sz="2800" kern="100" dirty="0">
                <a:latin typeface="Times New Roman" panose="02020603050405020304"/>
                <a:ea typeface="华文细黑"/>
                <a:cs typeface="Times New Roman" panose="02020603050405020304"/>
              </a:rPr>
              <a:t>寻寻觅觅，凄凄惨惨戚戚。宝贝回家，路有多长？茫茫暗夜，你们用父母之爱，把灯火点亮。三千个日夜奔忙，一千个家庭团聚。你们连缀起星星点点的爱，织起一张网。网住希望，网住善良</a:t>
            </a:r>
            <a:r>
              <a:rPr lang="zh-CN" altLang="zh-CN" sz="2800" kern="100" dirty="0" smtClean="0">
                <a:latin typeface="Times New Roman" panose="02020603050405020304"/>
                <a:ea typeface="华文细黑"/>
                <a:cs typeface="Times New Roman" panose="02020603050405020304"/>
              </a:rPr>
              <a:t>。</a:t>
            </a:r>
            <a:endParaRPr lang="zh-CN" altLang="zh-CN" sz="2800" kern="100" dirty="0" smtClean="0">
              <a:solidFill>
                <a:prstClr val="black"/>
              </a:solidFill>
              <a:latin typeface="Times New Roman" panose="02020603050405020304"/>
              <a:ea typeface="华文细黑"/>
              <a:cs typeface="Courier New" panose="02070309020205020404"/>
            </a:endParaRPr>
          </a:p>
          <a:p>
            <a:pPr algn="just">
              <a:lnSpc>
                <a:spcPct val="150000"/>
              </a:lnSpc>
              <a:spcAft>
                <a:spcPts val="0"/>
              </a:spcAft>
            </a:pPr>
            <a:r>
              <a:rPr lang="en-US" altLang="zh-CN" sz="2800" b="1" kern="100" dirty="0" smtClean="0">
                <a:solidFill>
                  <a:srgbClr val="C00000"/>
                </a:solidFill>
                <a:latin typeface="华文细黑" pitchFamily="2" charset="-122"/>
                <a:ea typeface="华文细黑" pitchFamily="2" charset="-122"/>
                <a:cs typeface="Times New Roman" panose="02020603050405020304"/>
              </a:rPr>
              <a:t>【</a:t>
            </a:r>
            <a:r>
              <a:rPr lang="zh-CN" altLang="zh-CN" sz="2800" b="1" kern="100" dirty="0" smtClean="0">
                <a:solidFill>
                  <a:srgbClr val="C00000"/>
                </a:solidFill>
                <a:latin typeface="华文细黑" pitchFamily="2" charset="-122"/>
                <a:ea typeface="华文细黑" pitchFamily="2" charset="-122"/>
                <a:cs typeface="Times New Roman" panose="02020603050405020304"/>
              </a:rPr>
              <a:t>请你思考</a:t>
            </a:r>
            <a:r>
              <a:rPr lang="en-US" altLang="zh-CN" sz="2800" b="1" kern="100" dirty="0" smtClean="0">
                <a:solidFill>
                  <a:srgbClr val="C00000"/>
                </a:solidFill>
                <a:latin typeface="华文细黑" pitchFamily="2" charset="-122"/>
                <a:ea typeface="华文细黑" pitchFamily="2" charset="-122"/>
                <a:cs typeface="Times New Roman" panose="02020603050405020304"/>
              </a:rPr>
              <a:t>】</a:t>
            </a:r>
            <a:r>
              <a:rPr lang="zh-CN" altLang="zh-CN" sz="2800" kern="100" dirty="0" smtClean="0">
                <a:latin typeface="Times New Roman" panose="02020603050405020304"/>
                <a:ea typeface="华文细黑"/>
                <a:cs typeface="Times New Roman" panose="02020603050405020304"/>
              </a:rPr>
              <a:t>　</a:t>
            </a:r>
            <a:r>
              <a:rPr lang="zh-CN" altLang="zh-CN" sz="2800" kern="100" dirty="0">
                <a:latin typeface="Times New Roman" panose="02020603050405020304"/>
                <a:ea typeface="华文细黑"/>
                <a:cs typeface="Times New Roman" panose="02020603050405020304"/>
              </a:rPr>
              <a:t>你觉得该素材能运用到哪类话题文章中</a:t>
            </a:r>
            <a:r>
              <a:rPr lang="zh-CN" altLang="zh-CN" sz="2800" kern="100" dirty="0" smtClean="0">
                <a:latin typeface="Times New Roman" panose="02020603050405020304"/>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7558" y="-26590"/>
            <a:ext cx="12143880" cy="432000"/>
          </a:xfrm>
          <a:prstGeom prst="rect">
            <a:avLst/>
          </a:prstGeom>
          <a:solidFill>
            <a:srgbClr val="36B2E6"/>
          </a:solidFill>
          <a:ln>
            <a:solidFill>
              <a:schemeClr val="bg1"/>
            </a:solidFill>
          </a:ln>
          <a:effectLst>
            <a:outerShdw blurRad="63500" sx="102000" sy="102000" algn="ctr"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rtlCol="0" anchor="ctr"/>
          <a:lstStyle/>
          <a:p>
            <a:pPr algn="ctr"/>
            <a:endParaRPr lang="zh-CN" altLang="en-US" sz="1800" dirty="0">
              <a:solidFill>
                <a:schemeClr val="bg1">
                  <a:lumMod val="75000"/>
                </a:schemeClr>
              </a:solidFill>
              <a:latin typeface="微软雅黑" panose="020B0503020204020204" pitchFamily="34" charset="-122"/>
              <a:ea typeface="微软雅黑" panose="020B0503020204020204" pitchFamily="34" charset="-122"/>
            </a:endParaRPr>
          </a:p>
        </p:txBody>
      </p:sp>
      <p:sp>
        <p:nvSpPr>
          <p:cNvPr id="5" name="矩形 4"/>
          <p:cNvSpPr/>
          <p:nvPr/>
        </p:nvSpPr>
        <p:spPr>
          <a:xfrm>
            <a:off x="-14252" y="-16473"/>
            <a:ext cx="12175690" cy="461665"/>
          </a:xfrm>
          <a:prstGeom prst="rect">
            <a:avLst/>
          </a:prstGeom>
        </p:spPr>
        <p:txBody>
          <a:bodyPr wrap="square">
            <a:spAutoFit/>
          </a:bodyPr>
          <a:lstStyle/>
          <a:p>
            <a:pPr algn="ctr">
              <a:defRPr/>
            </a:pPr>
            <a:r>
              <a:rPr lang="zh-CN" altLang="en-US" b="1" dirty="0" smtClean="0">
                <a:solidFill>
                  <a:srgbClr val="FFFF00"/>
                </a:solidFill>
                <a:latin typeface="微软雅黑" panose="020B0503020204020204" pitchFamily="34" charset="-122"/>
                <a:ea typeface="微软雅黑" panose="020B0503020204020204" pitchFamily="34" charset="-122"/>
              </a:rPr>
              <a:t>美文深读</a:t>
            </a:r>
            <a:endParaRPr lang="zh-CN" altLang="en-US" b="1" dirty="0">
              <a:solidFill>
                <a:srgbClr val="FFFF00"/>
              </a:solidFill>
              <a:latin typeface="微软雅黑" panose="020B0503020204020204" pitchFamily="34" charset="-122"/>
              <a:ea typeface="微软雅黑" panose="020B0503020204020204" pitchFamily="34" charset="-122"/>
            </a:endParaRPr>
          </a:p>
        </p:txBody>
      </p:sp>
      <p:sp>
        <p:nvSpPr>
          <p:cNvPr id="9" name="矩形 8"/>
          <p:cNvSpPr/>
          <p:nvPr/>
        </p:nvSpPr>
        <p:spPr>
          <a:xfrm>
            <a:off x="339000" y="524645"/>
            <a:ext cx="11478502" cy="6144543"/>
          </a:xfrm>
          <a:prstGeom prst="rect">
            <a:avLst/>
          </a:prstGeom>
        </p:spPr>
        <p:txBody>
          <a:bodyPr wrap="square" lIns="121898" tIns="60948" rIns="121898" bIns="60948">
            <a:spAutoFit/>
          </a:bodyPr>
          <a:lstStyle/>
          <a:p>
            <a:pPr algn="ctr">
              <a:lnSpc>
                <a:spcPct val="150000"/>
              </a:lnSpc>
              <a:spcAft>
                <a:spcPts val="0"/>
              </a:spcAft>
            </a:pPr>
            <a:r>
              <a:rPr lang="zh-CN" altLang="en-US" sz="2800" b="1" kern="100" dirty="0" smtClean="0">
                <a:solidFill>
                  <a:srgbClr val="C00000"/>
                </a:solidFill>
                <a:latin typeface="Times New Roman" panose="02020603050405020304"/>
                <a:ea typeface="华文细黑"/>
                <a:cs typeface="Courier New" panose="02070309020205020404"/>
              </a:rPr>
              <a:t>从</a:t>
            </a:r>
            <a:r>
              <a:rPr lang="zh-CN" altLang="zh-CN" sz="2800" b="1" kern="100" dirty="0" smtClean="0">
                <a:solidFill>
                  <a:srgbClr val="C00000"/>
                </a:solidFill>
                <a:latin typeface="Times New Roman" panose="02020603050405020304"/>
                <a:ea typeface="华文细黑"/>
                <a:cs typeface="Courier New" panose="02070309020205020404"/>
              </a:rPr>
              <a:t>马克思</a:t>
            </a:r>
            <a:r>
              <a:rPr lang="zh-CN" altLang="zh-CN" sz="2800" b="1" kern="100" dirty="0">
                <a:solidFill>
                  <a:srgbClr val="C00000"/>
                </a:solidFill>
                <a:latin typeface="Times New Roman" panose="02020603050405020304"/>
                <a:ea typeface="华文细黑"/>
                <a:cs typeface="Courier New" panose="02070309020205020404"/>
              </a:rPr>
              <a:t>和恩格斯的友谊说起</a:t>
            </a:r>
            <a:endParaRPr lang="zh-CN" altLang="zh-CN" sz="2800" b="1" kern="100" dirty="0">
              <a:solidFill>
                <a:srgbClr val="C00000"/>
              </a:solidFill>
              <a:latin typeface="Times New Roman" panose="02020603050405020304"/>
              <a:ea typeface="华文细黑"/>
              <a:cs typeface="Courier New" panose="02070309020205020404"/>
            </a:endParaRPr>
          </a:p>
          <a:p>
            <a:pPr indent="711200" algn="just">
              <a:lnSpc>
                <a:spcPct val="150000"/>
              </a:lnSpc>
              <a:spcAft>
                <a:spcPts val="0"/>
              </a:spcAft>
            </a:pPr>
            <a:r>
              <a:rPr lang="zh-CN" altLang="zh-CN" sz="2800" kern="100" dirty="0">
                <a:latin typeface="Times New Roman" panose="02020603050405020304"/>
                <a:ea typeface="华文细黑"/>
                <a:cs typeface="Times New Roman" panose="02020603050405020304"/>
              </a:rPr>
              <a:t>我们知道，马克思和恩格斯有着深厚的友谊，而且从始至终洋溢着纯洁和高尚。共同的世界观和价值观使他们走到了一起。在长达近</a:t>
            </a:r>
            <a:r>
              <a:rPr lang="en-US" altLang="zh-CN" sz="2800" kern="100" dirty="0">
                <a:latin typeface="Times New Roman" panose="02020603050405020304"/>
                <a:ea typeface="华文细黑"/>
                <a:cs typeface="Courier New" panose="02070309020205020404"/>
              </a:rPr>
              <a:t>40</a:t>
            </a:r>
            <a:r>
              <a:rPr lang="zh-CN" altLang="zh-CN" sz="2800" kern="100" dirty="0">
                <a:latin typeface="Times New Roman" panose="02020603050405020304"/>
                <a:ea typeface="华文细黑"/>
                <a:cs typeface="Times New Roman" panose="02020603050405020304"/>
              </a:rPr>
              <a:t>年的合作中，他们同甘苦、共患难，互相关心，互相爱护，互相帮助，共同起草共产主义同盟纲领</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《共产党宣言》；马克思家境困难时，恩格斯经常给他寄上解救贫困的英镑。尤其令人感动的是，在马克思逝世后，恩格斯又花费了</a:t>
            </a:r>
            <a:r>
              <a:rPr lang="en-US" altLang="zh-CN" sz="2800" kern="100" dirty="0">
                <a:latin typeface="Times New Roman" panose="02020603050405020304"/>
                <a:ea typeface="华文细黑"/>
                <a:cs typeface="Courier New" panose="02070309020205020404"/>
              </a:rPr>
              <a:t>10</a:t>
            </a:r>
            <a:r>
              <a:rPr lang="zh-CN" altLang="zh-CN" sz="2800" kern="100" dirty="0">
                <a:latin typeface="Times New Roman" panose="02020603050405020304"/>
                <a:ea typeface="华文细黑"/>
                <a:cs typeface="Times New Roman" panose="02020603050405020304"/>
              </a:rPr>
              <a:t>多年时间帮助整理马克思《资本论》的手稿，使《资本论》二、三卷得以问世。</a:t>
            </a:r>
            <a:endParaRPr lang="zh-CN" altLang="zh-CN" sz="1050" kern="100" dirty="0">
              <a:latin typeface="宋体" panose="02010600030101010101" pitchFamily="2" charset="-122"/>
              <a:cs typeface="Courier New" panose="02070309020205020404"/>
            </a:endParaRPr>
          </a:p>
          <a:p>
            <a:pPr indent="711200" algn="just">
              <a:lnSpc>
                <a:spcPct val="150000"/>
              </a:lnSpc>
              <a:spcAft>
                <a:spcPts val="0"/>
              </a:spcAft>
            </a:pPr>
            <a:r>
              <a:rPr lang="zh-CN" altLang="zh-CN" sz="2800" kern="100" dirty="0">
                <a:latin typeface="Times New Roman" panose="02020603050405020304"/>
                <a:ea typeface="华文细黑"/>
                <a:cs typeface="Times New Roman" panose="02020603050405020304"/>
              </a:rPr>
              <a:t>这就是真正的朋友。同呼吸、共命运、心连心</a:t>
            </a:r>
            <a:r>
              <a:rPr lang="zh-CN" altLang="zh-CN" sz="2800" kern="100" dirty="0" smtClean="0">
                <a:latin typeface="Times New Roman" panose="02020603050405020304"/>
                <a:ea typeface="华文细黑"/>
                <a:cs typeface="Times New Roman" panose="02020603050405020304"/>
              </a:rPr>
              <a:t>。</a:t>
            </a:r>
            <a:endParaRPr lang="en-US" altLang="zh-CN" sz="2800" kern="100" dirty="0" smtClean="0">
              <a:latin typeface="Times New Roman" panose="02020603050405020304"/>
              <a:ea typeface="华文细黑"/>
              <a:cs typeface="Times New Roman" panose="02020603050405020304"/>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339000" y="524645"/>
            <a:ext cx="11478502" cy="68683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宋体" panose="02010600030101010101" pitchFamily="2" charset="-122"/>
                <a:ea typeface="华文细黑"/>
                <a:cs typeface="Times New Roman" panose="02020603050405020304"/>
              </a:rPr>
              <a:t>①</a:t>
            </a:r>
            <a:r>
              <a:rPr lang="zh-CN" altLang="zh-CN" sz="2800" kern="100" dirty="0">
                <a:latin typeface="Times New Roman" panose="02020603050405020304"/>
                <a:ea typeface="华文细黑"/>
                <a:cs typeface="Times New Roman" panose="02020603050405020304"/>
              </a:rPr>
              <a:t>找出本文的中心论点句并学习其提论点的方法。</a:t>
            </a:r>
            <a:endParaRPr lang="zh-CN" altLang="zh-CN" sz="1050" kern="100" dirty="0">
              <a:effectLst/>
              <a:latin typeface="宋体" panose="02010600030101010101" pitchFamily="2" charset="-122"/>
              <a:cs typeface="Courier New" panose="02070309020205020404"/>
            </a:endParaRPr>
          </a:p>
        </p:txBody>
      </p:sp>
      <p:sp>
        <p:nvSpPr>
          <p:cNvPr id="6" name="矩形 5"/>
          <p:cNvSpPr/>
          <p:nvPr/>
        </p:nvSpPr>
        <p:spPr>
          <a:xfrm>
            <a:off x="386408" y="1413570"/>
            <a:ext cx="11386607" cy="2866166"/>
          </a:xfrm>
          <a:prstGeom prst="rect">
            <a:avLst/>
          </a:prstGeom>
          <a:solidFill>
            <a:schemeClr val="accent1">
              <a:lumMod val="20000"/>
              <a:lumOff val="80000"/>
            </a:schemeClr>
          </a:solidFill>
        </p:spPr>
        <p:txBody>
          <a:bodyPr wrap="square">
            <a:spAutoFit/>
          </a:bodyPr>
          <a:lstStyle/>
          <a:p>
            <a:pPr algn="just">
              <a:lnSpc>
                <a:spcPct val="140000"/>
              </a:lnSpc>
            </a:pPr>
            <a:endParaRPr lang="zh-CN" altLang="zh-CN" sz="2800" kern="100" dirty="0">
              <a:latin typeface="宋体" panose="02010600030101010101" pitchFamily="2" charset="-122"/>
              <a:ea typeface="华文细黑"/>
              <a:cs typeface="Times New Roman" panose="02020603050405020304"/>
            </a:endParaRPr>
          </a:p>
        </p:txBody>
      </p:sp>
      <p:sp>
        <p:nvSpPr>
          <p:cNvPr id="7" name="TextBox 6"/>
          <p:cNvSpPr txBox="1"/>
          <p:nvPr/>
        </p:nvSpPr>
        <p:spPr>
          <a:xfrm>
            <a:off x="8284021" y="721235"/>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mj-ea"/>
                <a:ea typeface="+mj-ea"/>
                <a:cs typeface="Times New Roman" panose="02020603050405020304" pitchFamily="18" charset="0"/>
              </a:rPr>
              <a:t>提示</a:t>
            </a:r>
            <a:endParaRPr lang="zh-CN" altLang="en-US" sz="2400" dirty="0" smtClean="0">
              <a:solidFill>
                <a:schemeClr val="bg1"/>
              </a:solidFill>
              <a:latin typeface="+mj-ea"/>
              <a:ea typeface="+mj-ea"/>
              <a:cs typeface="Times New Roman" panose="02020603050405020304" pitchFamily="18" charset="0"/>
            </a:endParaRPr>
          </a:p>
        </p:txBody>
      </p:sp>
      <p:sp>
        <p:nvSpPr>
          <p:cNvPr id="8" name="矩形 7"/>
          <p:cNvSpPr/>
          <p:nvPr/>
        </p:nvSpPr>
        <p:spPr>
          <a:xfrm>
            <a:off x="397203" y="1461651"/>
            <a:ext cx="11299612" cy="2625823"/>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本文的中心论点句是</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这就是真正的朋友。同呼吸、共命运、心连心</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论点从马克思和恩格斯的纯洁友谊入笔提出。因为他们二人的友谊世人皆知，令人感动。所以用此材料引出论点有高度，且这一材料本身就是一典型论据。</a:t>
            </a:r>
            <a:endParaRPr lang="zh-CN" altLang="zh-CN" sz="1050" kern="100" dirty="0">
              <a:effectLst/>
              <a:latin typeface="宋体" panose="02010600030101010101" pitchFamily="2"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blinds(horizontal)">
                                      <p:cBhvr>
                                        <p:cTn id="10" dur="500"/>
                                        <p:tgtEl>
                                          <p:spTgt spid="8"/>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xit" presetSubtype="0" fill="hold" grpId="1" nodeType="clickEffect">
                                  <p:stCondLst>
                                    <p:cond delay="0"/>
                                  </p:stCondLst>
                                  <p:childTnLst>
                                    <p:animEffect transition="out" filter="fade">
                                      <p:cBhvr>
                                        <p:cTn id="14" dur="500"/>
                                        <p:tgtEl>
                                          <p:spTgt spid="8"/>
                                        </p:tgtEl>
                                      </p:cBhvr>
                                    </p:animEffect>
                                    <p:set>
                                      <p:cBhvr>
                                        <p:cTn id="15" dur="1" fill="hold">
                                          <p:stCondLst>
                                            <p:cond delay="499"/>
                                          </p:stCondLst>
                                        </p:cTn>
                                        <p:tgtEl>
                                          <p:spTgt spid="8"/>
                                        </p:tgtEl>
                                        <p:attrNameLst>
                                          <p:attrName>style.visibility</p:attrName>
                                        </p:attrNameLst>
                                      </p:cBhvr>
                                      <p:to>
                                        <p:strVal val="hidden"/>
                                      </p:to>
                                    </p:set>
                                  </p:childTnLst>
                                </p:cTn>
                              </p:par>
                              <p:par>
                                <p:cTn id="16" presetID="10" presetClass="exit" presetSubtype="0" fill="hold" grpId="1" nodeType="withEffect">
                                  <p:stCondLst>
                                    <p:cond delay="0"/>
                                  </p:stCondLst>
                                  <p:childTnLst>
                                    <p:animEffect transition="out" filter="fade">
                                      <p:cBhvr>
                                        <p:cTn id="17" dur="500"/>
                                        <p:tgtEl>
                                          <p:spTgt spid="6"/>
                                        </p:tgtEl>
                                      </p:cBhvr>
                                    </p:animEffect>
                                    <p:set>
                                      <p:cBhvr>
                                        <p:cTn id="18" dur="1" fill="hold">
                                          <p:stCondLst>
                                            <p:cond delay="499"/>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7"/>
                  </p:tgtEl>
                </p:cond>
              </p:nextCondLst>
            </p:seq>
          </p:childTnLst>
        </p:cTn>
      </p:par>
    </p:tnLst>
    <p:bldLst>
      <p:bldP spid="6" grpId="0" animBg="1"/>
      <p:bldP spid="6" grpId="1" animBg="1"/>
      <p:bldP spid="8" grpId="0"/>
      <p:bldP spid="8" grpId="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39000" y="522904"/>
            <a:ext cx="11478502" cy="5211146"/>
          </a:xfrm>
          <a:prstGeom prst="rect">
            <a:avLst/>
          </a:prstGeom>
        </p:spPr>
        <p:txBody>
          <a:bodyPr wrap="square" lIns="121898" tIns="60948" rIns="121898" bIns="60948">
            <a:spAutoFit/>
          </a:bodyPr>
          <a:lstStyle/>
          <a:p>
            <a:pPr indent="711200" algn="just">
              <a:lnSpc>
                <a:spcPct val="150000"/>
              </a:lnSpc>
              <a:spcAft>
                <a:spcPts val="0"/>
              </a:spcAft>
            </a:pPr>
            <a:r>
              <a:rPr lang="zh-CN" altLang="zh-CN" sz="2800" kern="100" dirty="0">
                <a:latin typeface="Times New Roman" panose="02020603050405020304"/>
                <a:ea typeface="华文细黑"/>
                <a:cs typeface="Times New Roman" panose="02020603050405020304"/>
              </a:rPr>
              <a:t>现在我们生活的时代，相对于马克思、恩格斯所处的年代，在许多方面都发生了很大变化，但作为一个人，为何交友？怎样交友？交什么友？其基本原则和真谛仍没有改变。翻开人类历史，大凡成大事者，身边总有一些志同道合的真正的朋友相助。在社会主义和共产主义的奋斗史上，无产阶级革命家之间结下的纯洁而又高尚的友谊堪称楷模。毛泽东和朱德、周恩来等老一辈革命家之间的情谊，都是值得大书特书的。事实证明，共同的目标是友谊的基石。人生最重要的是对事业的追求，交友一定要以共同的理想和目标为基础。</a:t>
            </a:r>
            <a:r>
              <a:rPr lang="en-US" altLang="zh-CN" sz="2800" kern="100" dirty="0" smtClean="0">
                <a:latin typeface="宋体" panose="02010600030101010101" pitchFamily="2" charset="-122"/>
                <a:ea typeface="华文细黑"/>
                <a:cs typeface="Times New Roman" panose="02020603050405020304"/>
              </a:rPr>
              <a:t>②</a:t>
            </a:r>
            <a:endParaRPr lang="en-US" altLang="zh-CN" sz="1050" kern="100" dirty="0" smtClean="0">
              <a:latin typeface="宋体" panose="02010600030101010101" pitchFamily="2"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39000" y="798748"/>
            <a:ext cx="11478502" cy="68683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smtClean="0">
                <a:latin typeface="宋体" panose="02010600030101010101" pitchFamily="2" charset="-122"/>
                <a:ea typeface="华文细黑"/>
                <a:cs typeface="Times New Roman" panose="02020603050405020304"/>
              </a:rPr>
              <a:t>②</a:t>
            </a:r>
            <a:r>
              <a:rPr lang="zh-CN" altLang="zh-CN" sz="2800" kern="100" dirty="0">
                <a:latin typeface="Times New Roman" panose="02020603050405020304"/>
                <a:ea typeface="华文细黑"/>
                <a:cs typeface="Times New Roman" panose="02020603050405020304"/>
              </a:rPr>
              <a:t>第三段是从什么角度论述的？有什么好处</a:t>
            </a:r>
            <a:r>
              <a:rPr lang="zh-CN" altLang="zh-CN" sz="2800" kern="100" dirty="0" smtClean="0">
                <a:latin typeface="Times New Roman" panose="02020603050405020304"/>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p:txBody>
      </p:sp>
      <p:sp>
        <p:nvSpPr>
          <p:cNvPr id="3" name="矩形 2"/>
          <p:cNvSpPr/>
          <p:nvPr/>
        </p:nvSpPr>
        <p:spPr>
          <a:xfrm>
            <a:off x="386408" y="1771781"/>
            <a:ext cx="11386607" cy="2090061"/>
          </a:xfrm>
          <a:prstGeom prst="rect">
            <a:avLst/>
          </a:prstGeom>
          <a:solidFill>
            <a:schemeClr val="accent1">
              <a:lumMod val="20000"/>
              <a:lumOff val="80000"/>
            </a:schemeClr>
          </a:solidFill>
        </p:spPr>
        <p:txBody>
          <a:bodyPr wrap="square">
            <a:spAutoFit/>
          </a:bodyPr>
          <a:lstStyle/>
          <a:p>
            <a:pPr algn="just">
              <a:lnSpc>
                <a:spcPct val="140000"/>
              </a:lnSpc>
            </a:pPr>
            <a:endParaRPr lang="zh-CN" altLang="zh-CN" sz="2800" kern="100" dirty="0">
              <a:latin typeface="宋体" panose="02010600030101010101" pitchFamily="2" charset="-122"/>
              <a:ea typeface="华文细黑"/>
              <a:cs typeface="Times New Roman" panose="02020603050405020304"/>
            </a:endParaRPr>
          </a:p>
        </p:txBody>
      </p:sp>
      <p:sp>
        <p:nvSpPr>
          <p:cNvPr id="4" name="TextBox 3"/>
          <p:cNvSpPr txBox="1"/>
          <p:nvPr/>
        </p:nvSpPr>
        <p:spPr>
          <a:xfrm>
            <a:off x="7588324" y="102391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mj-ea"/>
                <a:ea typeface="+mj-ea"/>
                <a:cs typeface="Times New Roman" panose="02020603050405020304" pitchFamily="18" charset="0"/>
              </a:rPr>
              <a:t>提示</a:t>
            </a:r>
            <a:endParaRPr lang="zh-CN" altLang="en-US" sz="2400" dirty="0" smtClean="0">
              <a:solidFill>
                <a:schemeClr val="bg1"/>
              </a:solidFill>
              <a:latin typeface="+mj-ea"/>
              <a:ea typeface="+mj-ea"/>
              <a:cs typeface="Times New Roman" panose="02020603050405020304" pitchFamily="18" charset="0"/>
            </a:endParaRPr>
          </a:p>
        </p:txBody>
      </p:sp>
      <p:sp>
        <p:nvSpPr>
          <p:cNvPr id="6" name="矩形 5"/>
          <p:cNvSpPr/>
          <p:nvPr/>
        </p:nvSpPr>
        <p:spPr>
          <a:xfrm>
            <a:off x="397203" y="1819867"/>
            <a:ext cx="11299612" cy="1979492"/>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第三段是从正面论述的。</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好处：此段选取毛泽东和朱德、周恩来等老一辈革命家的友谊作为论据，既典型又极富有说服力。</a:t>
            </a:r>
            <a:endParaRPr lang="zh-CN" altLang="zh-CN" sz="1050" kern="100" dirty="0">
              <a:effectLst/>
              <a:latin typeface="宋体" panose="02010600030101010101" pitchFamily="2"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blinds(horizontal)">
                                      <p:cBhvr>
                                        <p:cTn id="10" dur="5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xit" presetSubtype="0" fill="hold" grpId="1" nodeType="clickEffect">
                                  <p:stCondLst>
                                    <p:cond delay="0"/>
                                  </p:stCondLst>
                                  <p:childTnLst>
                                    <p:animEffect transition="out" filter="fade">
                                      <p:cBhvr>
                                        <p:cTn id="14" dur="500"/>
                                        <p:tgtEl>
                                          <p:spTgt spid="6"/>
                                        </p:tgtEl>
                                      </p:cBhvr>
                                    </p:animEffect>
                                    <p:set>
                                      <p:cBhvr>
                                        <p:cTn id="15" dur="1" fill="hold">
                                          <p:stCondLst>
                                            <p:cond delay="499"/>
                                          </p:stCondLst>
                                        </p:cTn>
                                        <p:tgtEl>
                                          <p:spTgt spid="6"/>
                                        </p:tgtEl>
                                        <p:attrNameLst>
                                          <p:attrName>style.visibility</p:attrName>
                                        </p:attrNameLst>
                                      </p:cBhvr>
                                      <p:to>
                                        <p:strVal val="hidden"/>
                                      </p:to>
                                    </p:set>
                                  </p:childTnLst>
                                </p:cTn>
                              </p:par>
                              <p:par>
                                <p:cTn id="16" presetID="10" presetClass="exit" presetSubtype="0" fill="hold" grpId="1" nodeType="withEffect">
                                  <p:stCondLst>
                                    <p:cond delay="0"/>
                                  </p:stCondLst>
                                  <p:childTnLst>
                                    <p:animEffect transition="out" filter="fade">
                                      <p:cBhvr>
                                        <p:cTn id="17" dur="500"/>
                                        <p:tgtEl>
                                          <p:spTgt spid="3"/>
                                        </p:tgtEl>
                                      </p:cBhvr>
                                    </p:animEffect>
                                    <p:set>
                                      <p:cBhvr>
                                        <p:cTn id="18" dur="1" fill="hold">
                                          <p:stCondLst>
                                            <p:cond delay="499"/>
                                          </p:stCondLst>
                                        </p:cTn>
                                        <p:tgtEl>
                                          <p:spTgt spid="3"/>
                                        </p:tgtEl>
                                        <p:attrNameLst>
                                          <p:attrName>style.visibility</p:attrName>
                                        </p:attrNameLst>
                                      </p:cBhvr>
                                      <p:to>
                                        <p:strVal val="hidden"/>
                                      </p:to>
                                    </p:set>
                                  </p:childTnLst>
                                </p:cTn>
                              </p:par>
                            </p:childTnLst>
                          </p:cTn>
                        </p:par>
                      </p:childTnLst>
                    </p:cTn>
                  </p:par>
                </p:childTnLst>
              </p:cTn>
              <p:nextCondLst>
                <p:cond evt="onClick" delay="0">
                  <p:tgtEl>
                    <p:spTgt spid="4"/>
                  </p:tgtEl>
                </p:cond>
              </p:nextCondLst>
            </p:seq>
          </p:childTnLst>
        </p:cTn>
      </p:par>
    </p:tnLst>
    <p:bldLst>
      <p:bldP spid="3" grpId="0" animBg="1"/>
      <p:bldP spid="3" grpId="1" animBg="1"/>
      <p:bldP spid="6" grpId="0"/>
      <p:bldP spid="6" grpId="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339000" y="452637"/>
            <a:ext cx="11478502" cy="5857477"/>
          </a:xfrm>
          <a:prstGeom prst="rect">
            <a:avLst/>
          </a:prstGeom>
        </p:spPr>
        <p:txBody>
          <a:bodyPr wrap="square" lIns="121898" tIns="60948" rIns="121898" bIns="60948">
            <a:spAutoFit/>
          </a:bodyPr>
          <a:lstStyle/>
          <a:p>
            <a:pPr indent="711200" algn="just">
              <a:lnSpc>
                <a:spcPct val="150000"/>
              </a:lnSpc>
              <a:spcAft>
                <a:spcPts val="0"/>
              </a:spcAft>
            </a:pPr>
            <a:r>
              <a:rPr lang="zh-CN" altLang="zh-CN" sz="2800" kern="100" dirty="0">
                <a:latin typeface="Times New Roman" panose="02020603050405020304"/>
                <a:ea typeface="华文细黑"/>
                <a:cs typeface="Times New Roman" panose="02020603050405020304"/>
              </a:rPr>
              <a:t>当今世界，常常有人感叹：人生得一知己足矣。可见交上真正志同道合、同舟共济的朋友的难度之大。最为常见的是，一些人交友的原则是趋炎附势：今天你大权在握，你的朋友就会遍布天下，老乡、同学、战友、老部下，凡是和你能搭上界的，甚至压根儿就搭不上界的也找个由头去拉拢你，似乎都是知心朋友，他们可以和你称兄道弟，推杯换盏，甚至向你盟誓两肋插刀云云。但有朝一日你的权力不在，或是你遇了难、倒了霉，再看那些朋友，早也就</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树倒猢狲散</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，各奔东西了。正所谓：</a:t>
            </a:r>
            <a:r>
              <a:rPr lang="zh-CN" altLang="zh-CN" sz="2800" kern="100" spc="50" dirty="0">
                <a:latin typeface="Times New Roman" panose="02020603050405020304"/>
                <a:ea typeface="华文细黑"/>
                <a:cs typeface="Times New Roman" panose="02020603050405020304"/>
              </a:rPr>
              <a:t>得意时，朋友认识了你；失意时，你认识了朋友。朋友就是一面镜子，照出了世态炎凉、真善美丑。还有一些人，交友的原则是唯钱是图</a:t>
            </a:r>
            <a:r>
              <a:rPr lang="zh-CN" altLang="zh-CN" sz="2800" kern="100" spc="50" dirty="0" smtClean="0">
                <a:latin typeface="Times New Roman" panose="02020603050405020304"/>
                <a:ea typeface="华文细黑"/>
                <a:cs typeface="Times New Roman" panose="02020603050405020304"/>
              </a:rPr>
              <a:t>：</a:t>
            </a:r>
            <a:endParaRPr lang="zh-CN" altLang="zh-CN" sz="1050" kern="100" spc="50" dirty="0">
              <a:effectLst/>
              <a:latin typeface="宋体" panose="02010600030101010101" pitchFamily="2"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62558" y="420316"/>
            <a:ext cx="11449272" cy="686830"/>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微软雅黑" panose="020B0503020204020204" pitchFamily="34" charset="-122"/>
                <a:ea typeface="微软雅黑" panose="020B0503020204020204" pitchFamily="34" charset="-122"/>
                <a:cs typeface="Times New Roman" panose="02020603050405020304"/>
              </a:rPr>
              <a:t>一、音正形准</a:t>
            </a:r>
            <a:endParaRPr lang="zh-CN" altLang="zh-CN" sz="2800" b="1" kern="100" dirty="0">
              <a:solidFill>
                <a:srgbClr val="0000FF"/>
              </a:solidFill>
              <a:latin typeface="微软雅黑" panose="020B0503020204020204" pitchFamily="34" charset="-122"/>
              <a:ea typeface="微软雅黑" panose="020B0503020204020204" pitchFamily="34" charset="-122"/>
              <a:cs typeface="Times New Roman" panose="02020603050405020304"/>
            </a:endParaRPr>
          </a:p>
        </p:txBody>
      </p:sp>
      <p:sp>
        <p:nvSpPr>
          <p:cNvPr id="3" name="矩形 2"/>
          <p:cNvSpPr/>
          <p:nvPr/>
        </p:nvSpPr>
        <p:spPr>
          <a:xfrm>
            <a:off x="17558" y="-26590"/>
            <a:ext cx="12143880" cy="432000"/>
          </a:xfrm>
          <a:prstGeom prst="rect">
            <a:avLst/>
          </a:prstGeom>
          <a:solidFill>
            <a:srgbClr val="36B2E6"/>
          </a:solidFill>
          <a:ln>
            <a:solidFill>
              <a:schemeClr val="bg1"/>
            </a:solidFill>
          </a:ln>
          <a:effectLst>
            <a:outerShdw blurRad="63500" sx="102000" sy="102000" algn="ctr"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rtlCol="0" anchor="ctr"/>
          <a:lstStyle/>
          <a:p>
            <a:pPr algn="ctr"/>
            <a:endParaRPr lang="zh-CN" altLang="en-US" sz="1800" dirty="0">
              <a:solidFill>
                <a:schemeClr val="bg1">
                  <a:lumMod val="75000"/>
                </a:schemeClr>
              </a:solidFill>
              <a:latin typeface="微软雅黑" panose="020B0503020204020204" pitchFamily="34" charset="-122"/>
              <a:ea typeface="微软雅黑" panose="020B0503020204020204" pitchFamily="34" charset="-122"/>
            </a:endParaRPr>
          </a:p>
        </p:txBody>
      </p:sp>
      <p:sp>
        <p:nvSpPr>
          <p:cNvPr id="4" name="矩形 3"/>
          <p:cNvSpPr/>
          <p:nvPr/>
        </p:nvSpPr>
        <p:spPr>
          <a:xfrm>
            <a:off x="-14252" y="-16473"/>
            <a:ext cx="12175690" cy="461665"/>
          </a:xfrm>
          <a:prstGeom prst="rect">
            <a:avLst/>
          </a:prstGeom>
        </p:spPr>
        <p:txBody>
          <a:bodyPr wrap="square">
            <a:spAutoFit/>
          </a:bodyPr>
          <a:lstStyle/>
          <a:p>
            <a:pPr algn="ctr">
              <a:defRPr/>
            </a:pPr>
            <a:r>
              <a:rPr lang="zh-CN" altLang="en-US" b="1" dirty="0">
                <a:solidFill>
                  <a:srgbClr val="FFFF00"/>
                </a:solidFill>
                <a:latin typeface="微软雅黑" panose="020B0503020204020204" pitchFamily="34" charset="-122"/>
                <a:ea typeface="微软雅黑" panose="020B0503020204020204" pitchFamily="34" charset="-122"/>
              </a:rPr>
              <a:t>语言知识积累</a:t>
            </a:r>
            <a:endParaRPr lang="zh-CN" altLang="en-US" sz="1800" b="1" dirty="0">
              <a:solidFill>
                <a:schemeClr val="bg1"/>
              </a:solidFill>
              <a:latin typeface="微软雅黑" panose="020B0503020204020204" pitchFamily="34" charset="-122"/>
              <a:ea typeface="微软雅黑" panose="020B0503020204020204" pitchFamily="34" charset="-122"/>
            </a:endParaRPr>
          </a:p>
        </p:txBody>
      </p:sp>
      <p:sp>
        <p:nvSpPr>
          <p:cNvPr id="5" name="矩形 4"/>
          <p:cNvSpPr/>
          <p:nvPr/>
        </p:nvSpPr>
        <p:spPr>
          <a:xfrm>
            <a:off x="262558" y="1098202"/>
            <a:ext cx="4608512" cy="3354740"/>
          </a:xfrm>
          <a:prstGeom prst="rect">
            <a:avLst/>
          </a:prstGeom>
        </p:spPr>
        <p:txBody>
          <a:bodyPr wrap="square" lIns="121898" tIns="60948" rIns="121898" bIns="60948">
            <a:spAutoFit/>
          </a:bodyPr>
          <a:lstStyle/>
          <a:p>
            <a:pPr algn="just">
              <a:lnSpc>
                <a:spcPct val="150000"/>
              </a:lnSpc>
            </a:pPr>
            <a:r>
              <a:rPr lang="en-US" altLang="zh-CN" sz="2800" b="1" kern="100" dirty="0">
                <a:latin typeface="Times New Roman" panose="02020603050405020304"/>
                <a:ea typeface="华文细黑"/>
                <a:cs typeface="Courier New" panose="02070309020205020404"/>
              </a:rPr>
              <a:t>1.</a:t>
            </a:r>
            <a:r>
              <a:rPr lang="zh-CN" altLang="zh-CN" sz="2800" b="1" kern="100" dirty="0">
                <a:latin typeface="Times New Roman" panose="02020603050405020304"/>
                <a:ea typeface="华文细黑"/>
                <a:cs typeface="Courier New" panose="02070309020205020404"/>
              </a:rPr>
              <a:t>给下列</a:t>
            </a:r>
            <a:r>
              <a:rPr lang="zh-CN" altLang="zh-CN" sz="2800" b="1" kern="100" dirty="0" smtClean="0">
                <a:latin typeface="Times New Roman" panose="02020603050405020304"/>
                <a:ea typeface="华文细黑"/>
                <a:cs typeface="Courier New" panose="02070309020205020404"/>
              </a:rPr>
              <a:t>加</a:t>
            </a:r>
            <a:r>
              <a:rPr lang="zh-CN" altLang="en-US" sz="2800" b="1" kern="100" dirty="0" smtClean="0">
                <a:latin typeface="Times New Roman" panose="02020603050405020304"/>
                <a:ea typeface="华文细黑"/>
                <a:cs typeface="Courier New" panose="02070309020205020404"/>
              </a:rPr>
              <a:t>颜色</a:t>
            </a:r>
            <a:r>
              <a:rPr lang="zh-CN" altLang="zh-CN" sz="2800" b="1" kern="100" dirty="0" smtClean="0">
                <a:latin typeface="Times New Roman" panose="02020603050405020304"/>
                <a:ea typeface="华文细黑"/>
                <a:cs typeface="Courier New" panose="02070309020205020404"/>
              </a:rPr>
              <a:t>的</a:t>
            </a:r>
            <a:r>
              <a:rPr lang="zh-CN" altLang="zh-CN" sz="2800" b="1" kern="100" dirty="0">
                <a:latin typeface="Times New Roman" panose="02020603050405020304"/>
                <a:ea typeface="华文细黑"/>
                <a:cs typeface="Courier New" panose="02070309020205020404"/>
              </a:rPr>
              <a:t>字</a:t>
            </a:r>
            <a:r>
              <a:rPr lang="zh-CN" altLang="zh-CN" sz="2800" b="1" kern="100" dirty="0" smtClean="0">
                <a:latin typeface="Times New Roman" panose="02020603050405020304"/>
                <a:ea typeface="华文细黑"/>
                <a:cs typeface="Courier New" panose="02070309020205020404"/>
              </a:rPr>
              <a:t>注音</a:t>
            </a:r>
            <a:endParaRPr lang="en-US" altLang="zh-CN" sz="2800" b="1" kern="100" dirty="0">
              <a:latin typeface="Times New Roman" panose="02020603050405020304"/>
              <a:ea typeface="华文细黑"/>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单音字</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宋体" panose="02010600030101010101" pitchFamily="2" charset="-122"/>
                <a:ea typeface="华文细黑"/>
                <a:cs typeface="Times New Roman" panose="02020603050405020304"/>
              </a:rPr>
              <a:t>①</a:t>
            </a:r>
            <a:r>
              <a:rPr lang="zh-CN" altLang="zh-CN" sz="2800" kern="100" dirty="0">
                <a:latin typeface="Times New Roman" panose="02020603050405020304"/>
                <a:ea typeface="华文细黑"/>
                <a:cs typeface="Times New Roman" panose="02020603050405020304"/>
              </a:rPr>
              <a:t>解</a:t>
            </a:r>
            <a:r>
              <a:rPr lang="zh-CN" altLang="zh-CN" sz="2800" kern="100" dirty="0">
                <a:solidFill>
                  <a:srgbClr val="0000FF"/>
                </a:solidFill>
                <a:latin typeface="Times New Roman" panose="02020603050405020304"/>
                <a:ea typeface="华文细黑"/>
                <a:cs typeface="Times New Roman" panose="02020603050405020304"/>
              </a:rPr>
              <a:t>剖</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　　</a:t>
            </a:r>
            <a:r>
              <a:rPr lang="en-US" altLang="zh-CN" sz="2800" kern="100" dirty="0" smtClean="0">
                <a:latin typeface="Times New Roman" panose="02020603050405020304"/>
                <a:ea typeface="华文细黑"/>
                <a:cs typeface="Courier New" panose="02070309020205020404"/>
              </a:rPr>
              <a:t>)</a:t>
            </a:r>
            <a:endParaRPr lang="en-US" altLang="zh-CN" sz="2800" kern="100" dirty="0" smtClean="0">
              <a:latin typeface="Times New Roman" panose="02020603050405020304"/>
              <a:ea typeface="华文细黑"/>
              <a:cs typeface="Courier New" panose="02070309020205020404"/>
            </a:endParaRPr>
          </a:p>
          <a:p>
            <a:pPr algn="just">
              <a:lnSpc>
                <a:spcPct val="150000"/>
              </a:lnSpc>
              <a:spcAft>
                <a:spcPts val="0"/>
              </a:spcAft>
            </a:pPr>
            <a:r>
              <a:rPr lang="en-US" altLang="zh-CN" sz="2800" kern="100" dirty="0" smtClean="0">
                <a:latin typeface="宋体" panose="02010600030101010101" pitchFamily="2" charset="-122"/>
                <a:ea typeface="华文细黑"/>
                <a:cs typeface="Times New Roman" panose="02020603050405020304"/>
              </a:rPr>
              <a:t>②</a:t>
            </a:r>
            <a:r>
              <a:rPr lang="zh-CN" altLang="zh-CN" sz="2800" kern="100" dirty="0">
                <a:solidFill>
                  <a:srgbClr val="0000FF"/>
                </a:solidFill>
                <a:latin typeface="Times New Roman" panose="02020603050405020304"/>
                <a:ea typeface="华文细黑"/>
                <a:cs typeface="Times New Roman" panose="02020603050405020304"/>
              </a:rPr>
              <a:t>桎梏</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　　</a:t>
            </a:r>
            <a:r>
              <a:rPr lang="en-US" altLang="zh-CN" sz="2800" kern="100" dirty="0" smtClean="0">
                <a:latin typeface="Times New Roman" panose="02020603050405020304"/>
                <a:ea typeface="华文细黑"/>
                <a:cs typeface="Times New Roman" panose="02020603050405020304"/>
              </a:rPr>
              <a:t>     </a:t>
            </a:r>
            <a:r>
              <a:rPr lang="en-US" altLang="zh-CN" sz="2800" kern="100" dirty="0" smtClean="0">
                <a:latin typeface="Times New Roman" panose="02020603050405020304"/>
                <a:ea typeface="华文细黑"/>
                <a:cs typeface="Courier New" panose="02070309020205020404"/>
              </a:rPr>
              <a:t>)</a:t>
            </a:r>
            <a:endParaRPr lang="en-US" altLang="zh-CN" sz="2800" kern="100" dirty="0" smtClean="0">
              <a:latin typeface="Times New Roman" panose="02020603050405020304"/>
              <a:ea typeface="华文细黑"/>
              <a:cs typeface="Courier New" panose="02070309020205020404"/>
            </a:endParaRPr>
          </a:p>
          <a:p>
            <a:pPr algn="just">
              <a:lnSpc>
                <a:spcPct val="150000"/>
              </a:lnSpc>
              <a:spcAft>
                <a:spcPts val="0"/>
              </a:spcAft>
            </a:pPr>
            <a:r>
              <a:rPr lang="en-US" altLang="zh-CN" sz="2800" kern="100" dirty="0" smtClean="0">
                <a:latin typeface="宋体" panose="02010600030101010101" pitchFamily="2" charset="-122"/>
                <a:ea typeface="华文细黑"/>
                <a:cs typeface="Times New Roman" panose="02020603050405020304"/>
              </a:rPr>
              <a:t>③</a:t>
            </a:r>
            <a:r>
              <a:rPr lang="zh-CN" altLang="zh-CN" sz="2800" kern="100" dirty="0">
                <a:solidFill>
                  <a:srgbClr val="0000FF"/>
                </a:solidFill>
                <a:latin typeface="Times New Roman" panose="02020603050405020304"/>
                <a:ea typeface="华文细黑"/>
                <a:cs typeface="Times New Roman" panose="02020603050405020304"/>
              </a:rPr>
              <a:t>囿</a:t>
            </a:r>
            <a:r>
              <a:rPr lang="zh-CN" altLang="zh-CN" sz="2800" kern="100" dirty="0">
                <a:latin typeface="Times New Roman" panose="02020603050405020304"/>
                <a:ea typeface="华文细黑"/>
                <a:cs typeface="Times New Roman" panose="02020603050405020304"/>
              </a:rPr>
              <a:t>于</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　　</a:t>
            </a:r>
            <a:r>
              <a:rPr lang="en-US" altLang="zh-CN" sz="2800" kern="100" dirty="0" smtClean="0">
                <a:latin typeface="Times New Roman" panose="02020603050405020304"/>
                <a:ea typeface="华文细黑"/>
                <a:cs typeface="Courier New" panose="02070309020205020404"/>
              </a:rPr>
              <a:t>)</a:t>
            </a:r>
            <a:endParaRPr lang="zh-CN" altLang="zh-CN" sz="1050" kern="100" dirty="0">
              <a:latin typeface="宋体" panose="02010600030101010101" pitchFamily="2" charset="-122"/>
              <a:cs typeface="Courier New" panose="02070309020205020404"/>
            </a:endParaRPr>
          </a:p>
        </p:txBody>
      </p:sp>
      <p:pic>
        <p:nvPicPr>
          <p:cNvPr id="8" name="图片 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9407574" y="6026030"/>
            <a:ext cx="2674827" cy="829568"/>
          </a:xfrm>
          <a:prstGeom prst="rect">
            <a:avLst/>
          </a:prstGeom>
        </p:spPr>
      </p:pic>
      <p:sp>
        <p:nvSpPr>
          <p:cNvPr id="9" name="矩形 8"/>
          <p:cNvSpPr/>
          <p:nvPr/>
        </p:nvSpPr>
        <p:spPr>
          <a:xfrm>
            <a:off x="4727054" y="2393107"/>
            <a:ext cx="4608512" cy="2062079"/>
          </a:xfrm>
          <a:prstGeom prst="rect">
            <a:avLst/>
          </a:prstGeom>
        </p:spPr>
        <p:txBody>
          <a:bodyPr wrap="square" lIns="121898" tIns="60948" rIns="121898" bIns="60948">
            <a:spAutoFit/>
          </a:bodyPr>
          <a:lstStyle/>
          <a:p>
            <a:pPr lvl="0" algn="just">
              <a:lnSpc>
                <a:spcPct val="150000"/>
              </a:lnSpc>
            </a:pPr>
            <a:r>
              <a:rPr lang="en-US" altLang="zh-CN" sz="2800" kern="100" dirty="0">
                <a:solidFill>
                  <a:prstClr val="black"/>
                </a:solidFill>
                <a:latin typeface="宋体" panose="02010600030101010101" pitchFamily="2" charset="-122"/>
                <a:ea typeface="华文细黑"/>
                <a:cs typeface="Times New Roman" panose="02020603050405020304"/>
              </a:rPr>
              <a:t>④</a:t>
            </a:r>
            <a:r>
              <a:rPr lang="zh-CN" altLang="zh-CN" sz="2800" kern="100" dirty="0">
                <a:solidFill>
                  <a:srgbClr val="0000FF"/>
                </a:solidFill>
                <a:latin typeface="Times New Roman" panose="02020603050405020304"/>
                <a:ea typeface="华文细黑"/>
                <a:cs typeface="Times New Roman" panose="02020603050405020304"/>
              </a:rPr>
              <a:t>摒</a:t>
            </a:r>
            <a:r>
              <a:rPr lang="zh-CN" altLang="zh-CN" sz="2800" kern="100" dirty="0">
                <a:solidFill>
                  <a:prstClr val="black"/>
                </a:solidFill>
                <a:latin typeface="Times New Roman" panose="02020603050405020304"/>
                <a:ea typeface="华文细黑"/>
                <a:cs typeface="Times New Roman" panose="02020603050405020304"/>
              </a:rPr>
              <a:t>弃</a:t>
            </a:r>
            <a:r>
              <a:rPr lang="en-US" altLang="zh-CN" sz="2800" kern="100" dirty="0">
                <a:solidFill>
                  <a:prstClr val="black"/>
                </a:solidFill>
                <a:latin typeface="Times New Roman" panose="02020603050405020304"/>
                <a:ea typeface="华文细黑"/>
                <a:cs typeface="Courier New" panose="02070309020205020404"/>
              </a:rPr>
              <a:t>(</a:t>
            </a:r>
            <a:r>
              <a:rPr lang="zh-CN" altLang="zh-CN" sz="2800" kern="100" dirty="0">
                <a:solidFill>
                  <a:prstClr val="black"/>
                </a:solidFill>
                <a:latin typeface="Times New Roman" panose="02020603050405020304"/>
                <a:ea typeface="华文细黑"/>
                <a:cs typeface="Times New Roman" panose="02020603050405020304"/>
              </a:rPr>
              <a:t>　　</a:t>
            </a:r>
            <a:r>
              <a:rPr lang="en-US" altLang="zh-CN" sz="2800" kern="100" dirty="0" smtClean="0">
                <a:solidFill>
                  <a:prstClr val="black"/>
                </a:solidFill>
                <a:latin typeface="Times New Roman" panose="02020603050405020304"/>
                <a:ea typeface="华文细黑"/>
                <a:cs typeface="Times New Roman" panose="02020603050405020304"/>
              </a:rPr>
              <a:t> </a:t>
            </a:r>
            <a:r>
              <a:rPr lang="en-US" altLang="zh-CN" sz="2800" kern="100" dirty="0" smtClean="0">
                <a:solidFill>
                  <a:prstClr val="black"/>
                </a:solidFill>
                <a:latin typeface="Times New Roman" panose="02020603050405020304"/>
                <a:ea typeface="华文细黑"/>
                <a:cs typeface="Courier New" panose="02070309020205020404"/>
              </a:rPr>
              <a:t>)    </a:t>
            </a:r>
            <a:endParaRPr lang="en-US" altLang="zh-CN" sz="2800" kern="100" dirty="0" smtClean="0">
              <a:solidFill>
                <a:prstClr val="black"/>
              </a:solidFill>
              <a:latin typeface="Times New Roman" panose="02020603050405020304"/>
              <a:ea typeface="华文细黑"/>
              <a:cs typeface="Courier New" panose="02070309020205020404"/>
            </a:endParaRPr>
          </a:p>
          <a:p>
            <a:pPr lvl="0" algn="just">
              <a:lnSpc>
                <a:spcPct val="150000"/>
              </a:lnSpc>
            </a:pPr>
            <a:r>
              <a:rPr lang="en-US" altLang="zh-CN" sz="2800" kern="100" dirty="0" smtClean="0">
                <a:solidFill>
                  <a:prstClr val="black"/>
                </a:solidFill>
                <a:latin typeface="宋体" panose="02010600030101010101" pitchFamily="2" charset="-122"/>
                <a:ea typeface="华文细黑"/>
                <a:cs typeface="Times New Roman" panose="02020603050405020304"/>
              </a:rPr>
              <a:t>⑤</a:t>
            </a:r>
            <a:r>
              <a:rPr lang="zh-CN" altLang="zh-CN" sz="2800" kern="100" dirty="0">
                <a:solidFill>
                  <a:prstClr val="black"/>
                </a:solidFill>
                <a:latin typeface="Times New Roman" panose="02020603050405020304"/>
                <a:ea typeface="华文细黑"/>
                <a:cs typeface="Times New Roman" panose="02020603050405020304"/>
              </a:rPr>
              <a:t>沉</a:t>
            </a:r>
            <a:r>
              <a:rPr lang="zh-CN" altLang="zh-CN" sz="2800" kern="100" dirty="0">
                <a:solidFill>
                  <a:srgbClr val="0000FF"/>
                </a:solidFill>
                <a:latin typeface="Times New Roman" panose="02020603050405020304"/>
                <a:ea typeface="华文细黑"/>
                <a:cs typeface="Times New Roman" panose="02020603050405020304"/>
              </a:rPr>
              <a:t>湎</a:t>
            </a:r>
            <a:r>
              <a:rPr lang="en-US" altLang="zh-CN" sz="2800" kern="100" dirty="0">
                <a:solidFill>
                  <a:prstClr val="black"/>
                </a:solidFill>
                <a:latin typeface="Times New Roman" panose="02020603050405020304"/>
                <a:ea typeface="华文细黑"/>
                <a:cs typeface="Courier New" panose="02070309020205020404"/>
              </a:rPr>
              <a:t>(</a:t>
            </a:r>
            <a:r>
              <a:rPr lang="zh-CN" altLang="zh-CN" sz="2800" kern="100" dirty="0">
                <a:solidFill>
                  <a:prstClr val="black"/>
                </a:solidFill>
                <a:latin typeface="Times New Roman" panose="02020603050405020304"/>
                <a:ea typeface="华文细黑"/>
                <a:cs typeface="Times New Roman" panose="02020603050405020304"/>
              </a:rPr>
              <a:t>　</a:t>
            </a:r>
            <a:r>
              <a:rPr lang="en-US" altLang="zh-CN" sz="2800" kern="100" dirty="0" smtClean="0">
                <a:solidFill>
                  <a:prstClr val="black"/>
                </a:solidFill>
                <a:latin typeface="Times New Roman" panose="02020603050405020304"/>
                <a:ea typeface="华文细黑"/>
                <a:cs typeface="Times New Roman" panose="02020603050405020304"/>
              </a:rPr>
              <a:t> </a:t>
            </a:r>
            <a:r>
              <a:rPr lang="zh-CN" altLang="zh-CN" sz="2800" kern="100" dirty="0">
                <a:solidFill>
                  <a:prstClr val="black"/>
                </a:solidFill>
                <a:latin typeface="Times New Roman" panose="02020603050405020304"/>
                <a:ea typeface="华文细黑"/>
                <a:cs typeface="Times New Roman" panose="02020603050405020304"/>
              </a:rPr>
              <a:t>　</a:t>
            </a:r>
            <a:r>
              <a:rPr lang="en-US" altLang="zh-CN" sz="2800" kern="100" dirty="0">
                <a:solidFill>
                  <a:prstClr val="black"/>
                </a:solidFill>
                <a:latin typeface="Times New Roman" panose="02020603050405020304"/>
                <a:ea typeface="华文细黑"/>
                <a:cs typeface="Courier New" panose="02070309020205020404"/>
              </a:rPr>
              <a:t>)    </a:t>
            </a:r>
            <a:endParaRPr lang="en-US" altLang="zh-CN" sz="2800" kern="100" dirty="0" smtClean="0">
              <a:solidFill>
                <a:prstClr val="black"/>
              </a:solidFill>
              <a:latin typeface="Times New Roman" panose="02020603050405020304"/>
              <a:ea typeface="华文细黑"/>
              <a:cs typeface="Courier New" panose="02070309020205020404"/>
            </a:endParaRPr>
          </a:p>
          <a:p>
            <a:pPr lvl="0" algn="just">
              <a:lnSpc>
                <a:spcPct val="150000"/>
              </a:lnSpc>
            </a:pPr>
            <a:r>
              <a:rPr lang="en-US" altLang="zh-CN" sz="2800" kern="100" dirty="0" smtClean="0">
                <a:solidFill>
                  <a:prstClr val="black"/>
                </a:solidFill>
                <a:latin typeface="宋体" panose="02010600030101010101" pitchFamily="2" charset="-122"/>
                <a:ea typeface="华文细黑"/>
                <a:cs typeface="Times New Roman" panose="02020603050405020304"/>
              </a:rPr>
              <a:t>⑥</a:t>
            </a:r>
            <a:r>
              <a:rPr lang="zh-CN" altLang="zh-CN" sz="2800" kern="100" dirty="0">
                <a:solidFill>
                  <a:srgbClr val="0000FF"/>
                </a:solidFill>
                <a:latin typeface="Times New Roman" panose="02020603050405020304"/>
                <a:ea typeface="华文细黑"/>
                <a:cs typeface="Times New Roman" panose="02020603050405020304"/>
              </a:rPr>
              <a:t>崭</a:t>
            </a:r>
            <a:r>
              <a:rPr lang="zh-CN" altLang="zh-CN" sz="2800" kern="100" dirty="0">
                <a:solidFill>
                  <a:prstClr val="black"/>
                </a:solidFill>
                <a:latin typeface="Times New Roman" panose="02020603050405020304"/>
                <a:ea typeface="华文细黑"/>
                <a:cs typeface="Times New Roman" panose="02020603050405020304"/>
              </a:rPr>
              <a:t>新</a:t>
            </a:r>
            <a:r>
              <a:rPr lang="en-US" altLang="zh-CN" sz="2800" kern="100" dirty="0">
                <a:solidFill>
                  <a:prstClr val="black"/>
                </a:solidFill>
                <a:latin typeface="Times New Roman" panose="02020603050405020304"/>
                <a:ea typeface="华文细黑"/>
                <a:cs typeface="Courier New" panose="02070309020205020404"/>
              </a:rPr>
              <a:t>(</a:t>
            </a:r>
            <a:r>
              <a:rPr lang="zh-CN" altLang="zh-CN" sz="2800" kern="100" dirty="0">
                <a:solidFill>
                  <a:prstClr val="black"/>
                </a:solidFill>
                <a:latin typeface="Times New Roman" panose="02020603050405020304"/>
                <a:ea typeface="华文细黑"/>
                <a:cs typeface="Times New Roman" panose="02020603050405020304"/>
              </a:rPr>
              <a:t>　</a:t>
            </a:r>
            <a:r>
              <a:rPr lang="en-US" altLang="zh-CN" sz="2800" kern="100" dirty="0" smtClean="0">
                <a:solidFill>
                  <a:prstClr val="black"/>
                </a:solidFill>
                <a:latin typeface="Times New Roman" panose="02020603050405020304"/>
                <a:ea typeface="华文细黑"/>
                <a:cs typeface="Times New Roman" panose="02020603050405020304"/>
              </a:rPr>
              <a:t> </a:t>
            </a:r>
            <a:r>
              <a:rPr lang="zh-CN" altLang="zh-CN" sz="2800" kern="100" dirty="0">
                <a:solidFill>
                  <a:prstClr val="black"/>
                </a:solidFill>
                <a:latin typeface="Times New Roman" panose="02020603050405020304"/>
                <a:ea typeface="华文细黑"/>
                <a:cs typeface="Times New Roman" panose="02020603050405020304"/>
              </a:rPr>
              <a:t>　</a:t>
            </a:r>
            <a:r>
              <a:rPr lang="en-US" altLang="zh-CN" sz="2800" kern="100" dirty="0">
                <a:solidFill>
                  <a:prstClr val="black"/>
                </a:solidFill>
                <a:latin typeface="Times New Roman" panose="02020603050405020304"/>
                <a:ea typeface="华文细黑"/>
                <a:cs typeface="Courier New" panose="02070309020205020404"/>
              </a:rPr>
              <a:t>)</a:t>
            </a:r>
            <a:endParaRPr lang="zh-CN" altLang="zh-CN" sz="1050" kern="100" dirty="0">
              <a:solidFill>
                <a:prstClr val="black"/>
              </a:solidFill>
              <a:latin typeface="宋体" panose="02010600030101010101" pitchFamily="2" charset="-122"/>
              <a:cs typeface="Courier New" panose="02070309020205020404"/>
            </a:endParaRPr>
          </a:p>
        </p:txBody>
      </p:sp>
      <p:sp>
        <p:nvSpPr>
          <p:cNvPr id="2" name="矩形 1"/>
          <p:cNvSpPr/>
          <p:nvPr/>
        </p:nvSpPr>
        <p:spPr>
          <a:xfrm>
            <a:off x="1549177" y="2513962"/>
            <a:ext cx="723275" cy="523220"/>
          </a:xfrm>
          <a:prstGeom prst="rect">
            <a:avLst/>
          </a:prstGeom>
        </p:spPr>
        <p:txBody>
          <a:bodyPr wrap="none">
            <a:spAutoFit/>
          </a:bodyPr>
          <a:lstStyle/>
          <a:p>
            <a:r>
              <a:rPr lang="en-US" altLang="zh-CN" sz="2800" kern="100" dirty="0" err="1">
                <a:solidFill>
                  <a:srgbClr val="C00000"/>
                </a:solidFill>
                <a:latin typeface="Times New Roman" panose="02020603050405020304"/>
                <a:ea typeface="华文细黑"/>
              </a:rPr>
              <a:t>pōu</a:t>
            </a:r>
            <a:endParaRPr lang="zh-CN" altLang="en-US" sz="2800" kern="100" dirty="0">
              <a:solidFill>
                <a:srgbClr val="C00000"/>
              </a:solidFill>
              <a:latin typeface="Times New Roman" panose="02020603050405020304"/>
              <a:ea typeface="华文细黑"/>
            </a:endParaRPr>
          </a:p>
        </p:txBody>
      </p:sp>
      <p:sp>
        <p:nvSpPr>
          <p:cNvPr id="7" name="矩形 6"/>
          <p:cNvSpPr/>
          <p:nvPr/>
        </p:nvSpPr>
        <p:spPr>
          <a:xfrm>
            <a:off x="1559460" y="3166031"/>
            <a:ext cx="1160895" cy="523220"/>
          </a:xfrm>
          <a:prstGeom prst="rect">
            <a:avLst/>
          </a:prstGeom>
        </p:spPr>
        <p:txBody>
          <a:bodyPr wrap="none">
            <a:spAutoFit/>
          </a:bodyPr>
          <a:lstStyle/>
          <a:p>
            <a:r>
              <a:rPr lang="en-US" altLang="zh-CN" sz="2800" kern="100" dirty="0" err="1">
                <a:solidFill>
                  <a:srgbClr val="C00000"/>
                </a:solidFill>
                <a:latin typeface="Times New Roman" panose="02020603050405020304"/>
                <a:ea typeface="华文细黑"/>
              </a:rPr>
              <a:t>zhì</a:t>
            </a:r>
            <a:r>
              <a:rPr lang="en-US" altLang="zh-CN" sz="2800" kern="100" dirty="0">
                <a:solidFill>
                  <a:srgbClr val="C00000"/>
                </a:solidFill>
                <a:latin typeface="Times New Roman" panose="02020603050405020304"/>
                <a:ea typeface="华文细黑"/>
              </a:rPr>
              <a:t>  </a:t>
            </a:r>
            <a:r>
              <a:rPr lang="en-US" altLang="zh-CN" sz="2800" kern="100" dirty="0" err="1">
                <a:solidFill>
                  <a:srgbClr val="C00000"/>
                </a:solidFill>
                <a:latin typeface="Times New Roman" panose="02020603050405020304"/>
                <a:ea typeface="华文细黑"/>
              </a:rPr>
              <a:t>ɡù</a:t>
            </a:r>
            <a:endParaRPr lang="zh-CN" altLang="en-US" sz="2800" kern="100" dirty="0">
              <a:solidFill>
                <a:srgbClr val="C00000"/>
              </a:solidFill>
              <a:latin typeface="Times New Roman" panose="02020603050405020304"/>
              <a:ea typeface="华文细黑"/>
            </a:endParaRPr>
          </a:p>
        </p:txBody>
      </p:sp>
      <p:sp>
        <p:nvSpPr>
          <p:cNvPr id="10" name="矩形 9"/>
          <p:cNvSpPr/>
          <p:nvPr/>
        </p:nvSpPr>
        <p:spPr>
          <a:xfrm>
            <a:off x="1558702" y="3799359"/>
            <a:ext cx="723275" cy="523220"/>
          </a:xfrm>
          <a:prstGeom prst="rect">
            <a:avLst/>
          </a:prstGeom>
        </p:spPr>
        <p:txBody>
          <a:bodyPr wrap="none">
            <a:spAutoFit/>
          </a:bodyPr>
          <a:lstStyle/>
          <a:p>
            <a:r>
              <a:rPr lang="en-US" altLang="zh-CN" sz="2800" kern="100" dirty="0" err="1">
                <a:solidFill>
                  <a:srgbClr val="C00000"/>
                </a:solidFill>
                <a:latin typeface="Times New Roman" panose="02020603050405020304"/>
                <a:ea typeface="华文细黑"/>
              </a:rPr>
              <a:t>yòu</a:t>
            </a:r>
            <a:endParaRPr lang="zh-CN" altLang="en-US" sz="2800" kern="100" dirty="0">
              <a:solidFill>
                <a:srgbClr val="C00000"/>
              </a:solidFill>
              <a:latin typeface="Times New Roman" panose="02020603050405020304"/>
              <a:ea typeface="华文细黑"/>
            </a:endParaRPr>
          </a:p>
        </p:txBody>
      </p:sp>
      <p:sp>
        <p:nvSpPr>
          <p:cNvPr id="11" name="矩形 10"/>
          <p:cNvSpPr/>
          <p:nvPr/>
        </p:nvSpPr>
        <p:spPr>
          <a:xfrm>
            <a:off x="5995610" y="2542537"/>
            <a:ext cx="822661" cy="523220"/>
          </a:xfrm>
          <a:prstGeom prst="rect">
            <a:avLst/>
          </a:prstGeom>
        </p:spPr>
        <p:txBody>
          <a:bodyPr wrap="none">
            <a:spAutoFit/>
          </a:bodyPr>
          <a:lstStyle/>
          <a:p>
            <a:r>
              <a:rPr lang="en-US" altLang="zh-CN" sz="2800" kern="100" dirty="0" err="1">
                <a:solidFill>
                  <a:srgbClr val="C00000"/>
                </a:solidFill>
                <a:latin typeface="Times New Roman" panose="02020603050405020304"/>
                <a:ea typeface="华文细黑"/>
              </a:rPr>
              <a:t>bìnɡ</a:t>
            </a:r>
            <a:endParaRPr lang="zh-CN" altLang="en-US" sz="2800" kern="100" dirty="0">
              <a:solidFill>
                <a:srgbClr val="C00000"/>
              </a:solidFill>
              <a:latin typeface="Times New Roman" panose="02020603050405020304"/>
              <a:ea typeface="华文细黑"/>
            </a:endParaRPr>
          </a:p>
        </p:txBody>
      </p:sp>
      <p:sp>
        <p:nvSpPr>
          <p:cNvPr id="12" name="矩形 11"/>
          <p:cNvSpPr/>
          <p:nvPr/>
        </p:nvSpPr>
        <p:spPr>
          <a:xfrm>
            <a:off x="5995610" y="3150543"/>
            <a:ext cx="922047" cy="523220"/>
          </a:xfrm>
          <a:prstGeom prst="rect">
            <a:avLst/>
          </a:prstGeom>
        </p:spPr>
        <p:txBody>
          <a:bodyPr wrap="none">
            <a:spAutoFit/>
          </a:bodyPr>
          <a:lstStyle/>
          <a:p>
            <a:r>
              <a:rPr lang="en-US" altLang="zh-CN" sz="2800" kern="100" dirty="0" err="1">
                <a:solidFill>
                  <a:srgbClr val="C00000"/>
                </a:solidFill>
                <a:latin typeface="Times New Roman" panose="02020603050405020304"/>
                <a:ea typeface="华文细黑"/>
              </a:rPr>
              <a:t>mi</a:t>
            </a:r>
            <a:r>
              <a:rPr lang="en-US" altLang="zh-CN" sz="2800" kern="100" dirty="0" err="1">
                <a:solidFill>
                  <a:srgbClr val="C00000"/>
                </a:solidFill>
                <a:latin typeface="宋体" panose="02010600030101010101" pitchFamily="2" charset="-122"/>
                <a:ea typeface="宋体" panose="02010600030101010101" pitchFamily="2" charset="-122"/>
              </a:rPr>
              <a:t>ǎ</a:t>
            </a:r>
            <a:r>
              <a:rPr lang="en-US" altLang="zh-CN" sz="2800" kern="100" dirty="0" err="1">
                <a:solidFill>
                  <a:srgbClr val="C00000"/>
                </a:solidFill>
                <a:latin typeface="Times New Roman" panose="02020603050405020304"/>
                <a:ea typeface="华文细黑"/>
              </a:rPr>
              <a:t>n</a:t>
            </a:r>
            <a:endParaRPr lang="zh-CN" altLang="zh-CN" sz="2800" kern="100" dirty="0">
              <a:solidFill>
                <a:srgbClr val="C00000"/>
              </a:solidFill>
              <a:latin typeface="Times New Roman" panose="02020603050405020304"/>
              <a:ea typeface="华文细黑"/>
            </a:endParaRPr>
          </a:p>
        </p:txBody>
      </p:sp>
      <p:sp>
        <p:nvSpPr>
          <p:cNvPr id="13" name="矩形 12"/>
          <p:cNvSpPr/>
          <p:nvPr/>
        </p:nvSpPr>
        <p:spPr>
          <a:xfrm>
            <a:off x="5988061" y="3808884"/>
            <a:ext cx="881973" cy="523220"/>
          </a:xfrm>
          <a:prstGeom prst="rect">
            <a:avLst/>
          </a:prstGeom>
        </p:spPr>
        <p:txBody>
          <a:bodyPr wrap="none">
            <a:spAutoFit/>
          </a:bodyPr>
          <a:lstStyle/>
          <a:p>
            <a:r>
              <a:rPr lang="en-US" altLang="zh-CN" sz="2800" kern="100" dirty="0" err="1">
                <a:solidFill>
                  <a:srgbClr val="C00000"/>
                </a:solidFill>
                <a:latin typeface="Times New Roman" panose="02020603050405020304"/>
                <a:ea typeface="华文细黑"/>
              </a:rPr>
              <a:t>zh</a:t>
            </a:r>
            <a:r>
              <a:rPr lang="en-US" altLang="zh-CN" sz="2800" kern="100" dirty="0" err="1">
                <a:solidFill>
                  <a:srgbClr val="C00000"/>
                </a:solidFill>
                <a:latin typeface="宋体" panose="02010600030101010101" pitchFamily="2" charset="-122"/>
                <a:ea typeface="宋体" panose="02010600030101010101" pitchFamily="2" charset="-122"/>
              </a:rPr>
              <a:t>ǎ</a:t>
            </a:r>
            <a:r>
              <a:rPr lang="en-US" altLang="zh-CN" sz="2800" kern="100" dirty="0" err="1">
                <a:solidFill>
                  <a:srgbClr val="C00000"/>
                </a:solidFill>
                <a:latin typeface="Times New Roman" panose="02020603050405020304"/>
                <a:ea typeface="华文细黑"/>
              </a:rPr>
              <a:t>n</a:t>
            </a:r>
            <a:endParaRPr lang="zh-CN" altLang="zh-CN" sz="2800" kern="100" dirty="0">
              <a:solidFill>
                <a:srgbClr val="C00000"/>
              </a:solidFill>
              <a:latin typeface="Times New Roman" panose="02020603050405020304"/>
              <a:ea typeface="华文细黑"/>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linds(horizontal)">
                                      <p:cBhvr>
                                        <p:cTn id="10" dur="500"/>
                                        <p:tgtEl>
                                          <p:spTgt spid="7"/>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blinds(horizontal)">
                                      <p:cBhvr>
                                        <p:cTn id="13" dur="500"/>
                                        <p:tgtEl>
                                          <p:spTgt spid="10"/>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blinds(horizontal)">
                                      <p:cBhvr>
                                        <p:cTn id="18" dur="500"/>
                                        <p:tgtEl>
                                          <p:spTgt spid="11"/>
                                        </p:tgtEl>
                                      </p:cBhvr>
                                    </p:animEffect>
                                  </p:childTnLst>
                                </p:cTn>
                              </p:par>
                              <p:par>
                                <p:cTn id="19" presetID="3" presetClass="entr" presetSubtype="10" fill="hold" grpId="0" nodeType="with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blinds(horizontal)">
                                      <p:cBhvr>
                                        <p:cTn id="21" dur="500"/>
                                        <p:tgtEl>
                                          <p:spTgt spid="12"/>
                                        </p:tgtEl>
                                      </p:cBhvr>
                                    </p:animEffect>
                                  </p:childTnLst>
                                </p:cTn>
                              </p:par>
                              <p:par>
                                <p:cTn id="22" presetID="3" presetClass="entr" presetSubtype="10" fill="hold" grpId="0" nodeType="with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blinds(horizontal)">
                                      <p:cBhvr>
                                        <p:cTn id="24" dur="500"/>
                                        <p:tgtEl>
                                          <p:spTgt spid="13"/>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xit" presetSubtype="0" fill="hold" grpId="1" nodeType="clickEffect">
                                  <p:stCondLst>
                                    <p:cond delay="0"/>
                                  </p:stCondLst>
                                  <p:childTnLst>
                                    <p:animEffect transition="out" filter="fade">
                                      <p:cBhvr>
                                        <p:cTn id="28" dur="500"/>
                                        <p:tgtEl>
                                          <p:spTgt spid="2"/>
                                        </p:tgtEl>
                                      </p:cBhvr>
                                    </p:animEffect>
                                    <p:set>
                                      <p:cBhvr>
                                        <p:cTn id="29" dur="1" fill="hold">
                                          <p:stCondLst>
                                            <p:cond delay="499"/>
                                          </p:stCondLst>
                                        </p:cTn>
                                        <p:tgtEl>
                                          <p:spTgt spid="2"/>
                                        </p:tgtEl>
                                        <p:attrNameLst>
                                          <p:attrName>style.visibility</p:attrName>
                                        </p:attrNameLst>
                                      </p:cBhvr>
                                      <p:to>
                                        <p:strVal val="hidden"/>
                                      </p:to>
                                    </p:set>
                                  </p:childTnLst>
                                </p:cTn>
                              </p:par>
                              <p:par>
                                <p:cTn id="30" presetID="10" presetClass="exit" presetSubtype="0" fill="hold" grpId="1" nodeType="withEffect">
                                  <p:stCondLst>
                                    <p:cond delay="0"/>
                                  </p:stCondLst>
                                  <p:childTnLst>
                                    <p:animEffect transition="out" filter="fade">
                                      <p:cBhvr>
                                        <p:cTn id="31" dur="500"/>
                                        <p:tgtEl>
                                          <p:spTgt spid="7"/>
                                        </p:tgtEl>
                                      </p:cBhvr>
                                    </p:animEffect>
                                    <p:set>
                                      <p:cBhvr>
                                        <p:cTn id="32" dur="1" fill="hold">
                                          <p:stCondLst>
                                            <p:cond delay="499"/>
                                          </p:stCondLst>
                                        </p:cTn>
                                        <p:tgtEl>
                                          <p:spTgt spid="7"/>
                                        </p:tgtEl>
                                        <p:attrNameLst>
                                          <p:attrName>style.visibility</p:attrName>
                                        </p:attrNameLst>
                                      </p:cBhvr>
                                      <p:to>
                                        <p:strVal val="hidden"/>
                                      </p:to>
                                    </p:set>
                                  </p:childTnLst>
                                </p:cTn>
                              </p:par>
                              <p:par>
                                <p:cTn id="33" presetID="10" presetClass="exit" presetSubtype="0" fill="hold" grpId="1" nodeType="withEffect">
                                  <p:stCondLst>
                                    <p:cond delay="0"/>
                                  </p:stCondLst>
                                  <p:childTnLst>
                                    <p:animEffect transition="out" filter="fade">
                                      <p:cBhvr>
                                        <p:cTn id="34" dur="500"/>
                                        <p:tgtEl>
                                          <p:spTgt spid="10"/>
                                        </p:tgtEl>
                                      </p:cBhvr>
                                    </p:animEffect>
                                    <p:set>
                                      <p:cBhvr>
                                        <p:cTn id="35" dur="1" fill="hold">
                                          <p:stCondLst>
                                            <p:cond delay="499"/>
                                          </p:stCondLst>
                                        </p:cTn>
                                        <p:tgtEl>
                                          <p:spTgt spid="10"/>
                                        </p:tgtEl>
                                        <p:attrNameLst>
                                          <p:attrName>style.visibility</p:attrName>
                                        </p:attrNameLst>
                                      </p:cBhvr>
                                      <p:to>
                                        <p:strVal val="hidden"/>
                                      </p:to>
                                    </p:set>
                                  </p:childTnLst>
                                </p:cTn>
                              </p:par>
                              <p:par>
                                <p:cTn id="36" presetID="10" presetClass="exit" presetSubtype="0" fill="hold" grpId="1" nodeType="withEffect">
                                  <p:stCondLst>
                                    <p:cond delay="0"/>
                                  </p:stCondLst>
                                  <p:childTnLst>
                                    <p:animEffect transition="out" filter="fade">
                                      <p:cBhvr>
                                        <p:cTn id="37" dur="500"/>
                                        <p:tgtEl>
                                          <p:spTgt spid="11"/>
                                        </p:tgtEl>
                                      </p:cBhvr>
                                    </p:animEffect>
                                    <p:set>
                                      <p:cBhvr>
                                        <p:cTn id="38" dur="1" fill="hold">
                                          <p:stCondLst>
                                            <p:cond delay="499"/>
                                          </p:stCondLst>
                                        </p:cTn>
                                        <p:tgtEl>
                                          <p:spTgt spid="11"/>
                                        </p:tgtEl>
                                        <p:attrNameLst>
                                          <p:attrName>style.visibility</p:attrName>
                                        </p:attrNameLst>
                                      </p:cBhvr>
                                      <p:to>
                                        <p:strVal val="hidden"/>
                                      </p:to>
                                    </p:set>
                                  </p:childTnLst>
                                </p:cTn>
                              </p:par>
                              <p:par>
                                <p:cTn id="39" presetID="10" presetClass="exit" presetSubtype="0" fill="hold" grpId="1" nodeType="withEffect">
                                  <p:stCondLst>
                                    <p:cond delay="0"/>
                                  </p:stCondLst>
                                  <p:childTnLst>
                                    <p:animEffect transition="out" filter="fade">
                                      <p:cBhvr>
                                        <p:cTn id="40" dur="500"/>
                                        <p:tgtEl>
                                          <p:spTgt spid="12"/>
                                        </p:tgtEl>
                                      </p:cBhvr>
                                    </p:animEffect>
                                    <p:set>
                                      <p:cBhvr>
                                        <p:cTn id="41" dur="1" fill="hold">
                                          <p:stCondLst>
                                            <p:cond delay="499"/>
                                          </p:stCondLst>
                                        </p:cTn>
                                        <p:tgtEl>
                                          <p:spTgt spid="12"/>
                                        </p:tgtEl>
                                        <p:attrNameLst>
                                          <p:attrName>style.visibility</p:attrName>
                                        </p:attrNameLst>
                                      </p:cBhvr>
                                      <p:to>
                                        <p:strVal val="hidden"/>
                                      </p:to>
                                    </p:set>
                                  </p:childTnLst>
                                </p:cTn>
                              </p:par>
                              <p:par>
                                <p:cTn id="42" presetID="10" presetClass="exit" presetSubtype="0" fill="hold" grpId="1" nodeType="withEffect">
                                  <p:stCondLst>
                                    <p:cond delay="0"/>
                                  </p:stCondLst>
                                  <p:childTnLst>
                                    <p:animEffect transition="out" filter="fade">
                                      <p:cBhvr>
                                        <p:cTn id="43" dur="500"/>
                                        <p:tgtEl>
                                          <p:spTgt spid="13"/>
                                        </p:tgtEl>
                                      </p:cBhvr>
                                    </p:animEffect>
                                    <p:set>
                                      <p:cBhvr>
                                        <p:cTn id="44" dur="1" fill="hold">
                                          <p:stCondLst>
                                            <p:cond delay="499"/>
                                          </p:stCondLst>
                                        </p:cTn>
                                        <p:tgtEl>
                                          <p:spTgt spid="13"/>
                                        </p:tgtEl>
                                        <p:attrNameLst>
                                          <p:attrName>style.visibility</p:attrName>
                                        </p:attrNameLst>
                                      </p:cBhvr>
                                      <p:to>
                                        <p:strVal val="hidden"/>
                                      </p:to>
                                    </p:set>
                                  </p:childTnLst>
                                </p:cTn>
                              </p:par>
                            </p:childTnLst>
                          </p:cTn>
                        </p:par>
                      </p:childTnLst>
                    </p:cTn>
                  </p:par>
                </p:childTnLst>
              </p:cTn>
              <p:nextCondLst>
                <p:cond evt="onClick" delay="0">
                  <p:tgtEl>
                    <p:spTgt spid="8"/>
                  </p:tgtEl>
                </p:cond>
              </p:nextCondLst>
            </p:seq>
          </p:childTnLst>
        </p:cTn>
      </p:par>
    </p:tnLst>
    <p:bldLst>
      <p:bldP spid="2" grpId="0"/>
      <p:bldP spid="2" grpId="1"/>
      <p:bldP spid="7" grpId="0"/>
      <p:bldP spid="7" grpId="1"/>
      <p:bldP spid="10" grpId="0"/>
      <p:bldP spid="10" grpId="1"/>
      <p:bldP spid="11" grpId="0"/>
      <p:bldP spid="11" grpId="1"/>
      <p:bldP spid="12" grpId="0"/>
      <p:bldP spid="12" grpId="1"/>
      <p:bldP spid="13" grpId="0"/>
      <p:bldP spid="13" grpId="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339000" y="665179"/>
            <a:ext cx="11478502" cy="4647402"/>
          </a:xfrm>
          <a:prstGeom prst="rect">
            <a:avLst/>
          </a:prstGeom>
        </p:spPr>
        <p:txBody>
          <a:bodyPr wrap="square" lIns="121898" tIns="60948" rIns="121898" bIns="60948">
            <a:spAutoFit/>
          </a:bodyPr>
          <a:lstStyle/>
          <a:p>
            <a:pPr lvl="0">
              <a:lnSpc>
                <a:spcPct val="150000"/>
              </a:lnSpc>
            </a:pPr>
            <a:r>
              <a:rPr lang="zh-CN" altLang="zh-CN" sz="2800" kern="100" dirty="0">
                <a:solidFill>
                  <a:prstClr val="black"/>
                </a:solidFill>
                <a:latin typeface="Times New Roman" panose="02020603050405020304"/>
                <a:ea typeface="华文细黑"/>
                <a:cs typeface="Times New Roman" panose="02020603050405020304"/>
              </a:rPr>
              <a:t>为了</a:t>
            </a:r>
            <a:r>
              <a:rPr lang="zh-CN" altLang="zh-CN" sz="2800" kern="100" dirty="0" smtClean="0">
                <a:solidFill>
                  <a:prstClr val="black"/>
                </a:solidFill>
                <a:latin typeface="Times New Roman" panose="02020603050405020304"/>
                <a:ea typeface="华文细黑"/>
                <a:cs typeface="Times New Roman" panose="02020603050405020304"/>
              </a:rPr>
              <a:t>捞取钱财，不惜出卖党性原则，不惜造成国家财产的重大损失，不惜坑害黎民百姓。这些年，领导干部傍大款，行贿受贿，走上犯罪道路，教训极为深刻。还有一些人处事圆滑，左右逢源，批评与自我批评难以开展。说什么：批评上级担心官位难保，批评同级担心关系难搞，批评自己纯粹自寻烦恼，批评下级又怕丢了选票。还是</a:t>
            </a:r>
            <a:r>
              <a:rPr lang="zh-CN" altLang="zh-CN" sz="2800" u="heavy" kern="100" dirty="0" smtClean="0">
                <a:solidFill>
                  <a:prstClr val="black"/>
                </a:solidFill>
                <a:uFill>
                  <a:solidFill>
                    <a:srgbClr val="C00000"/>
                  </a:solidFill>
                </a:uFill>
                <a:latin typeface="Times New Roman" panose="02020603050405020304"/>
                <a:ea typeface="华文细黑"/>
                <a:cs typeface="Times New Roman" panose="02020603050405020304"/>
              </a:rPr>
              <a:t>宋人欧阳修说得好：</a:t>
            </a:r>
            <a:r>
              <a:rPr lang="en-US" altLang="zh-CN" sz="2800" u="heavy" kern="100" dirty="0" smtClean="0">
                <a:solidFill>
                  <a:prstClr val="black"/>
                </a:solidFill>
                <a:uFill>
                  <a:solidFill>
                    <a:srgbClr val="C00000"/>
                  </a:solidFill>
                </a:uFill>
                <a:latin typeface="宋体" panose="02010600030101010101" pitchFamily="2" charset="-122"/>
                <a:ea typeface="华文细黑"/>
                <a:cs typeface="Times New Roman" panose="02020603050405020304"/>
              </a:rPr>
              <a:t>“</a:t>
            </a:r>
            <a:r>
              <a:rPr lang="zh-CN" altLang="zh-CN" sz="2800" u="heavy" kern="100" dirty="0" smtClean="0">
                <a:solidFill>
                  <a:prstClr val="black"/>
                </a:solidFill>
                <a:uFill>
                  <a:solidFill>
                    <a:srgbClr val="C00000"/>
                  </a:solidFill>
                </a:uFill>
                <a:latin typeface="Times New Roman" panose="02020603050405020304"/>
                <a:ea typeface="华文细黑"/>
                <a:cs typeface="Times New Roman" panose="02020603050405020304"/>
              </a:rPr>
              <a:t>君子与君子以同道为朋，小人与小人以同利为朋。</a:t>
            </a:r>
            <a:r>
              <a:rPr lang="en-US" altLang="zh-CN" sz="2800" u="heavy" kern="100" dirty="0" smtClean="0">
                <a:solidFill>
                  <a:prstClr val="black"/>
                </a:solidFill>
                <a:uFill>
                  <a:solidFill>
                    <a:srgbClr val="C00000"/>
                  </a:solidFill>
                </a:uFill>
                <a:latin typeface="宋体" panose="02010600030101010101" pitchFamily="2" charset="-122"/>
                <a:ea typeface="华文细黑"/>
                <a:cs typeface="Times New Roman" panose="02020603050405020304"/>
              </a:rPr>
              <a:t>”</a:t>
            </a:r>
            <a:r>
              <a:rPr lang="zh-CN" altLang="zh-CN" sz="2800" u="heavy" kern="100" dirty="0" smtClean="0">
                <a:solidFill>
                  <a:prstClr val="black"/>
                </a:solidFill>
                <a:uFill>
                  <a:solidFill>
                    <a:srgbClr val="C00000"/>
                  </a:solidFill>
                </a:uFill>
                <a:latin typeface="Times New Roman" panose="02020603050405020304"/>
                <a:ea typeface="华文细黑"/>
                <a:cs typeface="Times New Roman" panose="02020603050405020304"/>
              </a:rPr>
              <a:t>隋人王通也说：</a:t>
            </a:r>
            <a:r>
              <a:rPr lang="en-US" altLang="zh-CN" sz="2800" u="heavy" kern="100" dirty="0" smtClean="0">
                <a:solidFill>
                  <a:prstClr val="black"/>
                </a:solidFill>
                <a:uFill>
                  <a:solidFill>
                    <a:srgbClr val="C00000"/>
                  </a:solidFill>
                </a:uFill>
                <a:latin typeface="宋体" panose="02010600030101010101" pitchFamily="2" charset="-122"/>
                <a:ea typeface="华文细黑"/>
                <a:cs typeface="Times New Roman" panose="02020603050405020304"/>
              </a:rPr>
              <a:t>“</a:t>
            </a:r>
            <a:r>
              <a:rPr lang="zh-CN" altLang="zh-CN" sz="2800" u="heavy" kern="100" dirty="0" smtClean="0">
                <a:solidFill>
                  <a:prstClr val="black"/>
                </a:solidFill>
                <a:uFill>
                  <a:solidFill>
                    <a:srgbClr val="C00000"/>
                  </a:solidFill>
                </a:uFill>
                <a:latin typeface="Times New Roman" panose="02020603050405020304"/>
                <a:ea typeface="华文细黑"/>
                <a:cs typeface="Times New Roman" panose="02020603050405020304"/>
              </a:rPr>
              <a:t>以势交者，势倾则绝；以利交者，利穷则散。</a:t>
            </a:r>
            <a:r>
              <a:rPr lang="en-US" altLang="zh-CN" sz="2800" u="heavy" kern="100" dirty="0" smtClean="0">
                <a:solidFill>
                  <a:prstClr val="black"/>
                </a:solidFill>
                <a:uFill>
                  <a:solidFill>
                    <a:srgbClr val="C00000"/>
                  </a:solidFill>
                </a:uFill>
                <a:latin typeface="宋体" panose="02010600030101010101" pitchFamily="2" charset="-122"/>
                <a:ea typeface="华文细黑"/>
                <a:cs typeface="Times New Roman" panose="02020603050405020304"/>
              </a:rPr>
              <a:t>”</a:t>
            </a:r>
            <a:r>
              <a:rPr lang="en-US" altLang="zh-CN" sz="2800" kern="100" dirty="0" smtClean="0">
                <a:solidFill>
                  <a:prstClr val="black"/>
                </a:solidFill>
                <a:latin typeface="宋体" panose="02010600030101010101" pitchFamily="2" charset="-122"/>
                <a:ea typeface="华文细黑"/>
                <a:cs typeface="Times New Roman" panose="02020603050405020304"/>
              </a:rPr>
              <a:t>③④</a:t>
            </a:r>
            <a:endParaRPr lang="zh-CN" altLang="zh-CN" sz="1050" kern="100" dirty="0">
              <a:solidFill>
                <a:prstClr val="black"/>
              </a:solidFill>
              <a:latin typeface="宋体" panose="02010600030101010101" pitchFamily="2"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39000" y="765498"/>
            <a:ext cx="11478502" cy="68683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宋体" panose="02010600030101010101" pitchFamily="2" charset="-122"/>
                <a:ea typeface="华文细黑"/>
                <a:cs typeface="Times New Roman" panose="02020603050405020304"/>
              </a:rPr>
              <a:t>③</a:t>
            </a:r>
            <a:r>
              <a:rPr lang="zh-CN" altLang="zh-CN" sz="2800" kern="100" dirty="0">
                <a:latin typeface="Times New Roman" panose="02020603050405020304"/>
                <a:ea typeface="华文细黑"/>
                <a:cs typeface="Times New Roman" panose="02020603050405020304"/>
              </a:rPr>
              <a:t>第四段列举了交友的哪些丑恶现象？有何作用？</a:t>
            </a:r>
            <a:endParaRPr lang="zh-CN" altLang="zh-CN" sz="1050" kern="100" dirty="0">
              <a:effectLst/>
              <a:latin typeface="宋体" panose="02010600030101010101" pitchFamily="2" charset="-122"/>
              <a:cs typeface="Courier New" panose="02070309020205020404"/>
            </a:endParaRPr>
          </a:p>
        </p:txBody>
      </p:sp>
      <p:sp>
        <p:nvSpPr>
          <p:cNvPr id="8" name="矩形 7"/>
          <p:cNvSpPr/>
          <p:nvPr/>
        </p:nvSpPr>
        <p:spPr>
          <a:xfrm>
            <a:off x="386408" y="1682552"/>
            <a:ext cx="11386607" cy="1363963"/>
          </a:xfrm>
          <a:prstGeom prst="rect">
            <a:avLst/>
          </a:prstGeom>
          <a:solidFill>
            <a:schemeClr val="accent1">
              <a:lumMod val="20000"/>
              <a:lumOff val="80000"/>
            </a:schemeClr>
          </a:solidFill>
        </p:spPr>
        <p:txBody>
          <a:bodyPr wrap="square">
            <a:spAutoFit/>
          </a:bodyPr>
          <a:lstStyle/>
          <a:p>
            <a:pPr algn="just">
              <a:lnSpc>
                <a:spcPct val="140000"/>
              </a:lnSpc>
            </a:pPr>
            <a:endParaRPr lang="zh-CN" altLang="zh-CN" sz="2800" kern="100" dirty="0">
              <a:latin typeface="宋体" panose="02010600030101010101" pitchFamily="2" charset="-122"/>
              <a:ea typeface="华文细黑"/>
              <a:cs typeface="Times New Roman" panose="02020603050405020304"/>
            </a:endParaRPr>
          </a:p>
        </p:txBody>
      </p:sp>
      <p:sp>
        <p:nvSpPr>
          <p:cNvPr id="9" name="TextBox 8"/>
          <p:cNvSpPr txBox="1"/>
          <p:nvPr/>
        </p:nvSpPr>
        <p:spPr>
          <a:xfrm>
            <a:off x="8255446" y="96671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mj-ea"/>
                <a:ea typeface="+mj-ea"/>
                <a:cs typeface="Times New Roman" panose="02020603050405020304" pitchFamily="18" charset="0"/>
              </a:rPr>
              <a:t>提示</a:t>
            </a:r>
            <a:endParaRPr lang="zh-CN" altLang="en-US" sz="2400" dirty="0" smtClean="0">
              <a:solidFill>
                <a:schemeClr val="bg1"/>
              </a:solidFill>
              <a:latin typeface="+mj-ea"/>
              <a:ea typeface="+mj-ea"/>
              <a:cs typeface="Times New Roman" panose="02020603050405020304" pitchFamily="18" charset="0"/>
            </a:endParaRPr>
          </a:p>
        </p:txBody>
      </p:sp>
      <p:sp>
        <p:nvSpPr>
          <p:cNvPr id="10" name="矩形 9"/>
          <p:cNvSpPr/>
          <p:nvPr/>
        </p:nvSpPr>
        <p:spPr>
          <a:xfrm>
            <a:off x="397203" y="1629594"/>
            <a:ext cx="11299612" cy="1333161"/>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列举了趋炎附势交友、唯钱是图交友、圆滑处世交友。</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作用：这与第三段的论据形成鲜明的对比，更富有批判性。</a:t>
            </a:r>
            <a:endParaRPr lang="zh-CN" altLang="zh-CN" sz="1050" kern="100" dirty="0">
              <a:effectLst/>
              <a:latin typeface="宋体" panose="02010600030101010101" pitchFamily="2" charset="-122"/>
              <a:cs typeface="Courier New" panose="02070309020205020404"/>
            </a:endParaRPr>
          </a:p>
        </p:txBody>
      </p:sp>
      <p:sp>
        <p:nvSpPr>
          <p:cNvPr id="6" name="矩形 5"/>
          <p:cNvSpPr/>
          <p:nvPr/>
        </p:nvSpPr>
        <p:spPr>
          <a:xfrm>
            <a:off x="339000" y="3066045"/>
            <a:ext cx="11478502" cy="68683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宋体" panose="02010600030101010101" pitchFamily="2" charset="-122"/>
                <a:ea typeface="华文细黑"/>
                <a:cs typeface="Times New Roman" panose="02020603050405020304"/>
              </a:rPr>
              <a:t>④</a:t>
            </a:r>
            <a:r>
              <a:rPr lang="zh-CN" altLang="zh-CN" sz="2800" kern="100" dirty="0">
                <a:latin typeface="Times New Roman" panose="02020603050405020304"/>
                <a:ea typeface="华文细黑"/>
                <a:cs typeface="Times New Roman" panose="02020603050405020304"/>
              </a:rPr>
              <a:t>第四段的结尾引用欧阳修、王通的话语有何好处？</a:t>
            </a:r>
            <a:endParaRPr lang="zh-CN" altLang="zh-CN" sz="1050" kern="100" dirty="0">
              <a:effectLst/>
              <a:latin typeface="宋体" panose="02010600030101010101" pitchFamily="2" charset="-122"/>
              <a:cs typeface="Courier New" panose="02070309020205020404"/>
            </a:endParaRPr>
          </a:p>
        </p:txBody>
      </p:sp>
      <p:sp>
        <p:nvSpPr>
          <p:cNvPr id="7" name="矩形 6"/>
          <p:cNvSpPr/>
          <p:nvPr/>
        </p:nvSpPr>
        <p:spPr>
          <a:xfrm>
            <a:off x="386408" y="4026047"/>
            <a:ext cx="11386607" cy="1239966"/>
          </a:xfrm>
          <a:prstGeom prst="rect">
            <a:avLst/>
          </a:prstGeom>
          <a:solidFill>
            <a:schemeClr val="accent1">
              <a:lumMod val="20000"/>
              <a:lumOff val="80000"/>
            </a:schemeClr>
          </a:solidFill>
        </p:spPr>
        <p:txBody>
          <a:bodyPr wrap="square">
            <a:spAutoFit/>
          </a:bodyPr>
          <a:lstStyle/>
          <a:p>
            <a:pPr algn="just">
              <a:lnSpc>
                <a:spcPct val="140000"/>
              </a:lnSpc>
            </a:pPr>
            <a:endParaRPr lang="zh-CN" altLang="zh-CN" sz="2800" kern="100" dirty="0">
              <a:latin typeface="宋体" panose="02010600030101010101" pitchFamily="2" charset="-122"/>
              <a:ea typeface="华文细黑"/>
              <a:cs typeface="Times New Roman" panose="02020603050405020304"/>
            </a:endParaRPr>
          </a:p>
        </p:txBody>
      </p:sp>
      <p:sp>
        <p:nvSpPr>
          <p:cNvPr id="11" name="TextBox 10"/>
          <p:cNvSpPr txBox="1"/>
          <p:nvPr/>
        </p:nvSpPr>
        <p:spPr>
          <a:xfrm>
            <a:off x="8646257" y="3256161"/>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mj-ea"/>
                <a:ea typeface="+mj-ea"/>
                <a:cs typeface="Times New Roman" panose="02020603050405020304" pitchFamily="18" charset="0"/>
              </a:rPr>
              <a:t>提示</a:t>
            </a:r>
            <a:endParaRPr lang="zh-CN" altLang="en-US" sz="2400" dirty="0" smtClean="0">
              <a:solidFill>
                <a:schemeClr val="bg1"/>
              </a:solidFill>
              <a:latin typeface="+mj-ea"/>
              <a:ea typeface="+mj-ea"/>
              <a:cs typeface="Times New Roman" panose="02020603050405020304" pitchFamily="18" charset="0"/>
            </a:endParaRPr>
          </a:p>
        </p:txBody>
      </p:sp>
      <p:sp>
        <p:nvSpPr>
          <p:cNvPr id="12" name="矩形 11"/>
          <p:cNvSpPr/>
          <p:nvPr/>
        </p:nvSpPr>
        <p:spPr>
          <a:xfrm>
            <a:off x="397203" y="3930141"/>
            <a:ext cx="11299612" cy="1333161"/>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先点出君子交友的原则，再用名言论证小人交友的恶果。既增添了文采，又增强了说服力。</a:t>
            </a:r>
            <a:endParaRPr lang="zh-CN" altLang="zh-CN" sz="1050" kern="100" dirty="0">
              <a:effectLst/>
              <a:latin typeface="宋体" panose="02010600030101010101" pitchFamily="2"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9"/>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blinds(horizontal)">
                                      <p:cBhvr>
                                        <p:cTn id="10" dur="500"/>
                                        <p:tgtEl>
                                          <p:spTgt spid="10"/>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xit" presetSubtype="0" fill="hold" grpId="1" nodeType="clickEffect">
                                  <p:stCondLst>
                                    <p:cond delay="0"/>
                                  </p:stCondLst>
                                  <p:childTnLst>
                                    <p:animEffect transition="out" filter="fade">
                                      <p:cBhvr>
                                        <p:cTn id="14" dur="500"/>
                                        <p:tgtEl>
                                          <p:spTgt spid="10"/>
                                        </p:tgtEl>
                                      </p:cBhvr>
                                    </p:animEffect>
                                    <p:set>
                                      <p:cBhvr>
                                        <p:cTn id="15" dur="1" fill="hold">
                                          <p:stCondLst>
                                            <p:cond delay="499"/>
                                          </p:stCondLst>
                                        </p:cTn>
                                        <p:tgtEl>
                                          <p:spTgt spid="10"/>
                                        </p:tgtEl>
                                        <p:attrNameLst>
                                          <p:attrName>style.visibility</p:attrName>
                                        </p:attrNameLst>
                                      </p:cBhvr>
                                      <p:to>
                                        <p:strVal val="hidden"/>
                                      </p:to>
                                    </p:set>
                                  </p:childTnLst>
                                </p:cTn>
                              </p:par>
                              <p:par>
                                <p:cTn id="16" presetID="10" presetClass="exit" presetSubtype="0" fill="hold" grpId="1" nodeType="withEffect">
                                  <p:stCondLst>
                                    <p:cond delay="0"/>
                                  </p:stCondLst>
                                  <p:childTnLst>
                                    <p:animEffect transition="out" filter="fade">
                                      <p:cBhvr>
                                        <p:cTn id="17" dur="500"/>
                                        <p:tgtEl>
                                          <p:spTgt spid="8"/>
                                        </p:tgtEl>
                                      </p:cBhvr>
                                    </p:animEffect>
                                    <p:set>
                                      <p:cBhvr>
                                        <p:cTn id="18" dur="1" fill="hold">
                                          <p:stCondLst>
                                            <p:cond delay="499"/>
                                          </p:stCondLst>
                                        </p:cTn>
                                        <p:tgtEl>
                                          <p:spTgt spid="8"/>
                                        </p:tgtEl>
                                        <p:attrNameLst>
                                          <p:attrName>style.visibility</p:attrName>
                                        </p:attrNameLst>
                                      </p:cBhvr>
                                      <p:to>
                                        <p:strVal val="hidden"/>
                                      </p:to>
                                    </p:set>
                                  </p:childTnLst>
                                </p:cTn>
                              </p:par>
                            </p:childTnLst>
                          </p:cTn>
                        </p:par>
                      </p:childTnLst>
                    </p:cTn>
                  </p:par>
                </p:childTnLst>
              </p:cTn>
              <p:nextCondLst>
                <p:cond evt="onClick" delay="0">
                  <p:tgtEl>
                    <p:spTgt spid="9"/>
                  </p:tgtEl>
                </p:cond>
              </p:nextCondLst>
            </p:seq>
            <p:seq concurrent="1" nextAc="seek">
              <p:cTn id="19" restart="whenNotActive" fill="hold" evtFilter="cancelBubble" nodeType="interactiveSeq">
                <p:stCondLst>
                  <p:cond evt="onClick" delay="0">
                    <p:tgtEl>
                      <p:spTgt spid="11"/>
                    </p:tgtEl>
                  </p:cond>
                </p:stCondLst>
                <p:endSync evt="end" delay="0">
                  <p:rtn val="all"/>
                </p:endSync>
                <p:childTnLst>
                  <p:par>
                    <p:cTn id="20" fill="hold">
                      <p:stCondLst>
                        <p:cond delay="0"/>
                      </p:stCondLst>
                      <p:childTnLst>
                        <p:par>
                          <p:cTn id="21" fill="hold">
                            <p:stCondLst>
                              <p:cond delay="0"/>
                            </p:stCondLst>
                            <p:childTnLst>
                              <p:par>
                                <p:cTn id="22" presetID="3" presetClass="entr" presetSubtype="10" fill="hold" grpId="0" nodeType="click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blinds(horizontal)">
                                      <p:cBhvr>
                                        <p:cTn id="24" dur="500"/>
                                        <p:tgtEl>
                                          <p:spTgt spid="7"/>
                                        </p:tgtEl>
                                      </p:cBhvr>
                                    </p:animEffect>
                                  </p:childTnLst>
                                </p:cTn>
                              </p:par>
                              <p:par>
                                <p:cTn id="25" presetID="3" presetClass="entr" presetSubtype="10"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blinds(horizontal)">
                                      <p:cBhvr>
                                        <p:cTn id="27" dur="500"/>
                                        <p:tgtEl>
                                          <p:spTgt spid="12"/>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xit" presetSubtype="0" fill="hold" grpId="1" nodeType="clickEffect">
                                  <p:stCondLst>
                                    <p:cond delay="0"/>
                                  </p:stCondLst>
                                  <p:childTnLst>
                                    <p:animEffect transition="out" filter="fade">
                                      <p:cBhvr>
                                        <p:cTn id="31" dur="500"/>
                                        <p:tgtEl>
                                          <p:spTgt spid="12"/>
                                        </p:tgtEl>
                                      </p:cBhvr>
                                    </p:animEffect>
                                    <p:set>
                                      <p:cBhvr>
                                        <p:cTn id="32" dur="1" fill="hold">
                                          <p:stCondLst>
                                            <p:cond delay="499"/>
                                          </p:stCondLst>
                                        </p:cTn>
                                        <p:tgtEl>
                                          <p:spTgt spid="12"/>
                                        </p:tgtEl>
                                        <p:attrNameLst>
                                          <p:attrName>style.visibility</p:attrName>
                                        </p:attrNameLst>
                                      </p:cBhvr>
                                      <p:to>
                                        <p:strVal val="hidden"/>
                                      </p:to>
                                    </p:set>
                                  </p:childTnLst>
                                </p:cTn>
                              </p:par>
                              <p:par>
                                <p:cTn id="33" presetID="10" presetClass="exit" presetSubtype="0" fill="hold" grpId="1" nodeType="withEffect">
                                  <p:stCondLst>
                                    <p:cond delay="0"/>
                                  </p:stCondLst>
                                  <p:childTnLst>
                                    <p:animEffect transition="out" filter="fade">
                                      <p:cBhvr>
                                        <p:cTn id="34" dur="500"/>
                                        <p:tgtEl>
                                          <p:spTgt spid="7"/>
                                        </p:tgtEl>
                                      </p:cBhvr>
                                    </p:animEffect>
                                    <p:set>
                                      <p:cBhvr>
                                        <p:cTn id="35" dur="1" fill="hold">
                                          <p:stCondLst>
                                            <p:cond delay="499"/>
                                          </p:stCondLst>
                                        </p:cTn>
                                        <p:tgtEl>
                                          <p:spTgt spid="7"/>
                                        </p:tgtEl>
                                        <p:attrNameLst>
                                          <p:attrName>style.visibility</p:attrName>
                                        </p:attrNameLst>
                                      </p:cBhvr>
                                      <p:to>
                                        <p:strVal val="hidden"/>
                                      </p:to>
                                    </p:set>
                                  </p:childTnLst>
                                </p:cTn>
                              </p:par>
                            </p:childTnLst>
                          </p:cTn>
                        </p:par>
                      </p:childTnLst>
                    </p:cTn>
                  </p:par>
                </p:childTnLst>
              </p:cTn>
              <p:nextCondLst>
                <p:cond evt="onClick" delay="0">
                  <p:tgtEl>
                    <p:spTgt spid="11"/>
                  </p:tgtEl>
                </p:cond>
              </p:nextCondLst>
            </p:seq>
          </p:childTnLst>
        </p:cTn>
      </p:par>
    </p:tnLst>
    <p:bldLst>
      <p:bldP spid="8" grpId="0" animBg="1"/>
      <p:bldP spid="8" grpId="1" animBg="1"/>
      <p:bldP spid="10" grpId="0"/>
      <p:bldP spid="10" grpId="1"/>
      <p:bldP spid="7" grpId="0" animBg="1"/>
      <p:bldP spid="7" grpId="1" animBg="1"/>
      <p:bldP spid="12" grpId="0"/>
      <p:bldP spid="12" grpId="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39000" y="45418"/>
            <a:ext cx="11478502" cy="6586394"/>
          </a:xfrm>
          <a:prstGeom prst="rect">
            <a:avLst/>
          </a:prstGeom>
        </p:spPr>
        <p:txBody>
          <a:bodyPr wrap="square" lIns="121898" tIns="60948" rIns="121898" bIns="60948">
            <a:spAutoFit/>
          </a:bodyPr>
          <a:lstStyle/>
          <a:p>
            <a:pPr indent="711200" algn="just">
              <a:lnSpc>
                <a:spcPct val="150000"/>
              </a:lnSpc>
              <a:spcAft>
                <a:spcPts val="0"/>
              </a:spcAft>
            </a:pPr>
            <a:r>
              <a:rPr lang="zh-CN" altLang="zh-CN" sz="2800" kern="100" dirty="0">
                <a:latin typeface="Times New Roman" panose="02020603050405020304"/>
                <a:ea typeface="华文细黑"/>
                <a:cs typeface="Times New Roman" panose="02020603050405020304"/>
              </a:rPr>
              <a:t>如果我们用马克思和恩格斯之友情这面镜子一照，也许就照出了时下一些同志与人交往中的差距和问题。</a:t>
            </a:r>
            <a:r>
              <a:rPr lang="zh-CN" altLang="zh-CN" sz="2800" u="heavy" kern="100" dirty="0">
                <a:uFill>
                  <a:solidFill>
                    <a:srgbClr val="C00000"/>
                  </a:solidFill>
                </a:uFill>
                <a:latin typeface="Times New Roman" panose="02020603050405020304"/>
                <a:ea typeface="华文细黑"/>
                <a:cs typeface="Times New Roman" panose="02020603050405020304"/>
              </a:rPr>
              <a:t>我们不妨想一想，自己是否从理想信念、奋斗目标的层面上去考虑与人交往和择友的问题，是否注重了交往对象的道德素养和才干能力，是否坚持了多奉献、少索取的处世交友原则，是否想到了与友人一起肩负着立党为公、执政为民的责任？</a:t>
            </a:r>
            <a:r>
              <a:rPr lang="en-US" altLang="zh-CN" sz="2800" kern="100" dirty="0">
                <a:latin typeface="宋体" panose="02010600030101010101" pitchFamily="2" charset="-122"/>
                <a:ea typeface="华文细黑"/>
                <a:cs typeface="Times New Roman" panose="02020603050405020304"/>
              </a:rPr>
              <a:t>⑤</a:t>
            </a:r>
            <a:r>
              <a:rPr lang="zh-CN" altLang="zh-CN" sz="2800" kern="100" dirty="0">
                <a:latin typeface="Times New Roman" panose="02020603050405020304"/>
                <a:ea typeface="华文细黑"/>
                <a:cs typeface="Times New Roman" panose="02020603050405020304"/>
              </a:rPr>
              <a:t>也许有人以为这样讲是小题大做，交友似乎不必与政治扯在一起。其实不然，尤其是党员领导干部，更不能小看这个问题。从实践看，党员干部在择友、交友的对象、方式和范围等方面，一直是人民群众关注的重点和焦点，一定程度上反映着党员干部的思想素养和作风，影响着党的形象和党员干部的威信。</a:t>
            </a:r>
            <a:endParaRPr lang="zh-CN" altLang="zh-CN" sz="1050" kern="100" dirty="0">
              <a:effectLst/>
              <a:latin typeface="宋体" panose="02010600030101010101" pitchFamily="2"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339000" y="189434"/>
            <a:ext cx="11478502" cy="68683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宋体" panose="02010600030101010101" pitchFamily="2" charset="-122"/>
                <a:ea typeface="华文细黑"/>
                <a:cs typeface="Times New Roman" panose="02020603050405020304"/>
              </a:rPr>
              <a:t>⑤</a:t>
            </a:r>
            <a:r>
              <a:rPr lang="zh-CN" altLang="zh-CN" sz="2800" kern="100" dirty="0">
                <a:latin typeface="Times New Roman" panose="02020603050405020304"/>
                <a:ea typeface="华文细黑"/>
                <a:cs typeface="Times New Roman" panose="02020603050405020304"/>
              </a:rPr>
              <a:t>学习第五段画波浪线的句子所使用的排比的修辞手法，并品味其好处。</a:t>
            </a:r>
            <a:endParaRPr lang="zh-CN" altLang="zh-CN" sz="1050" kern="100" dirty="0">
              <a:effectLst/>
              <a:latin typeface="宋体" panose="02010600030101010101" pitchFamily="2" charset="-122"/>
              <a:cs typeface="Courier New" panose="02070309020205020404"/>
            </a:endParaRPr>
          </a:p>
        </p:txBody>
      </p:sp>
      <p:sp>
        <p:nvSpPr>
          <p:cNvPr id="6" name="矩形 5"/>
          <p:cNvSpPr/>
          <p:nvPr/>
        </p:nvSpPr>
        <p:spPr>
          <a:xfrm>
            <a:off x="386408" y="1642391"/>
            <a:ext cx="11386607" cy="1470796"/>
          </a:xfrm>
          <a:prstGeom prst="rect">
            <a:avLst/>
          </a:prstGeom>
          <a:solidFill>
            <a:schemeClr val="accent1">
              <a:lumMod val="20000"/>
              <a:lumOff val="80000"/>
            </a:schemeClr>
          </a:solidFill>
        </p:spPr>
        <p:txBody>
          <a:bodyPr wrap="square">
            <a:spAutoFit/>
          </a:bodyPr>
          <a:lstStyle/>
          <a:p>
            <a:pPr algn="just">
              <a:lnSpc>
                <a:spcPct val="140000"/>
              </a:lnSpc>
            </a:pPr>
            <a:endParaRPr lang="zh-CN" altLang="zh-CN" sz="2800" kern="100" dirty="0">
              <a:latin typeface="宋体" panose="02010600030101010101" pitchFamily="2" charset="-122"/>
              <a:ea typeface="华文细黑"/>
              <a:cs typeface="Times New Roman" panose="02020603050405020304"/>
            </a:endParaRPr>
          </a:p>
        </p:txBody>
      </p:sp>
      <p:sp>
        <p:nvSpPr>
          <p:cNvPr id="11" name="TextBox 10"/>
          <p:cNvSpPr txBox="1"/>
          <p:nvPr/>
        </p:nvSpPr>
        <p:spPr>
          <a:xfrm>
            <a:off x="478582" y="1034480"/>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mj-ea"/>
                <a:ea typeface="+mj-ea"/>
                <a:cs typeface="Times New Roman" panose="02020603050405020304" pitchFamily="18" charset="0"/>
              </a:rPr>
              <a:t>提示</a:t>
            </a:r>
            <a:endParaRPr lang="zh-CN" altLang="en-US" sz="2400" dirty="0" smtClean="0">
              <a:solidFill>
                <a:schemeClr val="bg1"/>
              </a:solidFill>
              <a:latin typeface="+mj-ea"/>
              <a:ea typeface="+mj-ea"/>
              <a:cs typeface="Times New Roman" panose="02020603050405020304" pitchFamily="18" charset="0"/>
            </a:endParaRPr>
          </a:p>
        </p:txBody>
      </p:sp>
      <p:sp>
        <p:nvSpPr>
          <p:cNvPr id="12" name="矩形 11"/>
          <p:cNvSpPr/>
          <p:nvPr/>
        </p:nvSpPr>
        <p:spPr>
          <a:xfrm>
            <a:off x="397203" y="1701602"/>
            <a:ext cx="11299612" cy="1333161"/>
          </a:xfrm>
          <a:prstGeom prst="rect">
            <a:avLst/>
          </a:prstGeom>
        </p:spPr>
        <p:txBody>
          <a:bodyPr wrap="square" lIns="121898" tIns="60948" rIns="121898" bIns="60948">
            <a:spAutoFit/>
          </a:bodyPr>
          <a:lstStyle/>
          <a:p>
            <a:pPr>
              <a:lnSpc>
                <a:spcPct val="150000"/>
              </a:lnSpc>
            </a:pPr>
            <a:r>
              <a:rPr lang="zh-CN" altLang="zh-CN" sz="2800" kern="100" dirty="0">
                <a:latin typeface="Times New Roman" panose="02020603050405020304"/>
                <a:ea typeface="华文细黑"/>
                <a:cs typeface="Times New Roman" panose="02020603050405020304"/>
              </a:rPr>
              <a:t>四个</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是否</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构成排比，向世人发问，旨在提醒人们运用正确的交友原则交友，内容的针对性强，语言有气势。</a:t>
            </a:r>
            <a:endParaRPr lang="zh-CN" altLang="zh-CN" sz="1050" kern="100" dirty="0">
              <a:effectLst/>
              <a:latin typeface="宋体" panose="02010600030101010101" pitchFamily="2" charset="-122"/>
              <a:cs typeface="Courier New" panose="02070309020205020404"/>
            </a:endParaRPr>
          </a:p>
        </p:txBody>
      </p:sp>
      <p:sp>
        <p:nvSpPr>
          <p:cNvPr id="7" name="矩形 6"/>
          <p:cNvSpPr/>
          <p:nvPr/>
        </p:nvSpPr>
        <p:spPr>
          <a:xfrm>
            <a:off x="339000" y="3153401"/>
            <a:ext cx="11478502" cy="3272154"/>
          </a:xfrm>
          <a:prstGeom prst="rect">
            <a:avLst/>
          </a:prstGeom>
        </p:spPr>
        <p:txBody>
          <a:bodyPr wrap="square" lIns="121898" tIns="60948" rIns="121898" bIns="60948">
            <a:spAutoFit/>
          </a:bodyPr>
          <a:lstStyle/>
          <a:p>
            <a:pPr indent="711200" algn="just">
              <a:lnSpc>
                <a:spcPct val="150000"/>
              </a:lnSpc>
              <a:spcAft>
                <a:spcPts val="0"/>
              </a:spcAft>
            </a:pPr>
            <a:r>
              <a:rPr lang="zh-CN" altLang="zh-CN" sz="2800" kern="100" dirty="0">
                <a:latin typeface="Times New Roman" panose="02020603050405020304"/>
                <a:ea typeface="华文细黑"/>
                <a:cs typeface="Times New Roman" panose="02020603050405020304"/>
              </a:rPr>
              <a:t>在为全面建设小康社会而奋斗的征途上，很有必要提倡广大党员干部学习马克思、恩格斯的友谊观，建立起如他们之间那样的真挚情谊，携起手来，艰苦奋斗，励精图治，共同创造无愧于伟大时代的骄人业绩。即便作为一个普普通通的人，倘若有这样难得的友谊做伴，谁又能说不是人生一大幸事呢？</a:t>
            </a:r>
            <a:endParaRPr lang="zh-CN" altLang="zh-CN" sz="1050" kern="100" dirty="0">
              <a:effectLst/>
              <a:latin typeface="宋体" panose="02010600030101010101" pitchFamily="2" charset="-122"/>
              <a:cs typeface="Courier New" panose="02070309020205020404"/>
            </a:endParaRPr>
          </a:p>
        </p:txBody>
      </p:sp>
      <p:pic>
        <p:nvPicPr>
          <p:cNvPr id="9" name="图片 8">
            <a:hlinkClick r:id="rId1" action="ppaction://hlinksldjump"/>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589027" y="6255027"/>
            <a:ext cx="602973" cy="602973"/>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1"/>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blinds(horizontal)">
                                      <p:cBhvr>
                                        <p:cTn id="10" dur="500"/>
                                        <p:tgtEl>
                                          <p:spTgt spid="12"/>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xit" presetSubtype="0" fill="hold" grpId="1" nodeType="clickEffect">
                                  <p:stCondLst>
                                    <p:cond delay="0"/>
                                  </p:stCondLst>
                                  <p:childTnLst>
                                    <p:animEffect transition="out" filter="fade">
                                      <p:cBhvr>
                                        <p:cTn id="14" dur="500"/>
                                        <p:tgtEl>
                                          <p:spTgt spid="12"/>
                                        </p:tgtEl>
                                      </p:cBhvr>
                                    </p:animEffect>
                                    <p:set>
                                      <p:cBhvr>
                                        <p:cTn id="15" dur="1" fill="hold">
                                          <p:stCondLst>
                                            <p:cond delay="499"/>
                                          </p:stCondLst>
                                        </p:cTn>
                                        <p:tgtEl>
                                          <p:spTgt spid="12"/>
                                        </p:tgtEl>
                                        <p:attrNameLst>
                                          <p:attrName>style.visibility</p:attrName>
                                        </p:attrNameLst>
                                      </p:cBhvr>
                                      <p:to>
                                        <p:strVal val="hidden"/>
                                      </p:to>
                                    </p:set>
                                  </p:childTnLst>
                                </p:cTn>
                              </p:par>
                              <p:par>
                                <p:cTn id="16" presetID="10" presetClass="exit" presetSubtype="0" fill="hold" grpId="1" nodeType="withEffect">
                                  <p:stCondLst>
                                    <p:cond delay="0"/>
                                  </p:stCondLst>
                                  <p:childTnLst>
                                    <p:animEffect transition="out" filter="fade">
                                      <p:cBhvr>
                                        <p:cTn id="17" dur="500"/>
                                        <p:tgtEl>
                                          <p:spTgt spid="6"/>
                                        </p:tgtEl>
                                      </p:cBhvr>
                                    </p:animEffect>
                                    <p:set>
                                      <p:cBhvr>
                                        <p:cTn id="18" dur="1" fill="hold">
                                          <p:stCondLst>
                                            <p:cond delay="499"/>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11"/>
                  </p:tgtEl>
                </p:cond>
              </p:nextCondLst>
            </p:seq>
          </p:childTnLst>
        </p:cTn>
      </p:par>
    </p:tnLst>
    <p:bldLst>
      <p:bldP spid="6" grpId="0" animBg="1"/>
      <p:bldP spid="6" grpId="1" animBg="1"/>
      <p:bldP spid="12" grpId="0"/>
      <p:bldP spid="12" grpId="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p:cNvPicPr>
            <a:picLocks noChangeAspect="1"/>
          </p:cNvPicPr>
          <p:nvPr/>
        </p:nvPicPr>
        <p:blipFill rotWithShape="1">
          <a:blip r:embed="rId1" cstate="print">
            <a:extLst>
              <a:ext uri="{28A0092B-C50C-407E-A947-70E740481C1C}">
                <a14:useLocalDpi xmlns:a14="http://schemas.microsoft.com/office/drawing/2010/main" val="0"/>
              </a:ext>
            </a:extLst>
          </a:blip>
          <a:srcRect l="1781" t="8286" r="2282" b="5347"/>
          <a:stretch>
            <a:fillRect/>
          </a:stretch>
        </p:blipFill>
        <p:spPr>
          <a:xfrm>
            <a:off x="-1275" y="0"/>
            <a:ext cx="12191688" cy="6859588"/>
          </a:xfrm>
          <a:prstGeom prst="rect">
            <a:avLst/>
          </a:prstGeom>
        </p:spPr>
      </p:pic>
      <p:grpSp>
        <p:nvGrpSpPr>
          <p:cNvPr id="9" name="组合 8"/>
          <p:cNvGrpSpPr/>
          <p:nvPr/>
        </p:nvGrpSpPr>
        <p:grpSpPr>
          <a:xfrm>
            <a:off x="-1275" y="3707638"/>
            <a:ext cx="12192000" cy="1375395"/>
            <a:chOff x="-1524000" y="2705990"/>
            <a:chExt cx="12192000" cy="1375395"/>
          </a:xfrm>
        </p:grpSpPr>
        <p:cxnSp>
          <p:nvCxnSpPr>
            <p:cNvPr id="10" name="直接连接符 9"/>
            <p:cNvCxnSpPr/>
            <p:nvPr/>
          </p:nvCxnSpPr>
          <p:spPr>
            <a:xfrm>
              <a:off x="0" y="2807930"/>
              <a:ext cx="9144000" cy="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grpSp>
          <p:nvGrpSpPr>
            <p:cNvPr id="11" name="组合 10"/>
            <p:cNvGrpSpPr/>
            <p:nvPr/>
          </p:nvGrpSpPr>
          <p:grpSpPr>
            <a:xfrm>
              <a:off x="-1524000" y="2705990"/>
              <a:ext cx="12192000" cy="1375395"/>
              <a:chOff x="-1524000" y="2705990"/>
              <a:chExt cx="12192000" cy="1375395"/>
            </a:xfrm>
          </p:grpSpPr>
          <p:sp>
            <p:nvSpPr>
              <p:cNvPr id="12" name="矩形 11"/>
              <p:cNvSpPr/>
              <p:nvPr/>
            </p:nvSpPr>
            <p:spPr>
              <a:xfrm>
                <a:off x="-1524000" y="2705990"/>
                <a:ext cx="12192000" cy="1292787"/>
              </a:xfrm>
              <a:prstGeom prst="rect">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3985218" y="3998778"/>
                <a:ext cx="6682781" cy="82606"/>
              </a:xfrm>
              <a:prstGeom prst="rect">
                <a:avLst/>
              </a:prstGeom>
              <a:solidFill>
                <a:srgbClr val="FFC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24000" y="3998777"/>
                <a:ext cx="5509219" cy="82608"/>
              </a:xfrm>
              <a:prstGeom prst="rect">
                <a:avLst/>
              </a:prstGeom>
              <a:solidFill>
                <a:srgbClr val="92D05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5" name="矩形 14"/>
          <p:cNvSpPr/>
          <p:nvPr/>
        </p:nvSpPr>
        <p:spPr>
          <a:xfrm>
            <a:off x="3987002" y="3645818"/>
            <a:ext cx="4648455" cy="886749"/>
          </a:xfrm>
          <a:prstGeom prst="rect">
            <a:avLst/>
          </a:prstGeom>
        </p:spPr>
        <p:txBody>
          <a:bodyPr wrap="square" lIns="91410" tIns="45704" rIns="91410" bIns="45704">
            <a:spAutoFit/>
          </a:bodyPr>
          <a:lstStyle/>
          <a:p>
            <a:pPr algn="ctr">
              <a:lnSpc>
                <a:spcPct val="130000"/>
              </a:lnSpc>
              <a:defRPr/>
            </a:pPr>
            <a:r>
              <a:rPr lang="zh-CN" altLang="en-US" sz="4400" b="1" dirty="0" smtClean="0">
                <a:solidFill>
                  <a:srgbClr val="0000FF"/>
                </a:solidFill>
                <a:effectLst/>
                <a:latin typeface="微软雅黑" panose="020B0503020204020204" pitchFamily="34" charset="-122"/>
                <a:ea typeface="微软雅黑" panose="020B0503020204020204" pitchFamily="34" charset="-122"/>
              </a:rPr>
              <a:t>本课结束</a:t>
            </a:r>
            <a:endParaRPr lang="zh-CN" altLang="en-US" sz="4400" b="1" dirty="0">
              <a:solidFill>
                <a:srgbClr val="0000FF"/>
              </a:solidFill>
              <a:effectLst/>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65994" y="1986672"/>
            <a:ext cx="1030225" cy="691768"/>
          </a:xfrm>
          <a:prstGeom prst="rect">
            <a:avLst/>
          </a:prstGeom>
        </p:spPr>
        <p:txBody>
          <a:bodyPr wrap="square" lIns="121898" tIns="60948" rIns="121898" bIns="60948">
            <a:spAutoFit/>
          </a:bodyPr>
          <a:lstStyle/>
          <a:p>
            <a:pPr algn="just">
              <a:lnSpc>
                <a:spcPct val="150000"/>
              </a:lnSpc>
            </a:pPr>
            <a:r>
              <a:rPr lang="en-US" altLang="zh-CN" sz="2800" kern="100" dirty="0">
                <a:latin typeface="宋体" panose="02010600030101010101" pitchFamily="2" charset="-122"/>
                <a:ea typeface="华文细黑"/>
                <a:cs typeface="Times New Roman" panose="02020603050405020304"/>
              </a:rPr>
              <a:t>①</a:t>
            </a:r>
            <a:r>
              <a:rPr lang="zh-CN" altLang="zh-CN" sz="2800" kern="100" dirty="0">
                <a:latin typeface="Times New Roman" panose="02020603050405020304"/>
                <a:ea typeface="华文细黑"/>
                <a:cs typeface="Times New Roman" panose="02020603050405020304"/>
              </a:rPr>
              <a:t>辟</a:t>
            </a:r>
            <a:endParaRPr lang="en-US" altLang="zh-CN" sz="2800" kern="100" dirty="0" smtClean="0">
              <a:latin typeface="Times New Roman" panose="02020603050405020304"/>
              <a:ea typeface="华文细黑"/>
              <a:cs typeface="Times New Roman" panose="02020603050405020304"/>
            </a:endParaRPr>
          </a:p>
        </p:txBody>
      </p:sp>
      <p:sp>
        <p:nvSpPr>
          <p:cNvPr id="8" name="左大括号 7"/>
          <p:cNvSpPr/>
          <p:nvPr/>
        </p:nvSpPr>
        <p:spPr>
          <a:xfrm>
            <a:off x="1336090" y="1952143"/>
            <a:ext cx="169654" cy="941575"/>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2" name="矩形 11"/>
          <p:cNvSpPr/>
          <p:nvPr/>
        </p:nvSpPr>
        <p:spPr>
          <a:xfrm>
            <a:off x="1447690" y="1664111"/>
            <a:ext cx="2631292" cy="769417"/>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开</a:t>
            </a:r>
            <a:r>
              <a:rPr lang="zh-CN" altLang="zh-CN" sz="2800" kern="100" dirty="0">
                <a:solidFill>
                  <a:srgbClr val="0000FF"/>
                </a:solidFill>
                <a:latin typeface="Times New Roman" panose="02020603050405020304"/>
                <a:ea typeface="华文细黑"/>
                <a:cs typeface="Times New Roman" panose="02020603050405020304"/>
              </a:rPr>
              <a:t>辟</a:t>
            </a:r>
            <a:r>
              <a:rPr lang="en-US" altLang="zh-CN" sz="2800" kern="100" dirty="0">
                <a:latin typeface="Symbol" panose="05050102010706020507"/>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　　</a:t>
            </a:r>
            <a:r>
              <a:rPr lang="en-US" altLang="zh-CN" sz="2800" kern="100" dirty="0">
                <a:latin typeface="Symbol" panose="05050102010706020507"/>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p:txBody>
      </p:sp>
      <p:sp>
        <p:nvSpPr>
          <p:cNvPr id="23" name="矩形 22"/>
          <p:cNvSpPr/>
          <p:nvPr/>
        </p:nvSpPr>
        <p:spPr>
          <a:xfrm>
            <a:off x="1447690" y="2297946"/>
            <a:ext cx="2631292" cy="769417"/>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复</a:t>
            </a:r>
            <a:r>
              <a:rPr lang="zh-CN" altLang="zh-CN" sz="2800" kern="100" dirty="0">
                <a:solidFill>
                  <a:srgbClr val="0000FF"/>
                </a:solidFill>
                <a:latin typeface="Times New Roman" panose="02020603050405020304"/>
                <a:ea typeface="华文细黑"/>
                <a:cs typeface="Times New Roman" panose="02020603050405020304"/>
              </a:rPr>
              <a:t>辟</a:t>
            </a:r>
            <a:r>
              <a:rPr lang="en-US" altLang="zh-CN" sz="2800" kern="100" dirty="0">
                <a:latin typeface="Symbol" panose="05050102010706020507"/>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　　</a:t>
            </a:r>
            <a:r>
              <a:rPr lang="en-US" altLang="zh-CN" sz="2800" kern="100" dirty="0">
                <a:latin typeface="Symbol" panose="05050102010706020507"/>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p:txBody>
      </p:sp>
      <p:sp>
        <p:nvSpPr>
          <p:cNvPr id="35" name="矩形 34"/>
          <p:cNvSpPr/>
          <p:nvPr/>
        </p:nvSpPr>
        <p:spPr>
          <a:xfrm>
            <a:off x="7966670" y="2124466"/>
            <a:ext cx="1099010" cy="553974"/>
          </a:xfrm>
          <a:prstGeom prst="rect">
            <a:avLst/>
          </a:prstGeom>
        </p:spPr>
        <p:txBody>
          <a:bodyPr wrap="square" lIns="121898" tIns="60948" rIns="121898" bIns="60948">
            <a:spAutoFit/>
          </a:bodyPr>
          <a:lstStyle/>
          <a:p>
            <a:r>
              <a:rPr lang="en-US" altLang="zh-CN" sz="2800" kern="100" dirty="0">
                <a:latin typeface="宋体" panose="02010600030101010101" pitchFamily="2" charset="-122"/>
                <a:ea typeface="华文细黑"/>
                <a:cs typeface="Times New Roman" panose="02020603050405020304"/>
              </a:rPr>
              <a:t>③</a:t>
            </a:r>
            <a:r>
              <a:rPr lang="zh-CN" altLang="zh-CN" sz="2800" kern="100" dirty="0">
                <a:latin typeface="Times New Roman" panose="02020603050405020304"/>
                <a:ea typeface="华文细黑"/>
                <a:cs typeface="Times New Roman" panose="02020603050405020304"/>
              </a:rPr>
              <a:t>着</a:t>
            </a:r>
            <a:endParaRPr lang="en-US" altLang="zh-CN" sz="2800" kern="100" dirty="0">
              <a:latin typeface="宋体" panose="02010600030101010101" pitchFamily="2" charset="-122"/>
              <a:ea typeface="华文细黑"/>
              <a:cs typeface="Times New Roman" panose="02020603050405020304"/>
            </a:endParaRPr>
          </a:p>
        </p:txBody>
      </p:sp>
      <p:sp>
        <p:nvSpPr>
          <p:cNvPr id="36" name="左大括号 35"/>
          <p:cNvSpPr/>
          <p:nvPr/>
        </p:nvSpPr>
        <p:spPr>
          <a:xfrm>
            <a:off x="8874943" y="1662844"/>
            <a:ext cx="169654" cy="1478004"/>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7" name="矩形 36"/>
          <p:cNvSpPr/>
          <p:nvPr/>
        </p:nvSpPr>
        <p:spPr>
          <a:xfrm>
            <a:off x="8961809" y="1391075"/>
            <a:ext cx="2631292" cy="769417"/>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solidFill>
                  <a:srgbClr val="0000FF"/>
                </a:solidFill>
                <a:latin typeface="Times New Roman" panose="02020603050405020304"/>
                <a:ea typeface="华文细黑"/>
                <a:cs typeface="Times New Roman" panose="02020603050405020304"/>
              </a:rPr>
              <a:t>着</a:t>
            </a:r>
            <a:r>
              <a:rPr lang="zh-CN" altLang="zh-CN" sz="2800" kern="100" dirty="0">
                <a:latin typeface="Times New Roman" panose="02020603050405020304"/>
                <a:ea typeface="华文细黑"/>
                <a:cs typeface="Times New Roman" panose="02020603050405020304"/>
              </a:rPr>
              <a:t>陆</a:t>
            </a:r>
            <a:r>
              <a:rPr lang="en-US" altLang="zh-CN" sz="2800" kern="100" dirty="0">
                <a:latin typeface="Symbol" panose="05050102010706020507"/>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　　</a:t>
            </a:r>
            <a:r>
              <a:rPr lang="en-US" altLang="zh-CN" sz="2800" kern="100" dirty="0">
                <a:latin typeface="Symbol" panose="05050102010706020507"/>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p:txBody>
      </p:sp>
      <p:sp>
        <p:nvSpPr>
          <p:cNvPr id="40" name="矩形 39"/>
          <p:cNvSpPr/>
          <p:nvPr/>
        </p:nvSpPr>
        <p:spPr>
          <a:xfrm>
            <a:off x="8961809" y="1950876"/>
            <a:ext cx="2631292" cy="769417"/>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solidFill>
                  <a:srgbClr val="0000FF"/>
                </a:solidFill>
                <a:latin typeface="Times New Roman" panose="02020603050405020304"/>
                <a:ea typeface="华文细黑"/>
                <a:cs typeface="Times New Roman" panose="02020603050405020304"/>
              </a:rPr>
              <a:t>着</a:t>
            </a:r>
            <a:r>
              <a:rPr lang="zh-CN" altLang="zh-CN" sz="2800" kern="100" dirty="0">
                <a:latin typeface="Times New Roman" panose="02020603050405020304"/>
                <a:ea typeface="华文细黑"/>
                <a:cs typeface="Times New Roman" panose="02020603050405020304"/>
              </a:rPr>
              <a:t>凉</a:t>
            </a:r>
            <a:r>
              <a:rPr lang="en-US" altLang="zh-CN" sz="2800" kern="100" dirty="0">
                <a:latin typeface="Symbol" panose="05050102010706020507"/>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　　</a:t>
            </a:r>
            <a:r>
              <a:rPr lang="en-US" altLang="zh-CN" sz="2800" kern="100" dirty="0">
                <a:latin typeface="Symbol" panose="05050102010706020507"/>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p:txBody>
      </p:sp>
      <p:sp>
        <p:nvSpPr>
          <p:cNvPr id="41" name="矩形 40"/>
          <p:cNvSpPr/>
          <p:nvPr/>
        </p:nvSpPr>
        <p:spPr>
          <a:xfrm>
            <a:off x="8961809" y="2526940"/>
            <a:ext cx="2631292" cy="769417"/>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solidFill>
                  <a:srgbClr val="0000FF"/>
                </a:solidFill>
                <a:latin typeface="Times New Roman" panose="02020603050405020304"/>
                <a:ea typeface="华文细黑"/>
                <a:cs typeface="Times New Roman" panose="02020603050405020304"/>
              </a:rPr>
              <a:t>着</a:t>
            </a:r>
            <a:r>
              <a:rPr lang="zh-CN" altLang="zh-CN" sz="2800" kern="100" dirty="0">
                <a:latin typeface="Times New Roman" panose="02020603050405020304"/>
                <a:ea typeface="华文细黑"/>
                <a:cs typeface="Times New Roman" panose="02020603050405020304"/>
              </a:rPr>
              <a:t>数</a:t>
            </a:r>
            <a:r>
              <a:rPr lang="en-US" altLang="zh-CN" sz="2800" kern="100" dirty="0">
                <a:latin typeface="Symbol" panose="05050102010706020507"/>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　　</a:t>
            </a:r>
            <a:r>
              <a:rPr lang="en-US" altLang="zh-CN" sz="2800" kern="100" dirty="0">
                <a:latin typeface="Symbol" panose="05050102010706020507"/>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p:txBody>
      </p:sp>
      <p:pic>
        <p:nvPicPr>
          <p:cNvPr id="42" name="图片 4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9407574" y="6026030"/>
            <a:ext cx="2674827" cy="829568"/>
          </a:xfrm>
          <a:prstGeom prst="rect">
            <a:avLst/>
          </a:prstGeom>
        </p:spPr>
      </p:pic>
      <p:sp>
        <p:nvSpPr>
          <p:cNvPr id="55" name="矩形 54"/>
          <p:cNvSpPr/>
          <p:nvPr/>
        </p:nvSpPr>
        <p:spPr>
          <a:xfrm>
            <a:off x="339000" y="509946"/>
            <a:ext cx="11478502" cy="68760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多音字</a:t>
            </a:r>
            <a:endParaRPr lang="zh-CN" altLang="zh-CN" sz="1050" kern="100" dirty="0">
              <a:effectLst/>
              <a:latin typeface="宋体" panose="02010600030101010101" pitchFamily="2" charset="-122"/>
              <a:cs typeface="Courier New" panose="02070309020205020404"/>
            </a:endParaRPr>
          </a:p>
        </p:txBody>
      </p:sp>
      <p:sp>
        <p:nvSpPr>
          <p:cNvPr id="13" name="矩形 12"/>
          <p:cNvSpPr/>
          <p:nvPr/>
        </p:nvSpPr>
        <p:spPr>
          <a:xfrm>
            <a:off x="4177406" y="1986672"/>
            <a:ext cx="1030225" cy="691768"/>
          </a:xfrm>
          <a:prstGeom prst="rect">
            <a:avLst/>
          </a:prstGeom>
        </p:spPr>
        <p:txBody>
          <a:bodyPr wrap="square" lIns="121898" tIns="60948" rIns="121898" bIns="60948">
            <a:spAutoFit/>
          </a:bodyPr>
          <a:lstStyle/>
          <a:p>
            <a:pPr algn="just">
              <a:lnSpc>
                <a:spcPct val="150000"/>
              </a:lnSpc>
            </a:pPr>
            <a:r>
              <a:rPr lang="zh-CN" altLang="zh-CN" sz="2800" kern="100" dirty="0" smtClean="0">
                <a:latin typeface="Times New Roman" panose="02020603050405020304"/>
                <a:ea typeface="华文细黑"/>
                <a:cs typeface="宋体" panose="02010600030101010101" pitchFamily="2" charset="-122"/>
              </a:rPr>
              <a:t>②</a:t>
            </a:r>
            <a:r>
              <a:rPr lang="zh-CN" altLang="zh-CN" sz="2800" kern="100" dirty="0">
                <a:solidFill>
                  <a:prstClr val="black"/>
                </a:solidFill>
                <a:latin typeface="Times New Roman" panose="02020603050405020304"/>
                <a:ea typeface="华文细黑"/>
                <a:cs typeface="Times New Roman" panose="02020603050405020304"/>
              </a:rPr>
              <a:t>给</a:t>
            </a:r>
            <a:endParaRPr lang="en-US" altLang="zh-CN" sz="2800" kern="100" dirty="0" smtClean="0">
              <a:latin typeface="Times New Roman" panose="02020603050405020304"/>
              <a:ea typeface="华文细黑"/>
              <a:cs typeface="Times New Roman" panose="02020603050405020304"/>
            </a:endParaRPr>
          </a:p>
        </p:txBody>
      </p:sp>
      <p:sp>
        <p:nvSpPr>
          <p:cNvPr id="14" name="左大括号 13"/>
          <p:cNvSpPr/>
          <p:nvPr/>
        </p:nvSpPr>
        <p:spPr>
          <a:xfrm>
            <a:off x="5047502" y="1952143"/>
            <a:ext cx="169654" cy="941575"/>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5" name="矩形 14"/>
          <p:cNvSpPr/>
          <p:nvPr/>
        </p:nvSpPr>
        <p:spPr>
          <a:xfrm>
            <a:off x="5159102" y="1664111"/>
            <a:ext cx="2631292" cy="769417"/>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供</a:t>
            </a:r>
            <a:r>
              <a:rPr lang="zh-CN" altLang="zh-CN" sz="2800" kern="100" dirty="0">
                <a:solidFill>
                  <a:srgbClr val="0000FF"/>
                </a:solidFill>
                <a:latin typeface="Times New Roman" panose="02020603050405020304"/>
                <a:ea typeface="华文细黑"/>
                <a:cs typeface="Times New Roman" panose="02020603050405020304"/>
              </a:rPr>
              <a:t>给</a:t>
            </a:r>
            <a:r>
              <a:rPr lang="en-US" altLang="zh-CN" sz="2800" kern="100" dirty="0">
                <a:latin typeface="Symbol" panose="05050102010706020507"/>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　　</a:t>
            </a:r>
            <a:r>
              <a:rPr lang="en-US" altLang="zh-CN" sz="2800" kern="100" dirty="0">
                <a:latin typeface="Symbol" panose="05050102010706020507"/>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p:txBody>
      </p:sp>
      <p:sp>
        <p:nvSpPr>
          <p:cNvPr id="16" name="矩形 15"/>
          <p:cNvSpPr/>
          <p:nvPr/>
        </p:nvSpPr>
        <p:spPr>
          <a:xfrm>
            <a:off x="5159102" y="2297946"/>
            <a:ext cx="2631292" cy="769417"/>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solidFill>
                  <a:srgbClr val="0000FF"/>
                </a:solidFill>
                <a:latin typeface="Times New Roman" panose="02020603050405020304"/>
                <a:ea typeface="华文细黑"/>
                <a:cs typeface="Times New Roman" panose="02020603050405020304"/>
              </a:rPr>
              <a:t>给</a:t>
            </a:r>
            <a:r>
              <a:rPr lang="zh-CN" altLang="zh-CN" sz="2800" kern="100" dirty="0">
                <a:latin typeface="Times New Roman" panose="02020603050405020304"/>
                <a:ea typeface="华文细黑"/>
                <a:cs typeface="Times New Roman" panose="02020603050405020304"/>
              </a:rPr>
              <a:t>以</a:t>
            </a:r>
            <a:r>
              <a:rPr lang="en-US" altLang="zh-CN" sz="2800" kern="100" dirty="0">
                <a:latin typeface="Symbol" panose="05050102010706020507"/>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　　</a:t>
            </a:r>
            <a:r>
              <a:rPr lang="en-US" altLang="zh-CN" sz="2800" kern="100" dirty="0">
                <a:latin typeface="Symbol" panose="05050102010706020507"/>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p:txBody>
      </p:sp>
      <p:sp>
        <p:nvSpPr>
          <p:cNvPr id="2" name="矩形 1"/>
          <p:cNvSpPr/>
          <p:nvPr/>
        </p:nvSpPr>
        <p:spPr>
          <a:xfrm>
            <a:off x="2531542" y="1823123"/>
            <a:ext cx="463588" cy="523220"/>
          </a:xfrm>
          <a:prstGeom prst="rect">
            <a:avLst/>
          </a:prstGeom>
        </p:spPr>
        <p:txBody>
          <a:bodyPr wrap="none">
            <a:spAutoFit/>
          </a:bodyPr>
          <a:lstStyle/>
          <a:p>
            <a:r>
              <a:rPr lang="en-US" altLang="zh-CN" sz="2800" kern="100" dirty="0" err="1">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pì</a:t>
            </a:r>
            <a:endParaRPr lang="zh-CN" altLang="en-US" sz="2800" kern="100" dirty="0">
              <a:solidFill>
                <a:srgbClr val="C00000"/>
              </a:solidFill>
              <a:latin typeface="Times New Roman" panose="02020603050405020304" pitchFamily="18" charset="0"/>
              <a:ea typeface="宋体" panose="02010600030101010101" pitchFamily="2" charset="-122"/>
              <a:cs typeface="Times New Roman" panose="02020603050405020304" pitchFamily="18" charset="0"/>
            </a:endParaRPr>
          </a:p>
        </p:txBody>
      </p:sp>
      <p:sp>
        <p:nvSpPr>
          <p:cNvPr id="3" name="矩形 2"/>
          <p:cNvSpPr/>
          <p:nvPr/>
        </p:nvSpPr>
        <p:spPr>
          <a:xfrm>
            <a:off x="2531542" y="2480720"/>
            <a:ext cx="463588" cy="523220"/>
          </a:xfrm>
          <a:prstGeom prst="rect">
            <a:avLst/>
          </a:prstGeom>
        </p:spPr>
        <p:txBody>
          <a:bodyPr wrap="none">
            <a:spAutoFit/>
          </a:bodyPr>
          <a:lstStyle/>
          <a:p>
            <a:r>
              <a:rPr lang="en-US" altLang="zh-CN" sz="2800" kern="100" dirty="0" err="1">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bì</a:t>
            </a:r>
            <a:endParaRPr lang="zh-CN" altLang="en-US" sz="2800" kern="100" dirty="0">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5" name="矩形 4"/>
          <p:cNvSpPr/>
          <p:nvPr/>
        </p:nvSpPr>
        <p:spPr>
          <a:xfrm>
            <a:off x="6278307" y="1813598"/>
            <a:ext cx="383438" cy="523220"/>
          </a:xfrm>
          <a:prstGeom prst="rect">
            <a:avLst/>
          </a:prstGeom>
        </p:spPr>
        <p:txBody>
          <a:bodyPr wrap="none">
            <a:spAutoFit/>
          </a:bodyPr>
          <a:lstStyle/>
          <a:p>
            <a:r>
              <a:rPr lang="en-US" altLang="zh-CN" sz="2800" kern="100" dirty="0" err="1">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jǐ</a:t>
            </a:r>
            <a:endParaRPr lang="zh-CN" altLang="en-US" sz="2800" kern="100" dirty="0">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6" name="矩形 5"/>
          <p:cNvSpPr/>
          <p:nvPr/>
        </p:nvSpPr>
        <p:spPr>
          <a:xfrm>
            <a:off x="6140042" y="2456337"/>
            <a:ext cx="622286" cy="523220"/>
          </a:xfrm>
          <a:prstGeom prst="rect">
            <a:avLst/>
          </a:prstGeom>
        </p:spPr>
        <p:txBody>
          <a:bodyPr wrap="none">
            <a:spAutoFit/>
          </a:bodyPr>
          <a:lstStyle/>
          <a:p>
            <a:r>
              <a:rPr lang="en-US" altLang="zh-CN" sz="2800" kern="100" dirty="0" err="1">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ɡěi</a:t>
            </a:r>
            <a:endParaRPr lang="zh-CN" altLang="en-US" sz="2800" kern="100" dirty="0">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7" name="矩形 6"/>
          <p:cNvSpPr/>
          <p:nvPr/>
        </p:nvSpPr>
        <p:spPr>
          <a:xfrm>
            <a:off x="9831270" y="1544502"/>
            <a:ext cx="881973" cy="523220"/>
          </a:xfrm>
          <a:prstGeom prst="rect">
            <a:avLst/>
          </a:prstGeom>
        </p:spPr>
        <p:txBody>
          <a:bodyPr wrap="none">
            <a:spAutoFit/>
          </a:bodyPr>
          <a:lstStyle/>
          <a:p>
            <a:r>
              <a:rPr lang="en-US" altLang="zh-CN" sz="2800" kern="100" dirty="0" err="1">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zhuó</a:t>
            </a:r>
            <a:endParaRPr lang="zh-CN" altLang="en-US" sz="2800" kern="100" dirty="0">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9" name="矩形 8"/>
          <p:cNvSpPr/>
          <p:nvPr/>
        </p:nvSpPr>
        <p:spPr>
          <a:xfrm>
            <a:off x="9831270" y="2077247"/>
            <a:ext cx="881973" cy="523220"/>
          </a:xfrm>
          <a:prstGeom prst="rect">
            <a:avLst/>
          </a:prstGeom>
        </p:spPr>
        <p:txBody>
          <a:bodyPr wrap="none">
            <a:spAutoFit/>
          </a:bodyPr>
          <a:lstStyle/>
          <a:p>
            <a:r>
              <a:rPr lang="en-US" altLang="zh-CN" sz="2800" kern="100" dirty="0" err="1">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zh</a:t>
            </a:r>
            <a:r>
              <a:rPr lang="en-US" altLang="zh-CN" sz="2800" kern="100" dirty="0" err="1">
                <a:solidFill>
                  <a:srgbClr val="C00000"/>
                </a:solidFill>
                <a:latin typeface="宋体" panose="02010600030101010101" pitchFamily="2" charset="-122"/>
                <a:ea typeface="宋体" panose="02010600030101010101" pitchFamily="2" charset="-122"/>
                <a:cs typeface="Times New Roman" panose="02020603050405020304" pitchFamily="18" charset="0"/>
              </a:rPr>
              <a:t>á</a:t>
            </a:r>
            <a:r>
              <a:rPr lang="en-US" altLang="zh-CN" sz="2800" kern="100" dirty="0" err="1">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o</a:t>
            </a:r>
            <a:endParaRPr lang="zh-CN" altLang="en-US" sz="2800" kern="100" dirty="0">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0" name="矩形 9"/>
          <p:cNvSpPr/>
          <p:nvPr/>
        </p:nvSpPr>
        <p:spPr>
          <a:xfrm>
            <a:off x="9831270" y="2668169"/>
            <a:ext cx="881973" cy="523220"/>
          </a:xfrm>
          <a:prstGeom prst="rect">
            <a:avLst/>
          </a:prstGeom>
        </p:spPr>
        <p:txBody>
          <a:bodyPr wrap="none">
            <a:spAutoFit/>
          </a:bodyPr>
          <a:lstStyle/>
          <a:p>
            <a:r>
              <a:rPr lang="en-US" altLang="zh-CN" sz="2800" kern="100" dirty="0" err="1">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zh</a:t>
            </a:r>
            <a:r>
              <a:rPr lang="en-US" altLang="zh-CN" sz="2800" kern="100" dirty="0" err="1">
                <a:solidFill>
                  <a:srgbClr val="C00000"/>
                </a:solidFill>
                <a:latin typeface="宋体" panose="02010600030101010101" pitchFamily="2" charset="-122"/>
                <a:ea typeface="宋体" panose="02010600030101010101" pitchFamily="2" charset="-122"/>
                <a:cs typeface="Times New Roman" panose="02020603050405020304" pitchFamily="18" charset="0"/>
              </a:rPr>
              <a:t>ā</a:t>
            </a:r>
            <a:r>
              <a:rPr lang="en-US" altLang="zh-CN" sz="2800" kern="100" dirty="0" err="1">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o</a:t>
            </a:r>
            <a:endParaRPr lang="zh-CN" altLang="zh-CN" sz="2800" kern="100" dirty="0">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42"/>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linds(horizontal)">
                                      <p:cBhvr>
                                        <p:cTn id="10" dur="5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blinds(horizontal)">
                                      <p:cBhvr>
                                        <p:cTn id="15" dur="500"/>
                                        <p:tgtEl>
                                          <p:spTgt spid="5"/>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blinds(horizontal)">
                                      <p:cBhvr>
                                        <p:cTn id="18" dur="500"/>
                                        <p:tgtEl>
                                          <p:spTgt spid="6"/>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blinds(horizontal)">
                                      <p:cBhvr>
                                        <p:cTn id="23" dur="500"/>
                                        <p:tgtEl>
                                          <p:spTgt spid="7"/>
                                        </p:tgtEl>
                                      </p:cBhvr>
                                    </p:animEffect>
                                  </p:childTnLst>
                                </p:cTn>
                              </p:par>
                              <p:par>
                                <p:cTn id="24" presetID="3" presetClass="entr" presetSubtype="10" fill="hold" grpId="0" nodeType="with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blinds(horizontal)">
                                      <p:cBhvr>
                                        <p:cTn id="26" dur="500"/>
                                        <p:tgtEl>
                                          <p:spTgt spid="9"/>
                                        </p:tgtEl>
                                      </p:cBhvr>
                                    </p:animEffect>
                                  </p:childTnLst>
                                </p:cTn>
                              </p:par>
                              <p:par>
                                <p:cTn id="27" presetID="3" presetClass="entr" presetSubtype="10" fill="hold" grpId="0" nodeType="with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blinds(horizontal)">
                                      <p:cBhvr>
                                        <p:cTn id="29" dur="500"/>
                                        <p:tgtEl>
                                          <p:spTgt spid="10"/>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xit" presetSubtype="0" fill="hold" grpId="1" nodeType="clickEffect">
                                  <p:stCondLst>
                                    <p:cond delay="0"/>
                                  </p:stCondLst>
                                  <p:childTnLst>
                                    <p:animEffect transition="out" filter="fade">
                                      <p:cBhvr>
                                        <p:cTn id="33" dur="500"/>
                                        <p:tgtEl>
                                          <p:spTgt spid="2"/>
                                        </p:tgtEl>
                                      </p:cBhvr>
                                    </p:animEffect>
                                    <p:set>
                                      <p:cBhvr>
                                        <p:cTn id="34" dur="1" fill="hold">
                                          <p:stCondLst>
                                            <p:cond delay="499"/>
                                          </p:stCondLst>
                                        </p:cTn>
                                        <p:tgtEl>
                                          <p:spTgt spid="2"/>
                                        </p:tgtEl>
                                        <p:attrNameLst>
                                          <p:attrName>style.visibility</p:attrName>
                                        </p:attrNameLst>
                                      </p:cBhvr>
                                      <p:to>
                                        <p:strVal val="hidden"/>
                                      </p:to>
                                    </p:set>
                                  </p:childTnLst>
                                </p:cTn>
                              </p:par>
                              <p:par>
                                <p:cTn id="35" presetID="10" presetClass="exit" presetSubtype="0" fill="hold" grpId="1" nodeType="withEffect">
                                  <p:stCondLst>
                                    <p:cond delay="0"/>
                                  </p:stCondLst>
                                  <p:childTnLst>
                                    <p:animEffect transition="out" filter="fade">
                                      <p:cBhvr>
                                        <p:cTn id="36" dur="500"/>
                                        <p:tgtEl>
                                          <p:spTgt spid="3"/>
                                        </p:tgtEl>
                                      </p:cBhvr>
                                    </p:animEffect>
                                    <p:set>
                                      <p:cBhvr>
                                        <p:cTn id="37" dur="1" fill="hold">
                                          <p:stCondLst>
                                            <p:cond delay="499"/>
                                          </p:stCondLst>
                                        </p:cTn>
                                        <p:tgtEl>
                                          <p:spTgt spid="3"/>
                                        </p:tgtEl>
                                        <p:attrNameLst>
                                          <p:attrName>style.visibility</p:attrName>
                                        </p:attrNameLst>
                                      </p:cBhvr>
                                      <p:to>
                                        <p:strVal val="hidden"/>
                                      </p:to>
                                    </p:set>
                                  </p:childTnLst>
                                </p:cTn>
                              </p:par>
                              <p:par>
                                <p:cTn id="38" presetID="10" presetClass="exit" presetSubtype="0" fill="hold" grpId="1" nodeType="withEffect">
                                  <p:stCondLst>
                                    <p:cond delay="0"/>
                                  </p:stCondLst>
                                  <p:childTnLst>
                                    <p:animEffect transition="out" filter="fade">
                                      <p:cBhvr>
                                        <p:cTn id="39" dur="500"/>
                                        <p:tgtEl>
                                          <p:spTgt spid="5"/>
                                        </p:tgtEl>
                                      </p:cBhvr>
                                    </p:animEffect>
                                    <p:set>
                                      <p:cBhvr>
                                        <p:cTn id="40" dur="1" fill="hold">
                                          <p:stCondLst>
                                            <p:cond delay="499"/>
                                          </p:stCondLst>
                                        </p:cTn>
                                        <p:tgtEl>
                                          <p:spTgt spid="5"/>
                                        </p:tgtEl>
                                        <p:attrNameLst>
                                          <p:attrName>style.visibility</p:attrName>
                                        </p:attrNameLst>
                                      </p:cBhvr>
                                      <p:to>
                                        <p:strVal val="hidden"/>
                                      </p:to>
                                    </p:set>
                                  </p:childTnLst>
                                </p:cTn>
                              </p:par>
                              <p:par>
                                <p:cTn id="41" presetID="10" presetClass="exit" presetSubtype="0" fill="hold" grpId="1" nodeType="withEffect">
                                  <p:stCondLst>
                                    <p:cond delay="0"/>
                                  </p:stCondLst>
                                  <p:childTnLst>
                                    <p:animEffect transition="out" filter="fade">
                                      <p:cBhvr>
                                        <p:cTn id="42" dur="500"/>
                                        <p:tgtEl>
                                          <p:spTgt spid="6"/>
                                        </p:tgtEl>
                                      </p:cBhvr>
                                    </p:animEffect>
                                    <p:set>
                                      <p:cBhvr>
                                        <p:cTn id="43" dur="1" fill="hold">
                                          <p:stCondLst>
                                            <p:cond delay="499"/>
                                          </p:stCondLst>
                                        </p:cTn>
                                        <p:tgtEl>
                                          <p:spTgt spid="6"/>
                                        </p:tgtEl>
                                        <p:attrNameLst>
                                          <p:attrName>style.visibility</p:attrName>
                                        </p:attrNameLst>
                                      </p:cBhvr>
                                      <p:to>
                                        <p:strVal val="hidden"/>
                                      </p:to>
                                    </p:set>
                                  </p:childTnLst>
                                </p:cTn>
                              </p:par>
                              <p:par>
                                <p:cTn id="44" presetID="10" presetClass="exit" presetSubtype="0" fill="hold" grpId="1" nodeType="withEffect">
                                  <p:stCondLst>
                                    <p:cond delay="0"/>
                                  </p:stCondLst>
                                  <p:childTnLst>
                                    <p:animEffect transition="out" filter="fade">
                                      <p:cBhvr>
                                        <p:cTn id="45" dur="500"/>
                                        <p:tgtEl>
                                          <p:spTgt spid="7"/>
                                        </p:tgtEl>
                                      </p:cBhvr>
                                    </p:animEffect>
                                    <p:set>
                                      <p:cBhvr>
                                        <p:cTn id="46" dur="1" fill="hold">
                                          <p:stCondLst>
                                            <p:cond delay="499"/>
                                          </p:stCondLst>
                                        </p:cTn>
                                        <p:tgtEl>
                                          <p:spTgt spid="7"/>
                                        </p:tgtEl>
                                        <p:attrNameLst>
                                          <p:attrName>style.visibility</p:attrName>
                                        </p:attrNameLst>
                                      </p:cBhvr>
                                      <p:to>
                                        <p:strVal val="hidden"/>
                                      </p:to>
                                    </p:set>
                                  </p:childTnLst>
                                </p:cTn>
                              </p:par>
                              <p:par>
                                <p:cTn id="47" presetID="10" presetClass="exit" presetSubtype="0" fill="hold" grpId="1" nodeType="withEffect">
                                  <p:stCondLst>
                                    <p:cond delay="0"/>
                                  </p:stCondLst>
                                  <p:childTnLst>
                                    <p:animEffect transition="out" filter="fade">
                                      <p:cBhvr>
                                        <p:cTn id="48" dur="500"/>
                                        <p:tgtEl>
                                          <p:spTgt spid="9"/>
                                        </p:tgtEl>
                                      </p:cBhvr>
                                    </p:animEffect>
                                    <p:set>
                                      <p:cBhvr>
                                        <p:cTn id="49" dur="1" fill="hold">
                                          <p:stCondLst>
                                            <p:cond delay="499"/>
                                          </p:stCondLst>
                                        </p:cTn>
                                        <p:tgtEl>
                                          <p:spTgt spid="9"/>
                                        </p:tgtEl>
                                        <p:attrNameLst>
                                          <p:attrName>style.visibility</p:attrName>
                                        </p:attrNameLst>
                                      </p:cBhvr>
                                      <p:to>
                                        <p:strVal val="hidden"/>
                                      </p:to>
                                    </p:set>
                                  </p:childTnLst>
                                </p:cTn>
                              </p:par>
                              <p:par>
                                <p:cTn id="50" presetID="10" presetClass="exit" presetSubtype="0" fill="hold" grpId="1" nodeType="withEffect">
                                  <p:stCondLst>
                                    <p:cond delay="0"/>
                                  </p:stCondLst>
                                  <p:childTnLst>
                                    <p:animEffect transition="out" filter="fade">
                                      <p:cBhvr>
                                        <p:cTn id="51" dur="500"/>
                                        <p:tgtEl>
                                          <p:spTgt spid="10"/>
                                        </p:tgtEl>
                                      </p:cBhvr>
                                    </p:animEffect>
                                    <p:set>
                                      <p:cBhvr>
                                        <p:cTn id="52" dur="1" fill="hold">
                                          <p:stCondLst>
                                            <p:cond delay="499"/>
                                          </p:stCondLst>
                                        </p:cTn>
                                        <p:tgtEl>
                                          <p:spTgt spid="10"/>
                                        </p:tgtEl>
                                        <p:attrNameLst>
                                          <p:attrName>style.visibility</p:attrName>
                                        </p:attrNameLst>
                                      </p:cBhvr>
                                      <p:to>
                                        <p:strVal val="hidden"/>
                                      </p:to>
                                    </p:set>
                                  </p:childTnLst>
                                </p:cTn>
                              </p:par>
                            </p:childTnLst>
                          </p:cTn>
                        </p:par>
                      </p:childTnLst>
                    </p:cTn>
                  </p:par>
                </p:childTnLst>
              </p:cTn>
              <p:nextCondLst>
                <p:cond evt="onClick" delay="0">
                  <p:tgtEl>
                    <p:spTgt spid="42"/>
                  </p:tgtEl>
                </p:cond>
              </p:nextCondLst>
            </p:seq>
          </p:childTnLst>
        </p:cTn>
      </p:par>
    </p:tnLst>
    <p:bldLst>
      <p:bldP spid="2" grpId="0"/>
      <p:bldP spid="2" grpId="1"/>
      <p:bldP spid="3" grpId="0"/>
      <p:bldP spid="3" grpId="1"/>
      <p:bldP spid="5" grpId="0"/>
      <p:bldP spid="5" grpId="1"/>
      <p:bldP spid="6" grpId="0"/>
      <p:bldP spid="6" grpId="1"/>
      <p:bldP spid="7" grpId="0"/>
      <p:bldP spid="7" grpId="1"/>
      <p:bldP spid="9" grpId="0"/>
      <p:bldP spid="9" grpId="1"/>
      <p:bldP spid="10" grpId="0"/>
      <p:bldP spid="10"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39000" y="572145"/>
            <a:ext cx="11478502" cy="769417"/>
          </a:xfrm>
          <a:prstGeom prst="rect">
            <a:avLst/>
          </a:prstGeom>
        </p:spPr>
        <p:txBody>
          <a:bodyPr wrap="square" lIns="121898" tIns="60948" rIns="121898" bIns="60948">
            <a:spAutoFit/>
          </a:bodyPr>
          <a:lstStyle/>
          <a:p>
            <a:pPr algn="just">
              <a:lnSpc>
                <a:spcPct val="150000"/>
              </a:lnSpc>
              <a:spcAft>
                <a:spcPts val="0"/>
              </a:spcAft>
            </a:pPr>
            <a:r>
              <a:rPr lang="en-US" altLang="zh-CN" sz="2800" b="1" kern="100" dirty="0">
                <a:latin typeface="Times New Roman" panose="02020603050405020304"/>
                <a:ea typeface="华文细黑"/>
                <a:cs typeface="Courier New" panose="02070309020205020404"/>
              </a:rPr>
              <a:t>2.</a:t>
            </a:r>
            <a:r>
              <a:rPr lang="zh-CN" altLang="zh-CN" sz="2800" b="1" kern="100" dirty="0">
                <a:latin typeface="Times New Roman" panose="02020603050405020304"/>
                <a:ea typeface="华文细黑"/>
                <a:cs typeface="Times New Roman" panose="02020603050405020304"/>
              </a:rPr>
              <a:t>给下列形似字组词</a:t>
            </a:r>
            <a:endParaRPr lang="zh-CN" altLang="zh-CN" sz="1050" b="1" kern="100" dirty="0">
              <a:effectLst/>
              <a:latin typeface="宋体" panose="02010600030101010101" pitchFamily="2" charset="-122"/>
              <a:cs typeface="Courier New" panose="02070309020205020404"/>
            </a:endParaRPr>
          </a:p>
        </p:txBody>
      </p:sp>
      <p:sp>
        <p:nvSpPr>
          <p:cNvPr id="4" name="矩形 3"/>
          <p:cNvSpPr/>
          <p:nvPr/>
        </p:nvSpPr>
        <p:spPr>
          <a:xfrm>
            <a:off x="325041" y="1840959"/>
            <a:ext cx="639688" cy="691960"/>
          </a:xfrm>
          <a:prstGeom prst="rect">
            <a:avLst/>
          </a:prstGeom>
        </p:spPr>
        <p:txBody>
          <a:bodyPr wrap="square" lIns="121898" tIns="60948" rIns="121898" bIns="60948">
            <a:spAutoFit/>
          </a:bodyPr>
          <a:lstStyle/>
          <a:p>
            <a:pPr algn="just">
              <a:lnSpc>
                <a:spcPct val="150000"/>
              </a:lnSpc>
            </a:pPr>
            <a:r>
              <a:rPr lang="en-US" altLang="zh-CN" sz="2800" kern="100" dirty="0">
                <a:latin typeface="Times New Roman" panose="02020603050405020304"/>
                <a:ea typeface="华文细黑"/>
              </a:rPr>
              <a:t>(1)</a:t>
            </a:r>
            <a:endParaRPr lang="en-US" altLang="zh-CN" sz="2800" kern="100" dirty="0" smtClean="0">
              <a:latin typeface="Times New Roman" panose="02020603050405020304"/>
              <a:ea typeface="华文细黑"/>
              <a:cs typeface="Times New Roman" panose="02020603050405020304"/>
            </a:endParaRPr>
          </a:p>
        </p:txBody>
      </p:sp>
      <p:sp>
        <p:nvSpPr>
          <p:cNvPr id="8" name="左大括号 7"/>
          <p:cNvSpPr/>
          <p:nvPr/>
        </p:nvSpPr>
        <p:spPr>
          <a:xfrm>
            <a:off x="891580" y="1806430"/>
            <a:ext cx="169654" cy="941575"/>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2" name="矩形 11"/>
          <p:cNvSpPr/>
          <p:nvPr/>
        </p:nvSpPr>
        <p:spPr>
          <a:xfrm>
            <a:off x="1003180" y="1518398"/>
            <a:ext cx="2631292" cy="769417"/>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宵</a:t>
            </a:r>
            <a:r>
              <a:rPr lang="en-US" altLang="zh-CN" sz="2800" kern="100" dirty="0" smtClean="0">
                <a:latin typeface="Symbol" panose="05050102010706020507"/>
                <a:ea typeface="华文细黑"/>
                <a:cs typeface="Times New Roman" panose="02020603050405020304"/>
              </a:rPr>
              <a:t>(  </a:t>
            </a:r>
            <a:r>
              <a:rPr lang="zh-CN" altLang="zh-CN" sz="2800" kern="100" dirty="0">
                <a:latin typeface="Times New Roman" panose="02020603050405020304"/>
                <a:ea typeface="华文细黑"/>
                <a:cs typeface="Times New Roman" panose="02020603050405020304"/>
              </a:rPr>
              <a:t>　　</a:t>
            </a:r>
            <a:r>
              <a:rPr lang="en-US" altLang="zh-CN" sz="2800" kern="100" dirty="0">
                <a:latin typeface="Symbol" panose="05050102010706020507"/>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p:txBody>
      </p:sp>
      <p:sp>
        <p:nvSpPr>
          <p:cNvPr id="23" name="矩形 22"/>
          <p:cNvSpPr/>
          <p:nvPr/>
        </p:nvSpPr>
        <p:spPr>
          <a:xfrm>
            <a:off x="1003180" y="2152233"/>
            <a:ext cx="2631292" cy="769417"/>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霄</a:t>
            </a:r>
            <a:r>
              <a:rPr lang="en-US" altLang="zh-CN" sz="2800" kern="100" dirty="0">
                <a:latin typeface="Symbol" panose="05050102010706020507"/>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　</a:t>
            </a:r>
            <a:r>
              <a:rPr lang="en-US" altLang="zh-CN" sz="2800" kern="100" dirty="0" smtClean="0">
                <a:latin typeface="Times New Roman" panose="02020603050405020304"/>
                <a:ea typeface="华文细黑"/>
                <a:cs typeface="Times New Roman" panose="02020603050405020304"/>
              </a:rPr>
              <a:t>  </a:t>
            </a:r>
            <a:r>
              <a:rPr lang="zh-CN" altLang="zh-CN" sz="2800" kern="100" dirty="0">
                <a:latin typeface="Times New Roman" panose="02020603050405020304"/>
                <a:ea typeface="华文细黑"/>
                <a:cs typeface="Times New Roman" panose="02020603050405020304"/>
              </a:rPr>
              <a:t>　</a:t>
            </a:r>
            <a:r>
              <a:rPr lang="en-US" altLang="zh-CN" sz="2800" kern="100" dirty="0">
                <a:latin typeface="Symbol" panose="05050102010706020507"/>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p:txBody>
      </p:sp>
      <p:pic>
        <p:nvPicPr>
          <p:cNvPr id="42" name="图片 4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9407574" y="6026030"/>
            <a:ext cx="2674827" cy="829568"/>
          </a:xfrm>
          <a:prstGeom prst="rect">
            <a:avLst/>
          </a:prstGeom>
        </p:spPr>
      </p:pic>
      <p:sp>
        <p:nvSpPr>
          <p:cNvPr id="63" name="矩形 62"/>
          <p:cNvSpPr/>
          <p:nvPr/>
        </p:nvSpPr>
        <p:spPr>
          <a:xfrm>
            <a:off x="7957889" y="1840959"/>
            <a:ext cx="639688" cy="691960"/>
          </a:xfrm>
          <a:prstGeom prst="rect">
            <a:avLst/>
          </a:prstGeom>
        </p:spPr>
        <p:txBody>
          <a:bodyPr wrap="square" lIns="121898" tIns="60948" rIns="121898" bIns="60948">
            <a:spAutoFit/>
          </a:bodyPr>
          <a:lstStyle/>
          <a:p>
            <a:pPr algn="just">
              <a:lnSpc>
                <a:spcPct val="150000"/>
              </a:lnSpc>
            </a:pPr>
            <a:r>
              <a:rPr lang="en-US" altLang="zh-CN" sz="2800" kern="100">
                <a:latin typeface="Times New Roman" panose="02020603050405020304"/>
                <a:ea typeface="华文细黑"/>
              </a:rPr>
              <a:t>(3)</a:t>
            </a:r>
            <a:endParaRPr lang="en-US" altLang="zh-CN" sz="2800" kern="100" dirty="0" smtClean="0">
              <a:latin typeface="Times New Roman" panose="02020603050405020304"/>
              <a:ea typeface="华文细黑"/>
              <a:cs typeface="Times New Roman" panose="02020603050405020304"/>
            </a:endParaRPr>
          </a:p>
        </p:txBody>
      </p:sp>
      <p:sp>
        <p:nvSpPr>
          <p:cNvPr id="64" name="左大括号 63"/>
          <p:cNvSpPr/>
          <p:nvPr/>
        </p:nvSpPr>
        <p:spPr>
          <a:xfrm>
            <a:off x="8524428" y="1480332"/>
            <a:ext cx="169654" cy="1593770"/>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5" name="矩形 64"/>
          <p:cNvSpPr/>
          <p:nvPr/>
        </p:nvSpPr>
        <p:spPr>
          <a:xfrm>
            <a:off x="8636028" y="1254125"/>
            <a:ext cx="2631292" cy="769417"/>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谛</a:t>
            </a:r>
            <a:r>
              <a:rPr lang="en-US" altLang="zh-CN" sz="2800" kern="100" dirty="0">
                <a:latin typeface="Symbol" panose="05050102010706020507"/>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　</a:t>
            </a:r>
            <a:r>
              <a:rPr lang="en-US" altLang="zh-CN" sz="2800" kern="100" dirty="0" smtClean="0">
                <a:latin typeface="Times New Roman" panose="02020603050405020304"/>
                <a:ea typeface="华文细黑"/>
                <a:cs typeface="Times New Roman" panose="02020603050405020304"/>
              </a:rPr>
              <a:t>  </a:t>
            </a:r>
            <a:r>
              <a:rPr lang="zh-CN" altLang="zh-CN" sz="2800" kern="100" dirty="0">
                <a:latin typeface="Times New Roman" panose="02020603050405020304"/>
                <a:ea typeface="华文细黑"/>
                <a:cs typeface="Times New Roman" panose="02020603050405020304"/>
              </a:rPr>
              <a:t>　</a:t>
            </a:r>
            <a:r>
              <a:rPr lang="en-US" altLang="zh-CN" sz="2800" kern="100" dirty="0">
                <a:latin typeface="Symbol" panose="05050102010706020507"/>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p:txBody>
      </p:sp>
      <p:sp>
        <p:nvSpPr>
          <p:cNvPr id="66" name="矩形 65"/>
          <p:cNvSpPr/>
          <p:nvPr/>
        </p:nvSpPr>
        <p:spPr>
          <a:xfrm>
            <a:off x="8636028" y="2463403"/>
            <a:ext cx="2631292" cy="769417"/>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蒂</a:t>
            </a:r>
            <a:r>
              <a:rPr lang="en-US" altLang="zh-CN" sz="2800" kern="100" dirty="0">
                <a:latin typeface="Symbol" panose="05050102010706020507"/>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　</a:t>
            </a:r>
            <a:r>
              <a:rPr lang="en-US" altLang="zh-CN" sz="2800" kern="100" dirty="0" smtClean="0">
                <a:latin typeface="Times New Roman" panose="02020603050405020304"/>
                <a:ea typeface="华文细黑"/>
                <a:cs typeface="Times New Roman" panose="02020603050405020304"/>
              </a:rPr>
              <a:t>        </a:t>
            </a:r>
            <a:r>
              <a:rPr lang="zh-CN" altLang="zh-CN" sz="2800" kern="100" dirty="0">
                <a:latin typeface="Times New Roman" panose="02020603050405020304"/>
                <a:ea typeface="华文细黑"/>
                <a:cs typeface="Times New Roman" panose="02020603050405020304"/>
              </a:rPr>
              <a:t>　</a:t>
            </a:r>
            <a:r>
              <a:rPr lang="en-US" altLang="zh-CN" sz="2800" kern="100" dirty="0">
                <a:latin typeface="Symbol" panose="05050102010706020507"/>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p:txBody>
      </p:sp>
      <p:sp>
        <p:nvSpPr>
          <p:cNvPr id="89" name="矩形 88"/>
          <p:cNvSpPr/>
          <p:nvPr/>
        </p:nvSpPr>
        <p:spPr>
          <a:xfrm>
            <a:off x="8636028" y="1859422"/>
            <a:ext cx="2631292" cy="769417"/>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缔</a:t>
            </a:r>
            <a:r>
              <a:rPr lang="en-US" altLang="zh-CN" sz="2800" kern="100" dirty="0">
                <a:latin typeface="Symbol" panose="05050102010706020507"/>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　</a:t>
            </a:r>
            <a:r>
              <a:rPr lang="en-US" altLang="zh-CN" sz="2800" kern="100" dirty="0" smtClean="0">
                <a:latin typeface="Times New Roman" panose="02020603050405020304"/>
                <a:ea typeface="华文细黑"/>
                <a:cs typeface="Times New Roman" panose="02020603050405020304"/>
              </a:rPr>
              <a:t>  </a:t>
            </a:r>
            <a:r>
              <a:rPr lang="zh-CN" altLang="zh-CN" sz="2800" kern="100" dirty="0">
                <a:latin typeface="Times New Roman" panose="02020603050405020304"/>
                <a:ea typeface="华文细黑"/>
                <a:cs typeface="Times New Roman" panose="02020603050405020304"/>
              </a:rPr>
              <a:t>　</a:t>
            </a:r>
            <a:r>
              <a:rPr lang="en-US" altLang="zh-CN" sz="2800" kern="100" dirty="0">
                <a:latin typeface="Symbol" panose="05050102010706020507"/>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p:txBody>
      </p:sp>
      <p:sp>
        <p:nvSpPr>
          <p:cNvPr id="17" name="矩形 16"/>
          <p:cNvSpPr/>
          <p:nvPr/>
        </p:nvSpPr>
        <p:spPr>
          <a:xfrm>
            <a:off x="3686611" y="1840959"/>
            <a:ext cx="639688" cy="691960"/>
          </a:xfrm>
          <a:prstGeom prst="rect">
            <a:avLst/>
          </a:prstGeom>
        </p:spPr>
        <p:txBody>
          <a:bodyPr wrap="square" lIns="121898" tIns="60948" rIns="121898" bIns="60948">
            <a:spAutoFit/>
          </a:bodyPr>
          <a:lstStyle/>
          <a:p>
            <a:pPr algn="just">
              <a:lnSpc>
                <a:spcPct val="150000"/>
              </a:lnSpc>
            </a:pPr>
            <a:r>
              <a:rPr lang="en-US" altLang="zh-CN" sz="2800" kern="100" dirty="0">
                <a:latin typeface="Times New Roman" panose="02020603050405020304"/>
                <a:ea typeface="华文细黑"/>
              </a:rPr>
              <a:t>(2)</a:t>
            </a:r>
            <a:endParaRPr lang="en-US" altLang="zh-CN" sz="2800" kern="100" dirty="0" smtClean="0">
              <a:latin typeface="Times New Roman" panose="02020603050405020304"/>
              <a:ea typeface="华文细黑"/>
              <a:cs typeface="Times New Roman" panose="02020603050405020304"/>
            </a:endParaRPr>
          </a:p>
        </p:txBody>
      </p:sp>
      <p:sp>
        <p:nvSpPr>
          <p:cNvPr id="18" name="左大括号 17"/>
          <p:cNvSpPr/>
          <p:nvPr/>
        </p:nvSpPr>
        <p:spPr>
          <a:xfrm>
            <a:off x="4253150" y="1480332"/>
            <a:ext cx="169654" cy="1593770"/>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9" name="矩形 18"/>
          <p:cNvSpPr/>
          <p:nvPr/>
        </p:nvSpPr>
        <p:spPr>
          <a:xfrm>
            <a:off x="4364750" y="1254125"/>
            <a:ext cx="2631292" cy="769417"/>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辑</a:t>
            </a:r>
            <a:r>
              <a:rPr lang="en-US" altLang="zh-CN" sz="2800" kern="100" dirty="0">
                <a:latin typeface="Symbol" panose="05050102010706020507"/>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　</a:t>
            </a:r>
            <a:r>
              <a:rPr lang="en-US" altLang="zh-CN" sz="2800" kern="100" dirty="0" smtClean="0">
                <a:latin typeface="Times New Roman" panose="02020603050405020304"/>
                <a:ea typeface="华文细黑"/>
                <a:cs typeface="Times New Roman" panose="02020603050405020304"/>
              </a:rPr>
              <a:t>  </a:t>
            </a:r>
            <a:r>
              <a:rPr lang="zh-CN" altLang="zh-CN" sz="2800" kern="100" dirty="0">
                <a:latin typeface="Times New Roman" panose="02020603050405020304"/>
                <a:ea typeface="华文细黑"/>
                <a:cs typeface="Times New Roman" panose="02020603050405020304"/>
              </a:rPr>
              <a:t>　</a:t>
            </a:r>
            <a:r>
              <a:rPr lang="en-US" altLang="zh-CN" sz="2800" kern="100" dirty="0">
                <a:latin typeface="Symbol" panose="05050102010706020507"/>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p:txBody>
      </p:sp>
      <p:sp>
        <p:nvSpPr>
          <p:cNvPr id="20" name="矩形 19"/>
          <p:cNvSpPr/>
          <p:nvPr/>
        </p:nvSpPr>
        <p:spPr>
          <a:xfrm>
            <a:off x="4364750" y="2463403"/>
            <a:ext cx="2631292" cy="769417"/>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揖</a:t>
            </a:r>
            <a:r>
              <a:rPr lang="en-US" altLang="zh-CN" sz="2800" kern="100" dirty="0">
                <a:latin typeface="Symbol" panose="05050102010706020507"/>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　</a:t>
            </a:r>
            <a:r>
              <a:rPr lang="en-US" altLang="zh-CN" sz="2800" kern="100" dirty="0" smtClean="0">
                <a:latin typeface="Times New Roman" panose="02020603050405020304"/>
                <a:ea typeface="华文细黑"/>
                <a:cs typeface="Times New Roman" panose="02020603050405020304"/>
              </a:rPr>
              <a:t>  </a:t>
            </a:r>
            <a:r>
              <a:rPr lang="zh-CN" altLang="zh-CN" sz="2800" kern="100" dirty="0">
                <a:latin typeface="Times New Roman" panose="02020603050405020304"/>
                <a:ea typeface="华文细黑"/>
                <a:cs typeface="Times New Roman" panose="02020603050405020304"/>
              </a:rPr>
              <a:t>　</a:t>
            </a:r>
            <a:r>
              <a:rPr lang="en-US" altLang="zh-CN" sz="2800" kern="100" dirty="0">
                <a:latin typeface="Symbol" panose="05050102010706020507"/>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p:txBody>
      </p:sp>
      <p:sp>
        <p:nvSpPr>
          <p:cNvPr id="21" name="矩形 20"/>
          <p:cNvSpPr/>
          <p:nvPr/>
        </p:nvSpPr>
        <p:spPr>
          <a:xfrm>
            <a:off x="4364750" y="1859422"/>
            <a:ext cx="2631292" cy="769417"/>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缉</a:t>
            </a:r>
            <a:r>
              <a:rPr lang="en-US" altLang="zh-CN" sz="2800" kern="100" dirty="0">
                <a:latin typeface="Symbol" panose="05050102010706020507"/>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　</a:t>
            </a:r>
            <a:r>
              <a:rPr lang="en-US" altLang="zh-CN" sz="2800" kern="100" dirty="0" smtClean="0">
                <a:latin typeface="Times New Roman" panose="02020603050405020304"/>
                <a:ea typeface="华文细黑"/>
                <a:cs typeface="Times New Roman" panose="02020603050405020304"/>
              </a:rPr>
              <a:t>  </a:t>
            </a:r>
            <a:r>
              <a:rPr lang="zh-CN" altLang="zh-CN" sz="2800" kern="100" dirty="0">
                <a:latin typeface="Times New Roman" panose="02020603050405020304"/>
                <a:ea typeface="华文细黑"/>
                <a:cs typeface="Times New Roman" panose="02020603050405020304"/>
              </a:rPr>
              <a:t>　</a:t>
            </a:r>
            <a:r>
              <a:rPr lang="en-US" altLang="zh-CN" sz="2800" kern="100" dirty="0">
                <a:latin typeface="Symbol" panose="05050102010706020507"/>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p:txBody>
      </p:sp>
      <p:sp>
        <p:nvSpPr>
          <p:cNvPr id="2" name="矩形 1"/>
          <p:cNvSpPr/>
          <p:nvPr/>
        </p:nvSpPr>
        <p:spPr>
          <a:xfrm>
            <a:off x="1582470" y="1663388"/>
            <a:ext cx="902811" cy="523220"/>
          </a:xfrm>
          <a:prstGeom prst="rect">
            <a:avLst/>
          </a:prstGeom>
        </p:spPr>
        <p:txBody>
          <a:bodyPr wrap="none">
            <a:spAutoFit/>
          </a:bodyPr>
          <a:lstStyle/>
          <a:p>
            <a:r>
              <a:rPr lang="zh-CN" altLang="zh-CN" sz="2800" kern="100" dirty="0">
                <a:solidFill>
                  <a:srgbClr val="C00000"/>
                </a:solidFill>
                <a:latin typeface="Times New Roman" panose="02020603050405020304"/>
                <a:ea typeface="华文细黑"/>
                <a:cs typeface="Times New Roman" panose="02020603050405020304"/>
              </a:rPr>
              <a:t>通宵</a:t>
            </a:r>
            <a:endParaRPr lang="zh-CN" altLang="en-US" sz="2800" dirty="0">
              <a:solidFill>
                <a:srgbClr val="C00000"/>
              </a:solidFill>
            </a:endParaRPr>
          </a:p>
        </p:txBody>
      </p:sp>
      <p:sp>
        <p:nvSpPr>
          <p:cNvPr id="3" name="矩形 2"/>
          <p:cNvSpPr/>
          <p:nvPr/>
        </p:nvSpPr>
        <p:spPr>
          <a:xfrm>
            <a:off x="1587277" y="2287815"/>
            <a:ext cx="902811" cy="523220"/>
          </a:xfrm>
          <a:prstGeom prst="rect">
            <a:avLst/>
          </a:prstGeom>
        </p:spPr>
        <p:txBody>
          <a:bodyPr wrap="none">
            <a:spAutoFit/>
          </a:bodyPr>
          <a:lstStyle/>
          <a:p>
            <a:r>
              <a:rPr lang="zh-CN" altLang="zh-CN" sz="2800" kern="100" dirty="0">
                <a:solidFill>
                  <a:srgbClr val="C00000"/>
                </a:solidFill>
                <a:latin typeface="Times New Roman" panose="02020603050405020304"/>
                <a:ea typeface="华文细黑"/>
                <a:cs typeface="Times New Roman" panose="02020603050405020304"/>
              </a:rPr>
              <a:t>云霄</a:t>
            </a:r>
            <a:endParaRPr lang="zh-CN" altLang="en-US" sz="2800" kern="100" dirty="0">
              <a:solidFill>
                <a:srgbClr val="C00000"/>
              </a:solidFill>
              <a:latin typeface="Times New Roman" panose="02020603050405020304"/>
              <a:ea typeface="华文细黑"/>
              <a:cs typeface="Times New Roman" panose="02020603050405020304"/>
            </a:endParaRPr>
          </a:p>
        </p:txBody>
      </p:sp>
      <p:sp>
        <p:nvSpPr>
          <p:cNvPr id="5" name="矩形 4"/>
          <p:cNvSpPr/>
          <p:nvPr/>
        </p:nvSpPr>
        <p:spPr>
          <a:xfrm>
            <a:off x="4913888" y="1432620"/>
            <a:ext cx="902811" cy="523220"/>
          </a:xfrm>
          <a:prstGeom prst="rect">
            <a:avLst/>
          </a:prstGeom>
        </p:spPr>
        <p:txBody>
          <a:bodyPr wrap="none">
            <a:spAutoFit/>
          </a:bodyPr>
          <a:lstStyle/>
          <a:p>
            <a:r>
              <a:rPr lang="zh-CN" altLang="zh-CN" sz="2800" kern="100" dirty="0">
                <a:solidFill>
                  <a:srgbClr val="C00000"/>
                </a:solidFill>
                <a:latin typeface="Times New Roman" panose="02020603050405020304"/>
                <a:ea typeface="华文细黑"/>
                <a:cs typeface="Times New Roman" panose="02020603050405020304"/>
              </a:rPr>
              <a:t>编辑</a:t>
            </a:r>
            <a:endParaRPr lang="zh-CN" altLang="en-US" sz="2800" kern="100" dirty="0">
              <a:solidFill>
                <a:srgbClr val="C00000"/>
              </a:solidFill>
              <a:latin typeface="Times New Roman" panose="02020603050405020304"/>
              <a:ea typeface="华文细黑"/>
              <a:cs typeface="Times New Roman" panose="02020603050405020304"/>
            </a:endParaRPr>
          </a:p>
        </p:txBody>
      </p:sp>
      <p:sp>
        <p:nvSpPr>
          <p:cNvPr id="7" name="矩形 6"/>
          <p:cNvSpPr/>
          <p:nvPr/>
        </p:nvSpPr>
        <p:spPr>
          <a:xfrm>
            <a:off x="4913888" y="2042478"/>
            <a:ext cx="902811" cy="523220"/>
          </a:xfrm>
          <a:prstGeom prst="rect">
            <a:avLst/>
          </a:prstGeom>
        </p:spPr>
        <p:txBody>
          <a:bodyPr wrap="none">
            <a:spAutoFit/>
          </a:bodyPr>
          <a:lstStyle/>
          <a:p>
            <a:r>
              <a:rPr lang="zh-CN" altLang="zh-CN" sz="2800" kern="100" dirty="0">
                <a:solidFill>
                  <a:srgbClr val="C00000"/>
                </a:solidFill>
                <a:latin typeface="Times New Roman" panose="02020603050405020304"/>
                <a:ea typeface="华文细黑"/>
                <a:cs typeface="Times New Roman" panose="02020603050405020304"/>
              </a:rPr>
              <a:t>通缉</a:t>
            </a:r>
            <a:endParaRPr lang="zh-CN" altLang="en-US" sz="2800" kern="100" dirty="0">
              <a:solidFill>
                <a:srgbClr val="C00000"/>
              </a:solidFill>
              <a:latin typeface="Times New Roman" panose="02020603050405020304"/>
              <a:ea typeface="华文细黑"/>
              <a:cs typeface="Times New Roman" panose="02020603050405020304"/>
            </a:endParaRPr>
          </a:p>
        </p:txBody>
      </p:sp>
      <p:sp>
        <p:nvSpPr>
          <p:cNvPr id="9" name="矩形 8"/>
          <p:cNvSpPr/>
          <p:nvPr/>
        </p:nvSpPr>
        <p:spPr>
          <a:xfrm>
            <a:off x="4913888" y="2628181"/>
            <a:ext cx="902811" cy="523220"/>
          </a:xfrm>
          <a:prstGeom prst="rect">
            <a:avLst/>
          </a:prstGeom>
        </p:spPr>
        <p:txBody>
          <a:bodyPr wrap="none">
            <a:spAutoFit/>
          </a:bodyPr>
          <a:lstStyle/>
          <a:p>
            <a:r>
              <a:rPr lang="zh-CN" altLang="zh-CN" sz="2800" kern="100" dirty="0">
                <a:solidFill>
                  <a:srgbClr val="C00000"/>
                </a:solidFill>
                <a:latin typeface="Times New Roman" panose="02020603050405020304"/>
                <a:ea typeface="华文细黑"/>
                <a:cs typeface="Times New Roman" panose="02020603050405020304"/>
              </a:rPr>
              <a:t>作揖</a:t>
            </a:r>
            <a:endParaRPr lang="zh-CN" altLang="en-US" sz="2800" kern="100" dirty="0">
              <a:solidFill>
                <a:srgbClr val="C00000"/>
              </a:solidFill>
              <a:latin typeface="Times New Roman" panose="02020603050405020304"/>
              <a:ea typeface="华文细黑"/>
              <a:cs typeface="Times New Roman" panose="02020603050405020304"/>
            </a:endParaRPr>
          </a:p>
        </p:txBody>
      </p:sp>
      <p:sp>
        <p:nvSpPr>
          <p:cNvPr id="10" name="矩形 9"/>
          <p:cNvSpPr/>
          <p:nvPr/>
        </p:nvSpPr>
        <p:spPr>
          <a:xfrm>
            <a:off x="9200460" y="1384881"/>
            <a:ext cx="902811" cy="523220"/>
          </a:xfrm>
          <a:prstGeom prst="rect">
            <a:avLst/>
          </a:prstGeom>
        </p:spPr>
        <p:txBody>
          <a:bodyPr wrap="none">
            <a:spAutoFit/>
          </a:bodyPr>
          <a:lstStyle/>
          <a:p>
            <a:r>
              <a:rPr lang="zh-CN" altLang="zh-CN" sz="2800" kern="100" dirty="0">
                <a:solidFill>
                  <a:srgbClr val="C00000"/>
                </a:solidFill>
                <a:latin typeface="Times New Roman" panose="02020603050405020304"/>
                <a:ea typeface="华文细黑"/>
                <a:cs typeface="Times New Roman" panose="02020603050405020304"/>
              </a:rPr>
              <a:t>真谛</a:t>
            </a:r>
            <a:endParaRPr lang="zh-CN" altLang="en-US" sz="2800" kern="100" dirty="0">
              <a:solidFill>
                <a:srgbClr val="C00000"/>
              </a:solidFill>
              <a:latin typeface="Times New Roman" panose="02020603050405020304"/>
              <a:ea typeface="华文细黑"/>
              <a:cs typeface="Times New Roman" panose="02020603050405020304"/>
            </a:endParaRPr>
          </a:p>
        </p:txBody>
      </p:sp>
      <p:sp>
        <p:nvSpPr>
          <p:cNvPr id="11" name="矩形 10"/>
          <p:cNvSpPr/>
          <p:nvPr/>
        </p:nvSpPr>
        <p:spPr>
          <a:xfrm>
            <a:off x="9200460" y="2023542"/>
            <a:ext cx="902811" cy="523220"/>
          </a:xfrm>
          <a:prstGeom prst="rect">
            <a:avLst/>
          </a:prstGeom>
        </p:spPr>
        <p:txBody>
          <a:bodyPr wrap="none">
            <a:spAutoFit/>
          </a:bodyPr>
          <a:lstStyle/>
          <a:p>
            <a:r>
              <a:rPr lang="zh-CN" altLang="zh-CN" sz="2800" kern="100" dirty="0">
                <a:solidFill>
                  <a:srgbClr val="C00000"/>
                </a:solidFill>
                <a:latin typeface="Times New Roman" panose="02020603050405020304"/>
                <a:ea typeface="华文细黑"/>
                <a:cs typeface="Times New Roman" panose="02020603050405020304"/>
              </a:rPr>
              <a:t>缔结</a:t>
            </a:r>
            <a:endParaRPr lang="zh-CN" altLang="en-US" sz="2800" kern="100" dirty="0">
              <a:solidFill>
                <a:srgbClr val="C00000"/>
              </a:solidFill>
              <a:latin typeface="Times New Roman" panose="02020603050405020304"/>
              <a:ea typeface="华文细黑"/>
              <a:cs typeface="Times New Roman" panose="02020603050405020304"/>
            </a:endParaRPr>
          </a:p>
        </p:txBody>
      </p:sp>
      <p:sp>
        <p:nvSpPr>
          <p:cNvPr id="13" name="矩形 12"/>
          <p:cNvSpPr/>
          <p:nvPr/>
        </p:nvSpPr>
        <p:spPr>
          <a:xfrm>
            <a:off x="9135719" y="2618656"/>
            <a:ext cx="1620957" cy="523220"/>
          </a:xfrm>
          <a:prstGeom prst="rect">
            <a:avLst/>
          </a:prstGeom>
        </p:spPr>
        <p:txBody>
          <a:bodyPr wrap="none">
            <a:spAutoFit/>
          </a:bodyPr>
          <a:lstStyle/>
          <a:p>
            <a:r>
              <a:rPr lang="zh-CN" altLang="zh-CN" sz="2800" kern="100" dirty="0">
                <a:solidFill>
                  <a:srgbClr val="C00000"/>
                </a:solidFill>
                <a:latin typeface="Times New Roman" panose="02020603050405020304"/>
                <a:ea typeface="华文细黑"/>
                <a:cs typeface="Times New Roman" panose="02020603050405020304"/>
              </a:rPr>
              <a:t>瓜熟蒂落</a:t>
            </a:r>
            <a:endParaRPr lang="zh-CN" altLang="zh-CN" sz="2800" kern="100" dirty="0">
              <a:solidFill>
                <a:srgbClr val="C00000"/>
              </a:solidFill>
              <a:latin typeface="Times New Roman" panose="02020603050405020304"/>
              <a:ea typeface="华文细黑"/>
              <a:cs typeface="Times New Roman" panose="02020603050405020304"/>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42"/>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linds(horizontal)">
                                      <p:cBhvr>
                                        <p:cTn id="10" dur="5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blinds(horizontal)">
                                      <p:cBhvr>
                                        <p:cTn id="15" dur="500"/>
                                        <p:tgtEl>
                                          <p:spTgt spid="5"/>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blinds(horizontal)">
                                      <p:cBhvr>
                                        <p:cTn id="18" dur="500"/>
                                        <p:tgtEl>
                                          <p:spTgt spid="7"/>
                                        </p:tgtEl>
                                      </p:cBhvr>
                                    </p:animEffect>
                                  </p:childTnLst>
                                </p:cTn>
                              </p:par>
                              <p:par>
                                <p:cTn id="19" presetID="3" presetClass="entr" presetSubtype="10" fill="hold" grpId="0" nodeType="with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blinds(horizontal)">
                                      <p:cBhvr>
                                        <p:cTn id="21" dur="500"/>
                                        <p:tgtEl>
                                          <p:spTgt spid="9"/>
                                        </p:tgtEl>
                                      </p:cBhvr>
                                    </p:animEffect>
                                  </p:childTnLst>
                                </p:cTn>
                              </p:par>
                            </p:childTnLst>
                          </p:cTn>
                        </p:par>
                      </p:childTnLst>
                    </p:cTn>
                  </p:par>
                  <p:par>
                    <p:cTn id="22" fill="hold">
                      <p:stCondLst>
                        <p:cond delay="indefinite"/>
                      </p:stCondLst>
                      <p:childTnLst>
                        <p:par>
                          <p:cTn id="23" fill="hold">
                            <p:stCondLst>
                              <p:cond delay="0"/>
                            </p:stCondLst>
                            <p:childTnLst>
                              <p:par>
                                <p:cTn id="24" presetID="3" presetClass="entr" presetSubtype="10" fill="hold" grpId="0" nodeType="click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blinds(horizontal)">
                                      <p:cBhvr>
                                        <p:cTn id="26" dur="500"/>
                                        <p:tgtEl>
                                          <p:spTgt spid="10"/>
                                        </p:tgtEl>
                                      </p:cBhvr>
                                    </p:animEffect>
                                  </p:childTnLst>
                                </p:cTn>
                              </p:par>
                              <p:par>
                                <p:cTn id="27" presetID="3" presetClass="entr" presetSubtype="10" fill="hold" grpId="0" nodeType="with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blinds(horizontal)">
                                      <p:cBhvr>
                                        <p:cTn id="29" dur="500"/>
                                        <p:tgtEl>
                                          <p:spTgt spid="11"/>
                                        </p:tgtEl>
                                      </p:cBhvr>
                                    </p:animEffect>
                                  </p:childTnLst>
                                </p:cTn>
                              </p:par>
                              <p:par>
                                <p:cTn id="30" presetID="3" presetClass="entr" presetSubtype="10" fill="hold" grpId="0" nodeType="with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blinds(horizontal)">
                                      <p:cBhvr>
                                        <p:cTn id="32" dur="500"/>
                                        <p:tgtEl>
                                          <p:spTgt spid="13"/>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xit" presetSubtype="0" fill="hold" grpId="1" nodeType="clickEffect">
                                  <p:stCondLst>
                                    <p:cond delay="0"/>
                                  </p:stCondLst>
                                  <p:childTnLst>
                                    <p:animEffect transition="out" filter="fade">
                                      <p:cBhvr>
                                        <p:cTn id="36" dur="500"/>
                                        <p:tgtEl>
                                          <p:spTgt spid="2"/>
                                        </p:tgtEl>
                                      </p:cBhvr>
                                    </p:animEffect>
                                    <p:set>
                                      <p:cBhvr>
                                        <p:cTn id="37" dur="1" fill="hold">
                                          <p:stCondLst>
                                            <p:cond delay="499"/>
                                          </p:stCondLst>
                                        </p:cTn>
                                        <p:tgtEl>
                                          <p:spTgt spid="2"/>
                                        </p:tgtEl>
                                        <p:attrNameLst>
                                          <p:attrName>style.visibility</p:attrName>
                                        </p:attrNameLst>
                                      </p:cBhvr>
                                      <p:to>
                                        <p:strVal val="hidden"/>
                                      </p:to>
                                    </p:set>
                                  </p:childTnLst>
                                </p:cTn>
                              </p:par>
                              <p:par>
                                <p:cTn id="38" presetID="10" presetClass="exit" presetSubtype="0" fill="hold" grpId="1" nodeType="withEffect">
                                  <p:stCondLst>
                                    <p:cond delay="0"/>
                                  </p:stCondLst>
                                  <p:childTnLst>
                                    <p:animEffect transition="out" filter="fade">
                                      <p:cBhvr>
                                        <p:cTn id="39" dur="500"/>
                                        <p:tgtEl>
                                          <p:spTgt spid="3"/>
                                        </p:tgtEl>
                                      </p:cBhvr>
                                    </p:animEffect>
                                    <p:set>
                                      <p:cBhvr>
                                        <p:cTn id="40" dur="1" fill="hold">
                                          <p:stCondLst>
                                            <p:cond delay="499"/>
                                          </p:stCondLst>
                                        </p:cTn>
                                        <p:tgtEl>
                                          <p:spTgt spid="3"/>
                                        </p:tgtEl>
                                        <p:attrNameLst>
                                          <p:attrName>style.visibility</p:attrName>
                                        </p:attrNameLst>
                                      </p:cBhvr>
                                      <p:to>
                                        <p:strVal val="hidden"/>
                                      </p:to>
                                    </p:set>
                                  </p:childTnLst>
                                </p:cTn>
                              </p:par>
                              <p:par>
                                <p:cTn id="41" presetID="10" presetClass="exit" presetSubtype="0" fill="hold" grpId="1" nodeType="withEffect">
                                  <p:stCondLst>
                                    <p:cond delay="0"/>
                                  </p:stCondLst>
                                  <p:childTnLst>
                                    <p:animEffect transition="out" filter="fade">
                                      <p:cBhvr>
                                        <p:cTn id="42" dur="500"/>
                                        <p:tgtEl>
                                          <p:spTgt spid="5"/>
                                        </p:tgtEl>
                                      </p:cBhvr>
                                    </p:animEffect>
                                    <p:set>
                                      <p:cBhvr>
                                        <p:cTn id="43" dur="1" fill="hold">
                                          <p:stCondLst>
                                            <p:cond delay="499"/>
                                          </p:stCondLst>
                                        </p:cTn>
                                        <p:tgtEl>
                                          <p:spTgt spid="5"/>
                                        </p:tgtEl>
                                        <p:attrNameLst>
                                          <p:attrName>style.visibility</p:attrName>
                                        </p:attrNameLst>
                                      </p:cBhvr>
                                      <p:to>
                                        <p:strVal val="hidden"/>
                                      </p:to>
                                    </p:set>
                                  </p:childTnLst>
                                </p:cTn>
                              </p:par>
                              <p:par>
                                <p:cTn id="44" presetID="10" presetClass="exit" presetSubtype="0" fill="hold" grpId="1" nodeType="withEffect">
                                  <p:stCondLst>
                                    <p:cond delay="0"/>
                                  </p:stCondLst>
                                  <p:childTnLst>
                                    <p:animEffect transition="out" filter="fade">
                                      <p:cBhvr>
                                        <p:cTn id="45" dur="500"/>
                                        <p:tgtEl>
                                          <p:spTgt spid="7"/>
                                        </p:tgtEl>
                                      </p:cBhvr>
                                    </p:animEffect>
                                    <p:set>
                                      <p:cBhvr>
                                        <p:cTn id="46" dur="1" fill="hold">
                                          <p:stCondLst>
                                            <p:cond delay="499"/>
                                          </p:stCondLst>
                                        </p:cTn>
                                        <p:tgtEl>
                                          <p:spTgt spid="7"/>
                                        </p:tgtEl>
                                        <p:attrNameLst>
                                          <p:attrName>style.visibility</p:attrName>
                                        </p:attrNameLst>
                                      </p:cBhvr>
                                      <p:to>
                                        <p:strVal val="hidden"/>
                                      </p:to>
                                    </p:set>
                                  </p:childTnLst>
                                </p:cTn>
                              </p:par>
                              <p:par>
                                <p:cTn id="47" presetID="10" presetClass="exit" presetSubtype="0" fill="hold" grpId="1" nodeType="withEffect">
                                  <p:stCondLst>
                                    <p:cond delay="0"/>
                                  </p:stCondLst>
                                  <p:childTnLst>
                                    <p:animEffect transition="out" filter="fade">
                                      <p:cBhvr>
                                        <p:cTn id="48" dur="500"/>
                                        <p:tgtEl>
                                          <p:spTgt spid="9"/>
                                        </p:tgtEl>
                                      </p:cBhvr>
                                    </p:animEffect>
                                    <p:set>
                                      <p:cBhvr>
                                        <p:cTn id="49" dur="1" fill="hold">
                                          <p:stCondLst>
                                            <p:cond delay="499"/>
                                          </p:stCondLst>
                                        </p:cTn>
                                        <p:tgtEl>
                                          <p:spTgt spid="9"/>
                                        </p:tgtEl>
                                        <p:attrNameLst>
                                          <p:attrName>style.visibility</p:attrName>
                                        </p:attrNameLst>
                                      </p:cBhvr>
                                      <p:to>
                                        <p:strVal val="hidden"/>
                                      </p:to>
                                    </p:set>
                                  </p:childTnLst>
                                </p:cTn>
                              </p:par>
                              <p:par>
                                <p:cTn id="50" presetID="10" presetClass="exit" presetSubtype="0" fill="hold" grpId="1" nodeType="withEffect">
                                  <p:stCondLst>
                                    <p:cond delay="0"/>
                                  </p:stCondLst>
                                  <p:childTnLst>
                                    <p:animEffect transition="out" filter="fade">
                                      <p:cBhvr>
                                        <p:cTn id="51" dur="500"/>
                                        <p:tgtEl>
                                          <p:spTgt spid="10"/>
                                        </p:tgtEl>
                                      </p:cBhvr>
                                    </p:animEffect>
                                    <p:set>
                                      <p:cBhvr>
                                        <p:cTn id="52" dur="1" fill="hold">
                                          <p:stCondLst>
                                            <p:cond delay="499"/>
                                          </p:stCondLst>
                                        </p:cTn>
                                        <p:tgtEl>
                                          <p:spTgt spid="10"/>
                                        </p:tgtEl>
                                        <p:attrNameLst>
                                          <p:attrName>style.visibility</p:attrName>
                                        </p:attrNameLst>
                                      </p:cBhvr>
                                      <p:to>
                                        <p:strVal val="hidden"/>
                                      </p:to>
                                    </p:set>
                                  </p:childTnLst>
                                </p:cTn>
                              </p:par>
                              <p:par>
                                <p:cTn id="53" presetID="10" presetClass="exit" presetSubtype="0" fill="hold" grpId="1" nodeType="withEffect">
                                  <p:stCondLst>
                                    <p:cond delay="0"/>
                                  </p:stCondLst>
                                  <p:childTnLst>
                                    <p:animEffect transition="out" filter="fade">
                                      <p:cBhvr>
                                        <p:cTn id="54" dur="500"/>
                                        <p:tgtEl>
                                          <p:spTgt spid="11"/>
                                        </p:tgtEl>
                                      </p:cBhvr>
                                    </p:animEffect>
                                    <p:set>
                                      <p:cBhvr>
                                        <p:cTn id="55" dur="1" fill="hold">
                                          <p:stCondLst>
                                            <p:cond delay="499"/>
                                          </p:stCondLst>
                                        </p:cTn>
                                        <p:tgtEl>
                                          <p:spTgt spid="11"/>
                                        </p:tgtEl>
                                        <p:attrNameLst>
                                          <p:attrName>style.visibility</p:attrName>
                                        </p:attrNameLst>
                                      </p:cBhvr>
                                      <p:to>
                                        <p:strVal val="hidden"/>
                                      </p:to>
                                    </p:set>
                                  </p:childTnLst>
                                </p:cTn>
                              </p:par>
                              <p:par>
                                <p:cTn id="56" presetID="10" presetClass="exit" presetSubtype="0" fill="hold" grpId="1" nodeType="withEffect">
                                  <p:stCondLst>
                                    <p:cond delay="0"/>
                                  </p:stCondLst>
                                  <p:childTnLst>
                                    <p:animEffect transition="out" filter="fade">
                                      <p:cBhvr>
                                        <p:cTn id="57" dur="500"/>
                                        <p:tgtEl>
                                          <p:spTgt spid="13"/>
                                        </p:tgtEl>
                                      </p:cBhvr>
                                    </p:animEffect>
                                    <p:set>
                                      <p:cBhvr>
                                        <p:cTn id="58" dur="1" fill="hold">
                                          <p:stCondLst>
                                            <p:cond delay="499"/>
                                          </p:stCondLst>
                                        </p:cTn>
                                        <p:tgtEl>
                                          <p:spTgt spid="13"/>
                                        </p:tgtEl>
                                        <p:attrNameLst>
                                          <p:attrName>style.visibility</p:attrName>
                                        </p:attrNameLst>
                                      </p:cBhvr>
                                      <p:to>
                                        <p:strVal val="hidden"/>
                                      </p:to>
                                    </p:set>
                                  </p:childTnLst>
                                </p:cTn>
                              </p:par>
                            </p:childTnLst>
                          </p:cTn>
                        </p:par>
                      </p:childTnLst>
                    </p:cTn>
                  </p:par>
                </p:childTnLst>
              </p:cTn>
              <p:nextCondLst>
                <p:cond evt="onClick" delay="0">
                  <p:tgtEl>
                    <p:spTgt spid="42"/>
                  </p:tgtEl>
                </p:cond>
              </p:nextCondLst>
            </p:seq>
          </p:childTnLst>
        </p:cTn>
      </p:par>
    </p:tnLst>
    <p:bldLst>
      <p:bldP spid="2" grpId="0"/>
      <p:bldP spid="2" grpId="1"/>
      <p:bldP spid="3" grpId="0"/>
      <p:bldP spid="3" grpId="1"/>
      <p:bldP spid="5" grpId="0"/>
      <p:bldP spid="5" grpId="1"/>
      <p:bldP spid="7" grpId="0"/>
      <p:bldP spid="7" grpId="1"/>
      <p:bldP spid="9" grpId="0"/>
      <p:bldP spid="9" grpId="1"/>
      <p:bldP spid="10" grpId="0"/>
      <p:bldP spid="10" grpId="1"/>
      <p:bldP spid="11" grpId="0"/>
      <p:bldP spid="11" grpId="1"/>
      <p:bldP spid="13" grpId="0"/>
      <p:bldP spid="13"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77344" y="1922795"/>
            <a:ext cx="11478502" cy="335474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panose="02020603050405020304"/>
                <a:ea typeface="华文细黑"/>
              </a:rPr>
              <a:t>(1)</a:t>
            </a:r>
            <a:r>
              <a:rPr lang="zh-CN" altLang="zh-CN" sz="2800" kern="100" dirty="0">
                <a:latin typeface="Times New Roman" panose="02020603050405020304"/>
                <a:ea typeface="华文细黑"/>
                <a:cs typeface="Times New Roman" panose="02020603050405020304"/>
              </a:rPr>
              <a:t>刻不容缓：</a:t>
            </a:r>
            <a:r>
              <a:rPr lang="en-US" altLang="zh-CN" sz="2800" kern="100" dirty="0" smtClean="0">
                <a:latin typeface="Times New Roman" panose="02020603050405020304"/>
                <a:ea typeface="华文细黑"/>
                <a:cs typeface="Times New Roman" panose="02020603050405020304"/>
              </a:rPr>
              <a:t>__________________________________________________</a:t>
            </a:r>
            <a:endParaRPr lang="en-US" altLang="zh-CN" sz="2800" kern="100" dirty="0" smtClean="0">
              <a:latin typeface="Times New Roman" panose="02020603050405020304"/>
              <a:ea typeface="华文细黑"/>
              <a:cs typeface="Times New Roman" panose="02020603050405020304"/>
            </a:endParaRPr>
          </a:p>
          <a:p>
            <a:pPr algn="just">
              <a:lnSpc>
                <a:spcPct val="150000"/>
              </a:lnSpc>
            </a:pPr>
            <a:r>
              <a:rPr lang="en-US" altLang="zh-CN" sz="2800" kern="100" dirty="0">
                <a:latin typeface="Times New Roman" panose="02020603050405020304"/>
                <a:ea typeface="华文细黑"/>
              </a:rPr>
              <a:t>(2)</a:t>
            </a:r>
            <a:r>
              <a:rPr lang="zh-CN" altLang="zh-CN" sz="2800" kern="100" dirty="0">
                <a:latin typeface="Times New Roman" panose="02020603050405020304"/>
                <a:ea typeface="华文细黑"/>
                <a:cs typeface="Times New Roman" panose="02020603050405020304"/>
              </a:rPr>
              <a:t>归根结蒂：</a:t>
            </a:r>
            <a:r>
              <a:rPr lang="en-US" altLang="zh-CN" sz="2800" kern="100" dirty="0" smtClean="0">
                <a:latin typeface="Times New Roman" panose="02020603050405020304"/>
                <a:ea typeface="华文细黑"/>
                <a:cs typeface="Times New Roman" panose="02020603050405020304"/>
              </a:rPr>
              <a:t>__________________________________________________</a:t>
            </a:r>
            <a:endParaRPr lang="en-US" altLang="zh-CN" sz="2800" u="sng" kern="100" dirty="0">
              <a:latin typeface="Times New Roman" panose="02020603050405020304"/>
              <a:ea typeface="华文细黑"/>
              <a:cs typeface="Courier New" panose="02070309020205020404"/>
            </a:endParaRPr>
          </a:p>
          <a:p>
            <a:pPr algn="just">
              <a:lnSpc>
                <a:spcPct val="150000"/>
              </a:lnSpc>
            </a:pPr>
            <a:r>
              <a:rPr lang="en-US" altLang="zh-CN" sz="2800" kern="100" dirty="0">
                <a:latin typeface="Times New Roman" panose="02020603050405020304"/>
                <a:ea typeface="华文细黑"/>
              </a:rPr>
              <a:t>(3)</a:t>
            </a:r>
            <a:r>
              <a:rPr lang="zh-CN" altLang="zh-CN" sz="2800" kern="100" dirty="0">
                <a:latin typeface="Times New Roman" panose="02020603050405020304"/>
                <a:ea typeface="华文细黑"/>
                <a:cs typeface="Times New Roman" panose="02020603050405020304"/>
              </a:rPr>
              <a:t>袖手旁观：</a:t>
            </a:r>
            <a:r>
              <a:rPr lang="en-US" altLang="zh-CN" sz="2800" kern="100" dirty="0" smtClean="0">
                <a:latin typeface="Times New Roman" panose="02020603050405020304"/>
                <a:ea typeface="华文细黑"/>
                <a:cs typeface="Times New Roman" panose="02020603050405020304"/>
              </a:rPr>
              <a:t>__________________________________________________</a:t>
            </a:r>
            <a:endParaRPr lang="en-US" altLang="zh-CN" sz="2800" u="sng" kern="100" dirty="0">
              <a:latin typeface="Times New Roman" panose="02020603050405020304"/>
              <a:ea typeface="华文细黑"/>
              <a:cs typeface="Courier New" panose="02070309020205020404"/>
            </a:endParaRPr>
          </a:p>
          <a:p>
            <a:pPr algn="just">
              <a:lnSpc>
                <a:spcPct val="150000"/>
              </a:lnSpc>
            </a:pPr>
            <a:r>
              <a:rPr lang="en-US" altLang="zh-CN" sz="2800" kern="100" dirty="0">
                <a:latin typeface="Times New Roman" panose="02020603050405020304"/>
                <a:ea typeface="华文细黑"/>
              </a:rPr>
              <a:t>(4)</a:t>
            </a:r>
            <a:r>
              <a:rPr lang="zh-CN" altLang="zh-CN" sz="2800" kern="100" dirty="0">
                <a:latin typeface="Times New Roman" panose="02020603050405020304"/>
                <a:ea typeface="华文细黑"/>
                <a:cs typeface="Times New Roman" panose="02020603050405020304"/>
              </a:rPr>
              <a:t>爱莫能助：</a:t>
            </a:r>
            <a:r>
              <a:rPr lang="en-US" altLang="zh-CN" sz="2800" kern="100" dirty="0" smtClean="0">
                <a:latin typeface="Times New Roman" panose="02020603050405020304"/>
                <a:ea typeface="华文细黑"/>
                <a:cs typeface="Times New Roman" panose="02020603050405020304"/>
              </a:rPr>
              <a:t>__________________________________________________</a:t>
            </a:r>
            <a:endParaRPr lang="en-US" altLang="zh-CN" sz="2800" u="sng" kern="100" dirty="0">
              <a:latin typeface="Times New Roman" panose="02020603050405020304"/>
              <a:ea typeface="华文细黑"/>
              <a:cs typeface="Courier New" panose="02070309020205020404"/>
            </a:endParaRPr>
          </a:p>
          <a:p>
            <a:pPr algn="just">
              <a:lnSpc>
                <a:spcPct val="150000"/>
              </a:lnSpc>
            </a:pPr>
            <a:r>
              <a:rPr lang="en-US" altLang="zh-CN" sz="2800" kern="100" dirty="0">
                <a:latin typeface="Times New Roman" panose="02020603050405020304"/>
                <a:ea typeface="华文细黑"/>
              </a:rPr>
              <a:t>(5)</a:t>
            </a:r>
            <a:r>
              <a:rPr lang="zh-CN" altLang="zh-CN" sz="2800" kern="100" dirty="0">
                <a:latin typeface="Times New Roman" panose="02020603050405020304"/>
                <a:ea typeface="华文细黑"/>
                <a:cs typeface="Times New Roman" panose="02020603050405020304"/>
              </a:rPr>
              <a:t>娓娓动听：</a:t>
            </a:r>
            <a:r>
              <a:rPr lang="en-US" altLang="zh-CN" sz="2800" kern="100" dirty="0" smtClean="0">
                <a:latin typeface="Times New Roman" panose="02020603050405020304"/>
                <a:ea typeface="华文细黑"/>
                <a:cs typeface="Times New Roman" panose="02020603050405020304"/>
              </a:rPr>
              <a:t>__________________________________________________</a:t>
            </a:r>
            <a:endParaRPr lang="en-US" altLang="zh-CN" sz="2800" u="sng" kern="100" dirty="0">
              <a:latin typeface="Times New Roman" panose="02020603050405020304"/>
              <a:ea typeface="华文细黑"/>
              <a:cs typeface="Courier New" panose="02070309020205020404"/>
            </a:endParaRPr>
          </a:p>
        </p:txBody>
      </p:sp>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9407574" y="6026030"/>
            <a:ext cx="2674827" cy="829568"/>
          </a:xfrm>
          <a:prstGeom prst="rect">
            <a:avLst/>
          </a:prstGeom>
        </p:spPr>
      </p:pic>
      <p:sp>
        <p:nvSpPr>
          <p:cNvPr id="10" name="矩形 9"/>
          <p:cNvSpPr>
            <a:spLocks noChangeAspect="1"/>
          </p:cNvSpPr>
          <p:nvPr/>
        </p:nvSpPr>
        <p:spPr>
          <a:xfrm>
            <a:off x="377344" y="1341562"/>
            <a:ext cx="1742594" cy="51182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600" b="1" dirty="0" smtClean="0">
                <a:solidFill>
                  <a:schemeClr val="bg1"/>
                </a:solidFill>
                <a:latin typeface="+mj-ea"/>
                <a:ea typeface="+mj-ea"/>
                <a:cs typeface="Times New Roman" panose="02020603050405020304" pitchFamily="18" charset="0"/>
              </a:rPr>
              <a:t>明确词义</a:t>
            </a:r>
            <a:endParaRPr lang="zh-CN" altLang="en-US" sz="2600" b="1" dirty="0">
              <a:solidFill>
                <a:schemeClr val="bg1"/>
              </a:solidFill>
              <a:latin typeface="+mj-ea"/>
              <a:ea typeface="+mj-ea"/>
              <a:cs typeface="Times New Roman" panose="02020603050405020304" pitchFamily="18" charset="0"/>
            </a:endParaRPr>
          </a:p>
        </p:txBody>
      </p:sp>
      <p:sp>
        <p:nvSpPr>
          <p:cNvPr id="11" name="矩形 10"/>
          <p:cNvSpPr/>
          <p:nvPr/>
        </p:nvSpPr>
        <p:spPr>
          <a:xfrm>
            <a:off x="377344" y="420316"/>
            <a:ext cx="11449272" cy="686830"/>
          </a:xfrm>
          <a:prstGeom prst="rect">
            <a:avLst/>
          </a:prstGeom>
        </p:spPr>
        <p:txBody>
          <a:bodyPr wrap="square" lIns="121898" tIns="60948" rIns="121898" bIns="60948">
            <a:spAutoFit/>
          </a:bodyPr>
          <a:lstStyle/>
          <a:p>
            <a:pPr lvl="0" algn="just">
              <a:lnSpc>
                <a:spcPct val="150000"/>
              </a:lnSpc>
            </a:pPr>
            <a:r>
              <a:rPr lang="zh-CN" altLang="zh-CN" sz="2800" b="1" kern="100" dirty="0">
                <a:solidFill>
                  <a:srgbClr val="0000FF"/>
                </a:solidFill>
                <a:latin typeface="微软雅黑" panose="020B0503020204020204" pitchFamily="34" charset="-122"/>
                <a:ea typeface="微软雅黑" panose="020B0503020204020204" pitchFamily="34" charset="-122"/>
                <a:cs typeface="Times New Roman" panose="02020603050405020304"/>
              </a:rPr>
              <a:t>二、词语积累</a:t>
            </a:r>
            <a:endParaRPr lang="en-US" altLang="zh-CN" sz="2800" b="1" kern="100" dirty="0">
              <a:solidFill>
                <a:srgbClr val="0000FF"/>
              </a:solidFill>
              <a:latin typeface="微软雅黑" panose="020B0503020204020204" pitchFamily="34" charset="-122"/>
              <a:ea typeface="微软雅黑" panose="020B0503020204020204" pitchFamily="34" charset="-122"/>
              <a:cs typeface="Times New Roman" panose="02020603050405020304"/>
            </a:endParaRPr>
          </a:p>
        </p:txBody>
      </p:sp>
      <p:sp>
        <p:nvSpPr>
          <p:cNvPr id="2" name="矩形 1"/>
          <p:cNvSpPr/>
          <p:nvPr/>
        </p:nvSpPr>
        <p:spPr>
          <a:xfrm>
            <a:off x="2663205" y="1999159"/>
            <a:ext cx="5570756" cy="523220"/>
          </a:xfrm>
          <a:prstGeom prst="rect">
            <a:avLst/>
          </a:prstGeom>
        </p:spPr>
        <p:txBody>
          <a:bodyPr wrap="none">
            <a:spAutoFit/>
          </a:bodyPr>
          <a:lstStyle/>
          <a:p>
            <a:r>
              <a:rPr lang="zh-CN" altLang="zh-CN" sz="2800" kern="100" dirty="0">
                <a:solidFill>
                  <a:srgbClr val="C00000"/>
                </a:solidFill>
                <a:latin typeface="Times New Roman" panose="02020603050405020304"/>
                <a:ea typeface="华文细黑"/>
                <a:cs typeface="Times New Roman" panose="02020603050405020304"/>
              </a:rPr>
              <a:t>片刻也不能拖延，形容形势紧迫。</a:t>
            </a:r>
            <a:endParaRPr lang="zh-CN" altLang="zh-CN" sz="2800" kern="100" dirty="0">
              <a:solidFill>
                <a:srgbClr val="C00000"/>
              </a:solidFill>
              <a:latin typeface="Times New Roman" panose="02020603050405020304"/>
              <a:ea typeface="华文细黑"/>
              <a:cs typeface="Times New Roman" panose="02020603050405020304"/>
            </a:endParaRPr>
          </a:p>
        </p:txBody>
      </p:sp>
      <p:sp>
        <p:nvSpPr>
          <p:cNvPr id="4" name="矩形 3"/>
          <p:cNvSpPr/>
          <p:nvPr/>
        </p:nvSpPr>
        <p:spPr>
          <a:xfrm>
            <a:off x="2663205" y="2656756"/>
            <a:ext cx="2698175" cy="523220"/>
          </a:xfrm>
          <a:prstGeom prst="rect">
            <a:avLst/>
          </a:prstGeom>
        </p:spPr>
        <p:txBody>
          <a:bodyPr wrap="none">
            <a:spAutoFit/>
          </a:bodyPr>
          <a:lstStyle/>
          <a:p>
            <a:r>
              <a:rPr lang="zh-CN" altLang="zh-CN" sz="2800" kern="100" dirty="0">
                <a:solidFill>
                  <a:srgbClr val="C00000"/>
                </a:solidFill>
                <a:latin typeface="Times New Roman" panose="02020603050405020304"/>
                <a:ea typeface="华文细黑"/>
                <a:cs typeface="Times New Roman" panose="02020603050405020304"/>
              </a:rPr>
              <a:t>归结到根本上。</a:t>
            </a:r>
            <a:endParaRPr lang="zh-CN" altLang="zh-CN" sz="2800" kern="100" dirty="0">
              <a:solidFill>
                <a:srgbClr val="C00000"/>
              </a:solidFill>
              <a:latin typeface="Times New Roman" panose="02020603050405020304"/>
              <a:ea typeface="华文细黑"/>
              <a:cs typeface="Times New Roman" panose="02020603050405020304"/>
            </a:endParaRPr>
          </a:p>
        </p:txBody>
      </p:sp>
      <p:sp>
        <p:nvSpPr>
          <p:cNvPr id="5" name="矩形 4"/>
          <p:cNvSpPr/>
          <p:nvPr/>
        </p:nvSpPr>
        <p:spPr>
          <a:xfrm>
            <a:off x="2663205" y="3285664"/>
            <a:ext cx="4852610" cy="523220"/>
          </a:xfrm>
          <a:prstGeom prst="rect">
            <a:avLst/>
          </a:prstGeom>
        </p:spPr>
        <p:txBody>
          <a:bodyPr wrap="none">
            <a:spAutoFit/>
          </a:bodyPr>
          <a:lstStyle/>
          <a:p>
            <a:r>
              <a:rPr lang="zh-CN" altLang="zh-CN" sz="2800" kern="100" dirty="0">
                <a:solidFill>
                  <a:srgbClr val="C00000"/>
                </a:solidFill>
                <a:latin typeface="Times New Roman" panose="02020603050405020304"/>
                <a:ea typeface="华文细黑"/>
                <a:cs typeface="Times New Roman" panose="02020603050405020304"/>
              </a:rPr>
              <a:t>比喻置身事外或不协助别人。</a:t>
            </a:r>
            <a:endParaRPr lang="zh-CN" altLang="zh-CN" sz="2800" kern="100" dirty="0">
              <a:solidFill>
                <a:srgbClr val="C00000"/>
              </a:solidFill>
              <a:latin typeface="Times New Roman" panose="02020603050405020304"/>
              <a:ea typeface="华文细黑"/>
              <a:cs typeface="Times New Roman" panose="02020603050405020304"/>
            </a:endParaRPr>
          </a:p>
        </p:txBody>
      </p:sp>
      <p:sp>
        <p:nvSpPr>
          <p:cNvPr id="7" name="矩形 6"/>
          <p:cNvSpPr/>
          <p:nvPr/>
        </p:nvSpPr>
        <p:spPr>
          <a:xfrm>
            <a:off x="2663205" y="3914686"/>
            <a:ext cx="5570756" cy="523220"/>
          </a:xfrm>
          <a:prstGeom prst="rect">
            <a:avLst/>
          </a:prstGeom>
        </p:spPr>
        <p:txBody>
          <a:bodyPr wrap="none">
            <a:spAutoFit/>
          </a:bodyPr>
          <a:lstStyle/>
          <a:p>
            <a:r>
              <a:rPr lang="zh-CN" altLang="zh-CN" sz="2800" kern="100" dirty="0">
                <a:solidFill>
                  <a:srgbClr val="C00000"/>
                </a:solidFill>
                <a:latin typeface="Times New Roman" panose="02020603050405020304"/>
                <a:ea typeface="华文细黑"/>
                <a:cs typeface="Times New Roman" panose="02020603050405020304"/>
              </a:rPr>
              <a:t>心里愿意帮助，但是力量做不到。</a:t>
            </a:r>
            <a:endParaRPr lang="zh-CN" altLang="zh-CN" sz="2800" kern="100" dirty="0">
              <a:solidFill>
                <a:srgbClr val="C00000"/>
              </a:solidFill>
              <a:latin typeface="Times New Roman" panose="02020603050405020304"/>
              <a:ea typeface="华文细黑"/>
              <a:cs typeface="Times New Roman" panose="02020603050405020304"/>
            </a:endParaRPr>
          </a:p>
        </p:txBody>
      </p:sp>
      <p:sp>
        <p:nvSpPr>
          <p:cNvPr id="8" name="矩形 7"/>
          <p:cNvSpPr/>
          <p:nvPr/>
        </p:nvSpPr>
        <p:spPr>
          <a:xfrm>
            <a:off x="2663205" y="4566950"/>
            <a:ext cx="4852610" cy="523220"/>
          </a:xfrm>
          <a:prstGeom prst="rect">
            <a:avLst/>
          </a:prstGeom>
        </p:spPr>
        <p:txBody>
          <a:bodyPr wrap="none">
            <a:spAutoFit/>
          </a:bodyPr>
          <a:lstStyle/>
          <a:p>
            <a:r>
              <a:rPr lang="zh-CN" altLang="zh-CN" sz="2800" kern="100" dirty="0">
                <a:solidFill>
                  <a:srgbClr val="C00000"/>
                </a:solidFill>
                <a:latin typeface="Times New Roman" panose="02020603050405020304"/>
                <a:ea typeface="华文细黑"/>
                <a:cs typeface="Times New Roman" panose="02020603050405020304"/>
              </a:rPr>
              <a:t>形容善于讲话，使人喜欢听。</a:t>
            </a:r>
            <a:endParaRPr lang="zh-CN" altLang="zh-CN" sz="2800" kern="100" dirty="0">
              <a:solidFill>
                <a:srgbClr val="C00000"/>
              </a:solidFill>
              <a:latin typeface="Times New Roman" panose="02020603050405020304"/>
              <a:ea typeface="华文细黑"/>
              <a:cs typeface="Times New Roman" panose="02020603050405020304"/>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linds(horizont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blinds(horizontal)">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blinds(horizontal)">
                                      <p:cBhvr>
                                        <p:cTn id="27" dur="5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xit" presetSubtype="0" fill="hold" grpId="1" nodeType="clickEffect">
                                  <p:stCondLst>
                                    <p:cond delay="0"/>
                                  </p:stCondLst>
                                  <p:childTnLst>
                                    <p:animEffect transition="out" filter="fade">
                                      <p:cBhvr>
                                        <p:cTn id="31" dur="500"/>
                                        <p:tgtEl>
                                          <p:spTgt spid="2"/>
                                        </p:tgtEl>
                                      </p:cBhvr>
                                    </p:animEffect>
                                    <p:set>
                                      <p:cBhvr>
                                        <p:cTn id="32" dur="1" fill="hold">
                                          <p:stCondLst>
                                            <p:cond delay="499"/>
                                          </p:stCondLst>
                                        </p:cTn>
                                        <p:tgtEl>
                                          <p:spTgt spid="2"/>
                                        </p:tgtEl>
                                        <p:attrNameLst>
                                          <p:attrName>style.visibility</p:attrName>
                                        </p:attrNameLst>
                                      </p:cBhvr>
                                      <p:to>
                                        <p:strVal val="hidden"/>
                                      </p:to>
                                    </p:set>
                                  </p:childTnLst>
                                </p:cTn>
                              </p:par>
                              <p:par>
                                <p:cTn id="33" presetID="10" presetClass="exit" presetSubtype="0" fill="hold" grpId="1" nodeType="withEffect">
                                  <p:stCondLst>
                                    <p:cond delay="0"/>
                                  </p:stCondLst>
                                  <p:childTnLst>
                                    <p:animEffect transition="out" filter="fade">
                                      <p:cBhvr>
                                        <p:cTn id="34" dur="500"/>
                                        <p:tgtEl>
                                          <p:spTgt spid="4"/>
                                        </p:tgtEl>
                                      </p:cBhvr>
                                    </p:animEffect>
                                    <p:set>
                                      <p:cBhvr>
                                        <p:cTn id="35" dur="1" fill="hold">
                                          <p:stCondLst>
                                            <p:cond delay="499"/>
                                          </p:stCondLst>
                                        </p:cTn>
                                        <p:tgtEl>
                                          <p:spTgt spid="4"/>
                                        </p:tgtEl>
                                        <p:attrNameLst>
                                          <p:attrName>style.visibility</p:attrName>
                                        </p:attrNameLst>
                                      </p:cBhvr>
                                      <p:to>
                                        <p:strVal val="hidden"/>
                                      </p:to>
                                    </p:set>
                                  </p:childTnLst>
                                </p:cTn>
                              </p:par>
                              <p:par>
                                <p:cTn id="36" presetID="10" presetClass="exit" presetSubtype="0" fill="hold" grpId="1" nodeType="withEffect">
                                  <p:stCondLst>
                                    <p:cond delay="0"/>
                                  </p:stCondLst>
                                  <p:childTnLst>
                                    <p:animEffect transition="out" filter="fade">
                                      <p:cBhvr>
                                        <p:cTn id="37" dur="500"/>
                                        <p:tgtEl>
                                          <p:spTgt spid="5"/>
                                        </p:tgtEl>
                                      </p:cBhvr>
                                    </p:animEffect>
                                    <p:set>
                                      <p:cBhvr>
                                        <p:cTn id="38" dur="1" fill="hold">
                                          <p:stCondLst>
                                            <p:cond delay="499"/>
                                          </p:stCondLst>
                                        </p:cTn>
                                        <p:tgtEl>
                                          <p:spTgt spid="5"/>
                                        </p:tgtEl>
                                        <p:attrNameLst>
                                          <p:attrName>style.visibility</p:attrName>
                                        </p:attrNameLst>
                                      </p:cBhvr>
                                      <p:to>
                                        <p:strVal val="hidden"/>
                                      </p:to>
                                    </p:set>
                                  </p:childTnLst>
                                </p:cTn>
                              </p:par>
                              <p:par>
                                <p:cTn id="39" presetID="10" presetClass="exit" presetSubtype="0" fill="hold" grpId="1" nodeType="withEffect">
                                  <p:stCondLst>
                                    <p:cond delay="0"/>
                                  </p:stCondLst>
                                  <p:childTnLst>
                                    <p:animEffect transition="out" filter="fade">
                                      <p:cBhvr>
                                        <p:cTn id="40" dur="500"/>
                                        <p:tgtEl>
                                          <p:spTgt spid="7"/>
                                        </p:tgtEl>
                                      </p:cBhvr>
                                    </p:animEffect>
                                    <p:set>
                                      <p:cBhvr>
                                        <p:cTn id="41" dur="1" fill="hold">
                                          <p:stCondLst>
                                            <p:cond delay="499"/>
                                          </p:stCondLst>
                                        </p:cTn>
                                        <p:tgtEl>
                                          <p:spTgt spid="7"/>
                                        </p:tgtEl>
                                        <p:attrNameLst>
                                          <p:attrName>style.visibility</p:attrName>
                                        </p:attrNameLst>
                                      </p:cBhvr>
                                      <p:to>
                                        <p:strVal val="hidden"/>
                                      </p:to>
                                    </p:set>
                                  </p:childTnLst>
                                </p:cTn>
                              </p:par>
                              <p:par>
                                <p:cTn id="42" presetID="10" presetClass="exit" presetSubtype="0" fill="hold" grpId="1" nodeType="withEffect">
                                  <p:stCondLst>
                                    <p:cond delay="0"/>
                                  </p:stCondLst>
                                  <p:childTnLst>
                                    <p:animEffect transition="out" filter="fade">
                                      <p:cBhvr>
                                        <p:cTn id="43" dur="500"/>
                                        <p:tgtEl>
                                          <p:spTgt spid="8"/>
                                        </p:tgtEl>
                                      </p:cBhvr>
                                    </p:animEffect>
                                    <p:set>
                                      <p:cBhvr>
                                        <p:cTn id="44" dur="1" fill="hold">
                                          <p:stCondLst>
                                            <p:cond delay="499"/>
                                          </p:stCondLst>
                                        </p:cTn>
                                        <p:tgtEl>
                                          <p:spTgt spid="8"/>
                                        </p:tgtEl>
                                        <p:attrNameLst>
                                          <p:attrName>style.visibility</p:attrName>
                                        </p:attrNameLst>
                                      </p:cBhvr>
                                      <p:to>
                                        <p:strVal val="hidden"/>
                                      </p:to>
                                    </p:set>
                                  </p:childTnLst>
                                </p:cTn>
                              </p:par>
                            </p:childTnLst>
                          </p:cTn>
                        </p:par>
                      </p:childTnLst>
                    </p:cTn>
                  </p:par>
                </p:childTnLst>
              </p:cTn>
              <p:nextCondLst>
                <p:cond evt="onClick" delay="0">
                  <p:tgtEl>
                    <p:spTgt spid="3"/>
                  </p:tgtEl>
                </p:cond>
              </p:nextCondLst>
            </p:seq>
          </p:childTnLst>
        </p:cTn>
      </p:par>
    </p:tnLst>
    <p:bldLst>
      <p:bldP spid="2" grpId="0"/>
      <p:bldP spid="2" grpId="1"/>
      <p:bldP spid="4" grpId="0"/>
      <p:bldP spid="4" grpId="1"/>
      <p:bldP spid="5" grpId="0"/>
      <p:bldP spid="5" grpId="1"/>
      <p:bldP spid="7" grpId="0"/>
      <p:bldP spid="7" grpId="1"/>
      <p:bldP spid="8" grpId="0"/>
      <p:bldP spid="8"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39000" y="1012899"/>
            <a:ext cx="11478502" cy="4001071"/>
          </a:xfrm>
          <a:prstGeom prst="rect">
            <a:avLst/>
          </a:prstGeom>
        </p:spPr>
        <p:txBody>
          <a:bodyPr wrap="square" lIns="121898" tIns="60948" rIns="121898" bIns="60948">
            <a:spAutoFit/>
          </a:bodyPr>
          <a:lstStyle/>
          <a:p>
            <a:pPr algn="just">
              <a:lnSpc>
                <a:spcPct val="150000"/>
              </a:lnSpc>
              <a:spcAft>
                <a:spcPts val="0"/>
              </a:spcAft>
            </a:pPr>
            <a:r>
              <a:rPr lang="zh-CN" altLang="zh-CN" sz="2800" kern="100" spc="-100" dirty="0">
                <a:latin typeface="Times New Roman" panose="02020603050405020304"/>
                <a:ea typeface="华文细黑"/>
                <a:cs typeface="Times New Roman" panose="02020603050405020304"/>
              </a:rPr>
              <a:t>判断下列</a:t>
            </a:r>
            <a:r>
              <a:rPr lang="zh-CN" altLang="zh-CN" sz="2800" kern="100" spc="-100" dirty="0" smtClean="0">
                <a:latin typeface="Times New Roman" panose="02020603050405020304"/>
                <a:ea typeface="华文细黑"/>
                <a:cs typeface="Times New Roman" panose="02020603050405020304"/>
              </a:rPr>
              <a:t>加</a:t>
            </a:r>
            <a:r>
              <a:rPr lang="zh-CN" altLang="en-US" sz="2800" kern="100" spc="-100" dirty="0" smtClean="0">
                <a:latin typeface="Times New Roman" panose="02020603050405020304"/>
                <a:ea typeface="华文细黑"/>
                <a:cs typeface="Times New Roman" panose="02020603050405020304"/>
              </a:rPr>
              <a:t>颜色</a:t>
            </a:r>
            <a:r>
              <a:rPr lang="zh-CN" altLang="zh-CN" sz="2800" kern="100" spc="-100" dirty="0" smtClean="0">
                <a:latin typeface="Times New Roman" panose="02020603050405020304"/>
                <a:ea typeface="华文细黑"/>
                <a:cs typeface="Times New Roman" panose="02020603050405020304"/>
              </a:rPr>
              <a:t>成语</a:t>
            </a:r>
            <a:r>
              <a:rPr lang="zh-CN" altLang="zh-CN" sz="2800" kern="100" spc="-100" dirty="0">
                <a:latin typeface="Times New Roman" panose="02020603050405020304"/>
                <a:ea typeface="华文细黑"/>
                <a:cs typeface="Times New Roman" panose="02020603050405020304"/>
              </a:rPr>
              <a:t>的运用是否正确。</a:t>
            </a:r>
            <a:r>
              <a:rPr lang="en-US" altLang="zh-CN" sz="2800" kern="100" spc="-100" dirty="0">
                <a:latin typeface="Times New Roman" panose="02020603050405020304"/>
                <a:ea typeface="华文细黑"/>
                <a:cs typeface="Courier New" panose="02070309020205020404"/>
              </a:rPr>
              <a:t>(</a:t>
            </a:r>
            <a:r>
              <a:rPr lang="zh-CN" altLang="zh-CN" sz="2800" kern="100" spc="-100" dirty="0">
                <a:latin typeface="Times New Roman" panose="02020603050405020304"/>
                <a:ea typeface="华文细黑"/>
                <a:cs typeface="Times New Roman" panose="02020603050405020304"/>
              </a:rPr>
              <a:t>正确的打</a:t>
            </a:r>
            <a:r>
              <a:rPr lang="en-US" altLang="zh-CN" sz="2800" kern="100" spc="-100" dirty="0">
                <a:latin typeface="宋体" panose="02010600030101010101" pitchFamily="2" charset="-122"/>
                <a:ea typeface="华文细黑"/>
                <a:cs typeface="Times New Roman" panose="02020603050405020304"/>
              </a:rPr>
              <a:t>“√”</a:t>
            </a:r>
            <a:r>
              <a:rPr lang="zh-CN" altLang="zh-CN" sz="2800" kern="100" spc="-100" dirty="0">
                <a:latin typeface="Times New Roman" panose="02020603050405020304"/>
                <a:ea typeface="华文细黑"/>
                <a:cs typeface="Times New Roman" panose="02020603050405020304"/>
              </a:rPr>
              <a:t>，错误的打</a:t>
            </a:r>
            <a:r>
              <a:rPr lang="en-US" altLang="zh-CN" sz="2800" kern="100" spc="-100" dirty="0">
                <a:latin typeface="宋体" panose="02010600030101010101" pitchFamily="2" charset="-122"/>
                <a:ea typeface="华文细黑"/>
                <a:cs typeface="Times New Roman" panose="02020603050405020304"/>
              </a:rPr>
              <a:t>“×”</a:t>
            </a:r>
            <a:r>
              <a:rPr lang="en-US" altLang="zh-CN" sz="2800" kern="100" spc="-100" dirty="0">
                <a:latin typeface="Times New Roman" panose="02020603050405020304"/>
                <a:ea typeface="华文细黑"/>
                <a:cs typeface="Courier New" panose="02070309020205020404"/>
              </a:rPr>
              <a:t>)</a:t>
            </a:r>
            <a:endParaRPr lang="zh-CN" altLang="zh-CN" sz="1050" kern="100" spc="-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在论坛上扈企平教授重点论述了资产证券化的主要目的与功能，认为实践资产证券化的</a:t>
            </a:r>
            <a:r>
              <a:rPr lang="zh-CN" altLang="zh-CN" sz="2800" kern="100" dirty="0">
                <a:solidFill>
                  <a:srgbClr val="0000FF"/>
                </a:solidFill>
                <a:latin typeface="Times New Roman" panose="02020603050405020304"/>
                <a:ea typeface="华文细黑"/>
                <a:cs typeface="Times New Roman" panose="02020603050405020304"/>
              </a:rPr>
              <a:t>刻不容缓</a:t>
            </a:r>
            <a:r>
              <a:rPr lang="zh-CN" altLang="zh-CN" sz="2800" kern="100" dirty="0">
                <a:latin typeface="Times New Roman" panose="02020603050405020304"/>
                <a:ea typeface="华文细黑"/>
                <a:cs typeface="Times New Roman" panose="02020603050405020304"/>
              </a:rPr>
              <a:t>是为消费者融资，提高内需、推动经济增长</a:t>
            </a:r>
            <a:r>
              <a:rPr lang="zh-CN" altLang="zh-CN" sz="2800" kern="100" dirty="0" smtClean="0">
                <a:latin typeface="Times New Roman" panose="02020603050405020304"/>
                <a:ea typeface="华文细黑"/>
                <a:cs typeface="Times New Roman" panose="02020603050405020304"/>
              </a:rPr>
              <a:t>。</a:t>
            </a:r>
            <a:endParaRPr lang="en-US" altLang="zh-CN" sz="2800" kern="100" dirty="0" smtClean="0">
              <a:latin typeface="Times New Roman" panose="02020603050405020304"/>
              <a:ea typeface="华文细黑"/>
              <a:cs typeface="Times New Roman" panose="02020603050405020304"/>
            </a:endParaRPr>
          </a:p>
          <a:p>
            <a:pPr algn="r">
              <a:lnSpc>
                <a:spcPct val="150000"/>
              </a:lnSpc>
              <a:spcAft>
                <a:spcPts val="0"/>
              </a:spcAft>
            </a:pPr>
            <a:r>
              <a:rPr lang="en-US" altLang="zh-CN" sz="2800" kern="100" dirty="0" smtClean="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　　</a:t>
            </a:r>
            <a:r>
              <a:rPr lang="en-US" altLang="zh-CN" sz="2800" kern="100" dirty="0" smtClean="0">
                <a:latin typeface="Times New Roman" panose="02020603050405020304"/>
                <a:ea typeface="华文细黑"/>
                <a:cs typeface="Courier New" panose="02070309020205020404"/>
              </a:rPr>
              <a:t>)</a:t>
            </a:r>
            <a:endParaRPr lang="en-US" altLang="zh-CN" sz="2800" kern="100" dirty="0" smtClean="0">
              <a:latin typeface="Times New Roman" panose="02020603050405020304"/>
              <a:ea typeface="华文细黑"/>
              <a:cs typeface="Courier New" panose="02070309020205020404"/>
            </a:endParaRPr>
          </a:p>
          <a:p>
            <a:pPr algn="just">
              <a:lnSpc>
                <a:spcPct val="150000"/>
              </a:lnSpc>
              <a:spcAft>
                <a:spcPts val="0"/>
              </a:spcAft>
            </a:pPr>
            <a:r>
              <a:rPr lang="en-US" altLang="zh-CN" sz="2800" kern="100" dirty="0" smtClean="0">
                <a:latin typeface="Times New Roman" panose="02020603050405020304"/>
                <a:ea typeface="华文细黑"/>
                <a:cs typeface="Courier New" panose="02070309020205020404"/>
              </a:rPr>
              <a:t>(</a:t>
            </a: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任志强强调中国房地产还是要坚持做下去，有些房企最后倒下是由银行推倒的，</a:t>
            </a:r>
            <a:r>
              <a:rPr lang="zh-CN" altLang="zh-CN" sz="2800" kern="100" dirty="0">
                <a:solidFill>
                  <a:srgbClr val="0000FF"/>
                </a:solidFill>
                <a:latin typeface="Times New Roman" panose="02020603050405020304"/>
                <a:ea typeface="华文细黑"/>
                <a:cs typeface="Times New Roman" panose="02020603050405020304"/>
              </a:rPr>
              <a:t>归根结蒂</a:t>
            </a:r>
            <a:r>
              <a:rPr lang="zh-CN" altLang="zh-CN" sz="2800" kern="100" dirty="0">
                <a:latin typeface="Times New Roman" panose="02020603050405020304"/>
                <a:ea typeface="华文细黑"/>
                <a:cs typeface="Times New Roman" panose="02020603050405020304"/>
              </a:rPr>
              <a:t>开银行挺黑的。</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　　</a:t>
            </a:r>
            <a:r>
              <a:rPr lang="en-US" altLang="zh-CN" sz="2800" kern="100" dirty="0" smtClean="0">
                <a:latin typeface="Times New Roman" panose="02020603050405020304"/>
                <a:ea typeface="华文细黑"/>
                <a:cs typeface="Courier New" panose="02070309020205020404"/>
              </a:rPr>
              <a:t>)</a:t>
            </a:r>
            <a:endParaRPr lang="zh-CN" altLang="zh-CN" sz="1050" kern="100" dirty="0">
              <a:latin typeface="宋体" panose="02010600030101010101" pitchFamily="2" charset="-122"/>
              <a:cs typeface="Courier New" panose="02070309020205020404"/>
            </a:endParaRPr>
          </a:p>
        </p:txBody>
      </p:sp>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9407574" y="6026030"/>
            <a:ext cx="2674827" cy="829568"/>
          </a:xfrm>
          <a:prstGeom prst="rect">
            <a:avLst/>
          </a:prstGeom>
        </p:spPr>
      </p:pic>
      <p:grpSp>
        <p:nvGrpSpPr>
          <p:cNvPr id="9" name="组合 8"/>
          <p:cNvGrpSpPr/>
          <p:nvPr/>
        </p:nvGrpSpPr>
        <p:grpSpPr>
          <a:xfrm>
            <a:off x="165" y="329168"/>
            <a:ext cx="2134602" cy="523196"/>
            <a:chOff x="164" y="300187"/>
            <a:chExt cx="2525446" cy="523196"/>
          </a:xfrm>
        </p:grpSpPr>
        <p:sp>
          <p:nvSpPr>
            <p:cNvPr id="10" name="五边形 9"/>
            <p:cNvSpPr/>
            <p:nvPr/>
          </p:nvSpPr>
          <p:spPr>
            <a:xfrm>
              <a:off x="164" y="321604"/>
              <a:ext cx="432048" cy="491359"/>
            </a:xfrm>
            <a:prstGeom prst="homePlate">
              <a:avLst>
                <a:gd name="adj" fmla="val 35304"/>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wrap="square" rtlCol="0" anchor="ctr"/>
            <a:lstStyle/>
            <a:p>
              <a:pPr algn="ct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1" name="燕尾形 10"/>
            <p:cNvSpPr/>
            <p:nvPr/>
          </p:nvSpPr>
          <p:spPr>
            <a:xfrm>
              <a:off x="262557" y="317415"/>
              <a:ext cx="2263053" cy="495548"/>
            </a:xfrm>
            <a:prstGeom prst="chevron">
              <a:avLst>
                <a:gd name="adj" fmla="val 36111"/>
              </a:avLst>
            </a:prstGeom>
            <a:solidFill>
              <a:srgbClr val="00CCFF"/>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2" name="矩形 11"/>
            <p:cNvSpPr/>
            <p:nvPr/>
          </p:nvSpPr>
          <p:spPr>
            <a:xfrm>
              <a:off x="390883" y="300187"/>
              <a:ext cx="1898393" cy="523196"/>
            </a:xfrm>
            <a:prstGeom prst="rect">
              <a:avLst/>
            </a:prstGeom>
          </p:spPr>
          <p:txBody>
            <a:bodyPr wrap="square" lIns="121898" tIns="60948" rIns="121898" bIns="60948">
              <a:spAutoFit/>
            </a:bodyPr>
            <a:lstStyle/>
            <a:p>
              <a:pPr lvl="0" algn="ctr"/>
              <a:r>
                <a:rPr lang="zh-CN" altLang="en-US" sz="2600" b="1" dirty="0">
                  <a:solidFill>
                    <a:prstClr val="white"/>
                  </a:solidFill>
                  <a:latin typeface="微软雅黑" panose="020B0503020204020204" pitchFamily="34" charset="-122"/>
                  <a:ea typeface="微软雅黑" panose="020B0503020204020204" pitchFamily="34" charset="-122"/>
                  <a:cs typeface="Times New Roman" panose="02020603050405020304" pitchFamily="18" charset="0"/>
                </a:rPr>
                <a:t>对点小测</a:t>
              </a:r>
              <a:endParaRPr lang="en-US" altLang="zh-CN" sz="2600" b="1" dirty="0">
                <a:solidFill>
                  <a:prstClr val="white"/>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13" name="矩形 12"/>
          <p:cNvSpPr/>
          <p:nvPr/>
        </p:nvSpPr>
        <p:spPr>
          <a:xfrm>
            <a:off x="6327456" y="4357083"/>
            <a:ext cx="543739" cy="523220"/>
          </a:xfrm>
          <a:prstGeom prst="rect">
            <a:avLst/>
          </a:prstGeom>
        </p:spPr>
        <p:txBody>
          <a:bodyPr wrap="none">
            <a:spAutoFit/>
          </a:bodyPr>
          <a:lstStyle/>
          <a:p>
            <a:r>
              <a:rPr lang="en-US" altLang="zh-CN" sz="2800" kern="100" dirty="0">
                <a:solidFill>
                  <a:srgbClr val="C00000"/>
                </a:solidFill>
                <a:latin typeface="宋体" panose="02010600030101010101" pitchFamily="2" charset="-122"/>
                <a:ea typeface="华文细黑"/>
                <a:cs typeface="Times New Roman" panose="02020603050405020304"/>
              </a:rPr>
              <a:t>√</a:t>
            </a:r>
            <a:endParaRPr lang="zh-CN" altLang="en-US" sz="2800" kern="100" dirty="0">
              <a:solidFill>
                <a:srgbClr val="C00000"/>
              </a:solidFill>
              <a:latin typeface="宋体" panose="02010600030101010101" pitchFamily="2" charset="-122"/>
              <a:ea typeface="华文细黑"/>
              <a:cs typeface="Times New Roman" panose="02020603050405020304"/>
            </a:endParaRPr>
          </a:p>
        </p:txBody>
      </p:sp>
      <p:sp>
        <p:nvSpPr>
          <p:cNvPr id="2" name="矩形 1"/>
          <p:cNvSpPr/>
          <p:nvPr/>
        </p:nvSpPr>
        <p:spPr>
          <a:xfrm>
            <a:off x="10980642" y="3086617"/>
            <a:ext cx="543739" cy="523220"/>
          </a:xfrm>
          <a:prstGeom prst="rect">
            <a:avLst/>
          </a:prstGeom>
        </p:spPr>
        <p:txBody>
          <a:bodyPr wrap="none">
            <a:spAutoFit/>
          </a:bodyPr>
          <a:lstStyle/>
          <a:p>
            <a:r>
              <a:rPr lang="en-US" altLang="zh-CN" sz="2800" kern="100" dirty="0">
                <a:solidFill>
                  <a:srgbClr val="C00000"/>
                </a:solidFill>
                <a:latin typeface="宋体" panose="02010600030101010101" pitchFamily="2" charset="-122"/>
                <a:ea typeface="华文细黑"/>
                <a:cs typeface="Times New Roman" panose="02020603050405020304"/>
              </a:rPr>
              <a:t>×</a:t>
            </a:r>
            <a:endParaRPr lang="zh-CN" altLang="en-US" sz="2800" kern="100" dirty="0">
              <a:solidFill>
                <a:srgbClr val="C00000"/>
              </a:solidFill>
              <a:latin typeface="宋体" panose="02010600030101010101" pitchFamily="2" charset="-122"/>
              <a:ea typeface="华文细黑"/>
              <a:cs typeface="Times New Roman" panose="02020603050405020304"/>
            </a:endParaRPr>
          </a:p>
        </p:txBody>
      </p:sp>
      <p:sp>
        <p:nvSpPr>
          <p:cNvPr id="5" name="矩形 4"/>
          <p:cNvSpPr/>
          <p:nvPr/>
        </p:nvSpPr>
        <p:spPr>
          <a:xfrm>
            <a:off x="339000" y="3090541"/>
            <a:ext cx="6288901" cy="523220"/>
          </a:xfrm>
          <a:prstGeom prst="rect">
            <a:avLst/>
          </a:prstGeom>
        </p:spPr>
        <p:txBody>
          <a:bodyPr wrap="none">
            <a:spAutoFit/>
          </a:bodyPr>
          <a:lstStyle/>
          <a:p>
            <a:r>
              <a:rPr lang="zh-CN" altLang="zh-CN" sz="2800" kern="100" dirty="0">
                <a:solidFill>
                  <a:srgbClr val="C00000"/>
                </a:solidFill>
                <a:latin typeface="Times New Roman" panose="02020603050405020304"/>
                <a:ea typeface="华文细黑"/>
                <a:cs typeface="Times New Roman" panose="02020603050405020304"/>
              </a:rPr>
              <a:t>应为</a:t>
            </a:r>
            <a:r>
              <a:rPr lang="en-US" altLang="zh-CN" sz="2800" kern="100" dirty="0">
                <a:solidFill>
                  <a:srgbClr val="C00000"/>
                </a:solidFill>
                <a:latin typeface="宋体" panose="02010600030101010101" pitchFamily="2" charset="-122"/>
                <a:ea typeface="华文细黑"/>
                <a:cs typeface="Times New Roman" panose="02020603050405020304"/>
              </a:rPr>
              <a:t>“</a:t>
            </a:r>
            <a:r>
              <a:rPr lang="zh-CN" altLang="zh-CN" sz="2800" kern="100" dirty="0">
                <a:solidFill>
                  <a:srgbClr val="C00000"/>
                </a:solidFill>
                <a:latin typeface="Times New Roman" panose="02020603050405020304"/>
                <a:ea typeface="华文细黑"/>
                <a:cs typeface="Times New Roman" panose="02020603050405020304"/>
              </a:rPr>
              <a:t>当务之急</a:t>
            </a:r>
            <a:r>
              <a:rPr lang="en-US" altLang="zh-CN" sz="2800" kern="100" dirty="0">
                <a:solidFill>
                  <a:srgbClr val="C00000"/>
                </a:solidFill>
                <a:latin typeface="宋体" panose="02010600030101010101" pitchFamily="2" charset="-122"/>
                <a:ea typeface="华文细黑"/>
                <a:cs typeface="Times New Roman" panose="02020603050405020304"/>
              </a:rPr>
              <a:t>”</a:t>
            </a:r>
            <a:r>
              <a:rPr lang="zh-CN" altLang="zh-CN" sz="2800" kern="100" dirty="0">
                <a:solidFill>
                  <a:srgbClr val="C00000"/>
                </a:solidFill>
                <a:latin typeface="Times New Roman" panose="02020603050405020304"/>
                <a:ea typeface="华文细黑"/>
                <a:cs typeface="Times New Roman" panose="02020603050405020304"/>
              </a:rPr>
              <a:t>，当前急切应办的事</a:t>
            </a:r>
            <a:endParaRPr lang="zh-CN" altLang="en-US" sz="2800" dirty="0">
              <a:solidFill>
                <a:srgbClr val="C00000"/>
              </a:solidFill>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blinds(horizontal)">
                                      <p:cBhvr>
                                        <p:cTn id="17" dur="500"/>
                                        <p:tgtEl>
                                          <p:spTgt spid="13"/>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1" nodeType="clickEffect">
                                  <p:stCondLst>
                                    <p:cond delay="0"/>
                                  </p:stCondLst>
                                  <p:childTnLst>
                                    <p:animEffect transition="out" filter="fade">
                                      <p:cBhvr>
                                        <p:cTn id="21" dur="500"/>
                                        <p:tgtEl>
                                          <p:spTgt spid="2"/>
                                        </p:tgtEl>
                                      </p:cBhvr>
                                    </p:animEffect>
                                    <p:set>
                                      <p:cBhvr>
                                        <p:cTn id="22" dur="1" fill="hold">
                                          <p:stCondLst>
                                            <p:cond delay="499"/>
                                          </p:stCondLst>
                                        </p:cTn>
                                        <p:tgtEl>
                                          <p:spTgt spid="2"/>
                                        </p:tgtEl>
                                        <p:attrNameLst>
                                          <p:attrName>style.visibility</p:attrName>
                                        </p:attrNameLst>
                                      </p:cBhvr>
                                      <p:to>
                                        <p:strVal val="hidden"/>
                                      </p:to>
                                    </p:set>
                                  </p:childTnLst>
                                </p:cTn>
                              </p:par>
                              <p:par>
                                <p:cTn id="23" presetID="10" presetClass="exit" presetSubtype="0" fill="hold" grpId="1" nodeType="withEffect">
                                  <p:stCondLst>
                                    <p:cond delay="0"/>
                                  </p:stCondLst>
                                  <p:childTnLst>
                                    <p:animEffect transition="out" filter="fade">
                                      <p:cBhvr>
                                        <p:cTn id="24" dur="500"/>
                                        <p:tgtEl>
                                          <p:spTgt spid="5"/>
                                        </p:tgtEl>
                                      </p:cBhvr>
                                    </p:animEffect>
                                    <p:set>
                                      <p:cBhvr>
                                        <p:cTn id="25" dur="1" fill="hold">
                                          <p:stCondLst>
                                            <p:cond delay="499"/>
                                          </p:stCondLst>
                                        </p:cTn>
                                        <p:tgtEl>
                                          <p:spTgt spid="5"/>
                                        </p:tgtEl>
                                        <p:attrNameLst>
                                          <p:attrName>style.visibility</p:attrName>
                                        </p:attrNameLst>
                                      </p:cBhvr>
                                      <p:to>
                                        <p:strVal val="hidden"/>
                                      </p:to>
                                    </p:set>
                                  </p:childTnLst>
                                </p:cTn>
                              </p:par>
                              <p:par>
                                <p:cTn id="26" presetID="10" presetClass="exit" presetSubtype="0" fill="hold" grpId="1" nodeType="withEffect">
                                  <p:stCondLst>
                                    <p:cond delay="0"/>
                                  </p:stCondLst>
                                  <p:childTnLst>
                                    <p:animEffect transition="out" filter="fade">
                                      <p:cBhvr>
                                        <p:cTn id="27" dur="500"/>
                                        <p:tgtEl>
                                          <p:spTgt spid="13"/>
                                        </p:tgtEl>
                                      </p:cBhvr>
                                    </p:animEffect>
                                    <p:set>
                                      <p:cBhvr>
                                        <p:cTn id="28" dur="1" fill="hold">
                                          <p:stCondLst>
                                            <p:cond delay="499"/>
                                          </p:stCondLst>
                                        </p:cTn>
                                        <p:tgtEl>
                                          <p:spTgt spid="13"/>
                                        </p:tgtEl>
                                        <p:attrNameLst>
                                          <p:attrName>style.visibility</p:attrName>
                                        </p:attrNameLst>
                                      </p:cBhvr>
                                      <p:to>
                                        <p:strVal val="hidden"/>
                                      </p:to>
                                    </p:set>
                                  </p:childTnLst>
                                </p:cTn>
                              </p:par>
                            </p:childTnLst>
                          </p:cTn>
                        </p:par>
                      </p:childTnLst>
                    </p:cTn>
                  </p:par>
                </p:childTnLst>
              </p:cTn>
              <p:nextCondLst>
                <p:cond evt="onClick" delay="0">
                  <p:tgtEl>
                    <p:spTgt spid="3"/>
                  </p:tgtEl>
                </p:cond>
              </p:nextCondLst>
            </p:seq>
          </p:childTnLst>
        </p:cTn>
      </p:par>
    </p:tnLst>
    <p:bldLst>
      <p:bldP spid="13" grpId="0"/>
      <p:bldP spid="13" grpId="1"/>
      <p:bldP spid="2" grpId="0"/>
      <p:bldP spid="2" grpId="1"/>
      <p:bldP spid="5" grpId="0"/>
      <p:bldP spid="5" grpId="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9407574" y="6026030"/>
            <a:ext cx="2674827" cy="829568"/>
          </a:xfrm>
          <a:prstGeom prst="rect">
            <a:avLst/>
          </a:prstGeom>
        </p:spPr>
      </p:pic>
      <p:sp>
        <p:nvSpPr>
          <p:cNvPr id="7" name="矩形 6"/>
          <p:cNvSpPr/>
          <p:nvPr/>
        </p:nvSpPr>
        <p:spPr>
          <a:xfrm>
            <a:off x="339000" y="251917"/>
            <a:ext cx="11478502" cy="5293733"/>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(3)</a:t>
            </a:r>
            <a:r>
              <a:rPr lang="zh-CN" altLang="zh-CN" sz="2800" kern="100" dirty="0">
                <a:latin typeface="Times New Roman" panose="02020603050405020304"/>
                <a:ea typeface="华文细黑"/>
                <a:cs typeface="Times New Roman" panose="02020603050405020304"/>
              </a:rPr>
              <a:t>此外作为成年人的我们应该认识到传播此案件的恶劣性，保护好受害者的隐私，将对受害者的伤害降到最低，莫做</a:t>
            </a:r>
            <a:r>
              <a:rPr lang="zh-CN" altLang="zh-CN" sz="2800" kern="100" dirty="0">
                <a:solidFill>
                  <a:srgbClr val="0000FF"/>
                </a:solidFill>
                <a:latin typeface="Times New Roman" panose="02020603050405020304"/>
                <a:ea typeface="华文细黑"/>
                <a:cs typeface="Times New Roman" panose="02020603050405020304"/>
              </a:rPr>
              <a:t>袖手旁观</a:t>
            </a:r>
            <a:r>
              <a:rPr lang="zh-CN" altLang="zh-CN" sz="2800" kern="100" dirty="0">
                <a:latin typeface="Times New Roman" panose="02020603050405020304"/>
                <a:ea typeface="华文细黑"/>
                <a:cs typeface="Times New Roman" panose="02020603050405020304"/>
              </a:rPr>
              <a:t>者。</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　　</a:t>
            </a:r>
            <a:r>
              <a:rPr lang="en-US" altLang="zh-CN" sz="2800" kern="100" dirty="0">
                <a:latin typeface="Times New Roman" panose="02020603050405020304"/>
                <a:ea typeface="华文细黑"/>
                <a:cs typeface="Courier New" panose="02070309020205020404"/>
              </a:rPr>
              <a:t>)</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endParaRPr lang="en-US" altLang="zh-CN" sz="2800" kern="100" dirty="0" smtClean="0">
              <a:latin typeface="Times New Roman" panose="02020603050405020304"/>
              <a:ea typeface="华文细黑"/>
              <a:cs typeface="Courier New" panose="02070309020205020404"/>
            </a:endParaRPr>
          </a:p>
          <a:p>
            <a:pPr algn="just">
              <a:lnSpc>
                <a:spcPct val="150000"/>
              </a:lnSpc>
              <a:spcAft>
                <a:spcPts val="0"/>
              </a:spcAft>
            </a:pPr>
            <a:endParaRPr lang="en-US" altLang="zh-CN" sz="2800" kern="100" dirty="0" smtClean="0">
              <a:latin typeface="Times New Roman" panose="02020603050405020304"/>
              <a:ea typeface="华文细黑"/>
              <a:cs typeface="Courier New" panose="02070309020205020404"/>
            </a:endParaRPr>
          </a:p>
          <a:p>
            <a:pPr algn="just">
              <a:lnSpc>
                <a:spcPct val="150000"/>
              </a:lnSpc>
              <a:spcAft>
                <a:spcPts val="0"/>
              </a:spcAft>
            </a:pPr>
            <a:r>
              <a:rPr lang="en-US" altLang="zh-CN" sz="2800" kern="100" spc="-80" dirty="0" smtClean="0">
                <a:latin typeface="Times New Roman" panose="02020603050405020304"/>
                <a:ea typeface="华文细黑"/>
                <a:cs typeface="Courier New" panose="02070309020205020404"/>
              </a:rPr>
              <a:t>(4)</a:t>
            </a:r>
            <a:r>
              <a:rPr lang="zh-CN" altLang="zh-CN" sz="2800" kern="100" spc="-80" dirty="0" smtClean="0">
                <a:latin typeface="Times New Roman" panose="02020603050405020304"/>
                <a:ea typeface="华文细黑"/>
                <a:cs typeface="Times New Roman" panose="02020603050405020304"/>
              </a:rPr>
              <a:t>周女士致电银行客服</a:t>
            </a:r>
            <a:r>
              <a:rPr lang="en-US" altLang="zh-CN" sz="2800" kern="100" spc="-80" dirty="0" smtClean="0">
                <a:latin typeface="Times New Roman" panose="02020603050405020304"/>
                <a:ea typeface="华文细黑"/>
                <a:cs typeface="Courier New" panose="02070309020205020404"/>
              </a:rPr>
              <a:t>95559</a:t>
            </a:r>
            <a:r>
              <a:rPr lang="zh-CN" altLang="zh-CN" sz="2800" kern="100" spc="-80" dirty="0" smtClean="0">
                <a:latin typeface="Times New Roman" panose="02020603050405020304"/>
                <a:ea typeface="华文细黑"/>
                <a:cs typeface="Times New Roman" panose="02020603050405020304"/>
              </a:rPr>
              <a:t>及支付宝客服，银行方未作任何回复，而支付宝客服答复表示</a:t>
            </a:r>
            <a:r>
              <a:rPr lang="zh-CN" altLang="zh-CN" sz="2800" kern="100" dirty="0">
                <a:solidFill>
                  <a:srgbClr val="0000FF"/>
                </a:solidFill>
                <a:latin typeface="Times New Roman" panose="02020603050405020304"/>
                <a:ea typeface="华文细黑"/>
                <a:cs typeface="Times New Roman" panose="02020603050405020304"/>
              </a:rPr>
              <a:t>爱莫能助</a:t>
            </a:r>
            <a:r>
              <a:rPr lang="zh-CN" altLang="zh-CN" sz="2800" kern="100" spc="-80" dirty="0" smtClean="0">
                <a:latin typeface="Times New Roman" panose="02020603050405020304"/>
                <a:ea typeface="华文细黑"/>
                <a:cs typeface="Times New Roman" panose="02020603050405020304"/>
              </a:rPr>
              <a:t>，希望周女士与当地警方联系追回损失。</a:t>
            </a:r>
            <a:r>
              <a:rPr lang="en-US" altLang="zh-CN" sz="2800" kern="100" spc="-80" dirty="0" smtClean="0">
                <a:latin typeface="Times New Roman" panose="02020603050405020304"/>
                <a:ea typeface="华文细黑"/>
                <a:cs typeface="Courier New" panose="02070309020205020404"/>
              </a:rPr>
              <a:t>(</a:t>
            </a:r>
            <a:r>
              <a:rPr lang="zh-CN" altLang="zh-CN" sz="2800" kern="100" spc="-80" dirty="0" smtClean="0">
                <a:latin typeface="Times New Roman" panose="02020603050405020304"/>
                <a:ea typeface="华文细黑"/>
                <a:cs typeface="Times New Roman" panose="02020603050405020304"/>
              </a:rPr>
              <a:t>　　</a:t>
            </a:r>
            <a:r>
              <a:rPr lang="en-US" altLang="zh-CN" sz="2800" kern="100" spc="-80" dirty="0" smtClean="0">
                <a:latin typeface="Times New Roman" panose="02020603050405020304"/>
                <a:ea typeface="华文细黑"/>
                <a:cs typeface="Courier New" panose="02070309020205020404"/>
              </a:rPr>
              <a:t>)</a:t>
            </a:r>
            <a:endParaRPr lang="zh-CN" altLang="zh-CN" sz="1050" kern="100" spc="-80" dirty="0" smtClean="0">
              <a:latin typeface="宋体" panose="02010600030101010101" pitchFamily="2" charset="-122"/>
              <a:cs typeface="Courier New" panose="02070309020205020404"/>
            </a:endParaRPr>
          </a:p>
          <a:p>
            <a:pPr algn="just">
              <a:lnSpc>
                <a:spcPct val="150000"/>
              </a:lnSpc>
              <a:spcAft>
                <a:spcPts val="0"/>
              </a:spcAft>
            </a:pPr>
            <a:r>
              <a:rPr lang="en-US" altLang="zh-CN" sz="2800" kern="100" spc="-80" dirty="0" smtClean="0">
                <a:latin typeface="Times New Roman" panose="02020603050405020304"/>
                <a:ea typeface="华文细黑"/>
                <a:cs typeface="Courier New" panose="02070309020205020404"/>
              </a:rPr>
              <a:t>(</a:t>
            </a:r>
            <a:r>
              <a:rPr lang="en-US" altLang="zh-CN" sz="2800" kern="100" spc="-80" dirty="0">
                <a:latin typeface="Times New Roman" panose="02020603050405020304"/>
                <a:ea typeface="华文细黑"/>
                <a:cs typeface="Courier New" panose="02070309020205020404"/>
              </a:rPr>
              <a:t>5)</a:t>
            </a:r>
            <a:r>
              <a:rPr lang="zh-CN" altLang="zh-CN" sz="2800" kern="100" spc="-80" dirty="0">
                <a:latin typeface="Times New Roman" panose="02020603050405020304"/>
                <a:ea typeface="华文细黑"/>
                <a:cs typeface="Times New Roman" panose="02020603050405020304"/>
              </a:rPr>
              <a:t>虽然我们今天的地理学知识比那时多了很多，但读来还是</a:t>
            </a:r>
            <a:r>
              <a:rPr lang="zh-CN" altLang="zh-CN" sz="2800" kern="100" dirty="0">
                <a:solidFill>
                  <a:srgbClr val="0000FF"/>
                </a:solidFill>
                <a:latin typeface="Times New Roman" panose="02020603050405020304"/>
                <a:ea typeface="华文细黑"/>
                <a:cs typeface="Times New Roman" panose="02020603050405020304"/>
              </a:rPr>
              <a:t>娓娓动听</a:t>
            </a:r>
            <a:r>
              <a:rPr lang="zh-CN" altLang="zh-CN" sz="2800" kern="100" spc="-80" dirty="0">
                <a:latin typeface="Times New Roman" panose="02020603050405020304"/>
                <a:ea typeface="华文细黑"/>
                <a:cs typeface="Times New Roman" panose="02020603050405020304"/>
              </a:rPr>
              <a:t>呢，用这样的</a:t>
            </a:r>
            <a:r>
              <a:rPr lang="en-US" altLang="zh-CN" sz="2800" kern="100" spc="-80" dirty="0">
                <a:latin typeface="宋体" panose="02010600030101010101" pitchFamily="2" charset="-122"/>
                <a:ea typeface="华文细黑"/>
                <a:cs typeface="Times New Roman" panose="02020603050405020304"/>
              </a:rPr>
              <a:t>“</a:t>
            </a:r>
            <a:r>
              <a:rPr lang="zh-CN" altLang="zh-CN" sz="2800" kern="100" spc="-80" dirty="0">
                <a:latin typeface="Times New Roman" panose="02020603050405020304"/>
                <a:ea typeface="华文细黑"/>
                <a:cs typeface="Times New Roman" panose="02020603050405020304"/>
              </a:rPr>
              <a:t>三字经</a:t>
            </a:r>
            <a:r>
              <a:rPr lang="en-US" altLang="zh-CN" sz="2800" kern="100" spc="-80" dirty="0">
                <a:latin typeface="宋体" panose="02010600030101010101" pitchFamily="2" charset="-122"/>
                <a:ea typeface="华文细黑"/>
                <a:cs typeface="Times New Roman" panose="02020603050405020304"/>
              </a:rPr>
              <a:t>”</a:t>
            </a:r>
            <a:r>
              <a:rPr lang="zh-CN" altLang="zh-CN" sz="2800" kern="100" spc="-80" dirty="0">
                <a:latin typeface="Times New Roman" panose="02020603050405020304"/>
                <a:ea typeface="华文细黑"/>
                <a:cs typeface="Times New Roman" panose="02020603050405020304"/>
              </a:rPr>
              <a:t>对小孩子进行启蒙教育，实在是再合适不过了</a:t>
            </a:r>
            <a:r>
              <a:rPr lang="zh-CN" altLang="zh-CN" sz="2800" kern="100" spc="-80" dirty="0" smtClean="0">
                <a:latin typeface="Times New Roman" panose="02020603050405020304"/>
                <a:ea typeface="华文细黑"/>
                <a:cs typeface="Times New Roman" panose="02020603050405020304"/>
              </a:rPr>
              <a:t>。</a:t>
            </a:r>
            <a:r>
              <a:rPr lang="en-US" altLang="zh-CN" sz="2800" kern="100" spc="-80" dirty="0" smtClean="0">
                <a:latin typeface="Times New Roman" panose="02020603050405020304"/>
                <a:ea typeface="华文细黑"/>
                <a:cs typeface="Courier New" panose="02070309020205020404"/>
              </a:rPr>
              <a:t>(</a:t>
            </a:r>
            <a:r>
              <a:rPr lang="zh-CN" altLang="zh-CN" sz="2800" kern="100" spc="-80" dirty="0">
                <a:latin typeface="Times New Roman" panose="02020603050405020304"/>
                <a:ea typeface="华文细黑"/>
                <a:cs typeface="Times New Roman" panose="02020603050405020304"/>
              </a:rPr>
              <a:t>　　</a:t>
            </a:r>
            <a:r>
              <a:rPr lang="en-US" altLang="zh-CN" sz="2800" kern="100" spc="-80" dirty="0">
                <a:latin typeface="Times New Roman" panose="02020603050405020304"/>
                <a:ea typeface="华文细黑"/>
                <a:cs typeface="Courier New" panose="02070309020205020404"/>
              </a:rPr>
              <a:t>)</a:t>
            </a:r>
            <a:endParaRPr lang="zh-CN" altLang="zh-CN" sz="1050" kern="100" spc="-80" dirty="0">
              <a:effectLst/>
              <a:latin typeface="宋体" panose="02010600030101010101" pitchFamily="2" charset="-122"/>
              <a:cs typeface="Courier New" panose="02070309020205020404"/>
            </a:endParaRPr>
          </a:p>
        </p:txBody>
      </p:sp>
      <p:sp>
        <p:nvSpPr>
          <p:cNvPr id="4" name="矩形 3"/>
          <p:cNvSpPr/>
          <p:nvPr/>
        </p:nvSpPr>
        <p:spPr>
          <a:xfrm>
            <a:off x="9911630" y="1063055"/>
            <a:ext cx="543739" cy="523220"/>
          </a:xfrm>
          <a:prstGeom prst="rect">
            <a:avLst/>
          </a:prstGeom>
        </p:spPr>
        <p:txBody>
          <a:bodyPr wrap="none">
            <a:spAutoFit/>
          </a:bodyPr>
          <a:lstStyle/>
          <a:p>
            <a:r>
              <a:rPr lang="en-US" altLang="zh-CN" sz="2800" kern="100" dirty="0" smtClean="0">
                <a:solidFill>
                  <a:srgbClr val="C00000"/>
                </a:solidFill>
                <a:latin typeface="宋体" panose="02010600030101010101" pitchFamily="2" charset="-122"/>
                <a:ea typeface="华文细黑"/>
                <a:cs typeface="Times New Roman" panose="02020603050405020304"/>
              </a:rPr>
              <a:t>×</a:t>
            </a:r>
            <a:endParaRPr lang="zh-CN" altLang="en-US" sz="2800" kern="100" dirty="0">
              <a:solidFill>
                <a:srgbClr val="C00000"/>
              </a:solidFill>
              <a:latin typeface="宋体" panose="02010600030101010101" pitchFamily="2" charset="-122"/>
              <a:ea typeface="华文细黑"/>
              <a:cs typeface="Times New Roman" panose="02020603050405020304"/>
            </a:endParaRPr>
          </a:p>
        </p:txBody>
      </p:sp>
      <p:sp>
        <p:nvSpPr>
          <p:cNvPr id="6" name="矩形 5"/>
          <p:cNvSpPr/>
          <p:nvPr/>
        </p:nvSpPr>
        <p:spPr>
          <a:xfrm>
            <a:off x="339000" y="1611591"/>
            <a:ext cx="11524008" cy="1307346"/>
          </a:xfrm>
          <a:prstGeom prst="rect">
            <a:avLst/>
          </a:prstGeom>
        </p:spPr>
        <p:txBody>
          <a:bodyPr>
            <a:spAutoFit/>
          </a:bodyPr>
          <a:lstStyle/>
          <a:p>
            <a:pPr>
              <a:lnSpc>
                <a:spcPct val="150000"/>
              </a:lnSpc>
            </a:pPr>
            <a:r>
              <a:rPr lang="zh-CN" altLang="zh-CN" sz="2800" kern="100" dirty="0">
                <a:solidFill>
                  <a:srgbClr val="C00000"/>
                </a:solidFill>
                <a:latin typeface="Times New Roman" panose="02020603050405020304"/>
                <a:ea typeface="华文细黑"/>
                <a:cs typeface="Times New Roman" panose="02020603050405020304"/>
              </a:rPr>
              <a:t>应为</a:t>
            </a:r>
            <a:r>
              <a:rPr lang="en-US" altLang="zh-CN" sz="2800" kern="100" dirty="0">
                <a:solidFill>
                  <a:srgbClr val="C00000"/>
                </a:solidFill>
                <a:latin typeface="宋体" panose="02010600030101010101" pitchFamily="2" charset="-122"/>
                <a:ea typeface="华文细黑"/>
                <a:cs typeface="Times New Roman" panose="02020603050405020304"/>
              </a:rPr>
              <a:t>“</a:t>
            </a:r>
            <a:r>
              <a:rPr lang="zh-CN" altLang="zh-CN" sz="2800" kern="100" dirty="0">
                <a:solidFill>
                  <a:srgbClr val="C00000"/>
                </a:solidFill>
                <a:latin typeface="Times New Roman" panose="02020603050405020304"/>
                <a:ea typeface="华文细黑"/>
                <a:cs typeface="Times New Roman" panose="02020603050405020304"/>
              </a:rPr>
              <a:t>冷眼旁观</a:t>
            </a:r>
            <a:r>
              <a:rPr lang="en-US" altLang="zh-CN" sz="2800" kern="100" dirty="0">
                <a:solidFill>
                  <a:srgbClr val="C00000"/>
                </a:solidFill>
                <a:latin typeface="宋体" panose="02010600030101010101" pitchFamily="2" charset="-122"/>
                <a:ea typeface="华文细黑"/>
                <a:cs typeface="Times New Roman" panose="02020603050405020304"/>
              </a:rPr>
              <a:t>”</a:t>
            </a:r>
            <a:r>
              <a:rPr lang="zh-CN" altLang="zh-CN" sz="2800" kern="100" dirty="0">
                <a:solidFill>
                  <a:srgbClr val="C00000"/>
                </a:solidFill>
                <a:latin typeface="Times New Roman" panose="02020603050405020304"/>
                <a:ea typeface="华文细黑"/>
                <a:cs typeface="Times New Roman" panose="02020603050405020304"/>
              </a:rPr>
              <a:t>，用冷静或冷淡的态度从旁观看</a:t>
            </a:r>
            <a:r>
              <a:rPr lang="en-US" altLang="zh-CN" sz="2800" kern="100" dirty="0">
                <a:solidFill>
                  <a:srgbClr val="C00000"/>
                </a:solidFill>
                <a:latin typeface="Times New Roman" panose="02020603050405020304"/>
                <a:ea typeface="华文细黑"/>
              </a:rPr>
              <a:t>(</a:t>
            </a:r>
            <a:r>
              <a:rPr lang="zh-CN" altLang="zh-CN" sz="2800" kern="100" dirty="0">
                <a:solidFill>
                  <a:srgbClr val="C00000"/>
                </a:solidFill>
                <a:latin typeface="Times New Roman" panose="02020603050405020304"/>
                <a:ea typeface="华文细黑"/>
                <a:cs typeface="Times New Roman" panose="02020603050405020304"/>
              </a:rPr>
              <a:t>多指可以参与而不愿意参与</a:t>
            </a:r>
            <a:r>
              <a:rPr lang="en-US" altLang="zh-CN" sz="2800" kern="100" dirty="0" smtClean="0">
                <a:solidFill>
                  <a:srgbClr val="C00000"/>
                </a:solidFill>
                <a:latin typeface="Times New Roman" panose="02020603050405020304"/>
                <a:ea typeface="华文细黑"/>
              </a:rPr>
              <a:t>)</a:t>
            </a:r>
            <a:endParaRPr lang="en-US" altLang="zh-CN" sz="2800" kern="100" dirty="0" smtClean="0">
              <a:solidFill>
                <a:srgbClr val="C00000"/>
              </a:solidFill>
              <a:latin typeface="Times New Roman" panose="02020603050405020304"/>
              <a:ea typeface="华文细黑"/>
            </a:endParaRPr>
          </a:p>
        </p:txBody>
      </p:sp>
      <p:sp>
        <p:nvSpPr>
          <p:cNvPr id="8" name="矩形 7"/>
          <p:cNvSpPr/>
          <p:nvPr/>
        </p:nvSpPr>
        <p:spPr>
          <a:xfrm>
            <a:off x="11088141" y="3588554"/>
            <a:ext cx="543739" cy="523220"/>
          </a:xfrm>
          <a:prstGeom prst="rect">
            <a:avLst/>
          </a:prstGeom>
        </p:spPr>
        <p:txBody>
          <a:bodyPr wrap="none">
            <a:spAutoFit/>
          </a:bodyPr>
          <a:lstStyle/>
          <a:p>
            <a:r>
              <a:rPr lang="en-US" altLang="zh-CN" sz="2800" kern="100" dirty="0">
                <a:solidFill>
                  <a:srgbClr val="C00000"/>
                </a:solidFill>
                <a:latin typeface="宋体" panose="02010600030101010101" pitchFamily="2" charset="-122"/>
                <a:ea typeface="华文细黑"/>
                <a:cs typeface="Times New Roman" panose="02020603050405020304"/>
              </a:rPr>
              <a:t>√</a:t>
            </a:r>
            <a:endParaRPr lang="zh-CN" altLang="en-US" sz="2800" kern="100" dirty="0">
              <a:solidFill>
                <a:srgbClr val="C00000"/>
              </a:solidFill>
              <a:latin typeface="宋体" panose="02010600030101010101" pitchFamily="2" charset="-122"/>
              <a:ea typeface="华文细黑"/>
              <a:cs typeface="Times New Roman" panose="02020603050405020304"/>
            </a:endParaRPr>
          </a:p>
        </p:txBody>
      </p:sp>
      <p:sp>
        <p:nvSpPr>
          <p:cNvPr id="9" name="矩形 8"/>
          <p:cNvSpPr/>
          <p:nvPr/>
        </p:nvSpPr>
        <p:spPr>
          <a:xfrm>
            <a:off x="11078616" y="4889004"/>
            <a:ext cx="543739" cy="523220"/>
          </a:xfrm>
          <a:prstGeom prst="rect">
            <a:avLst/>
          </a:prstGeom>
        </p:spPr>
        <p:txBody>
          <a:bodyPr wrap="none">
            <a:spAutoFit/>
          </a:bodyPr>
          <a:lstStyle/>
          <a:p>
            <a:r>
              <a:rPr lang="en-US" altLang="zh-CN" sz="2800" kern="100" dirty="0">
                <a:solidFill>
                  <a:srgbClr val="C00000"/>
                </a:solidFill>
                <a:latin typeface="宋体" panose="02010600030101010101" pitchFamily="2" charset="-122"/>
                <a:ea typeface="华文细黑"/>
                <a:cs typeface="Times New Roman" panose="02020603050405020304"/>
              </a:rPr>
              <a:t>√</a:t>
            </a:r>
            <a:endParaRPr lang="zh-CN" altLang="zh-CN" sz="2800" kern="100" dirty="0">
              <a:solidFill>
                <a:srgbClr val="C00000"/>
              </a:solidFill>
              <a:latin typeface="宋体" panose="02010600030101010101" pitchFamily="2" charset="-122"/>
              <a:ea typeface="华文细黑"/>
              <a:cs typeface="Times New Roman" panose="02020603050405020304"/>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linds(horizontal)">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blinds(horizontal)">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grpId="1" nodeType="clickEffect">
                                  <p:stCondLst>
                                    <p:cond delay="0"/>
                                  </p:stCondLst>
                                  <p:childTnLst>
                                    <p:animEffect transition="out" filter="fade">
                                      <p:cBhvr>
                                        <p:cTn id="26" dur="500"/>
                                        <p:tgtEl>
                                          <p:spTgt spid="4"/>
                                        </p:tgtEl>
                                      </p:cBhvr>
                                    </p:animEffect>
                                    <p:set>
                                      <p:cBhvr>
                                        <p:cTn id="27" dur="1" fill="hold">
                                          <p:stCondLst>
                                            <p:cond delay="499"/>
                                          </p:stCondLst>
                                        </p:cTn>
                                        <p:tgtEl>
                                          <p:spTgt spid="4"/>
                                        </p:tgtEl>
                                        <p:attrNameLst>
                                          <p:attrName>style.visibility</p:attrName>
                                        </p:attrNameLst>
                                      </p:cBhvr>
                                      <p:to>
                                        <p:strVal val="hidden"/>
                                      </p:to>
                                    </p:set>
                                  </p:childTnLst>
                                </p:cTn>
                              </p:par>
                              <p:par>
                                <p:cTn id="28" presetID="10" presetClass="exit" presetSubtype="0" fill="hold" grpId="1" nodeType="withEffect">
                                  <p:stCondLst>
                                    <p:cond delay="0"/>
                                  </p:stCondLst>
                                  <p:childTnLst>
                                    <p:animEffect transition="out" filter="fade">
                                      <p:cBhvr>
                                        <p:cTn id="29" dur="500"/>
                                        <p:tgtEl>
                                          <p:spTgt spid="6"/>
                                        </p:tgtEl>
                                      </p:cBhvr>
                                    </p:animEffect>
                                    <p:set>
                                      <p:cBhvr>
                                        <p:cTn id="30" dur="1" fill="hold">
                                          <p:stCondLst>
                                            <p:cond delay="499"/>
                                          </p:stCondLst>
                                        </p:cTn>
                                        <p:tgtEl>
                                          <p:spTgt spid="6"/>
                                        </p:tgtEl>
                                        <p:attrNameLst>
                                          <p:attrName>style.visibility</p:attrName>
                                        </p:attrNameLst>
                                      </p:cBhvr>
                                      <p:to>
                                        <p:strVal val="hidden"/>
                                      </p:to>
                                    </p:set>
                                  </p:childTnLst>
                                </p:cTn>
                              </p:par>
                              <p:par>
                                <p:cTn id="31" presetID="10" presetClass="exit" presetSubtype="0" fill="hold" grpId="1" nodeType="withEffect">
                                  <p:stCondLst>
                                    <p:cond delay="0"/>
                                  </p:stCondLst>
                                  <p:childTnLst>
                                    <p:animEffect transition="out" filter="fade">
                                      <p:cBhvr>
                                        <p:cTn id="32" dur="500"/>
                                        <p:tgtEl>
                                          <p:spTgt spid="8"/>
                                        </p:tgtEl>
                                      </p:cBhvr>
                                    </p:animEffect>
                                    <p:set>
                                      <p:cBhvr>
                                        <p:cTn id="33" dur="1" fill="hold">
                                          <p:stCondLst>
                                            <p:cond delay="499"/>
                                          </p:stCondLst>
                                        </p:cTn>
                                        <p:tgtEl>
                                          <p:spTgt spid="8"/>
                                        </p:tgtEl>
                                        <p:attrNameLst>
                                          <p:attrName>style.visibility</p:attrName>
                                        </p:attrNameLst>
                                      </p:cBhvr>
                                      <p:to>
                                        <p:strVal val="hidden"/>
                                      </p:to>
                                    </p:set>
                                  </p:childTnLst>
                                </p:cTn>
                              </p:par>
                              <p:par>
                                <p:cTn id="34" presetID="10" presetClass="exit" presetSubtype="0" fill="hold" grpId="1" nodeType="withEffect">
                                  <p:stCondLst>
                                    <p:cond delay="0"/>
                                  </p:stCondLst>
                                  <p:childTnLst>
                                    <p:animEffect transition="out" filter="fade">
                                      <p:cBhvr>
                                        <p:cTn id="35" dur="500"/>
                                        <p:tgtEl>
                                          <p:spTgt spid="9"/>
                                        </p:tgtEl>
                                      </p:cBhvr>
                                    </p:animEffect>
                                    <p:set>
                                      <p:cBhvr>
                                        <p:cTn id="36" dur="1" fill="hold">
                                          <p:stCondLst>
                                            <p:cond delay="499"/>
                                          </p:stCondLst>
                                        </p:cTn>
                                        <p:tgtEl>
                                          <p:spTgt spid="9"/>
                                        </p:tgtEl>
                                        <p:attrNameLst>
                                          <p:attrName>style.visibility</p:attrName>
                                        </p:attrNameLst>
                                      </p:cBhvr>
                                      <p:to>
                                        <p:strVal val="hidden"/>
                                      </p:to>
                                    </p:set>
                                  </p:childTnLst>
                                </p:cTn>
                              </p:par>
                            </p:childTnLst>
                          </p:cTn>
                        </p:par>
                      </p:childTnLst>
                    </p:cTn>
                  </p:par>
                </p:childTnLst>
              </p:cTn>
              <p:nextCondLst>
                <p:cond evt="onClick" delay="0">
                  <p:tgtEl>
                    <p:spTgt spid="3"/>
                  </p:tgtEl>
                </p:cond>
              </p:nextCondLst>
            </p:seq>
          </p:childTnLst>
        </p:cTn>
      </p:par>
    </p:tnLst>
    <p:bldLst>
      <p:bldP spid="4" grpId="0"/>
      <p:bldP spid="4" grpId="1"/>
      <p:bldP spid="6" grpId="0"/>
      <p:bldP spid="6" grpId="1"/>
      <p:bldP spid="8" grpId="0"/>
      <p:bldP spid="8" grpId="1"/>
      <p:bldP spid="9" grpId="0"/>
      <p:bldP spid="9" grpId="1"/>
    </p:bldLst>
  </p:timing>
</p:sld>
</file>

<file path=ppt/theme/theme1.xml><?xml version="1.0" encoding="utf-8"?>
<a:theme xmlns:a="http://schemas.openxmlformats.org/drawingml/2006/main" name="7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基本">
      <a:majorFont>
        <a:latin typeface="Arial Black"/>
        <a:ea typeface=""/>
        <a:cs typeface=""/>
        <a:font script="Jpan" typeface="ＭＳ Ｐゴシック"/>
        <a:font script="Hang" typeface="HY견고딕"/>
        <a:font script="Hans" typeface="微软雅黑"/>
        <a:font script="Hant" typeface="微軟正黑體"/>
        <a:font script="Arab" typeface="Tahoma"/>
        <a:font script="Hebr" typeface="Tahoma"/>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6715</Words>
  <Application>WPS 演示</Application>
  <PresentationFormat>自定义</PresentationFormat>
  <Paragraphs>389</Paragraphs>
  <Slides>44</Slides>
  <Notes>0</Notes>
  <HiddenSlides>1</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44</vt:i4>
      </vt:variant>
    </vt:vector>
  </HeadingPairs>
  <TitlesOfParts>
    <vt:vector size="58" baseType="lpstr">
      <vt:lpstr>Arial</vt:lpstr>
      <vt:lpstr>宋体</vt:lpstr>
      <vt:lpstr>Wingdings</vt:lpstr>
      <vt:lpstr>Times New Roman</vt:lpstr>
      <vt:lpstr>微软雅黑</vt:lpstr>
      <vt:lpstr>Times New Roman</vt:lpstr>
      <vt:lpstr>华文细黑</vt:lpstr>
      <vt:lpstr>华文细黑</vt:lpstr>
      <vt:lpstr>Courier New</vt:lpstr>
      <vt:lpstr>Symbol</vt:lpstr>
      <vt:lpstr>Arial Unicode MS</vt:lpstr>
      <vt:lpstr>Calibri</vt:lpstr>
      <vt:lpstr>黑体</vt:lpstr>
      <vt:lpstr>7_Office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壹點KeTang</cp:lastModifiedBy>
  <cp:revision>4759</cp:revision>
  <dcterms:created xsi:type="dcterms:W3CDTF">2014-11-27T01:03:00Z</dcterms:created>
  <dcterms:modified xsi:type="dcterms:W3CDTF">2018-02-10T05:06:28Z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2052-10.1.0.7106</vt:lpwstr>
  </property>
</Properties>
</file>