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06" r:id="rId2"/>
    <p:sldId id="264" r:id="rId3"/>
    <p:sldId id="313" r:id="rId4"/>
    <p:sldId id="308" r:id="rId5"/>
    <p:sldId id="309" r:id="rId6"/>
    <p:sldId id="314" r:id="rId7"/>
    <p:sldId id="315" r:id="rId8"/>
    <p:sldId id="316" r:id="rId9"/>
    <p:sldId id="317" r:id="rId10"/>
    <p:sldId id="318" r:id="rId11"/>
    <p:sldId id="319" r:id="rId12"/>
    <p:sldId id="310" r:id="rId13"/>
    <p:sldId id="320" r:id="rId14"/>
    <p:sldId id="265" r:id="rId15"/>
    <p:sldId id="321" r:id="rId16"/>
    <p:sldId id="322" r:id="rId17"/>
    <p:sldId id="323" r:id="rId18"/>
    <p:sldId id="311" r:id="rId19"/>
    <p:sldId id="324" r:id="rId20"/>
    <p:sldId id="312" r:id="rId21"/>
    <p:sldId id="325" r:id="rId22"/>
    <p:sldId id="32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童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心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说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 smtClean="0"/>
              <a:t>童心说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8454461"/>
              </p:ext>
            </p:extLst>
          </p:nvPr>
        </p:nvGraphicFramePr>
        <p:xfrm>
          <a:off x="508000" y="2732103"/>
          <a:ext cx="8128000" cy="1647795"/>
        </p:xfrm>
        <a:graphic>
          <a:graphicData uri="http://schemas.openxmlformats.org/presentationml/2006/ole">
            <p:oleObj spid="_x0000_s6147" name="文档" r:id="rId7" imgW="3837032" imgH="77829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697909" y="3194643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9115" y="3194643"/>
            <a:ext cx="25130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8875" y="4009607"/>
            <a:ext cx="200902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6354" y="400960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06236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8809336"/>
              </p:ext>
            </p:extLst>
          </p:nvPr>
        </p:nvGraphicFramePr>
        <p:xfrm>
          <a:off x="323528" y="1330377"/>
          <a:ext cx="8128000" cy="2656649"/>
        </p:xfrm>
        <a:graphic>
          <a:graphicData uri="http://schemas.openxmlformats.org/presentationml/2006/ole">
            <p:oleObj spid="_x0000_s7171" name="文档" r:id="rId7" imgW="3837032" imgH="1253836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2609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夫童心者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真心也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而以为主于其内而童心失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其湮灭于假人而不尽见于后世者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吾又安得真正大圣人童心未曾失者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4670" y="1728180"/>
            <a:ext cx="2286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63318" y="2172452"/>
            <a:ext cx="294092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54152" y="2642701"/>
            <a:ext cx="235800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654152" y="3099961"/>
            <a:ext cx="19979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299540" y="3546830"/>
            <a:ext cx="262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19740" y="443514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9496" y="4818710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20072" y="523006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71290" y="565039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61451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6062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633221"/>
              </p:ext>
            </p:extLst>
          </p:nvPr>
        </p:nvGraphicFramePr>
        <p:xfrm>
          <a:off x="508000" y="1793389"/>
          <a:ext cx="8128000" cy="4011875"/>
        </p:xfrm>
        <a:graphic>
          <a:graphicData uri="http://schemas.openxmlformats.org/presentationml/2006/ole">
            <p:oleObj spid="_x0000_s8195" name="文档" r:id="rId7" imgW="3837032" imgH="18935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《童心说》是李贽公开讨伐假道学、假文学的一篇檄文。作者对人们丧失本真自我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以后天习染等蒙蔽纯净本心的现象进行猛烈抨击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主张人应该保持童心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保持本真自我。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1882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958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夫童心者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真心也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若以童心为不可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是以真心为不可也。夫童心者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绝假纯真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最初一念之本心也。若失却童心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便失却真心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失却真心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便失却真人。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就是真心。如果认为不该有童心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就是以为不该有真心。所谓童心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其实是人在最初未受外界任何干扰时一颗毫无造作、绝对真诚的本心。如果失去了童心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也就失去了真心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也就失去了保持本真之心的人。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文章第一段重在解释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的概念。文章一开头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提出了重要的论点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童心。然后先连用两个判断句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从正面指出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童心就是真心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绝假纯真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最初一念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的真实感情。接着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他又连用两个假设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从反面进一步阐明童心的含义。这样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一正一反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什么叫童心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解释得清晰而完整。文字虽然不多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语气肯定而自信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这就奠定了全文的基调。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5426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盖方其始也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有闻见从耳目而入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而以为主于其内而童心失。其长也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有道理从闻见而入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而以为主于其内而童心失。其久也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道理闻见日以益多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则所知所觉日以益广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于是焉又知美名之可好也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而务欲以扬之而童心失。知不美之名之可丑也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而务欲以掩之而童心失。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在人的启蒙时期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通过耳闻目睹会获得大量的感性知识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从外边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进入的闻见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成了他内心的主宰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童心也就失落了。长大之后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又学到更多的理性知识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而这些后天得来的感性的闻见和理性的道理一经入住人的心灵之后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童心也就失落了。久而久之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道理、闻见日益增多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所能感知、觉察的范围也日益扩大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从而又明白美名是好的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就千方百计地去发扬光大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这样童心就失落了。知道恶名是丑的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便挖空心思地来遮盖掩饰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童心也就不复存在了。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282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文章的第二段围绕着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童心胡然而遽失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着重指出理学教条对童心的摧残及其危害。李贽指出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许多文人学士之所以失去童心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道理闻见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不断影响侵害的结果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道理闻见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多读书识义理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而来。这样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李贽就把批判的锋芒直指宋明理学了。值得注意的是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李贽在分析这个问题时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并没有简单化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而是细致地揭露了宋明理学危害童心的过程和特点。他采用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方其始也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其长也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三组结构基本相同的句式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把宋明理学潜移默化对童心的侵害揭露出来。这样的表达方式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不仅一针见血、击中要害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而且形象生动。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23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天下之至文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未有不出于童心焉者也。苟童心常存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则道理不行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闻见不立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无时不文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无人不文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无一样创制体格文字而非文者。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天下的好文章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没有不是发自童心的。如果童心常在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那些所谓的闻见、道理就会失去立脚之地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任何时代、任何人、任何体裁都可以写出极好的作品来。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李贽认为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童心常存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无时不文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无一样创制体格文字而非文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并把宋元以来出现的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等新的文学样式奉为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古今至文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。文中连用大量的排比句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文势沛然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一泻到底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与上一层次的假言、假文等形成强烈对照。从而突出了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天下之至文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未有不出于童心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的重要论点。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839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80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为什么文中说孔孟义理的道理闻见会障泯童心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由于孔孟的学说已经变成了假道学的道理闻见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而假道学的道理闻见的影响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致使人们从小开始就被外界的假人假言假事所左右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不断地掩饰自己的本真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从而逐渐地丧失童心。李贽指出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一旦以闻见道理为心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则所言者皆闻见道理之言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而不是童心自出之言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岂非以假人言假言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而事假事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文假文乎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盖其人既假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则无所不假矣。由是而以假言与假人言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则假人喜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以假事与假人道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则假人喜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以假文与假人谈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则假人喜。无所不假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则无所不喜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。李贽讽刺当时社会上满场尽是矮人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盲目崇拜孔孟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犹如矮子观场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随人言说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满场是假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矮人何辩也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进而明确地揭示了假人假言假事的来源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一针见血地说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然则六经、《语》、《孟》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乃道学之口实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假人之渊薮也。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这无疑成为一颗重磅炸弹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轰塌了儒家经典及其义理神圣的殿堂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的思想特征表现得淋漓尽致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9542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《童心说》呈现出李贽怎样的语言风格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请结合文本加以阐释。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68054"/>
              </p:ext>
            </p:extLst>
          </p:nvPr>
        </p:nvGraphicFramePr>
        <p:xfrm>
          <a:off x="508000" y="2190330"/>
          <a:ext cx="8128000" cy="4263006"/>
        </p:xfrm>
        <a:graphic>
          <a:graphicData uri="http://schemas.openxmlformats.org/presentationml/2006/ole">
            <p:oleObj spid="_x0000_s9219" name="文档" r:id="rId6" imgW="3922675" imgH="20569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986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22.eps" descr="id:2147487663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87824" y="1264859"/>
            <a:ext cx="2232248" cy="325465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54911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(1527—1602),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明代卓越的思想家、文学批评家。字卓吾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又字笃吾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号宏甫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又号温陵居士。泉州晋江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今福建晋江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人。曾任国子监博士、南京刑部员外郎等职。认定六经以及《论语》《孟子》等儒家经典只是当时弟子的随笔记录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万世之论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341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愤而为文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童心毕现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《童心说》赏析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《童心说》是李贽的一篇著名文章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文章的主旨是对人们丧失本真自我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以后天习染等蒙蔽纯净本心的现象进行猛烈抨击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主张人应该保持童心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保持本真自我。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只有童子才保持了人心纯真的本来面目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童子之心是未受外在污染的纯真之心。而本真自我在人接受了闻见道理以后便丧失了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这就是文中所说的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有道理从闻见而入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而以为主于其内而童心失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。人的道理闻见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主要是从读书识义理而来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因此读书识义理便是造成童心丧失的主要原因。其实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李贽所谓的读书识义理便会丧失童心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并非叫人闭目塞听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不与外界接触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他主要是抨击当时虚伪的世风和俗儒、陋儒对经书的迷信盲从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食而不化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甚至以之文过饰非的丑陋现象。因此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李贽提倡童心说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就是要人们返回赤子之心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重现本真自我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以纠正虚伪的世风。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李贽批评假道学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还源于道学所依据的六经以及《论语》《孟子》。他认为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六经以及《论语》《孟子》这些儒家经典并非皆出于圣人之口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迂阔门徒、懵懂弟子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即便出于圣人之口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也不能作为万世不变的至论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不能成为行之于万世的信条。这些言论在当时是非常大胆的。当时虽然也有一些批评假道学的文章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但直接批评六经以及《论语》《孟子》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道学之口实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假人之渊薮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实绝无仅有。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35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341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李贽所谓的童心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重在一个真字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也就是未受世俗观念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特别是名利才色等浸染的本真状态。这样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李贽所谓的童心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实际上主要不是一个哲学的观念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而是一个文学的观念。李贽的童心说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是由读龙洞山农为《西厢记》所写的序言有感而发。童心是龙洞山农提出的一个概念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知者勿谓我尚有童心可也。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李贽就此认为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在文学上要重自然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天下之至文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未有不出于童心焉者也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。不管哪一种文学形式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即使是六朝骈文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徒重形式的举业八股文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以及不为正统文学家所看重的传奇、院本、杂剧等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只要出于童心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就是天下之至文。从这里也可以看出李贽的美学思想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他主张自然为美。他认为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自然的东西出于人的真性情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它在形式上是美的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在内容上是善的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就是真善美的合一。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李贽的文章体现了他的这种主张。李贽一生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愤世嫉俗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孤寂傲世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童心说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的有力实践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表明他是一个保持了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而为世俗难容的文人。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2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其哲学观点没有摆脱王守仁和禅学的影响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但公开以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主张重视功利。坚持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心外无物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继承并修正王守仁的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主张保持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。李贽的思想在当时就产生了很大的影响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也因此触怒了地主阶级当权派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屡次遭到迫害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最后自杀于狱中。文学方面反对复古摹拟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主张创作必须抒发己见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并重视小说戏曲在文学史上的地位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在当时颇有影响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曾评点《水浒传》。著有《焚书》《藏书》等。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60433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《童心说》以其强烈地反对道学教育及封建名教的束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反对权威和僵化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追求个性自由和解放的特征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具有了近代启蒙思想的色彩。它是对封建专制主义压制人的个性和情感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程朱理学摧残人们精神和理智的一种抗争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是对个性的自由解放、自由发展的一种人本主义的呼唤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是躁动于封建名教重压下的人的主体自觉的渴求和觉悟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是与初步资本主义萌芽的社会经济状况相适应的。这种见解在当时的确具有振聋发聩的作用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无论是对文艺批评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还是对教育的理论与实施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都具有深刻的积极意义。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6701842"/>
              </p:ext>
            </p:extLst>
          </p:nvPr>
        </p:nvGraphicFramePr>
        <p:xfrm>
          <a:off x="508000" y="1916832"/>
          <a:ext cx="8128000" cy="3023200"/>
        </p:xfrm>
        <a:graphic>
          <a:graphicData uri="http://schemas.openxmlformats.org/presentationml/2006/ole">
            <p:oleObj spid="_x0000_s1027" name="文档" r:id="rId7" imgW="3837032" imgH="142663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26868" y="2328098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4658" y="2328098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6775" y="2328967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8991" y="2749755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6756" y="2781797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4479" y="2781797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44639" y="3223367"/>
            <a:ext cx="6653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36308" y="3213314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67995" y="401632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6487" y="401632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34997" y="446915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13489" y="446915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8511795"/>
              </p:ext>
            </p:extLst>
          </p:nvPr>
        </p:nvGraphicFramePr>
        <p:xfrm>
          <a:off x="508000" y="1127889"/>
          <a:ext cx="8128000" cy="5747104"/>
        </p:xfrm>
        <a:graphic>
          <a:graphicData uri="http://schemas.openxmlformats.org/presentationml/2006/ole">
            <p:oleObj spid="_x0000_s2051" name="文档" r:id="rId7" imgW="3837032" imgH="271250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111058" y="155679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72707" y="199923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0392" y="2483374"/>
            <a:ext cx="117357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43033" y="294586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9667" y="335054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57478" y="382774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4684" y="42569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88024" y="47251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07581" y="51721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07580" y="56308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13075" y="609416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49666" y="651915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051426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4598524"/>
              </p:ext>
            </p:extLst>
          </p:nvPr>
        </p:nvGraphicFramePr>
        <p:xfrm>
          <a:off x="508000" y="1550063"/>
          <a:ext cx="8128000" cy="4011875"/>
        </p:xfrm>
        <a:graphic>
          <a:graphicData uri="http://schemas.openxmlformats.org/presentationml/2006/ole">
            <p:oleObj spid="_x0000_s3075" name="文档" r:id="rId7" imgW="3837032" imgH="189317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151216" y="164006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219" y="2094182"/>
            <a:ext cx="13404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2774" y="2534460"/>
            <a:ext cx="11711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0154" y="299782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8420" y="341860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69046" y="387157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20433" y="429027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64293" y="47459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75153" y="5214323"/>
            <a:ext cx="276747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670800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321298"/>
              </p:ext>
            </p:extLst>
          </p:nvPr>
        </p:nvGraphicFramePr>
        <p:xfrm>
          <a:off x="508000" y="2439535"/>
          <a:ext cx="8128000" cy="2232930"/>
        </p:xfrm>
        <a:graphic>
          <a:graphicData uri="http://schemas.openxmlformats.org/presentationml/2006/ole">
            <p:oleObj spid="_x0000_s4099" name="文档" r:id="rId7" imgW="3837032" imgH="105440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32742" y="250415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2063" y="298656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0023" y="340722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5854" y="389106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15469" y="431029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3500324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8027686"/>
              </p:ext>
            </p:extLst>
          </p:nvPr>
        </p:nvGraphicFramePr>
        <p:xfrm>
          <a:off x="508000" y="1261489"/>
          <a:ext cx="8128000" cy="4852589"/>
        </p:xfrm>
        <a:graphic>
          <a:graphicData uri="http://schemas.openxmlformats.org/presentationml/2006/ole">
            <p:oleObj spid="_x0000_s5123" name="文档" r:id="rId7" imgW="3837032" imgH="229131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12462" y="2092021"/>
            <a:ext cx="1707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50932" y="209202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5960" y="2912162"/>
            <a:ext cx="42862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2071" y="3275462"/>
            <a:ext cx="25715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40033" y="409560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9800" y="4105113"/>
            <a:ext cx="178953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30711" y="491574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49018" y="4926135"/>
            <a:ext cx="178953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30773" y="573588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59408" y="5735885"/>
            <a:ext cx="369291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9635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211</TotalTime>
  <Words>2176</Words>
  <Application>Microsoft Office PowerPoint</Application>
  <PresentationFormat>全屏显示(4:3)</PresentationFormat>
  <Paragraphs>108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相关读物 童心说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