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5"/>
  </p:notesMasterIdLst>
  <p:handoutMasterIdLst>
    <p:handoutMasterId r:id="rId46"/>
  </p:handoutMasterIdLst>
  <p:sldIdLst>
    <p:sldId id="1520" r:id="rId3"/>
    <p:sldId id="1296" r:id="rId4"/>
    <p:sldId id="1360" r:id="rId5"/>
    <p:sldId id="856" r:id="rId6"/>
    <p:sldId id="1658" r:id="rId7"/>
    <p:sldId id="1783" r:id="rId8"/>
    <p:sldId id="1784" r:id="rId9"/>
    <p:sldId id="1659" r:id="rId10"/>
    <p:sldId id="1785" r:id="rId11"/>
    <p:sldId id="1660" r:id="rId12"/>
    <p:sldId id="1662" r:id="rId13"/>
    <p:sldId id="1663" r:id="rId14"/>
    <p:sldId id="1780" r:id="rId15"/>
    <p:sldId id="1582" r:id="rId16"/>
    <p:sldId id="1664" r:id="rId17"/>
    <p:sldId id="1669" r:id="rId18"/>
    <p:sldId id="1671" r:id="rId19"/>
    <p:sldId id="1384" r:id="rId20"/>
    <p:sldId id="1755" r:id="rId21"/>
    <p:sldId id="1619" r:id="rId22"/>
    <p:sldId id="1686" r:id="rId23"/>
    <p:sldId id="1756" r:id="rId24"/>
    <p:sldId id="1753" r:id="rId25"/>
    <p:sldId id="1786" r:id="rId26"/>
    <p:sldId id="1787" r:id="rId27"/>
    <p:sldId id="1777" r:id="rId28"/>
    <p:sldId id="1768" r:id="rId29"/>
    <p:sldId id="1781" r:id="rId30"/>
    <p:sldId id="1746" r:id="rId31"/>
    <p:sldId id="1757" r:id="rId32"/>
    <p:sldId id="1698" r:id="rId33"/>
    <p:sldId id="1699" r:id="rId34"/>
    <p:sldId id="1788" r:id="rId35"/>
    <p:sldId id="1700" r:id="rId36"/>
    <p:sldId id="1701" r:id="rId37"/>
    <p:sldId id="1704" r:id="rId38"/>
    <p:sldId id="1770" r:id="rId39"/>
    <p:sldId id="1778" r:id="rId40"/>
    <p:sldId id="1771" r:id="rId41"/>
    <p:sldId id="1772" r:id="rId42"/>
    <p:sldId id="1773" r:id="rId43"/>
    <p:sldId id="1519" r:id="rId44"/>
  </p:sldIdLst>
  <p:sldSz cx="12190095" cy="685927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00CCFF"/>
    <a:srgbClr val="B4C7E7"/>
    <a:srgbClr val="0066FF"/>
    <a:srgbClr val="9BBD59"/>
    <a:srgbClr val="7BC14A"/>
    <a:srgbClr val="FFD966"/>
    <a:srgbClr val="F3EFE5"/>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16" autoAdjust="0"/>
    <p:restoredTop sz="96727" autoAdjust="0"/>
  </p:normalViewPr>
  <p:slideViewPr>
    <p:cSldViewPr>
      <p:cViewPr>
        <p:scale>
          <a:sx n="75" d="100"/>
          <a:sy n="75" d="100"/>
        </p:scale>
        <p:origin x="-1008" y="-346"/>
      </p:cViewPr>
      <p:guideLst>
        <p:guide orient="horz" pos="2161"/>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notesMaster" Target="notesMasters/notesMaster1.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0" y="6357823"/>
            <a:ext cx="2844430" cy="365210"/>
          </a:xfrm>
          <a:prstGeom prst="rect">
            <a:avLst/>
          </a:prstGeom>
        </p:spPr>
        <p:txBody>
          <a:bodyPr/>
          <a:lstStyle/>
          <a:p>
            <a:fld id="{7CD490C1-7E7E-423A-91D8-058624AF834B}" type="datetimeFigureOut">
              <a:rPr lang="zh-CN" altLang="en-US" smtClean="0"/>
            </a:fld>
            <a:endParaRPr lang="zh-CN" altLang="en-US"/>
          </a:p>
        </p:txBody>
      </p:sp>
      <p:sp>
        <p:nvSpPr>
          <p:cNvPr id="3" name="页脚占位符 2"/>
          <p:cNvSpPr>
            <a:spLocks noGrp="1"/>
          </p:cNvSpPr>
          <p:nvPr>
            <p:ph type="ftr" sz="quarter" idx="11"/>
          </p:nvPr>
        </p:nvSpPr>
        <p:spPr>
          <a:xfrm>
            <a:off x="4165058" y="6357823"/>
            <a:ext cx="3860297" cy="36521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463" y="6357823"/>
            <a:ext cx="2844430" cy="365210"/>
          </a:xfrm>
          <a:prstGeom prst="rect">
            <a:avLst/>
          </a:prstGeom>
        </p:spPr>
        <p:txBody>
          <a:bodyPr/>
          <a:lstStyle/>
          <a:p>
            <a:fld id="{EA5C5624-0453-40A9-9FFF-DD435B6A2D1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slide" Target="slide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29.xml"/><Relationship Id="rId3" Type="http://schemas.openxmlformats.org/officeDocument/2006/relationships/slide" Target="slide18.xml"/><Relationship Id="rId2" Type="http://schemas.openxmlformats.org/officeDocument/2006/relationships/slide" Target="slide3.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slide" Target="slide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slide" Target="slide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l="5862" t="10817" r="1228" b="5589"/>
          <a:stretch>
            <a:fillRect/>
          </a:stretch>
        </p:blipFill>
        <p:spPr>
          <a:xfrm>
            <a:off x="0" y="0"/>
            <a:ext cx="12198634" cy="6859588"/>
          </a:xfrm>
          <a:prstGeom prst="rect">
            <a:avLst/>
          </a:prstGeom>
        </p:spPr>
      </p:pic>
      <p:grpSp>
        <p:nvGrpSpPr>
          <p:cNvPr id="29" name="组合 28"/>
          <p:cNvGrpSpPr/>
          <p:nvPr/>
        </p:nvGrpSpPr>
        <p:grpSpPr>
          <a:xfrm>
            <a:off x="-1275" y="3707638"/>
            <a:ext cx="12192000" cy="1375395"/>
            <a:chOff x="-1524000" y="2705990"/>
            <a:chExt cx="12192000" cy="1375395"/>
          </a:xfrm>
        </p:grpSpPr>
        <p:cxnSp>
          <p:nvCxnSpPr>
            <p:cNvPr id="30" name="直接连接符 2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524000" y="2705990"/>
              <a:ext cx="12192000" cy="1375395"/>
              <a:chOff x="-1524000" y="2705990"/>
              <a:chExt cx="12192000" cy="1375395"/>
            </a:xfrm>
          </p:grpSpPr>
          <p:sp>
            <p:nvSpPr>
              <p:cNvPr id="32" name="矩形 3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标题 2"/>
          <p:cNvSpPr txBox="1"/>
          <p:nvPr/>
        </p:nvSpPr>
        <p:spPr>
          <a:xfrm>
            <a:off x="2753334" y="3766594"/>
            <a:ext cx="2621792" cy="503707"/>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2800" b="1" kern="100" dirty="0" smtClean="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第五课</a:t>
            </a:r>
            <a:endParaRPr lang="en-US" altLang="zh-CN" sz="2800" b="1" kern="100" dirty="0">
              <a:solidFill>
                <a:schemeClr val="tx1">
                  <a:lumMod val="85000"/>
                  <a:lumOff val="15000"/>
                </a:schemeClr>
              </a:solidFill>
              <a:latin typeface="Times New Roman" panose="02020603050405020304"/>
              <a:ea typeface="微软雅黑" panose="020B0503020204020204" pitchFamily="34" charset="-122"/>
              <a:cs typeface="Times New Roman" panose="02020603050405020304"/>
            </a:endParaRPr>
          </a:p>
        </p:txBody>
      </p:sp>
      <p:sp>
        <p:nvSpPr>
          <p:cNvPr id="16" name="标题 2"/>
          <p:cNvSpPr txBox="1"/>
          <p:nvPr/>
        </p:nvSpPr>
        <p:spPr>
          <a:xfrm>
            <a:off x="2753334" y="4281229"/>
            <a:ext cx="9246528" cy="670435"/>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3600" b="1" kern="100" dirty="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达尔文</a:t>
            </a:r>
            <a:r>
              <a:rPr lang="zh-CN" altLang="en-US" sz="3600" b="1" kern="100" dirty="0" smtClean="0">
                <a:solidFill>
                  <a:schemeClr val="tx1">
                    <a:lumMod val="85000"/>
                    <a:lumOff val="15000"/>
                  </a:schemeClr>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600" b="1" kern="100" dirty="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兴趣</a:t>
            </a:r>
            <a:r>
              <a:rPr lang="zh-CN" altLang="en-US" sz="3600" b="1" kern="100" dirty="0" smtClean="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与恒心是科学发现的动力</a:t>
            </a:r>
            <a:endParaRPr lang="zh-CN" altLang="zh-CN" sz="3600" b="1" kern="100" dirty="0">
              <a:solidFill>
                <a:schemeClr val="tx1">
                  <a:lumMod val="85000"/>
                  <a:lumOff val="15000"/>
                </a:schemeClr>
              </a:solidFill>
              <a:latin typeface="Times New Roman" panose="02020603050405020304"/>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159759"/>
            <a:ext cx="11588854"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她一身中国旗袍，外披一件考究毛呢，</a:t>
            </a:r>
            <a:r>
              <a:rPr lang="zh-CN" altLang="zh-CN" sz="2800" kern="100" dirty="0">
                <a:solidFill>
                  <a:srgbClr val="0000FF"/>
                </a:solidFill>
                <a:latin typeface="Times New Roman" panose="02020603050405020304"/>
                <a:ea typeface="华文细黑"/>
                <a:cs typeface="Times New Roman" panose="02020603050405020304"/>
              </a:rPr>
              <a:t>风度翩翩</a:t>
            </a:r>
            <a:r>
              <a:rPr lang="zh-CN" altLang="zh-CN" sz="2800" kern="100" dirty="0">
                <a:latin typeface="Times New Roman" panose="02020603050405020304"/>
                <a:ea typeface="华文细黑"/>
                <a:cs typeface="Times New Roman" panose="02020603050405020304"/>
              </a:rPr>
              <a:t>，笑容耐人寻味，配上一脸素雅淡妆，极具风情。</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13" name="矩形 12"/>
          <p:cNvSpPr/>
          <p:nvPr/>
        </p:nvSpPr>
        <p:spPr>
          <a:xfrm>
            <a:off x="5272960" y="1951534"/>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4" name="矩形 3"/>
          <p:cNvSpPr/>
          <p:nvPr/>
        </p:nvSpPr>
        <p:spPr>
          <a:xfrm>
            <a:off x="339000" y="2421682"/>
            <a:ext cx="8920506" cy="661015"/>
          </a:xfrm>
          <a:prstGeom prst="rect">
            <a:avLst/>
          </a:prstGeom>
        </p:spPr>
        <p:txBody>
          <a:bodyPr>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应为</a:t>
            </a:r>
            <a:r>
              <a:rPr lang="en-US" altLang="zh-CN" sz="2800" kern="100" dirty="0">
                <a:solidFill>
                  <a:srgbClr val="C00000"/>
                </a:solidFill>
                <a:latin typeface="宋体" panose="02010600030101010101" pitchFamily="2" charset="-122"/>
                <a:ea typeface="宋体" panose="02010600030101010101" pitchFamily="2" charset="-122"/>
                <a:cs typeface="Courier New" panose="02070309020205020404"/>
              </a:rPr>
              <a:t>“</a:t>
            </a:r>
            <a:r>
              <a:rPr lang="zh-CN" altLang="zh-CN" sz="2800" kern="100" dirty="0">
                <a:solidFill>
                  <a:srgbClr val="C00000"/>
                </a:solidFill>
                <a:latin typeface="Times New Roman" panose="02020603050405020304"/>
                <a:ea typeface="华文细黑"/>
                <a:cs typeface="Courier New" panose="02070309020205020404"/>
              </a:rPr>
              <a:t>风姿绰约</a:t>
            </a:r>
            <a:r>
              <a:rPr lang="en-US" altLang="zh-CN" sz="2800" kern="100" dirty="0">
                <a:solidFill>
                  <a:srgbClr val="C00000"/>
                </a:solidFill>
                <a:latin typeface="宋体" panose="02010600030101010101" pitchFamily="2" charset="-122"/>
                <a:ea typeface="宋体" panose="02010600030101010101" pitchFamily="2" charset="-122"/>
                <a:cs typeface="Courier New" panose="02070309020205020404"/>
              </a:rPr>
              <a:t>”</a:t>
            </a:r>
            <a:r>
              <a:rPr lang="zh-CN" altLang="zh-CN" sz="2800" kern="100" dirty="0">
                <a:solidFill>
                  <a:srgbClr val="C00000"/>
                </a:solidFill>
                <a:latin typeface="Times New Roman" panose="02020603050405020304"/>
                <a:ea typeface="华文细黑"/>
                <a:cs typeface="Courier New" panose="02070309020205020404"/>
              </a:rPr>
              <a:t>，形容气质优雅，体态柔美</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Courier New" panose="02070309020205020404"/>
              </a:rPr>
              <a:t>多指美女</a:t>
            </a:r>
            <a:r>
              <a:rPr lang="en-US" altLang="zh-CN" sz="2800" kern="100" dirty="0" smtClean="0">
                <a:solidFill>
                  <a:srgbClr val="C00000"/>
                </a:solidFill>
                <a:latin typeface="Times New Roman" panose="02020603050405020304"/>
                <a:ea typeface="华文细黑"/>
                <a:cs typeface="Courier New" panose="02070309020205020404"/>
              </a:rPr>
              <a:t>)</a:t>
            </a:r>
            <a:endParaRPr lang="en-US" altLang="zh-CN" sz="2800" kern="100" dirty="0" smtClean="0">
              <a:solidFill>
                <a:srgbClr val="C00000"/>
              </a:solidFill>
              <a:latin typeface="Times New Roman" panose="02020603050405020304"/>
              <a:ea typeface="华文细黑"/>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13" grpId="0"/>
      <p:bldP spid="13" grpId="1"/>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7" name="矩形 6"/>
          <p:cNvSpPr>
            <a:spLocks noChangeAspect="1"/>
          </p:cNvSpPr>
          <p:nvPr/>
        </p:nvSpPr>
        <p:spPr>
          <a:xfrm>
            <a:off x="339000" y="333450"/>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mj-ea"/>
                <a:ea typeface="+mj-ea"/>
                <a:cs typeface="Times New Roman" panose="02020603050405020304" pitchFamily="18" charset="0"/>
              </a:rPr>
              <a:t>辨词</a:t>
            </a:r>
            <a:r>
              <a:rPr lang="zh-CN" altLang="en-US" sz="2600" b="1" dirty="0">
                <a:solidFill>
                  <a:schemeClr val="bg1"/>
                </a:solidFill>
                <a:latin typeface="+mj-ea"/>
                <a:ea typeface="+mj-ea"/>
                <a:cs typeface="Times New Roman" panose="02020603050405020304" pitchFamily="18" charset="0"/>
              </a:rPr>
              <a:t>填空</a:t>
            </a:r>
            <a:endParaRPr lang="zh-CN" altLang="en-US" sz="2600" b="1" dirty="0">
              <a:solidFill>
                <a:schemeClr val="bg1"/>
              </a:solidFill>
              <a:latin typeface="+mj-ea"/>
              <a:ea typeface="+mj-ea"/>
              <a:cs typeface="Times New Roman" panose="02020603050405020304" pitchFamily="18" charset="0"/>
            </a:endParaRPr>
          </a:p>
        </p:txBody>
      </p:sp>
      <p:sp>
        <p:nvSpPr>
          <p:cNvPr id="8" name="矩形 7"/>
          <p:cNvSpPr/>
          <p:nvPr/>
        </p:nvSpPr>
        <p:spPr>
          <a:xfrm>
            <a:off x="339000" y="843790"/>
            <a:ext cx="11478502"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笃信</a:t>
            </a:r>
            <a:r>
              <a:rPr lang="en-US" altLang="zh-CN" sz="2800" kern="100" dirty="0">
                <a:latin typeface="Times New Roman" panose="02020603050405020304"/>
                <a:ea typeface="华文细黑"/>
                <a:cs typeface="Courier New" panose="02070309020205020404"/>
              </a:rPr>
              <a:t>·</a:t>
            </a:r>
            <a:r>
              <a:rPr lang="zh-CN" altLang="zh-CN" sz="2800" kern="100" dirty="0" smtClean="0">
                <a:latin typeface="Times New Roman" panose="02020603050405020304"/>
                <a:ea typeface="华文细黑"/>
                <a:cs typeface="Times New Roman" panose="02020603050405020304"/>
              </a:rPr>
              <a:t>坚信</a:t>
            </a:r>
            <a:r>
              <a:rPr lang="en-US" altLang="zh-CN" sz="2800" kern="100" dirty="0" smtClean="0">
                <a:latin typeface="Times New Roman" panose="02020603050405020304"/>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笃信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指忠实地信仰。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坚信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指坚决相信。</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例句：</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很多人都喜欢名言警句，特别是那些事业成功者，无不</a:t>
            </a:r>
            <a:r>
              <a:rPr lang="en-US" altLang="zh-CN" sz="2800" kern="100" dirty="0" smtClean="0">
                <a:latin typeface="Times New Roman" panose="02020603050405020304"/>
                <a:ea typeface="华文细黑"/>
                <a:cs typeface="Courier New" panose="02070309020205020404"/>
              </a:rPr>
              <a:t>_____</a:t>
            </a:r>
            <a:r>
              <a:rPr lang="zh-CN" altLang="zh-CN" sz="2800" kern="100" dirty="0" smtClean="0">
                <a:latin typeface="Times New Roman" panose="02020603050405020304"/>
                <a:ea typeface="华文细黑"/>
                <a:cs typeface="Times New Roman" panose="02020603050405020304"/>
              </a:rPr>
              <a:t>名言</a:t>
            </a:r>
            <a:r>
              <a:rPr lang="zh-CN" altLang="zh-CN" sz="2800" kern="100" dirty="0">
                <a:latin typeface="Times New Roman" panose="02020603050405020304"/>
                <a:ea typeface="华文细黑"/>
                <a:cs typeface="Times New Roman" panose="02020603050405020304"/>
              </a:rPr>
              <a:t>，并让名言与自己陪伴终生。</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作为一名在作物育种领域奋斗了多年的专家，他</a:t>
            </a:r>
            <a:r>
              <a:rPr lang="en-US" altLang="zh-CN" sz="2800" kern="100" dirty="0" smtClean="0">
                <a:latin typeface="Times New Roman" panose="02020603050405020304"/>
                <a:ea typeface="华文细黑"/>
                <a:cs typeface="Courier New" panose="02070309020205020404"/>
              </a:rPr>
              <a:t>_____</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一粒种子可以改变一个世界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10444261" y="2215183"/>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Courier New" panose="02070309020205020404"/>
              </a:rPr>
              <a:t>笃信</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3" name="矩形 2"/>
          <p:cNvSpPr/>
          <p:nvPr/>
        </p:nvSpPr>
        <p:spPr>
          <a:xfrm>
            <a:off x="8317929" y="3494991"/>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Courier New" panose="02070309020205020404"/>
              </a:rPr>
              <a:t>坚信</a:t>
            </a:r>
            <a:endParaRPr lang="zh-CN" altLang="zh-CN" sz="2800" kern="100" dirty="0">
              <a:solidFill>
                <a:srgbClr val="C00000"/>
              </a:solidFill>
              <a:latin typeface="Times New Roman" panose="02020603050405020304"/>
              <a:ea typeface="华文细黑"/>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 grpId="0"/>
      <p:bldP spid="2" grpId="1"/>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9000" y="333450"/>
            <a:ext cx="11478502"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制定</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制订</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制定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指定出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法律、规程、政策等</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。凸显的是权威性，动补结构。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制订</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指创制拟定。凸显的是创造性，并列结构。</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例句：</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根据《建议》的精神，国务院认真听取各方面的意见</a:t>
            </a:r>
            <a:r>
              <a:rPr lang="zh-CN" altLang="zh-CN" sz="2800" kern="100" dirty="0" smtClean="0">
                <a:latin typeface="Times New Roman" panose="02020603050405020304"/>
                <a:ea typeface="华文细黑"/>
                <a:cs typeface="Times New Roman" panose="02020603050405020304"/>
              </a:rPr>
              <a:t>，</a:t>
            </a:r>
            <a:r>
              <a:rPr lang="en-US" altLang="zh-CN" sz="2800" b="1" kern="100" dirty="0" smtClean="0">
                <a:latin typeface="宋体" panose="02010600030101010101" pitchFamily="2" charset="-122"/>
                <a:ea typeface="宋体" panose="02010600030101010101" pitchFamily="2" charset="-122"/>
                <a:cs typeface="Courier New" panose="02070309020205020404"/>
              </a:rPr>
              <a:t>______</a:t>
            </a:r>
            <a:r>
              <a:rPr lang="zh-CN" altLang="zh-CN" sz="2800" kern="100" dirty="0" smtClean="0">
                <a:latin typeface="Times New Roman" panose="02020603050405020304"/>
                <a:ea typeface="华文细黑"/>
                <a:cs typeface="Times New Roman" panose="02020603050405020304"/>
              </a:rPr>
              <a:t>了</a:t>
            </a:r>
            <a:r>
              <a:rPr lang="zh-CN" altLang="zh-CN" sz="2800" kern="100" dirty="0">
                <a:latin typeface="Times New Roman" panose="02020603050405020304"/>
                <a:ea typeface="华文细黑"/>
                <a:cs typeface="Times New Roman" panose="02020603050405020304"/>
              </a:rPr>
              <a:t>《中华人民共和国国民经济和社会发展第十个五年计划纲要</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草案</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好的</a:t>
            </a:r>
            <a:r>
              <a:rPr lang="zh-CN" altLang="zh-CN" sz="2800" kern="100" dirty="0" smtClean="0">
                <a:latin typeface="Times New Roman" panose="02020603050405020304"/>
                <a:ea typeface="华文细黑"/>
                <a:cs typeface="Times New Roman" panose="02020603050405020304"/>
              </a:rPr>
              <a:t>班规</a:t>
            </a:r>
            <a:r>
              <a:rPr lang="en-US" altLang="zh-CN" sz="2800" b="1" kern="100" dirty="0" smtClean="0">
                <a:latin typeface="宋体" panose="02010600030101010101" pitchFamily="2" charset="-122"/>
                <a:ea typeface="宋体" panose="02010600030101010101" pitchFamily="2" charset="-122"/>
                <a:cs typeface="Courier New" panose="02070309020205020404"/>
              </a:rPr>
              <a:t>_____</a:t>
            </a:r>
            <a:r>
              <a:rPr lang="zh-CN" altLang="zh-CN" sz="2800" kern="100" dirty="0" smtClean="0">
                <a:latin typeface="Times New Roman" panose="02020603050405020304"/>
                <a:ea typeface="华文细黑"/>
                <a:cs typeface="Times New Roman" panose="02020603050405020304"/>
              </a:rPr>
              <a:t>前</a:t>
            </a:r>
            <a:r>
              <a:rPr lang="zh-CN" altLang="zh-CN" sz="2800" kern="100" dirty="0">
                <a:latin typeface="Times New Roman" panose="02020603050405020304"/>
                <a:ea typeface="华文细黑"/>
                <a:cs typeface="Times New Roman" panose="02020603050405020304"/>
              </a:rPr>
              <a:t>先要征求广大学生的意见，让所有学生都参与到其中来，让他们为此出谋划策。</a:t>
            </a:r>
            <a:endParaRPr lang="zh-CN" altLang="zh-CN" sz="1050" kern="100" dirty="0">
              <a:effectLst/>
              <a:latin typeface="宋体" panose="02010600030101010101" pitchFamily="2" charset="-122"/>
              <a:cs typeface="Courier New" panose="02070309020205020404"/>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10716412" y="2340149"/>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Courier New" panose="02070309020205020404"/>
              </a:rPr>
              <a:t>制定</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5" name="矩形 4"/>
          <p:cNvSpPr/>
          <p:nvPr/>
        </p:nvSpPr>
        <p:spPr>
          <a:xfrm>
            <a:off x="2269257" y="3617129"/>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Courier New" panose="02070309020205020404"/>
              </a:rPr>
              <a:t>制订</a:t>
            </a:r>
            <a:endParaRPr lang="zh-CN" altLang="zh-CN" sz="2800" kern="100" dirty="0">
              <a:solidFill>
                <a:srgbClr val="C00000"/>
              </a:solidFill>
              <a:latin typeface="Times New Roman" panose="02020603050405020304"/>
              <a:ea typeface="华文细黑"/>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 grpId="0"/>
      <p:bldP spid="2" grpId="1"/>
      <p:bldP spid="5" grpId="0"/>
      <p:bldP spid="5"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7" name="矩形 6"/>
          <p:cNvSpPr/>
          <p:nvPr/>
        </p:nvSpPr>
        <p:spPr>
          <a:xfrm>
            <a:off x="339000" y="621482"/>
            <a:ext cx="11478502"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骇人听闻</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耸人听闻</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骇人听闻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指使人听了非常吃惊</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多指社会上发生的坏事</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耸人听闻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指使人听了非常震惊。</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例句：</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那么，就是《圣经》扯谎啦，是吧？你的理论</a:t>
            </a:r>
            <a:r>
              <a:rPr lang="zh-CN" altLang="zh-CN" sz="2800" kern="100" dirty="0" smtClean="0">
                <a:latin typeface="Times New Roman" panose="02020603050405020304"/>
                <a:ea typeface="华文细黑"/>
                <a:cs typeface="Times New Roman" panose="02020603050405020304"/>
              </a:rPr>
              <a:t>真是</a:t>
            </a:r>
            <a:r>
              <a:rPr lang="en-US" altLang="zh-CN" sz="2800" kern="100" dirty="0" smtClean="0">
                <a:latin typeface="Times New Roman" panose="02020603050405020304"/>
                <a:ea typeface="华文细黑"/>
                <a:cs typeface="Courier New" panose="02070309020205020404"/>
              </a:rPr>
              <a:t>_________</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这些贪腐案件的内幕真是</a:t>
            </a:r>
            <a:r>
              <a:rPr lang="en-US" altLang="zh-CN" sz="2800" kern="100" dirty="0">
                <a:latin typeface="Times New Roman" panose="02020603050405020304"/>
                <a:ea typeface="华文细黑"/>
                <a:cs typeface="Courier New" panose="02070309020205020404"/>
              </a:rPr>
              <a:t>________</a:t>
            </a:r>
            <a:r>
              <a:rPr lang="zh-CN" altLang="zh-CN" sz="2800" kern="100" dirty="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9647981" y="2628067"/>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Courier New" panose="02070309020205020404"/>
              </a:rPr>
              <a:t>骇人听闻</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4" name="矩形 3"/>
          <p:cNvSpPr/>
          <p:nvPr/>
        </p:nvSpPr>
        <p:spPr>
          <a:xfrm>
            <a:off x="4635996" y="3266614"/>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Courier New" panose="02070309020205020404"/>
              </a:rPr>
              <a:t>耸人听闻</a:t>
            </a:r>
            <a:endParaRPr lang="zh-CN" altLang="zh-CN" sz="2800" kern="100" dirty="0">
              <a:solidFill>
                <a:srgbClr val="C00000"/>
              </a:solidFill>
              <a:latin typeface="Times New Roman" panose="02020603050405020304"/>
              <a:ea typeface="华文细黑"/>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1053530"/>
            <a:ext cx="11593287" cy="5293733"/>
          </a:xfrm>
          <a:prstGeom prst="rect">
            <a:avLst/>
          </a:prstGeom>
        </p:spPr>
        <p:txBody>
          <a:bodyPr wrap="square" lIns="121898" tIns="60948" rIns="121898" bIns="60948">
            <a:spAutoFit/>
          </a:bodyPr>
          <a:lstStyle/>
          <a:p>
            <a:pPr algn="just">
              <a:lnSpc>
                <a:spcPct val="150000"/>
              </a:lnSpc>
            </a:pPr>
            <a:r>
              <a:rPr lang="zh-CN" altLang="zh-CN" sz="2800" b="1" kern="100" dirty="0">
                <a:solidFill>
                  <a:srgbClr val="C00000"/>
                </a:solidFill>
                <a:latin typeface="Times New Roman" panose="02020603050405020304"/>
                <a:ea typeface="华文细黑"/>
                <a:cs typeface="Courier New" panose="02070309020205020404"/>
              </a:rPr>
              <a:t>传主名言</a:t>
            </a:r>
            <a:endParaRPr lang="zh-CN" altLang="zh-CN" sz="2800" b="1" kern="100" dirty="0">
              <a:solidFill>
                <a:srgbClr val="C00000"/>
              </a:solidFill>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完成工作的方法是爱惜每一分钟。</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如果说我有什么功绩的话，那不是我有才能的结果，而是勤奋有毅力的结果。</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敢于浪费哪怕一个钟头时间的人，说明他还不懂得珍惜时间的全部价值。</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我的生活过得像钟表的机器那样有规则，当我的生命告终时，我就会停在一处不动了。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我从来不认为半小时是微不足道的很小的一段时间</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 name="矩形 4"/>
          <p:cNvSpPr/>
          <p:nvPr/>
        </p:nvSpPr>
        <p:spPr>
          <a:xfrm>
            <a:off x="377344" y="420316"/>
            <a:ext cx="11449272" cy="693307"/>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三、名言警句</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9000" y="765498"/>
            <a:ext cx="11478502" cy="3277091"/>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6.</a:t>
            </a:r>
            <a:r>
              <a:rPr lang="zh-CN" altLang="zh-CN" sz="2800" kern="100" dirty="0">
                <a:solidFill>
                  <a:prstClr val="black"/>
                </a:solidFill>
                <a:latin typeface="Times New Roman" panose="02020603050405020304"/>
                <a:ea typeface="华文细黑"/>
                <a:cs typeface="Times New Roman" panose="02020603050405020304"/>
              </a:rPr>
              <a:t>脾气暴躁是人类较为卑劣的天性之一，人要是发脾气就等于在人类进步的阶梯上倒退了一步。</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7.</a:t>
            </a:r>
            <a:r>
              <a:rPr lang="zh-CN" altLang="zh-CN" sz="2800" kern="100" dirty="0">
                <a:solidFill>
                  <a:prstClr val="black"/>
                </a:solidFill>
                <a:latin typeface="Times New Roman" panose="02020603050405020304"/>
                <a:ea typeface="华文细黑"/>
                <a:cs typeface="Times New Roman" panose="02020603050405020304"/>
              </a:rPr>
              <a:t>不要因为长期埋头科学而失去对生活对美对诗意的感受能力。</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8.</a:t>
            </a:r>
            <a:r>
              <a:rPr lang="zh-CN" altLang="zh-CN" sz="2800" kern="100" dirty="0">
                <a:solidFill>
                  <a:prstClr val="black"/>
                </a:solidFill>
                <a:latin typeface="Times New Roman" panose="02020603050405020304"/>
                <a:ea typeface="华文细黑"/>
                <a:cs typeface="Times New Roman" panose="02020603050405020304"/>
              </a:rPr>
              <a:t>无知者比有知者更自信。只有无知者才会自信地断言，科学永远不能解决任何问题。</a:t>
            </a:r>
            <a:endParaRPr lang="en-US" altLang="zh-CN" sz="2800" kern="100" dirty="0">
              <a:solidFill>
                <a:prstClr val="black"/>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621482"/>
            <a:ext cx="11478502" cy="686830"/>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一、作者简介</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a:solidFill>
                  <a:srgbClr val="FFFF00"/>
                </a:solidFill>
                <a:latin typeface="微软雅黑" panose="020B0503020204020204" pitchFamily="34" charset="-122"/>
                <a:ea typeface="微软雅黑" panose="020B0503020204020204" pitchFamily="34" charset="-122"/>
              </a:rPr>
              <a:t>文本常识积累</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7" name="矩形 6"/>
          <p:cNvSpPr/>
          <p:nvPr/>
        </p:nvSpPr>
        <p:spPr>
          <a:xfrm>
            <a:off x="339000" y="1341562"/>
            <a:ext cx="11478502" cy="327215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欧文</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斯通</a:t>
            </a:r>
            <a:r>
              <a:rPr lang="en-US" altLang="zh-CN" sz="2800" kern="100" dirty="0">
                <a:latin typeface="Times New Roman" panose="02020603050405020304"/>
                <a:ea typeface="华文细黑"/>
                <a:cs typeface="Courier New" panose="02070309020205020404"/>
              </a:rPr>
              <a:t>(1903—1989)</a:t>
            </a:r>
            <a:r>
              <a:rPr lang="zh-CN" altLang="zh-CN" sz="2800" kern="100" dirty="0">
                <a:latin typeface="Times New Roman" panose="02020603050405020304"/>
                <a:ea typeface="华文细黑"/>
                <a:cs typeface="Times New Roman" panose="02020603050405020304"/>
              </a:rPr>
              <a:t>，美国传记作家，生于加利福尼亚。他的写作生涯是从写剧本开始的，以后转向人物传记小说的创作。</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他一生写了</a:t>
            </a:r>
            <a:r>
              <a:rPr lang="en-US" altLang="zh-CN" sz="2800" kern="100" dirty="0">
                <a:latin typeface="Times New Roman" panose="02020603050405020304"/>
                <a:ea typeface="华文细黑"/>
                <a:cs typeface="Courier New" panose="02070309020205020404"/>
              </a:rPr>
              <a:t>25</a:t>
            </a:r>
            <a:r>
              <a:rPr lang="zh-CN" altLang="zh-CN" sz="2800" kern="100" dirty="0">
                <a:latin typeface="Times New Roman" panose="02020603050405020304"/>
                <a:ea typeface="华文细黑"/>
                <a:cs typeface="Times New Roman" panose="02020603050405020304"/>
              </a:rPr>
              <a:t>部传记小说，其中最有名的是《梵</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高传</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对生活的渴求》</a:t>
            </a:r>
            <a:r>
              <a:rPr lang="en-US" altLang="zh-CN" sz="2800" kern="100" dirty="0">
                <a:latin typeface="Times New Roman" panose="02020603050405020304"/>
                <a:ea typeface="华文细黑"/>
                <a:cs typeface="Courier New" panose="02070309020205020404"/>
              </a:rPr>
              <a:t>(1934)</a:t>
            </a:r>
            <a:r>
              <a:rPr lang="zh-CN" altLang="zh-CN" sz="2800" kern="100" dirty="0">
                <a:latin typeface="Times New Roman" panose="02020603050405020304"/>
                <a:ea typeface="华文细黑"/>
                <a:cs typeface="Times New Roman" panose="02020603050405020304"/>
              </a:rPr>
              <a:t>。他还为杰克</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伦敦、米开朗基罗、弗洛伊德、达尔文等历史文化名人写过传，在欧美各国很有影响。</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89434"/>
            <a:ext cx="11478502" cy="686830"/>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二、背景展示</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4" name="矩形 3"/>
          <p:cNvSpPr/>
          <p:nvPr/>
        </p:nvSpPr>
        <p:spPr>
          <a:xfrm>
            <a:off x="339000" y="843790"/>
            <a:ext cx="11478502" cy="45648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1927</a:t>
            </a:r>
            <a:r>
              <a:rPr lang="zh-CN" altLang="zh-CN" sz="2800" kern="100" dirty="0">
                <a:latin typeface="Times New Roman" panose="02020603050405020304"/>
                <a:ea typeface="华文细黑"/>
                <a:cs typeface="Times New Roman" panose="02020603050405020304"/>
              </a:rPr>
              <a:t>年春天，一位深受意大利宗教熏陶的作家十分偶然地走进了《物种起源》。在这里，一个神奇的世界让他震惊！他被这位名叫达尔文的科学家深深打动。这位作家就是欧文</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斯通。仅仅是出于不可遏止的激情与冲动，欧文</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斯通写出了《达尔文传》。欧文</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斯通认为，最能打动读者的不是名人的成就和辉煌，而是他们追求和探索的过程。七十余年来，达尔文成就的辉煌的人生震撼了无数读者。这部作品也成为欧文</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斯通的成名作，被译成八十余种文字，感动亿万读者。</a:t>
            </a:r>
            <a:endParaRPr lang="zh-CN" altLang="zh-CN" sz="1050" kern="100" dirty="0">
              <a:effectLst/>
              <a:latin typeface="宋体" panose="02010600030101010101" pitchFamily="2" charset="-122"/>
              <a:cs typeface="Courier New" panose="02070309020205020404"/>
            </a:endParaRPr>
          </a:p>
        </p:txBody>
      </p:sp>
      <p:pic>
        <p:nvPicPr>
          <p:cNvPr id="5" name="图片 4">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精读研析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读课文题点，析思路明答案</a:t>
            </a:r>
            <a:endParaRPr lang="en-US" altLang="zh-CN"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386408"/>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C00000"/>
                </a:solidFill>
                <a:latin typeface="Times New Roman" panose="02020603050405020304"/>
                <a:ea typeface="华文细黑"/>
                <a:cs typeface="Courier New" panose="02070309020205020404"/>
              </a:rPr>
              <a:t>1.</a:t>
            </a:r>
            <a:r>
              <a:rPr lang="zh-CN" altLang="zh-CN" sz="2800" b="1" kern="100" dirty="0">
                <a:solidFill>
                  <a:srgbClr val="C00000"/>
                </a:solidFill>
                <a:latin typeface="Times New Roman" panose="02020603050405020304"/>
                <a:ea typeface="华文细黑"/>
                <a:cs typeface="Times New Roman" panose="02020603050405020304"/>
              </a:rPr>
              <a:t>脉络梳理</a:t>
            </a:r>
            <a:endParaRPr lang="zh-CN" altLang="zh-CN" sz="1050" b="1" kern="100" dirty="0">
              <a:solidFill>
                <a:srgbClr val="C00000"/>
              </a:solidFill>
              <a:effectLst/>
              <a:latin typeface="宋体" panose="02010600030101010101" pitchFamily="2" charset="-122"/>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整体感知</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2" name="矩形 1"/>
          <p:cNvSpPr/>
          <p:nvPr/>
        </p:nvSpPr>
        <p:spPr>
          <a:xfrm>
            <a:off x="564935" y="2493690"/>
            <a:ext cx="1641839" cy="2931059"/>
          </a:xfrm>
          <a:prstGeom prst="rect">
            <a:avLst/>
          </a:prstGeom>
        </p:spPr>
        <p:txBody>
          <a:bodyPr wrap="square">
            <a:spAutoFit/>
          </a:bodyPr>
          <a:lstStyle/>
          <a:p>
            <a:pPr algn="just">
              <a:lnSpc>
                <a:spcPct val="120000"/>
              </a:lnSpc>
            </a:pPr>
            <a:r>
              <a:rPr lang="zh-CN" altLang="zh-CN" sz="2600" kern="100" dirty="0" smtClean="0">
                <a:latin typeface="Times New Roman" panose="02020603050405020304"/>
                <a:ea typeface="华文细黑"/>
                <a:cs typeface="Courier New" panose="02070309020205020404"/>
              </a:rPr>
              <a:t>达尔文：</a:t>
            </a:r>
            <a:endParaRPr lang="en-US" altLang="zh-CN" sz="2600" kern="100" dirty="0" smtClean="0">
              <a:latin typeface="Times New Roman" panose="02020603050405020304"/>
              <a:ea typeface="华文细黑"/>
              <a:cs typeface="Courier New" panose="02070309020205020404"/>
            </a:endParaRPr>
          </a:p>
          <a:p>
            <a:pPr algn="just">
              <a:lnSpc>
                <a:spcPct val="120000"/>
              </a:lnSpc>
            </a:pPr>
            <a:r>
              <a:rPr lang="zh-CN" altLang="zh-CN" sz="2600" kern="100" dirty="0" smtClean="0">
                <a:latin typeface="Times New Roman" panose="02020603050405020304"/>
                <a:ea typeface="华文细黑"/>
                <a:cs typeface="Courier New" panose="02070309020205020404"/>
              </a:rPr>
              <a:t>兴趣与</a:t>
            </a:r>
            <a:endParaRPr lang="en-US" altLang="zh-CN" sz="2600" kern="100" dirty="0" smtClean="0">
              <a:latin typeface="Times New Roman" panose="02020603050405020304"/>
              <a:ea typeface="华文细黑"/>
              <a:cs typeface="Courier New" panose="02070309020205020404"/>
            </a:endParaRPr>
          </a:p>
          <a:p>
            <a:pPr algn="just">
              <a:lnSpc>
                <a:spcPct val="120000"/>
              </a:lnSpc>
            </a:pPr>
            <a:r>
              <a:rPr lang="zh-CN" altLang="zh-CN" sz="2600" kern="100" dirty="0" smtClean="0">
                <a:latin typeface="Times New Roman" panose="02020603050405020304"/>
                <a:ea typeface="华文细黑"/>
                <a:cs typeface="Courier New" panose="02070309020205020404"/>
              </a:rPr>
              <a:t>恒心是</a:t>
            </a:r>
            <a:endParaRPr lang="en-US" altLang="zh-CN" sz="2600" kern="100" dirty="0" smtClean="0">
              <a:latin typeface="Times New Roman" panose="02020603050405020304"/>
              <a:ea typeface="华文细黑"/>
              <a:cs typeface="Courier New" panose="02070309020205020404"/>
            </a:endParaRPr>
          </a:p>
          <a:p>
            <a:pPr algn="just">
              <a:lnSpc>
                <a:spcPct val="120000"/>
              </a:lnSpc>
            </a:pPr>
            <a:r>
              <a:rPr lang="zh-CN" altLang="zh-CN" sz="2600" kern="100" dirty="0" smtClean="0">
                <a:latin typeface="Times New Roman" panose="02020603050405020304"/>
                <a:ea typeface="华文细黑"/>
                <a:cs typeface="Courier New" panose="02070309020205020404"/>
              </a:rPr>
              <a:t>科学发</a:t>
            </a:r>
            <a:endParaRPr lang="en-US" altLang="zh-CN" sz="2600" kern="100" dirty="0" smtClean="0">
              <a:latin typeface="Times New Roman" panose="02020603050405020304"/>
              <a:ea typeface="华文细黑"/>
              <a:cs typeface="Courier New" panose="02070309020205020404"/>
            </a:endParaRPr>
          </a:p>
          <a:p>
            <a:pPr algn="just">
              <a:lnSpc>
                <a:spcPct val="120000"/>
              </a:lnSpc>
            </a:pPr>
            <a:r>
              <a:rPr lang="zh-CN" altLang="zh-CN" sz="2600" kern="100" dirty="0" smtClean="0">
                <a:latin typeface="Times New Roman" panose="02020603050405020304"/>
                <a:ea typeface="华文细黑"/>
                <a:cs typeface="Courier New" panose="02070309020205020404"/>
              </a:rPr>
              <a:t>现的动</a:t>
            </a:r>
            <a:endParaRPr lang="en-US" altLang="zh-CN" sz="2600" kern="100" dirty="0" smtClean="0">
              <a:latin typeface="Times New Roman" panose="02020603050405020304"/>
              <a:ea typeface="华文细黑"/>
              <a:cs typeface="Courier New" panose="02070309020205020404"/>
            </a:endParaRPr>
          </a:p>
          <a:p>
            <a:pPr algn="just">
              <a:lnSpc>
                <a:spcPct val="120000"/>
              </a:lnSpc>
            </a:pPr>
            <a:r>
              <a:rPr lang="zh-CN" altLang="zh-CN" sz="2600" kern="100" dirty="0" smtClean="0">
                <a:latin typeface="Times New Roman" panose="02020603050405020304"/>
                <a:ea typeface="华文细黑"/>
                <a:cs typeface="Courier New" panose="02070309020205020404"/>
              </a:rPr>
              <a:t>力</a:t>
            </a:r>
            <a:endParaRPr lang="zh-CN" altLang="en-US" sz="2600" kern="100" dirty="0">
              <a:latin typeface="Times New Roman" panose="02020603050405020304"/>
              <a:ea typeface="华文细黑"/>
              <a:cs typeface="Courier New" panose="02070309020205020404"/>
            </a:endParaRPr>
          </a:p>
        </p:txBody>
      </p:sp>
      <p:sp>
        <p:nvSpPr>
          <p:cNvPr id="5" name="左大括号 4"/>
          <p:cNvSpPr/>
          <p:nvPr/>
        </p:nvSpPr>
        <p:spPr>
          <a:xfrm>
            <a:off x="1736626" y="1146016"/>
            <a:ext cx="360040" cy="552413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矩形 6"/>
          <p:cNvSpPr/>
          <p:nvPr/>
        </p:nvSpPr>
        <p:spPr>
          <a:xfrm>
            <a:off x="1932458" y="1044005"/>
            <a:ext cx="10234069" cy="572464"/>
          </a:xfrm>
          <a:prstGeom prst="rect">
            <a:avLst/>
          </a:prstGeom>
        </p:spPr>
        <p:txBody>
          <a:bodyPr wrap="square">
            <a:spAutoFit/>
          </a:bodyPr>
          <a:lstStyle/>
          <a:p>
            <a:pPr algn="just">
              <a:lnSpc>
                <a:spcPct val="120000"/>
              </a:lnSpc>
            </a:pPr>
            <a:r>
              <a:rPr lang="zh-CN" altLang="zh-CN" sz="2600" kern="100" dirty="0">
                <a:latin typeface="Times New Roman" panose="02020603050405020304"/>
                <a:ea typeface="华文细黑"/>
                <a:cs typeface="Courier New" panose="02070309020205020404"/>
              </a:rPr>
              <a:t>一、提出达尔文进化论的观点与朋友通信交流，论证其观点的正确性</a:t>
            </a:r>
            <a:endParaRPr lang="en-US" altLang="zh-CN" sz="2600" kern="100" dirty="0">
              <a:latin typeface="Times New Roman" panose="02020603050405020304"/>
              <a:ea typeface="华文细黑"/>
              <a:cs typeface="Courier New" panose="02070309020205020404"/>
            </a:endParaRPr>
          </a:p>
        </p:txBody>
      </p:sp>
      <p:sp>
        <p:nvSpPr>
          <p:cNvPr id="8" name="矩形 7"/>
          <p:cNvSpPr/>
          <p:nvPr/>
        </p:nvSpPr>
        <p:spPr>
          <a:xfrm>
            <a:off x="1918741" y="1548061"/>
            <a:ext cx="10196562" cy="530402"/>
          </a:xfrm>
          <a:prstGeom prst="rect">
            <a:avLst/>
          </a:prstGeom>
        </p:spPr>
        <p:txBody>
          <a:bodyPr wrap="square">
            <a:spAutoFit/>
          </a:bodyPr>
          <a:lstStyle/>
          <a:p>
            <a:pPr algn="just">
              <a:lnSpc>
                <a:spcPct val="120000"/>
              </a:lnSpc>
            </a:pPr>
            <a:r>
              <a:rPr lang="zh-CN" altLang="zh-CN" sz="2600" kern="100" dirty="0">
                <a:latin typeface="Times New Roman" panose="02020603050405020304"/>
                <a:ea typeface="华文细黑"/>
                <a:cs typeface="Courier New" panose="02070309020205020404"/>
              </a:rPr>
              <a:t>二、饶有兴趣地进行科学研究</a:t>
            </a:r>
            <a:endParaRPr lang="en-US" altLang="zh-CN" sz="2600" kern="100" dirty="0">
              <a:latin typeface="Times New Roman" panose="02020603050405020304"/>
              <a:ea typeface="华文细黑"/>
              <a:cs typeface="Courier New" panose="02070309020205020404"/>
            </a:endParaRPr>
          </a:p>
        </p:txBody>
      </p:sp>
      <p:sp>
        <p:nvSpPr>
          <p:cNvPr id="9" name="矩形 8"/>
          <p:cNvSpPr/>
          <p:nvPr/>
        </p:nvSpPr>
        <p:spPr>
          <a:xfrm>
            <a:off x="1914312" y="2383582"/>
            <a:ext cx="930370" cy="530402"/>
          </a:xfrm>
          <a:prstGeom prst="rect">
            <a:avLst/>
          </a:prstGeom>
        </p:spPr>
        <p:txBody>
          <a:bodyPr wrap="square">
            <a:spAutoFit/>
          </a:bodyPr>
          <a:lstStyle/>
          <a:p>
            <a:pPr algn="just">
              <a:lnSpc>
                <a:spcPct val="120000"/>
              </a:lnSpc>
            </a:pPr>
            <a:r>
              <a:rPr lang="zh-CN" altLang="zh-CN" sz="2600" kern="100" dirty="0">
                <a:latin typeface="Times New Roman" panose="02020603050405020304"/>
                <a:ea typeface="华文细黑"/>
                <a:cs typeface="Courier New" panose="02070309020205020404"/>
              </a:rPr>
              <a:t>三</a:t>
            </a:r>
            <a:r>
              <a:rPr lang="zh-CN" altLang="en-US" sz="2600" kern="100" dirty="0">
                <a:latin typeface="Times New Roman" panose="02020603050405020304"/>
                <a:ea typeface="华文细黑"/>
                <a:cs typeface="Courier New" panose="02070309020205020404"/>
              </a:rPr>
              <a:t>、</a:t>
            </a:r>
            <a:endParaRPr lang="en-US" altLang="zh-CN" sz="2600" kern="100" dirty="0">
              <a:latin typeface="Times New Roman" panose="02020603050405020304"/>
              <a:ea typeface="华文细黑"/>
              <a:cs typeface="Courier New" panose="02070309020205020404"/>
            </a:endParaRPr>
          </a:p>
        </p:txBody>
      </p:sp>
      <p:sp>
        <p:nvSpPr>
          <p:cNvPr id="10" name="矩形 9"/>
          <p:cNvSpPr/>
          <p:nvPr/>
        </p:nvSpPr>
        <p:spPr>
          <a:xfrm>
            <a:off x="1914312" y="3353027"/>
            <a:ext cx="894671" cy="530402"/>
          </a:xfrm>
          <a:prstGeom prst="rect">
            <a:avLst/>
          </a:prstGeom>
        </p:spPr>
        <p:txBody>
          <a:bodyPr wrap="square">
            <a:spAutoFit/>
          </a:bodyPr>
          <a:lstStyle/>
          <a:p>
            <a:pPr algn="just">
              <a:lnSpc>
                <a:spcPct val="120000"/>
              </a:lnSpc>
            </a:pPr>
            <a:r>
              <a:rPr lang="zh-CN" altLang="zh-CN" sz="2600" kern="100" dirty="0">
                <a:latin typeface="Times New Roman" panose="02020603050405020304"/>
                <a:ea typeface="华文细黑"/>
                <a:cs typeface="Courier New" panose="02070309020205020404"/>
              </a:rPr>
              <a:t>四</a:t>
            </a:r>
            <a:r>
              <a:rPr lang="zh-CN" altLang="en-US" sz="2600" kern="100" dirty="0">
                <a:latin typeface="Times New Roman" panose="02020603050405020304"/>
                <a:ea typeface="华文细黑"/>
                <a:cs typeface="Courier New" panose="02070309020205020404"/>
              </a:rPr>
              <a:t>、</a:t>
            </a:r>
            <a:endParaRPr lang="en-US" altLang="zh-CN" sz="2600" kern="100" dirty="0">
              <a:latin typeface="Times New Roman" panose="02020603050405020304"/>
              <a:ea typeface="华文细黑"/>
              <a:cs typeface="Courier New" panose="02070309020205020404"/>
            </a:endParaRPr>
          </a:p>
        </p:txBody>
      </p:sp>
      <p:sp>
        <p:nvSpPr>
          <p:cNvPr id="11" name="矩形 10"/>
          <p:cNvSpPr/>
          <p:nvPr/>
        </p:nvSpPr>
        <p:spPr>
          <a:xfrm>
            <a:off x="1918741" y="4342089"/>
            <a:ext cx="1213122" cy="530402"/>
          </a:xfrm>
          <a:prstGeom prst="rect">
            <a:avLst/>
          </a:prstGeom>
        </p:spPr>
        <p:txBody>
          <a:bodyPr wrap="square">
            <a:spAutoFit/>
          </a:bodyPr>
          <a:lstStyle/>
          <a:p>
            <a:pPr algn="just">
              <a:lnSpc>
                <a:spcPct val="120000"/>
              </a:lnSpc>
            </a:pPr>
            <a:r>
              <a:rPr lang="zh-CN" altLang="zh-CN" sz="2600" kern="100" dirty="0">
                <a:latin typeface="Times New Roman" panose="02020603050405020304"/>
                <a:ea typeface="华文细黑"/>
                <a:cs typeface="Courier New" panose="02070309020205020404"/>
              </a:rPr>
              <a:t>五</a:t>
            </a:r>
            <a:r>
              <a:rPr lang="zh-CN" altLang="en-US" sz="2600" kern="100" dirty="0">
                <a:latin typeface="Times New Roman" panose="02020603050405020304"/>
                <a:ea typeface="华文细黑"/>
                <a:cs typeface="Courier New" panose="02070309020205020404"/>
              </a:rPr>
              <a:t>、</a:t>
            </a:r>
            <a:endParaRPr lang="en-US" altLang="zh-CN" sz="2600" kern="100" dirty="0">
              <a:latin typeface="Times New Roman" panose="02020603050405020304"/>
              <a:ea typeface="华文细黑"/>
              <a:cs typeface="Courier New" panose="02070309020205020404"/>
            </a:endParaRPr>
          </a:p>
        </p:txBody>
      </p:sp>
      <p:sp>
        <p:nvSpPr>
          <p:cNvPr id="12" name="矩形 11"/>
          <p:cNvSpPr/>
          <p:nvPr/>
        </p:nvSpPr>
        <p:spPr>
          <a:xfrm>
            <a:off x="1918741" y="5412684"/>
            <a:ext cx="1213122" cy="530402"/>
          </a:xfrm>
          <a:prstGeom prst="rect">
            <a:avLst/>
          </a:prstGeom>
        </p:spPr>
        <p:txBody>
          <a:bodyPr wrap="square">
            <a:spAutoFit/>
          </a:bodyPr>
          <a:lstStyle/>
          <a:p>
            <a:pPr algn="just">
              <a:lnSpc>
                <a:spcPct val="120000"/>
              </a:lnSpc>
            </a:pPr>
            <a:r>
              <a:rPr lang="zh-CN" altLang="zh-CN" sz="2600" kern="100" dirty="0">
                <a:latin typeface="Times New Roman" panose="02020603050405020304"/>
                <a:ea typeface="华文细黑"/>
                <a:cs typeface="Courier New" panose="02070309020205020404"/>
              </a:rPr>
              <a:t>六</a:t>
            </a:r>
            <a:r>
              <a:rPr lang="zh-CN" altLang="en-US" sz="2600" kern="100" dirty="0">
                <a:latin typeface="Times New Roman" panose="02020603050405020304"/>
                <a:ea typeface="华文细黑"/>
                <a:cs typeface="Courier New" panose="02070309020205020404"/>
              </a:rPr>
              <a:t>、</a:t>
            </a:r>
            <a:endParaRPr lang="en-US" altLang="zh-CN" sz="2600" kern="100" dirty="0">
              <a:latin typeface="Times New Roman" panose="02020603050405020304"/>
              <a:ea typeface="华文细黑"/>
              <a:cs typeface="Courier New" panose="02070309020205020404"/>
            </a:endParaRPr>
          </a:p>
        </p:txBody>
      </p:sp>
      <p:sp>
        <p:nvSpPr>
          <p:cNvPr id="13" name="矩形 12"/>
          <p:cNvSpPr/>
          <p:nvPr/>
        </p:nvSpPr>
        <p:spPr>
          <a:xfrm>
            <a:off x="1918741" y="6168327"/>
            <a:ext cx="10196562" cy="530402"/>
          </a:xfrm>
          <a:prstGeom prst="rect">
            <a:avLst/>
          </a:prstGeom>
        </p:spPr>
        <p:txBody>
          <a:bodyPr wrap="square">
            <a:spAutoFit/>
          </a:bodyPr>
          <a:lstStyle/>
          <a:p>
            <a:pPr algn="just">
              <a:lnSpc>
                <a:spcPct val="120000"/>
              </a:lnSpc>
            </a:pPr>
            <a:r>
              <a:rPr lang="zh-CN" altLang="zh-CN" sz="2600" kern="100" dirty="0">
                <a:latin typeface="Times New Roman" panose="02020603050405020304"/>
                <a:ea typeface="华文细黑"/>
                <a:cs typeface="Courier New" panose="02070309020205020404"/>
              </a:rPr>
              <a:t>七、在逆境中，坚定自己的人生追求</a:t>
            </a:r>
            <a:endParaRPr lang="en-US" altLang="zh-CN" sz="2600" kern="100" dirty="0">
              <a:latin typeface="Times New Roman" panose="02020603050405020304"/>
              <a:ea typeface="华文细黑"/>
              <a:cs typeface="Courier New" panose="02070309020205020404"/>
            </a:endParaRPr>
          </a:p>
        </p:txBody>
      </p:sp>
      <p:sp>
        <p:nvSpPr>
          <p:cNvPr id="15" name="矩形 14"/>
          <p:cNvSpPr/>
          <p:nvPr/>
        </p:nvSpPr>
        <p:spPr>
          <a:xfrm>
            <a:off x="2709340" y="2128317"/>
            <a:ext cx="6092825" cy="1052596"/>
          </a:xfrm>
          <a:prstGeom prst="rect">
            <a:avLst/>
          </a:prstGeom>
        </p:spPr>
        <p:txBody>
          <a:bodyPr>
            <a:spAutoFit/>
          </a:bodyPr>
          <a:lstStyle/>
          <a:p>
            <a:pPr lvl="0" algn="just">
              <a:lnSpc>
                <a:spcPct val="120000"/>
              </a:lnSpc>
            </a:pPr>
            <a:r>
              <a:rPr lang="zh-CN" altLang="zh-CN" sz="2600" kern="100" dirty="0" smtClean="0">
                <a:latin typeface="Times New Roman" panose="02020603050405020304"/>
                <a:ea typeface="华文细黑"/>
                <a:cs typeface="Courier New" panose="02070309020205020404"/>
              </a:rPr>
              <a:t>捍卫</a:t>
            </a:r>
            <a:r>
              <a:rPr lang="zh-CN" altLang="zh-CN" sz="2600" kern="100" dirty="0">
                <a:latin typeface="Times New Roman" panose="02020603050405020304"/>
                <a:ea typeface="华文细黑"/>
                <a:cs typeface="Courier New" panose="02070309020205020404"/>
              </a:rPr>
              <a:t>真理，与世俗进行坚决斗争</a:t>
            </a:r>
            <a:endParaRPr lang="en-US" altLang="zh-CN" sz="2600" kern="100" dirty="0">
              <a:latin typeface="Times New Roman" panose="02020603050405020304"/>
              <a:ea typeface="华文细黑"/>
              <a:cs typeface="Courier New" panose="02070309020205020404"/>
            </a:endParaRPr>
          </a:p>
          <a:p>
            <a:pPr lvl="0" algn="just">
              <a:lnSpc>
                <a:spcPct val="120000"/>
              </a:lnSpc>
            </a:pPr>
            <a:r>
              <a:rPr lang="zh-CN" altLang="zh-CN" sz="2600" kern="100" dirty="0">
                <a:latin typeface="Times New Roman" panose="02020603050405020304"/>
                <a:ea typeface="华文细黑"/>
                <a:cs typeface="Courier New" panose="02070309020205020404"/>
              </a:rPr>
              <a:t>在友情与真理面前，毅然作出</a:t>
            </a:r>
            <a:r>
              <a:rPr lang="zh-CN" altLang="zh-CN" sz="2600" kern="100" dirty="0" smtClean="0">
                <a:latin typeface="Times New Roman" panose="02020603050405020304"/>
                <a:ea typeface="华文细黑"/>
                <a:cs typeface="Courier New" panose="02070309020205020404"/>
              </a:rPr>
              <a:t>选择</a:t>
            </a:r>
            <a:endParaRPr lang="en-US" altLang="zh-CN" sz="2600" kern="100" dirty="0">
              <a:latin typeface="Times New Roman" panose="02020603050405020304"/>
              <a:ea typeface="华文细黑"/>
              <a:cs typeface="Courier New" panose="02070309020205020404"/>
            </a:endParaRPr>
          </a:p>
        </p:txBody>
      </p:sp>
      <p:sp>
        <p:nvSpPr>
          <p:cNvPr id="16" name="左大括号 15"/>
          <p:cNvSpPr/>
          <p:nvPr/>
        </p:nvSpPr>
        <p:spPr>
          <a:xfrm>
            <a:off x="2483791" y="2269547"/>
            <a:ext cx="327309" cy="82112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矩形 17"/>
          <p:cNvSpPr/>
          <p:nvPr/>
        </p:nvSpPr>
        <p:spPr>
          <a:xfrm>
            <a:off x="2690290" y="3106574"/>
            <a:ext cx="7056784" cy="1052596"/>
          </a:xfrm>
          <a:prstGeom prst="rect">
            <a:avLst/>
          </a:prstGeom>
        </p:spPr>
        <p:txBody>
          <a:bodyPr wrap="square">
            <a:spAutoFit/>
          </a:bodyPr>
          <a:lstStyle/>
          <a:p>
            <a:pPr lvl="0" algn="just">
              <a:lnSpc>
                <a:spcPct val="120000"/>
              </a:lnSpc>
            </a:pPr>
            <a:r>
              <a:rPr lang="zh-CN" altLang="zh-CN" sz="2600" kern="100" dirty="0" smtClean="0">
                <a:latin typeface="Times New Roman" panose="02020603050405020304"/>
                <a:ea typeface="华文细黑"/>
                <a:cs typeface="Courier New" panose="02070309020205020404"/>
              </a:rPr>
              <a:t>为了</a:t>
            </a:r>
            <a:r>
              <a:rPr lang="zh-CN" altLang="zh-CN" sz="2600" kern="100" dirty="0">
                <a:latin typeface="Times New Roman" panose="02020603050405020304"/>
                <a:ea typeface="华文细黑"/>
                <a:cs typeface="Courier New" panose="02070309020205020404"/>
              </a:rPr>
              <a:t>研究，与病魔作斗争</a:t>
            </a:r>
            <a:endParaRPr lang="en-US" altLang="zh-CN" sz="2600" kern="100" dirty="0">
              <a:latin typeface="Times New Roman" panose="02020603050405020304"/>
              <a:ea typeface="华文细黑"/>
              <a:cs typeface="Courier New" panose="02070309020205020404"/>
            </a:endParaRPr>
          </a:p>
          <a:p>
            <a:pPr lvl="0" algn="just">
              <a:lnSpc>
                <a:spcPct val="120000"/>
              </a:lnSpc>
            </a:pPr>
            <a:r>
              <a:rPr lang="zh-CN" altLang="zh-CN" sz="2600" kern="100" dirty="0">
                <a:latin typeface="Times New Roman" panose="02020603050405020304"/>
                <a:ea typeface="华文细黑"/>
                <a:cs typeface="Courier New" panose="02070309020205020404"/>
              </a:rPr>
              <a:t>在浓厚兴趣的研究中，发现物种变异</a:t>
            </a:r>
            <a:r>
              <a:rPr lang="zh-CN" altLang="zh-CN" sz="2600" kern="100" dirty="0" smtClean="0">
                <a:latin typeface="Times New Roman" panose="02020603050405020304"/>
                <a:ea typeface="华文细黑"/>
                <a:cs typeface="Courier New" panose="02070309020205020404"/>
              </a:rPr>
              <a:t>理论</a:t>
            </a:r>
            <a:endParaRPr lang="en-US" altLang="zh-CN" sz="2600" kern="100" dirty="0">
              <a:latin typeface="Times New Roman" panose="02020603050405020304"/>
              <a:ea typeface="华文细黑"/>
              <a:cs typeface="Courier New" panose="02070309020205020404"/>
            </a:endParaRPr>
          </a:p>
        </p:txBody>
      </p:sp>
      <p:sp>
        <p:nvSpPr>
          <p:cNvPr id="19" name="左大括号 18"/>
          <p:cNvSpPr/>
          <p:nvPr/>
        </p:nvSpPr>
        <p:spPr>
          <a:xfrm>
            <a:off x="2483791" y="3247213"/>
            <a:ext cx="327309" cy="82112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左大括号 19"/>
          <p:cNvSpPr/>
          <p:nvPr/>
        </p:nvSpPr>
        <p:spPr>
          <a:xfrm>
            <a:off x="2483791" y="4266016"/>
            <a:ext cx="327309" cy="82112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矩形 21"/>
          <p:cNvSpPr/>
          <p:nvPr/>
        </p:nvSpPr>
        <p:spPr>
          <a:xfrm>
            <a:off x="2690290" y="4141632"/>
            <a:ext cx="7151662" cy="1052596"/>
          </a:xfrm>
          <a:prstGeom prst="rect">
            <a:avLst/>
          </a:prstGeom>
        </p:spPr>
        <p:txBody>
          <a:bodyPr wrap="square">
            <a:spAutoFit/>
          </a:bodyPr>
          <a:lstStyle/>
          <a:p>
            <a:pPr lvl="0" algn="just">
              <a:lnSpc>
                <a:spcPct val="120000"/>
              </a:lnSpc>
            </a:pPr>
            <a:r>
              <a:rPr lang="zh-CN" altLang="zh-CN" sz="2600" kern="100" dirty="0" smtClean="0">
                <a:latin typeface="Times New Roman" panose="02020603050405020304"/>
                <a:ea typeface="华文细黑"/>
                <a:cs typeface="Courier New" panose="02070309020205020404"/>
              </a:rPr>
              <a:t>获知</a:t>
            </a:r>
            <a:r>
              <a:rPr lang="zh-CN" altLang="zh-CN" sz="2600" kern="100" dirty="0">
                <a:latin typeface="Times New Roman" panose="02020603050405020304"/>
                <a:ea typeface="华文细黑"/>
                <a:cs typeface="Courier New" panose="02070309020205020404"/>
              </a:rPr>
              <a:t>华莱斯的研究进展</a:t>
            </a:r>
            <a:endParaRPr lang="en-US" altLang="zh-CN" sz="2600" kern="100" dirty="0">
              <a:latin typeface="Times New Roman" panose="02020603050405020304"/>
              <a:ea typeface="华文细黑"/>
              <a:cs typeface="Courier New" panose="02070309020205020404"/>
            </a:endParaRPr>
          </a:p>
          <a:p>
            <a:pPr lvl="0" algn="just">
              <a:lnSpc>
                <a:spcPct val="120000"/>
              </a:lnSpc>
            </a:pPr>
            <a:r>
              <a:rPr lang="zh-CN" altLang="zh-CN" sz="2600" kern="100" dirty="0">
                <a:latin typeface="Times New Roman" panose="02020603050405020304"/>
                <a:ea typeface="华文细黑"/>
                <a:cs typeface="Courier New" panose="02070309020205020404"/>
              </a:rPr>
              <a:t>在与病魔的斗争中，继续</a:t>
            </a:r>
            <a:r>
              <a:rPr lang="en-US" altLang="zh-CN" sz="2600" kern="100" dirty="0">
                <a:latin typeface="Times New Roman" panose="02020603050405020304"/>
                <a:ea typeface="华文细黑"/>
                <a:cs typeface="Courier New" panose="02070309020205020404"/>
              </a:rPr>
              <a:t>“</a:t>
            </a:r>
            <a:r>
              <a:rPr lang="zh-CN" altLang="zh-CN" sz="2600" kern="100" dirty="0">
                <a:latin typeface="Times New Roman" panose="02020603050405020304"/>
                <a:ea typeface="华文细黑"/>
                <a:cs typeface="Courier New" panose="02070309020205020404"/>
              </a:rPr>
              <a:t>物种起源</a:t>
            </a:r>
            <a:r>
              <a:rPr lang="en-US" altLang="zh-CN" sz="2600" kern="100" dirty="0">
                <a:latin typeface="Times New Roman" panose="02020603050405020304"/>
                <a:ea typeface="华文细黑"/>
                <a:cs typeface="Courier New" panose="02070309020205020404"/>
              </a:rPr>
              <a:t>”</a:t>
            </a:r>
            <a:r>
              <a:rPr lang="zh-CN" altLang="zh-CN" sz="2600" kern="100" dirty="0" smtClean="0">
                <a:latin typeface="Times New Roman" panose="02020603050405020304"/>
                <a:ea typeface="华文细黑"/>
                <a:cs typeface="Courier New" panose="02070309020205020404"/>
              </a:rPr>
              <a:t>研究</a:t>
            </a:r>
            <a:endParaRPr lang="en-US" altLang="zh-CN" sz="2600" kern="100" dirty="0">
              <a:latin typeface="Times New Roman" panose="02020603050405020304"/>
              <a:ea typeface="华文细黑"/>
              <a:cs typeface="Courier New" panose="02070309020205020404"/>
            </a:endParaRPr>
          </a:p>
        </p:txBody>
      </p:sp>
      <p:sp>
        <p:nvSpPr>
          <p:cNvPr id="23" name="左大括号 22"/>
          <p:cNvSpPr/>
          <p:nvPr/>
        </p:nvSpPr>
        <p:spPr>
          <a:xfrm>
            <a:off x="2483791" y="5278867"/>
            <a:ext cx="327309" cy="82112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矩形 24"/>
          <p:cNvSpPr/>
          <p:nvPr/>
        </p:nvSpPr>
        <p:spPr>
          <a:xfrm>
            <a:off x="2671240" y="5162178"/>
            <a:ext cx="8879854" cy="1052596"/>
          </a:xfrm>
          <a:prstGeom prst="rect">
            <a:avLst/>
          </a:prstGeom>
        </p:spPr>
        <p:txBody>
          <a:bodyPr wrap="square">
            <a:spAutoFit/>
          </a:bodyPr>
          <a:lstStyle/>
          <a:p>
            <a:pPr lvl="0" algn="just">
              <a:lnSpc>
                <a:spcPct val="120000"/>
              </a:lnSpc>
            </a:pPr>
            <a:r>
              <a:rPr lang="zh-CN" altLang="zh-CN" sz="2600" kern="100" dirty="0" smtClean="0">
                <a:latin typeface="Times New Roman" panose="02020603050405020304"/>
                <a:ea typeface="华文细黑"/>
                <a:cs typeface="Courier New" panose="02070309020205020404"/>
              </a:rPr>
              <a:t>在</a:t>
            </a:r>
            <a:r>
              <a:rPr lang="zh-CN" altLang="zh-CN" sz="2600" kern="100" dirty="0">
                <a:latin typeface="Times New Roman" panose="02020603050405020304"/>
                <a:ea typeface="华文细黑"/>
                <a:cs typeface="Courier New" panose="02070309020205020404"/>
              </a:rPr>
              <a:t>华莱斯的影响下，摆脱窘境，加速整理其研究成果公布其伟大研究</a:t>
            </a:r>
            <a:r>
              <a:rPr lang="zh-CN" altLang="zh-CN" sz="2600" kern="100" dirty="0" smtClean="0">
                <a:latin typeface="Times New Roman" panose="02020603050405020304"/>
                <a:ea typeface="华文细黑"/>
                <a:cs typeface="Courier New" panose="02070309020205020404"/>
              </a:rPr>
              <a:t>结果</a:t>
            </a:r>
            <a:endParaRPr lang="en-US" altLang="zh-CN" sz="2600" kern="100" dirty="0">
              <a:latin typeface="Times New Roman" panose="02020603050405020304"/>
              <a:ea typeface="华文细黑"/>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1"/>
            <a:ext cx="2733675" cy="795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0" y="396912"/>
            <a:ext cx="2733675" cy="400110"/>
          </a:xfrm>
          <a:prstGeom prst="rect">
            <a:avLst/>
          </a:prstGeom>
          <a:solidFill>
            <a:schemeClr val="accent6">
              <a:lumMod val="75000"/>
              <a:alpha val="52000"/>
            </a:schemeClr>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内容索引</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2812173" y="2675920"/>
            <a:ext cx="684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hlinkClick r:id="rId2" action="ppaction://hlinksldjump"/>
          </p:cNvPr>
          <p:cNvSpPr txBox="1"/>
          <p:nvPr/>
        </p:nvSpPr>
        <p:spPr>
          <a:xfrm>
            <a:off x="2782838" y="2152700"/>
            <a:ext cx="6903243"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预读先学 </a:t>
            </a:r>
            <a:r>
              <a:rPr lang="en-US" altLang="zh-CN"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800" b="1" dirty="0">
                <a:solidFill>
                  <a:srgbClr val="3114AC"/>
                </a:solidFill>
                <a:latin typeface="Times New Roman" panose="02020603050405020304" pitchFamily="18" charset="0"/>
                <a:ea typeface="华文细黑" pitchFamily="2" charset="-122"/>
                <a:cs typeface="Times New Roman" panose="02020603050405020304" pitchFamily="18" charset="0"/>
              </a:rPr>
              <a:t>读文本内容，学基础知常识</a:t>
            </a:r>
            <a:endParaRPr lang="en-US" altLang="zh-CN" sz="2800" b="1" dirty="0">
              <a:solidFill>
                <a:srgbClr val="3114AC"/>
              </a:solidFill>
              <a:latin typeface="Times New Roman" panose="02020603050405020304" pitchFamily="18" charset="0"/>
              <a:ea typeface="华文细黑" pitchFamily="2" charset="-122"/>
              <a:cs typeface="Times New Roman" panose="02020603050405020304" pitchFamily="18" charset="0"/>
            </a:endParaRPr>
          </a:p>
        </p:txBody>
      </p:sp>
      <p:cxnSp>
        <p:nvCxnSpPr>
          <p:cNvPr id="18" name="直接连接符 17"/>
          <p:cNvCxnSpPr/>
          <p:nvPr/>
        </p:nvCxnSpPr>
        <p:spPr>
          <a:xfrm>
            <a:off x="2812173" y="3707997"/>
            <a:ext cx="6840000" cy="38"/>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a:hlinkClick r:id="rId3" action="ppaction://hlinksldjump"/>
          </p:cNvPr>
          <p:cNvSpPr txBox="1"/>
          <p:nvPr/>
        </p:nvSpPr>
        <p:spPr>
          <a:xfrm>
            <a:off x="2782838" y="3184815"/>
            <a:ext cx="6903243"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精读研析 </a:t>
            </a:r>
            <a:r>
              <a:rPr lang="en-US" altLang="zh-CN"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800" b="1" dirty="0">
                <a:solidFill>
                  <a:srgbClr val="3114AC"/>
                </a:solidFill>
                <a:latin typeface="Times New Roman" panose="02020603050405020304" pitchFamily="18" charset="0"/>
                <a:ea typeface="华文细黑" pitchFamily="2" charset="-122"/>
                <a:cs typeface="Times New Roman" panose="02020603050405020304" pitchFamily="18" charset="0"/>
              </a:rPr>
              <a:t>读课文题点，析思路明答案</a:t>
            </a:r>
            <a:endParaRPr lang="en-US" altLang="zh-CN" sz="2800" b="1" dirty="0">
              <a:solidFill>
                <a:srgbClr val="3114AC"/>
              </a:solidFill>
              <a:latin typeface="Times New Roman" panose="02020603050405020304" pitchFamily="18" charset="0"/>
              <a:ea typeface="华文细黑" pitchFamily="2" charset="-122"/>
              <a:cs typeface="Times New Roman" panose="02020603050405020304" pitchFamily="18" charset="0"/>
            </a:endParaRPr>
          </a:p>
        </p:txBody>
      </p:sp>
      <p:sp>
        <p:nvSpPr>
          <p:cNvPr id="20" name="TextBox 19">
            <a:hlinkClick r:id="rId4" action="ppaction://hlinksldjump"/>
          </p:cNvPr>
          <p:cNvSpPr txBox="1"/>
          <p:nvPr/>
        </p:nvSpPr>
        <p:spPr>
          <a:xfrm>
            <a:off x="2782838" y="4274726"/>
            <a:ext cx="6903243"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多读厚积 </a:t>
            </a:r>
            <a:r>
              <a:rPr lang="en-US" altLang="zh-CN" sz="2800" b="1" dirty="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800" b="1" dirty="0">
                <a:solidFill>
                  <a:srgbClr val="3114AC"/>
                </a:solidFill>
                <a:latin typeface="Times New Roman" panose="02020603050405020304" pitchFamily="18" charset="0"/>
                <a:ea typeface="华文细黑" pitchFamily="2" charset="-122"/>
                <a:cs typeface="Times New Roman" panose="02020603050405020304" pitchFamily="18" charset="0"/>
              </a:rPr>
              <a:t>读素材美文，积素养提技能</a:t>
            </a:r>
            <a:endParaRPr lang="en-US" altLang="zh-CN" sz="2800" b="1" dirty="0">
              <a:solidFill>
                <a:srgbClr val="3114AC"/>
              </a:solidFill>
              <a:latin typeface="Times New Roman" panose="02020603050405020304" pitchFamily="18" charset="0"/>
              <a:ea typeface="华文细黑" pitchFamily="2" charset="-122"/>
              <a:cs typeface="Times New Roman" panose="02020603050405020304" pitchFamily="18" charset="0"/>
            </a:endParaRPr>
          </a:p>
        </p:txBody>
      </p:sp>
      <p:cxnSp>
        <p:nvCxnSpPr>
          <p:cNvPr id="21" name="直接连接符 20"/>
          <p:cNvCxnSpPr/>
          <p:nvPr/>
        </p:nvCxnSpPr>
        <p:spPr>
          <a:xfrm>
            <a:off x="2787790" y="4797946"/>
            <a:ext cx="68400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9000" y="458416"/>
            <a:ext cx="11478502" cy="4001071"/>
          </a:xfrm>
          <a:prstGeom prst="rect">
            <a:avLst/>
          </a:prstGeom>
        </p:spPr>
        <p:txBody>
          <a:bodyPr wrap="square" lIns="121898" tIns="60948" rIns="121898" bIns="60948">
            <a:spAutoFit/>
          </a:bodyPr>
          <a:lstStyle/>
          <a:p>
            <a:pPr algn="just">
              <a:lnSpc>
                <a:spcPct val="150000"/>
              </a:lnSpc>
            </a:pPr>
            <a:r>
              <a:rPr lang="en-US" altLang="zh-CN" sz="2800" b="1" kern="100" dirty="0">
                <a:solidFill>
                  <a:srgbClr val="C00000"/>
                </a:solidFill>
                <a:latin typeface="Times New Roman" panose="02020603050405020304"/>
                <a:ea typeface="华文细黑"/>
                <a:cs typeface="Courier New" panose="02070309020205020404"/>
              </a:rPr>
              <a:t>2.</a:t>
            </a:r>
            <a:r>
              <a:rPr lang="zh-CN" altLang="zh-CN" sz="2800" b="1" kern="100" dirty="0">
                <a:solidFill>
                  <a:srgbClr val="C00000"/>
                </a:solidFill>
                <a:latin typeface="Times New Roman" panose="02020603050405020304"/>
                <a:ea typeface="华文细黑"/>
                <a:cs typeface="Courier New" panose="02070309020205020404"/>
              </a:rPr>
              <a:t>明确</a:t>
            </a:r>
            <a:r>
              <a:rPr lang="zh-CN" altLang="zh-CN" sz="2800" b="1" kern="100" dirty="0" smtClean="0">
                <a:solidFill>
                  <a:srgbClr val="C00000"/>
                </a:solidFill>
                <a:latin typeface="Times New Roman" panose="02020603050405020304"/>
                <a:ea typeface="华文细黑"/>
                <a:cs typeface="Courier New" panose="02070309020205020404"/>
              </a:rPr>
              <a:t>主旨</a:t>
            </a:r>
            <a:endParaRPr lang="en-US" altLang="zh-CN" sz="2800" b="1" kern="100" dirty="0">
              <a:solidFill>
                <a:srgbClr val="C00000"/>
              </a:solidFill>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本文记叙了达尔文《物种起源》的写作过程。既记叙了他的工作状况，也介绍了他与朋友之间的交往，描绘了他内心深处的矛盾斗争，展示了达尔文的一个个生动而真实的生活片段，让读者感受到他严谨、认真的工作态度，面对困难毫不退缩的勇敢精神，不为私利损害他人利益的崇高人格，以及敢于向传统挑战的勇气</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458416"/>
            <a:ext cx="11478502" cy="1333161"/>
          </a:xfrm>
          <a:prstGeom prst="rect">
            <a:avLst/>
          </a:prstGeom>
        </p:spPr>
        <p:txBody>
          <a:bodyPr wrap="square" lIns="121898" tIns="60948" rIns="121898" bIns="60948">
            <a:spAutoFit/>
          </a:bodyPr>
          <a:lstStyle/>
          <a:p>
            <a:pPr algn="just">
              <a:lnSpc>
                <a:spcPct val="150000"/>
              </a:lnSpc>
            </a:pPr>
            <a:r>
              <a:rPr lang="en-US" altLang="zh-CN" sz="2800" b="1" kern="100" dirty="0">
                <a:solidFill>
                  <a:srgbClr val="C00000"/>
                </a:solidFill>
                <a:latin typeface="Times New Roman" panose="02020603050405020304"/>
                <a:ea typeface="华文细黑"/>
                <a:cs typeface="Courier New" panose="02070309020205020404"/>
              </a:rPr>
              <a:t>3.</a:t>
            </a:r>
            <a:r>
              <a:rPr lang="zh-CN" altLang="zh-CN" sz="2800" b="1" kern="100" dirty="0">
                <a:solidFill>
                  <a:srgbClr val="C00000"/>
                </a:solidFill>
                <a:latin typeface="Times New Roman" panose="02020603050405020304"/>
                <a:ea typeface="华文细黑"/>
                <a:cs typeface="Courier New" panose="02070309020205020404"/>
              </a:rPr>
              <a:t>初读感知</a:t>
            </a:r>
            <a:endParaRPr lang="zh-CN" altLang="zh-CN" sz="2800" b="1" kern="100" dirty="0">
              <a:solidFill>
                <a:srgbClr val="C00000"/>
              </a:solidFill>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你了解的达尔文是什么样的？</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435149" y="1989634"/>
            <a:ext cx="11539275" cy="2201429"/>
          </a:xfrm>
          <a:prstGeom prst="rect">
            <a:avLst/>
          </a:prstGeom>
          <a:solidFill>
            <a:schemeClr val="accent1">
              <a:lumMod val="20000"/>
              <a:lumOff val="80000"/>
            </a:schemeClr>
          </a:solidFill>
        </p:spPr>
        <p:txBody>
          <a:bodyPr wrap="square">
            <a:spAutoFit/>
          </a:bodyPr>
          <a:lstStyle/>
          <a:p>
            <a:pPr algn="just">
              <a:lnSpc>
                <a:spcPct val="150000"/>
              </a:lnSpc>
              <a:spcAft>
                <a:spcPts val="0"/>
              </a:spcAft>
            </a:pPr>
            <a:endParaRPr lang="en-US" altLang="zh-CN" sz="2800" kern="100" spc="-100" dirty="0">
              <a:latin typeface="宋体" panose="02010600030101010101" pitchFamily="2" charset="-122"/>
              <a:ea typeface="华文细黑"/>
              <a:cs typeface="Times New Roman" panose="02020603050405020304"/>
            </a:endParaRPr>
          </a:p>
        </p:txBody>
      </p:sp>
      <p:sp>
        <p:nvSpPr>
          <p:cNvPr id="7" name="TextBox 6"/>
          <p:cNvSpPr txBox="1"/>
          <p:nvPr/>
        </p:nvSpPr>
        <p:spPr>
          <a:xfrm>
            <a:off x="5015086" y="1334055"/>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8" name="矩形 7"/>
          <p:cNvSpPr/>
          <p:nvPr/>
        </p:nvSpPr>
        <p:spPr>
          <a:xfrm>
            <a:off x="462418" y="2084376"/>
            <a:ext cx="11364853"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具有为了兴趣而非声誉拼命工作的崇高人格。</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具有踏实的工作作风和坚持到底的恒心与毅力。</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具有为了追求科学真理，不顾个人健康的自我牺牲精神。</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4" grpId="0" animBg="1"/>
      <p:bldP spid="4" grpId="1" animBg="1"/>
      <p:bldP spid="8" grpId="0"/>
      <p:bldP spid="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549474"/>
            <a:ext cx="11478502"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本文记述了达尔文写作《物种起源》的过程，在这一工作中，请概括回答他遇到了哪些困难，表现了他怎样的精神。</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课堂互动</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5" name="矩形 4"/>
          <p:cNvSpPr/>
          <p:nvPr/>
        </p:nvSpPr>
        <p:spPr>
          <a:xfrm>
            <a:off x="435149" y="2061642"/>
            <a:ext cx="11539275" cy="3899965"/>
          </a:xfrm>
          <a:prstGeom prst="rect">
            <a:avLst/>
          </a:prstGeom>
          <a:solidFill>
            <a:schemeClr val="accent1">
              <a:lumMod val="20000"/>
              <a:lumOff val="80000"/>
            </a:schemeClr>
          </a:solidFill>
        </p:spPr>
        <p:txBody>
          <a:bodyPr wrap="square">
            <a:spAutoFit/>
          </a:bodyPr>
          <a:lstStyle/>
          <a:p>
            <a:pPr algn="just">
              <a:lnSpc>
                <a:spcPct val="150000"/>
              </a:lnSpc>
              <a:spcAft>
                <a:spcPts val="0"/>
              </a:spcAft>
            </a:pPr>
            <a:endParaRPr lang="en-US" altLang="zh-CN" sz="2800" kern="100" spc="-100" dirty="0">
              <a:latin typeface="宋体" panose="02010600030101010101" pitchFamily="2" charset="-122"/>
              <a:ea typeface="华文细黑"/>
              <a:cs typeface="Times New Roman" panose="02020603050405020304"/>
            </a:endParaRPr>
          </a:p>
        </p:txBody>
      </p:sp>
      <p:sp>
        <p:nvSpPr>
          <p:cNvPr id="7" name="TextBox 6"/>
          <p:cNvSpPr txBox="1"/>
          <p:nvPr/>
        </p:nvSpPr>
        <p:spPr>
          <a:xfrm>
            <a:off x="7895406" y="1341562"/>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8" name="矩形 7"/>
          <p:cNvSpPr/>
          <p:nvPr/>
        </p:nvSpPr>
        <p:spPr>
          <a:xfrm>
            <a:off x="469057" y="2014017"/>
            <a:ext cx="11430472" cy="391848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达尔文遇到的困难：</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身体上，长期的工作压力使他的身体一直受到病痛的折磨；</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精神上，朋友的决裂、挑战神权的巨大压力；</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金钱上，花费了个人大量的金钱。</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精神：在遇到身心等各方面的困难的情况下，达尔文有矛盾，有畏惧，他不是一个斗士；但科学家追求真理的天职使他选择了坚持。从中我们可以看到一个科学工作者的专业精神。</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5" grpId="0" animBg="1"/>
      <p:bldP spid="5" grpId="1" animBg="1"/>
      <p:bldP spid="8" grpId="0"/>
      <p:bldP spid="8"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39000" y="765498"/>
            <a:ext cx="11478502"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文中能体现达尔文的兴趣与勤奋的内容有哪些？</a:t>
            </a:r>
            <a:endParaRPr lang="zh-CN" altLang="zh-CN" sz="1050" kern="100" dirty="0">
              <a:effectLst/>
              <a:latin typeface="宋体" panose="02010600030101010101" pitchFamily="2" charset="-122"/>
              <a:cs typeface="Courier New" panose="02070309020205020404"/>
            </a:endParaRPr>
          </a:p>
        </p:txBody>
      </p:sp>
      <p:sp>
        <p:nvSpPr>
          <p:cNvPr id="4" name="TextBox 3">
            <a:hlinkClick r:id="rId1" action="ppaction://hlinksldjump"/>
          </p:cNvPr>
          <p:cNvSpPr txBox="1"/>
          <p:nvPr/>
        </p:nvSpPr>
        <p:spPr>
          <a:xfrm>
            <a:off x="8151726" y="974615"/>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35149" y="117426"/>
            <a:ext cx="11539275" cy="6218746"/>
          </a:xfrm>
          <a:prstGeom prst="rect">
            <a:avLst/>
          </a:prstGeom>
          <a:solidFill>
            <a:schemeClr val="accent1">
              <a:lumMod val="20000"/>
              <a:lumOff val="80000"/>
            </a:schemeClr>
          </a:solidFill>
        </p:spPr>
        <p:txBody>
          <a:bodyPr wrap="square">
            <a:spAutoFit/>
          </a:bodyPr>
          <a:lstStyle/>
          <a:p>
            <a:pPr algn="just">
              <a:lnSpc>
                <a:spcPct val="150000"/>
              </a:lnSpc>
              <a:spcAft>
                <a:spcPts val="0"/>
              </a:spcAft>
            </a:pPr>
            <a:endParaRPr lang="en-US" altLang="zh-CN" sz="2800" kern="100" spc="-100" dirty="0">
              <a:latin typeface="宋体" panose="02010600030101010101" pitchFamily="2" charset="-122"/>
              <a:ea typeface="华文细黑"/>
              <a:cs typeface="Times New Roman" panose="02020603050405020304"/>
            </a:endParaRPr>
          </a:p>
        </p:txBody>
      </p:sp>
      <p:sp>
        <p:nvSpPr>
          <p:cNvPr id="5" name="矩形 4"/>
          <p:cNvSpPr/>
          <p:nvPr/>
        </p:nvSpPr>
        <p:spPr>
          <a:xfrm>
            <a:off x="469057" y="298043"/>
            <a:ext cx="11430472"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(1)1856</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月写正式原稿，探讨物种起源</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2)1856</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月中旬之前，连续写了两个月</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几个星期过去，那堆</a:t>
            </a:r>
            <a:r>
              <a:rPr lang="zh-CN" altLang="zh-CN" sz="2800" kern="100" dirty="0" smtClean="0">
                <a:latin typeface="Times New Roman" panose="02020603050405020304"/>
                <a:ea typeface="华文细黑"/>
                <a:cs typeface="Times New Roman" panose="02020603050405020304"/>
              </a:rPr>
              <a:t>手稿一</a:t>
            </a:r>
            <a:r>
              <a:rPr lang="zh-CN" altLang="zh-CN" sz="2800" kern="100" dirty="0">
                <a:latin typeface="Times New Roman" panose="02020603050405020304"/>
                <a:ea typeface="华文细黑"/>
                <a:cs typeface="Times New Roman" panose="02020603050405020304"/>
              </a:rPr>
              <a:t>英寸一英寸地增高</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秋季的几个月里，继续写作，已堆积了好几百张经过仔细论证的纸页</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spc="-100" dirty="0" smtClean="0">
                <a:latin typeface="Times New Roman" panose="02020603050405020304"/>
                <a:ea typeface="华文细黑"/>
                <a:cs typeface="Courier New" panose="02070309020205020404"/>
              </a:rPr>
              <a:t>(</a:t>
            </a:r>
            <a:r>
              <a:rPr lang="en-US" altLang="zh-CN" sz="2800" kern="100" spc="-100" dirty="0">
                <a:latin typeface="Times New Roman" panose="02020603050405020304"/>
                <a:ea typeface="华文细黑"/>
                <a:cs typeface="Courier New" panose="02070309020205020404"/>
              </a:rPr>
              <a:t>5)10</a:t>
            </a:r>
            <a:r>
              <a:rPr lang="zh-CN" altLang="zh-CN" sz="2800" kern="100" spc="-100" dirty="0">
                <a:latin typeface="Times New Roman" panose="02020603050405020304"/>
                <a:ea typeface="华文细黑"/>
                <a:cs typeface="Times New Roman" panose="02020603050405020304"/>
              </a:rPr>
              <a:t>月</a:t>
            </a:r>
            <a:r>
              <a:rPr lang="en-US" altLang="zh-CN" sz="2800" kern="100" spc="-100" dirty="0">
                <a:latin typeface="Times New Roman" panose="02020603050405020304"/>
                <a:ea typeface="华文细黑"/>
                <a:cs typeface="Courier New" panose="02070309020205020404"/>
              </a:rPr>
              <a:t>13</a:t>
            </a:r>
            <a:r>
              <a:rPr lang="zh-CN" altLang="zh-CN" sz="2800" kern="100" spc="-100" dirty="0">
                <a:latin typeface="Times New Roman" panose="02020603050405020304"/>
                <a:ea typeface="华文细黑"/>
                <a:cs typeface="Times New Roman" panose="02020603050405020304"/>
              </a:rPr>
              <a:t>日，写完</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在家养下的变异</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一章和</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地理分布</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一章的一部分</a:t>
            </a:r>
            <a:r>
              <a:rPr lang="zh-CN" altLang="zh-CN" sz="2800" kern="100" spc="-100" dirty="0" smtClean="0">
                <a:latin typeface="Times New Roman" panose="02020603050405020304"/>
                <a:ea typeface="华文细黑"/>
                <a:cs typeface="Times New Roman" panose="02020603050405020304"/>
              </a:rPr>
              <a:t>；</a:t>
            </a:r>
            <a:endParaRPr lang="en-US" altLang="zh-CN" sz="2800" kern="100" spc="-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6)12</a:t>
            </a:r>
            <a:r>
              <a:rPr lang="zh-CN" altLang="zh-CN" sz="2800" kern="100" dirty="0">
                <a:latin typeface="Times New Roman" panose="02020603050405020304"/>
                <a:ea typeface="华文细黑"/>
                <a:cs typeface="Times New Roman" panose="02020603050405020304"/>
              </a:rPr>
              <a:t>月中旬，完成第三章</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论生殖的易变性</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7)1857</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月，写完第四章</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在自然状态下的变异</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8)1857</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月</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日，完成第五章</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生存斗争</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9)4</a:t>
            </a:r>
            <a:r>
              <a:rPr lang="zh-CN" altLang="zh-CN" sz="2800" kern="100" dirty="0">
                <a:latin typeface="Times New Roman" panose="02020603050405020304"/>
                <a:ea typeface="华文细黑"/>
                <a:cs typeface="Times New Roman" panose="02020603050405020304"/>
              </a:rPr>
              <a:t>周后，完成第六章</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自然选择</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35149" y="1413570"/>
            <a:ext cx="11539275" cy="3191199"/>
          </a:xfrm>
          <a:prstGeom prst="rect">
            <a:avLst/>
          </a:prstGeom>
          <a:solidFill>
            <a:schemeClr val="accent1">
              <a:lumMod val="20000"/>
              <a:lumOff val="80000"/>
            </a:schemeClr>
          </a:solidFill>
        </p:spPr>
        <p:txBody>
          <a:bodyPr wrap="square">
            <a:spAutoFit/>
          </a:bodyPr>
          <a:lstStyle/>
          <a:p>
            <a:pPr algn="just">
              <a:lnSpc>
                <a:spcPct val="150000"/>
              </a:lnSpc>
              <a:spcAft>
                <a:spcPts val="0"/>
              </a:spcAft>
            </a:pPr>
            <a:endParaRPr lang="en-US" altLang="zh-CN" sz="2800" kern="100" spc="-100" dirty="0">
              <a:latin typeface="宋体" panose="02010600030101010101" pitchFamily="2" charset="-122"/>
              <a:ea typeface="华文细黑"/>
              <a:cs typeface="Times New Roman" panose="02020603050405020304"/>
            </a:endParaRPr>
          </a:p>
        </p:txBody>
      </p:sp>
      <p:sp>
        <p:nvSpPr>
          <p:cNvPr id="5" name="矩形 4"/>
          <p:cNvSpPr/>
          <p:nvPr/>
        </p:nvSpPr>
        <p:spPr>
          <a:xfrm>
            <a:off x="469057" y="1551857"/>
            <a:ext cx="11430472" cy="2626592"/>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(10)</a:t>
            </a:r>
            <a:r>
              <a:rPr lang="zh-CN" altLang="zh-CN" sz="2800" kern="100" dirty="0">
                <a:solidFill>
                  <a:prstClr val="black"/>
                </a:solidFill>
                <a:latin typeface="Times New Roman" panose="02020603050405020304"/>
                <a:ea typeface="华文细黑"/>
                <a:cs typeface="Times New Roman" panose="02020603050405020304"/>
              </a:rPr>
              <a:t>花三个月的时间写</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杂种状态</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一章；</a:t>
            </a:r>
            <a:endParaRPr lang="zh-CN" altLang="zh-CN" sz="2800" kern="100" dirty="0">
              <a:solidFill>
                <a:prstClr val="black"/>
              </a:solidFill>
              <a:latin typeface="Times New Roman" panose="02020603050405020304"/>
              <a:ea typeface="华文细黑"/>
              <a:cs typeface="Times New Roman" panose="02020603050405020304"/>
            </a:endParaRPr>
          </a:p>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(11)1858</a:t>
            </a:r>
            <a:r>
              <a:rPr lang="zh-CN" altLang="zh-CN" sz="2800" kern="100" dirty="0">
                <a:solidFill>
                  <a:prstClr val="black"/>
                </a:solidFill>
                <a:latin typeface="Times New Roman" panose="02020603050405020304"/>
                <a:ea typeface="华文细黑"/>
                <a:cs typeface="Times New Roman" panose="02020603050405020304"/>
              </a:rPr>
              <a:t>年初，开始写</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动物的智力和本能</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a:t>
            </a:r>
            <a:endParaRPr lang="en-US" altLang="zh-CN" sz="2800" kern="100" dirty="0">
              <a:solidFill>
                <a:prstClr val="black"/>
              </a:solidFill>
              <a:latin typeface="Times New Roman" panose="02020603050405020304"/>
              <a:ea typeface="华文细黑"/>
              <a:cs typeface="Times New Roman" panose="02020603050405020304"/>
            </a:endParaRPr>
          </a:p>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(12)3</a:t>
            </a:r>
            <a:r>
              <a:rPr lang="zh-CN" altLang="zh-CN" sz="2800" kern="100" dirty="0">
                <a:solidFill>
                  <a:prstClr val="black"/>
                </a:solidFill>
                <a:latin typeface="Times New Roman" panose="02020603050405020304"/>
                <a:ea typeface="华文细黑"/>
                <a:cs typeface="Times New Roman" panose="02020603050405020304"/>
              </a:rPr>
              <a:t>月初，</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论本能</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一章完成；</a:t>
            </a:r>
            <a:endParaRPr lang="en-US" altLang="zh-CN" sz="2800" kern="100" dirty="0">
              <a:solidFill>
                <a:prstClr val="black"/>
              </a:solidFill>
              <a:latin typeface="Times New Roman" panose="02020603050405020304"/>
              <a:ea typeface="华文细黑"/>
              <a:cs typeface="Times New Roman" panose="02020603050405020304"/>
            </a:endParaRPr>
          </a:p>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(13)4</a:t>
            </a:r>
            <a:r>
              <a:rPr lang="zh-CN" altLang="zh-CN" sz="2800" kern="100" dirty="0">
                <a:solidFill>
                  <a:prstClr val="black"/>
                </a:solidFill>
                <a:latin typeface="Times New Roman" panose="02020603050405020304"/>
                <a:ea typeface="华文细黑"/>
                <a:cs typeface="Times New Roman" panose="02020603050405020304"/>
              </a:rPr>
              <a:t>月底，写完大量手稿，差不多</a:t>
            </a:r>
            <a:r>
              <a:rPr lang="en-US" altLang="zh-CN" sz="2800" kern="100" dirty="0">
                <a:solidFill>
                  <a:prstClr val="black"/>
                </a:solidFill>
                <a:latin typeface="Times New Roman" panose="02020603050405020304"/>
                <a:ea typeface="华文细黑"/>
                <a:cs typeface="Courier New" panose="02070309020205020404"/>
              </a:rPr>
              <a:t>2 000</a:t>
            </a:r>
            <a:r>
              <a:rPr lang="zh-CN" altLang="zh-CN" sz="2800" kern="100" dirty="0">
                <a:solidFill>
                  <a:prstClr val="black"/>
                </a:solidFill>
                <a:latin typeface="Times New Roman" panose="02020603050405020304"/>
                <a:ea typeface="华文细黑"/>
                <a:cs typeface="Times New Roman" panose="02020603050405020304"/>
              </a:rPr>
              <a:t>页。</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39000" y="549474"/>
            <a:ext cx="11478502"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作者为了还原人物，增强真实感，用了哪些手法？请简要概述。</a:t>
            </a:r>
            <a:endParaRPr lang="zh-CN" altLang="zh-CN" sz="1050" kern="100" dirty="0">
              <a:effectLst/>
              <a:latin typeface="宋体" panose="02010600030101010101" pitchFamily="2" charset="-122"/>
              <a:cs typeface="Courier New" panose="02070309020205020404"/>
            </a:endParaRPr>
          </a:p>
        </p:txBody>
      </p:sp>
      <p:sp>
        <p:nvSpPr>
          <p:cNvPr id="13" name="矩形 12"/>
          <p:cNvSpPr/>
          <p:nvPr/>
        </p:nvSpPr>
        <p:spPr>
          <a:xfrm>
            <a:off x="339000" y="1465316"/>
            <a:ext cx="11386607" cy="2684558"/>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15" name="TextBox 14"/>
          <p:cNvSpPr txBox="1"/>
          <p:nvPr/>
        </p:nvSpPr>
        <p:spPr>
          <a:xfrm>
            <a:off x="10578752" y="722065"/>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16" name="矩形 15"/>
          <p:cNvSpPr/>
          <p:nvPr/>
        </p:nvSpPr>
        <p:spPr>
          <a:xfrm>
            <a:off x="350635" y="1412650"/>
            <a:ext cx="11299612"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传神的语言描写，刻画人物的性格特征</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生动的动作描写，展现人物的鲜明个性</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细致的心理描写，展示人物的心理世界</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精湛的细节描写，增强作品的真实性和感染力。</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6"/>
                                        </p:tgtEl>
                                      </p:cBhvr>
                                    </p:animEffect>
                                    <p:set>
                                      <p:cBhvr>
                                        <p:cTn id="15" dur="1" fill="hold">
                                          <p:stCondLst>
                                            <p:cond delay="499"/>
                                          </p:stCondLst>
                                        </p:cTn>
                                        <p:tgtEl>
                                          <p:spTgt spid="16"/>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13"/>
                                        </p:tgtEl>
                                      </p:cBhvr>
                                    </p:animEffect>
                                    <p:set>
                                      <p:cBhvr>
                                        <p:cTn id="1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3" grpId="0" animBg="1"/>
      <p:bldP spid="13" grpId="1" animBg="1"/>
      <p:bldP spid="16" grpId="0"/>
      <p:bldP spid="16"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延伸探究</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9" name="矩形 8"/>
          <p:cNvSpPr/>
          <p:nvPr/>
        </p:nvSpPr>
        <p:spPr>
          <a:xfrm>
            <a:off x="339000" y="549474"/>
            <a:ext cx="11478502" cy="327215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在世人心里，达尔文已是人们敬仰的科学家，但传记记述达尔文在处理华莱斯的稿件问题上，表现了达尔文的彷徨，也表现了他激烈的思想斗争，这从他与赖尔和胡克的对话中可以看出来，但他最终选择了坦白。这对达尔文的人物形象是否有损伤？为什么？如果你碰到这种事情，你会怎么处理？</a:t>
            </a:r>
            <a:endParaRPr lang="zh-CN" altLang="zh-CN" sz="1050" kern="100" dirty="0">
              <a:effectLst/>
              <a:latin typeface="宋体" panose="02010600030101010101" pitchFamily="2" charset="-122"/>
              <a:cs typeface="Courier New" panose="02070309020205020404"/>
            </a:endParaRPr>
          </a:p>
        </p:txBody>
      </p:sp>
      <p:sp>
        <p:nvSpPr>
          <p:cNvPr id="8" name="TextBox 7">
            <a:hlinkClick r:id="rId1" action="ppaction://hlinksldjump"/>
          </p:cNvPr>
          <p:cNvSpPr txBox="1"/>
          <p:nvPr/>
        </p:nvSpPr>
        <p:spPr>
          <a:xfrm>
            <a:off x="2629297" y="3312338"/>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pic>
        <p:nvPicPr>
          <p:cNvPr id="10" name="图片 9">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437342" y="92473"/>
            <a:ext cx="11615478" cy="6625105"/>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12" name="矩形 11"/>
          <p:cNvSpPr/>
          <p:nvPr/>
        </p:nvSpPr>
        <p:spPr>
          <a:xfrm>
            <a:off x="444324" y="45418"/>
            <a:ext cx="11645959" cy="6758749"/>
          </a:xfrm>
          <a:prstGeom prst="rect">
            <a:avLst/>
          </a:prstGeom>
        </p:spPr>
        <p:txBody>
          <a:bodyPr wrap="square" lIns="121898" tIns="60948" rIns="121898" bIns="60948">
            <a:spAutoFit/>
          </a:bodyPr>
          <a:lstStyle/>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首先，这样描写并不损伤达尔文的光辉形象，反而使达尔文的形象更加饱满。达尔文不仅具有其他科学家那些勤奋、坚韧、聪明、好学等一切优秀品质，他还具有恐怕很多科学家所没有的诚实、实事求是的品质，这些描写，充分体现了他的真诚、坦白。作为一位伟大的科学家，达尔文不仅是严谨、认真、勤奋、勇敢的，而且是正直的，也同样是他淡泊名利精神的体现，使达尔文的形象更加令人喜爱，更值得人们学习。</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其次，这样的事件，更增加了达尔文研究进化论的紧迫感，使他加快了出版《物种起源》的速度。</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达尔文的做法，给我们提供了行为上和精神上的榜样。我们在遇到同样的事情时，首先应尊重事实，然后应淡泊名利，最后还应充分沟通、交</a:t>
            </a:r>
            <a:r>
              <a:rPr lang="zh-CN" altLang="zh-CN" sz="2800" kern="100" spc="-120" dirty="0">
                <a:latin typeface="Times New Roman" panose="02020603050405020304"/>
                <a:ea typeface="华文细黑"/>
                <a:cs typeface="Times New Roman" panose="02020603050405020304"/>
              </a:rPr>
              <a:t>流，</a:t>
            </a:r>
            <a:r>
              <a:rPr lang="zh-CN" altLang="zh-CN" sz="2800" kern="100" spc="-50" dirty="0">
                <a:latin typeface="Times New Roman" panose="02020603050405020304"/>
                <a:ea typeface="华文细黑"/>
                <a:cs typeface="Times New Roman" panose="02020603050405020304"/>
              </a:rPr>
              <a:t>避免误会。总之，既要尊重他人的权利，也要保护自己的</a:t>
            </a:r>
            <a:r>
              <a:rPr lang="en-US" altLang="zh-CN" sz="2800" kern="100" spc="-50" dirty="0">
                <a:latin typeface="宋体" panose="02010600030101010101" pitchFamily="2" charset="-122"/>
                <a:ea typeface="华文细黑"/>
                <a:cs typeface="Times New Roman" panose="02020603050405020304"/>
              </a:rPr>
              <a:t>“</a:t>
            </a:r>
            <a:r>
              <a:rPr lang="zh-CN" altLang="zh-CN" sz="2800" kern="100" spc="-50" dirty="0">
                <a:latin typeface="Times New Roman" panose="02020603050405020304"/>
                <a:ea typeface="华文细黑"/>
                <a:cs typeface="Times New Roman" panose="02020603050405020304"/>
              </a:rPr>
              <a:t>知识产权</a:t>
            </a:r>
            <a:r>
              <a:rPr lang="en-US" altLang="zh-CN" sz="2800" kern="100" spc="-50" dirty="0">
                <a:latin typeface="宋体" panose="02010600030101010101" pitchFamily="2" charset="-122"/>
                <a:ea typeface="华文细黑"/>
                <a:cs typeface="Times New Roman" panose="02020603050405020304"/>
              </a:rPr>
              <a:t>”</a:t>
            </a:r>
            <a:r>
              <a:rPr lang="zh-CN" altLang="zh-CN" sz="2800" kern="100" spc="-50" dirty="0">
                <a:latin typeface="Times New Roman" panose="02020603050405020304"/>
                <a:ea typeface="华文细黑"/>
                <a:cs typeface="Times New Roman" panose="02020603050405020304"/>
              </a:rPr>
              <a:t>。</a:t>
            </a:r>
            <a:endParaRPr lang="zh-CN" altLang="zh-CN" sz="1050" kern="100" spc="-50" dirty="0">
              <a:effectLst/>
              <a:latin typeface="宋体" panose="02010600030101010101" pitchFamily="2" charset="-122"/>
              <a:cs typeface="Courier New" panose="02070309020205020404"/>
            </a:endParaRPr>
          </a:p>
        </p:txBody>
      </p:sp>
      <p:pic>
        <p:nvPicPr>
          <p:cNvPr id="8" name="图片 7">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多读厚积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读素材美文，积素养提技能</a:t>
            </a:r>
            <a:endParaRPr lang="en-US" altLang="zh-CN"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5851"/>
            <a:ext cx="9674443"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预读先学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dirty="0">
                <a:solidFill>
                  <a:schemeClr val="bg1"/>
                </a:solidFill>
                <a:latin typeface="Times New Roman" panose="02020603050405020304" pitchFamily="18" charset="0"/>
                <a:ea typeface="华文细黑" pitchFamily="2" charset="-122"/>
                <a:cs typeface="Times New Roman" panose="02020603050405020304" pitchFamily="18" charset="0"/>
              </a:rPr>
              <a:t>读文本内容，学基础知常识</a:t>
            </a:r>
            <a:endParaRPr lang="en-US" altLang="zh-CN" sz="4000" dirty="0">
              <a:solidFill>
                <a:schemeClr val="bg1"/>
              </a:solidFill>
              <a:latin typeface="Times New Roman" panose="02020603050405020304" pitchFamily="18" charset="0"/>
              <a:ea typeface="华文细黑"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53217" y="1538536"/>
            <a:ext cx="11364853" cy="5293733"/>
          </a:xfrm>
          <a:prstGeom prst="rect">
            <a:avLst/>
          </a:prstGeom>
        </p:spPr>
        <p:txBody>
          <a:bodyPr wrap="square" lIns="121898" tIns="60948" rIns="121898" bIns="60948">
            <a:spAutoFit/>
          </a:bodyPr>
          <a:lstStyle/>
          <a:p>
            <a:pPr algn="ctr">
              <a:lnSpc>
                <a:spcPct val="150000"/>
              </a:lnSpc>
              <a:spcAft>
                <a:spcPts val="0"/>
              </a:spcAft>
            </a:pPr>
            <a:r>
              <a:rPr lang="zh-CN" altLang="en-US" sz="2800" b="1" kern="100" dirty="0" smtClean="0">
                <a:solidFill>
                  <a:srgbClr val="C00000"/>
                </a:solidFill>
                <a:latin typeface="Times New Roman" panose="02020603050405020304"/>
                <a:ea typeface="华文细黑"/>
                <a:cs typeface="Times New Roman" panose="02020603050405020304"/>
              </a:rPr>
              <a:t>敢</a:t>
            </a:r>
            <a:r>
              <a:rPr lang="zh-CN" altLang="zh-CN" sz="2800" b="1" kern="100" dirty="0" smtClean="0">
                <a:solidFill>
                  <a:srgbClr val="C00000"/>
                </a:solidFill>
                <a:latin typeface="Times New Roman" panose="02020603050405020304"/>
                <a:ea typeface="华文细黑"/>
                <a:cs typeface="Times New Roman" panose="02020603050405020304"/>
              </a:rPr>
              <a:t>于</a:t>
            </a:r>
            <a:r>
              <a:rPr lang="zh-CN" altLang="zh-CN" sz="2800" b="1" kern="100" dirty="0">
                <a:solidFill>
                  <a:srgbClr val="C00000"/>
                </a:solidFill>
                <a:latin typeface="Times New Roman" panose="02020603050405020304"/>
                <a:ea typeface="华文细黑"/>
                <a:cs typeface="Times New Roman" panose="02020603050405020304"/>
              </a:rPr>
              <a:t>打破旧思想的达尔文</a:t>
            </a:r>
            <a:endParaRPr lang="zh-CN" altLang="zh-CN" sz="2800" b="1" kern="100" dirty="0">
              <a:solidFill>
                <a:srgbClr val="C00000"/>
              </a:solidFill>
              <a:latin typeface="Times New Roman" panose="02020603050405020304"/>
              <a:ea typeface="华文细黑"/>
              <a:cs typeface="Times New Roman" panose="02020603050405020304"/>
            </a:endParaRPr>
          </a:p>
          <a:p>
            <a:pPr indent="711200" algn="just">
              <a:lnSpc>
                <a:spcPct val="150000"/>
              </a:lnSpc>
              <a:spcAft>
                <a:spcPts val="0"/>
              </a:spcAft>
            </a:pPr>
            <a:r>
              <a:rPr lang="zh-CN" altLang="zh-CN" sz="2800" kern="100" spc="50" dirty="0">
                <a:latin typeface="Times New Roman" panose="02020603050405020304"/>
                <a:ea typeface="华文细黑"/>
                <a:cs typeface="Times New Roman" panose="02020603050405020304"/>
              </a:rPr>
              <a:t>人类社会的进步离不开科学创新，科学创新就需要打破旧思想的束缚。</a:t>
            </a:r>
            <a:endParaRPr lang="zh-CN" altLang="zh-CN" sz="1050" kern="100" spc="50" dirty="0">
              <a:latin typeface="宋体" panose="02010600030101010101" pitchFamily="2" charset="-122"/>
              <a:cs typeface="Courier New" panose="02070309020205020404"/>
            </a:endParaRPr>
          </a:p>
          <a:p>
            <a:pPr indent="711200" algn="just">
              <a:lnSpc>
                <a:spcPct val="150000"/>
              </a:lnSpc>
              <a:spcAft>
                <a:spcPts val="0"/>
              </a:spcAft>
              <a:tabLst>
                <a:tab pos="1895475" algn="l"/>
              </a:tabLst>
            </a:pPr>
            <a:r>
              <a:rPr lang="zh-CN" altLang="zh-CN" sz="2800" kern="100" dirty="0">
                <a:latin typeface="Times New Roman" panose="02020603050405020304"/>
                <a:ea typeface="华文细黑"/>
                <a:cs typeface="Times New Roman" panose="02020603050405020304"/>
              </a:rPr>
              <a:t>一个半世纪以前，达尔文发表了《物种起源》一书，如同一声春雷，极大地动摇了神权统治的观念，打破了对生命探求的思想禁锢。</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但达尔文也不是一帆风顺的，他不怕任何困难的阻挠，也不在乎任何反对的声音，吸引他的只有科学的事实。他在博物学方面找到了自己的兴趣，如痴如醉地把毕生精力投入其中</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素材运用</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11" name="矩形 10"/>
          <p:cNvSpPr/>
          <p:nvPr/>
        </p:nvSpPr>
        <p:spPr>
          <a:xfrm>
            <a:off x="339000" y="477466"/>
            <a:ext cx="11478502" cy="769417"/>
          </a:xfrm>
          <a:prstGeom prst="rect">
            <a:avLst/>
          </a:prstGeom>
        </p:spPr>
        <p:txBody>
          <a:bodyPr wrap="square" lIns="121898" tIns="60948" rIns="121898" bIns="60948">
            <a:spAutoFit/>
          </a:bodyPr>
          <a:lstStyle/>
          <a:p>
            <a:pPr lvl="0" algn="just">
              <a:lnSpc>
                <a:spcPct val="150000"/>
              </a:lnSpc>
              <a:tabLst>
                <a:tab pos="1890395" algn="l"/>
              </a:tabLst>
            </a:pPr>
            <a:r>
              <a:rPr lang="en-US" altLang="zh-CN" sz="2800" b="1" kern="100"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altLang="zh-CN" sz="2800" b="1" kern="100" dirty="0">
                <a:solidFill>
                  <a:srgbClr val="0000CC"/>
                </a:solidFill>
                <a:latin typeface="+mj-ea"/>
                <a:ea typeface="+mj-ea"/>
                <a:cs typeface="Courier New" panose="02070309020205020404"/>
              </a:rPr>
              <a:t>.</a:t>
            </a:r>
            <a:r>
              <a:rPr lang="zh-CN" altLang="zh-CN" sz="2800" b="1" kern="100" dirty="0" smtClean="0">
                <a:solidFill>
                  <a:srgbClr val="0000CC"/>
                </a:solidFill>
                <a:latin typeface="+mj-ea"/>
                <a:ea typeface="+mj-ea"/>
                <a:cs typeface="Courier New" panose="02070309020205020404"/>
              </a:rPr>
              <a:t>课本素材</a:t>
            </a:r>
            <a:endParaRPr lang="en-US" altLang="zh-CN" sz="2800" b="1" kern="100" dirty="0">
              <a:solidFill>
                <a:srgbClr val="0000CC"/>
              </a:solidFill>
              <a:latin typeface="+mj-ea"/>
              <a:ea typeface="+mj-ea"/>
              <a:cs typeface="Courier New" panose="02070309020205020404"/>
            </a:endParaRPr>
          </a:p>
        </p:txBody>
      </p:sp>
      <p:sp>
        <p:nvSpPr>
          <p:cNvPr id="13" name="矩形 12"/>
          <p:cNvSpPr>
            <a:spLocks noChangeAspect="1"/>
          </p:cNvSpPr>
          <p:nvPr/>
        </p:nvSpPr>
        <p:spPr>
          <a:xfrm>
            <a:off x="473705" y="1276640"/>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mj-ea"/>
                <a:ea typeface="+mj-ea"/>
                <a:cs typeface="Times New Roman" panose="02020603050405020304" pitchFamily="18" charset="0"/>
              </a:rPr>
              <a:t>点击素材</a:t>
            </a:r>
            <a:endParaRPr lang="zh-CN" altLang="en-US" sz="2600" b="1" dirty="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7575" y="2732385"/>
            <a:ext cx="11478502" cy="76941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en-US" altLang="zh-CN" sz="2800" b="1" kern="100" dirty="0" err="1" smtClean="0">
                <a:solidFill>
                  <a:srgbClr val="C00000"/>
                </a:solidFill>
                <a:latin typeface="华文细黑" pitchFamily="2" charset="-122"/>
                <a:ea typeface="华文细黑" pitchFamily="2" charset="-122"/>
                <a:cs typeface="Times New Roman" panose="02020603050405020304"/>
              </a:rPr>
              <a:t>运用角度</a:t>
            </a: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en-US" altLang="zh-CN" sz="2800" b="1" kern="100" dirty="0" smtClean="0">
                <a:latin typeface="+mj-ea"/>
                <a:cs typeface="Times New Roman" panose="02020603050405020304"/>
              </a:rPr>
              <a:t> </a:t>
            </a:r>
            <a:r>
              <a:rPr lang="en-US" altLang="zh-CN" sz="2800" kern="100" dirty="0" smtClean="0">
                <a:latin typeface="华文细黑"/>
                <a:ea typeface="华文细黑"/>
                <a:cs typeface="Times New Roman" panose="02020603050405020304"/>
              </a:rPr>
              <a:t>　</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兴趣</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恒心</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创新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等。</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367575" y="1292225"/>
            <a:ext cx="11478502" cy="1338099"/>
          </a:xfrm>
          <a:prstGeom prst="rect">
            <a:avLst/>
          </a:prstGeom>
        </p:spPr>
        <p:txBody>
          <a:bodyPr wrap="square" lIns="121898" tIns="60948" rIns="121898" bIns="60948">
            <a:spAutoFit/>
          </a:bodyPr>
          <a:lstStyle/>
          <a:p>
            <a:pPr lvl="0" indent="71120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晚年的达尔文曾经坦言自己的资质一般，他成功的秘密就在于兴趣与恒心。兴趣是科学探索的动力，恒心是探索取得成功的保证。</a:t>
            </a:r>
            <a:endParaRPr lang="en-US" altLang="zh-CN" sz="2800" kern="100" dirty="0">
              <a:solidFill>
                <a:prstClr val="black"/>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406574" y="261442"/>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mj-ea"/>
                <a:ea typeface="+mj-ea"/>
                <a:cs typeface="Times New Roman" panose="02020603050405020304" pitchFamily="18" charset="0"/>
              </a:rPr>
              <a:t>运用示例</a:t>
            </a:r>
            <a:endParaRPr lang="zh-CN" altLang="en-US" sz="2600" b="1" dirty="0">
              <a:solidFill>
                <a:schemeClr val="bg1"/>
              </a:solidFill>
              <a:latin typeface="+mj-ea"/>
              <a:ea typeface="+mj-ea"/>
              <a:cs typeface="Times New Roman" panose="02020603050405020304" pitchFamily="18" charset="0"/>
            </a:endParaRPr>
          </a:p>
        </p:txBody>
      </p:sp>
      <p:sp>
        <p:nvSpPr>
          <p:cNvPr id="5" name="矩形 4"/>
          <p:cNvSpPr/>
          <p:nvPr/>
        </p:nvSpPr>
        <p:spPr>
          <a:xfrm>
            <a:off x="339000" y="765498"/>
            <a:ext cx="11478502" cy="6083692"/>
          </a:xfrm>
          <a:prstGeom prst="rect">
            <a:avLst/>
          </a:prstGeom>
        </p:spPr>
        <p:txBody>
          <a:bodyPr wrap="square" lIns="121898" tIns="60948" rIns="121898" bIns="60948">
            <a:spAutoFit/>
          </a:bodyPr>
          <a:lstStyle/>
          <a:p>
            <a:pPr indent="711200" algn="just">
              <a:lnSpc>
                <a:spcPct val="140000"/>
              </a:lnSpc>
              <a:spcAft>
                <a:spcPts val="0"/>
              </a:spcAft>
            </a:pPr>
            <a:r>
              <a:rPr lang="zh-CN" altLang="zh-CN" sz="2800" kern="100" dirty="0">
                <a:latin typeface="Times New Roman" panose="02020603050405020304"/>
                <a:ea typeface="华文细黑"/>
                <a:cs typeface="Times New Roman" panose="02020603050405020304"/>
              </a:rPr>
              <a:t>在科学界，自古至今，天文、地理、物理、化学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无一领域不是充满着探索与发现，推陈与出新。</a:t>
            </a:r>
            <a:endParaRPr lang="zh-CN" altLang="zh-CN" sz="1050" kern="100" dirty="0">
              <a:latin typeface="宋体" panose="02010600030101010101" pitchFamily="2" charset="-122"/>
              <a:cs typeface="Courier New" panose="02070309020205020404"/>
            </a:endParaRPr>
          </a:p>
          <a:p>
            <a:pPr indent="711200" algn="just">
              <a:lnSpc>
                <a:spcPct val="140000"/>
              </a:lnSpc>
              <a:spcAft>
                <a:spcPts val="0"/>
              </a:spcAft>
            </a:pPr>
            <a:r>
              <a:rPr lang="zh-CN" altLang="zh-CN" sz="2800" kern="100" dirty="0">
                <a:latin typeface="Times New Roman" panose="02020603050405020304"/>
                <a:ea typeface="华文细黑"/>
                <a:cs typeface="Times New Roman" panose="02020603050405020304"/>
              </a:rPr>
              <a:t>他虽身材矮小，却是举起太阳的勇士，不畏宗教的迫害，不囿于固有的传统，哥白尼多年的观测使他能为，但真正促使他敢为世界先，提出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日心说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的却是他那份敢于刺破传统、忘怀得失、不计利害的勇气。</a:t>
            </a:r>
            <a:endParaRPr lang="zh-CN" altLang="zh-CN" sz="1050" kern="100" dirty="0">
              <a:latin typeface="宋体" panose="02010600030101010101" pitchFamily="2" charset="-122"/>
              <a:cs typeface="Courier New" panose="02070309020205020404"/>
            </a:endParaRPr>
          </a:p>
          <a:p>
            <a:pPr indent="711200" algn="just">
              <a:lnSpc>
                <a:spcPct val="140000"/>
              </a:lnSpc>
              <a:spcAft>
                <a:spcPts val="0"/>
              </a:spcAft>
            </a:pPr>
            <a:r>
              <a:rPr lang="zh-CN" altLang="zh-CN" sz="2800" kern="100" dirty="0">
                <a:latin typeface="Times New Roman" panose="02020603050405020304"/>
                <a:ea typeface="华文细黑"/>
                <a:cs typeface="Times New Roman" panose="02020603050405020304"/>
              </a:rPr>
              <a:t>他其貌不扬，却绕海航行，不断探索，找出人类的祖先，与世界相悖，却成就别样的精彩。面对世界的质疑与嘲笑，他不屑一顾；面对教士的鄙视与戏弄，他不留心间。多年证据的积累，生物科学的卓越成就，达尔文他能为，但真正使他不顾忌世人的眼光，将自我利益置之于度外的却是他敢为世界先的勇气</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9000" y="621482"/>
            <a:ext cx="11478502" cy="4647402"/>
          </a:xfrm>
          <a:prstGeom prst="rect">
            <a:avLst/>
          </a:prstGeom>
        </p:spPr>
        <p:txBody>
          <a:bodyPr wrap="square" lIns="121898" tIns="60948" rIns="121898" bIns="60948">
            <a:spAutoFit/>
          </a:bodyPr>
          <a:lstStyle/>
          <a:p>
            <a:pPr lvl="0" indent="71120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敢为，为世界先，忘怀于手中的利益，抛却心里的负担，成就别样的精彩！</a:t>
            </a:r>
            <a:endParaRPr lang="zh-CN" altLang="zh-CN" sz="1050" kern="100" dirty="0">
              <a:solidFill>
                <a:prstClr val="black"/>
              </a:solidFill>
              <a:latin typeface="宋体" panose="02010600030101010101" pitchFamily="2" charset="-122"/>
              <a:cs typeface="Courier New" panose="02070309020205020404"/>
            </a:endParaRPr>
          </a:p>
          <a:p>
            <a:pPr lvl="0" indent="71120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在人生中，面对许多事，我们都有足够的能力与经验，但却往往难以卸下心灵的负担，不敢冲破现有的条条框框，少了那份敢为天下先的勇气与决心，最终碌碌此生。漫漫长路，精彩就在于一次次敢于挑战的勇气，贵不在能而在敢</a:t>
            </a:r>
            <a:r>
              <a:rPr lang="zh-CN" altLang="zh-CN" sz="2800" kern="100" dirty="0" smtClean="0">
                <a:solidFill>
                  <a:prstClr val="black"/>
                </a:solidFill>
                <a:latin typeface="Times New Roman" panose="02020603050405020304"/>
                <a:ea typeface="华文细黑"/>
                <a:cs typeface="Times New Roman" panose="02020603050405020304"/>
              </a:rPr>
              <a:t>。</a:t>
            </a:r>
            <a:endParaRPr lang="en-US" altLang="zh-CN" sz="2800" kern="100" dirty="0" smtClean="0">
              <a:solidFill>
                <a:prstClr val="black"/>
              </a:solidFill>
              <a:latin typeface="Times New Roman" panose="02020603050405020304"/>
              <a:ea typeface="华文细黑"/>
              <a:cs typeface="Times New Roman" panose="02020603050405020304"/>
            </a:endParaRPr>
          </a:p>
          <a:p>
            <a:pPr lvl="0" indent="711200" algn="r">
              <a:lnSpc>
                <a:spcPct val="150000"/>
              </a:lnSpc>
            </a:pPr>
            <a:r>
              <a:rPr lang="en-US" altLang="zh-CN" sz="2800" kern="100" dirty="0" smtClean="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高考优秀作文《敢为？能为？》</a:t>
            </a:r>
            <a:r>
              <a:rPr lang="en-US" altLang="zh-CN" sz="2800" kern="100" dirty="0">
                <a:solidFill>
                  <a:prstClr val="black"/>
                </a:solidFill>
                <a:latin typeface="Times New Roman" panose="02020603050405020304"/>
                <a:ea typeface="华文细黑"/>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39000" y="189434"/>
            <a:ext cx="11478502" cy="691768"/>
          </a:xfrm>
          <a:prstGeom prst="rect">
            <a:avLst/>
          </a:prstGeom>
        </p:spPr>
        <p:txBody>
          <a:bodyPr wrap="square" lIns="121898" tIns="60948" rIns="121898" bIns="60948">
            <a:spAutoFit/>
          </a:bodyPr>
          <a:lstStyle/>
          <a:p>
            <a:pPr algn="just">
              <a:lnSpc>
                <a:spcPct val="150000"/>
              </a:lnSpc>
              <a:tabLst>
                <a:tab pos="1890395" algn="l"/>
              </a:tabLst>
            </a:pPr>
            <a:r>
              <a:rPr lang="en-US" altLang="zh-CN" sz="2800" b="1" kern="100"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altLang="zh-CN" sz="2800" b="1" kern="100" dirty="0">
                <a:solidFill>
                  <a:srgbClr val="0000CC"/>
                </a:solidFill>
                <a:latin typeface="+mj-ea"/>
                <a:ea typeface="+mj-ea"/>
                <a:cs typeface="Courier New" panose="02070309020205020404"/>
              </a:rPr>
              <a:t>.</a:t>
            </a:r>
            <a:r>
              <a:rPr lang="zh-CN" altLang="zh-CN" sz="2800" b="1" kern="100" dirty="0">
                <a:solidFill>
                  <a:srgbClr val="0000CC"/>
                </a:solidFill>
                <a:latin typeface="+mj-ea"/>
                <a:ea typeface="+mj-ea"/>
                <a:cs typeface="Courier New" panose="02070309020205020404"/>
              </a:rPr>
              <a:t>课</a:t>
            </a:r>
            <a:r>
              <a:rPr lang="zh-CN" altLang="en-US" sz="2800" b="1" kern="100" dirty="0">
                <a:solidFill>
                  <a:srgbClr val="0000CC"/>
                </a:solidFill>
                <a:latin typeface="+mj-ea"/>
                <a:ea typeface="+mj-ea"/>
                <a:cs typeface="Courier New" panose="02070309020205020404"/>
              </a:rPr>
              <a:t>外</a:t>
            </a:r>
            <a:r>
              <a:rPr lang="zh-CN" altLang="zh-CN" sz="2800" b="1" kern="100" dirty="0">
                <a:solidFill>
                  <a:srgbClr val="0000CC"/>
                </a:solidFill>
                <a:latin typeface="+mj-ea"/>
                <a:ea typeface="+mj-ea"/>
                <a:cs typeface="Courier New" panose="02070309020205020404"/>
              </a:rPr>
              <a:t>素材</a:t>
            </a:r>
            <a:endParaRPr lang="en-US" altLang="zh-CN" sz="2800" b="1" kern="100" dirty="0">
              <a:solidFill>
                <a:srgbClr val="0000CC"/>
              </a:solidFill>
              <a:latin typeface="+mj-ea"/>
              <a:ea typeface="+mj-ea"/>
              <a:cs typeface="Courier New" panose="02070309020205020404"/>
            </a:endParaRPr>
          </a:p>
        </p:txBody>
      </p:sp>
      <p:sp>
        <p:nvSpPr>
          <p:cNvPr id="5" name="矩形 4"/>
          <p:cNvSpPr/>
          <p:nvPr/>
        </p:nvSpPr>
        <p:spPr>
          <a:xfrm>
            <a:off x="339000" y="1108493"/>
            <a:ext cx="11478502" cy="5211146"/>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埋头攻关的屠呦呦</a:t>
            </a:r>
            <a:endParaRPr lang="zh-CN" altLang="zh-CN" sz="2800" b="1" kern="100" dirty="0">
              <a:solidFill>
                <a:srgbClr val="C00000"/>
              </a:solidFill>
              <a:latin typeface="Times New Roman" panose="02020603050405020304"/>
              <a:ea typeface="华文细黑"/>
              <a:cs typeface="Times New Roman" panose="02020603050405020304"/>
            </a:endParaRPr>
          </a:p>
          <a:p>
            <a:pPr indent="711200" algn="just">
              <a:lnSpc>
                <a:spcPct val="150000"/>
              </a:lnSpc>
              <a:spcAft>
                <a:spcPts val="0"/>
              </a:spcAft>
            </a:pPr>
            <a:r>
              <a:rPr lang="en-US" altLang="zh-CN" sz="2800" kern="100" dirty="0">
                <a:latin typeface="Times New Roman" panose="02020603050405020304"/>
                <a:ea typeface="华文细黑"/>
                <a:cs typeface="Courier New" panose="02070309020205020404"/>
              </a:rPr>
              <a:t>2015</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月</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日，屠呦呦因开创性地从中草药中分离出青蒿素应用于疟疾治疗而获得当年的诺贝尔生理学或医学奖。这是在中国本土进行的科学研究首次获得诺贝尔奖。</a:t>
            </a:r>
            <a:r>
              <a:rPr lang="en-US" altLang="zh-CN" sz="2800" kern="100" dirty="0">
                <a:latin typeface="Times New Roman" panose="02020603050405020304"/>
                <a:ea typeface="华文细黑"/>
                <a:cs typeface="Courier New" panose="02070309020205020404"/>
              </a:rPr>
              <a:t>1968</a:t>
            </a:r>
            <a:r>
              <a:rPr lang="zh-CN" altLang="zh-CN" sz="2800" kern="100" dirty="0">
                <a:latin typeface="Times New Roman" panose="02020603050405020304"/>
                <a:ea typeface="华文细黑"/>
                <a:cs typeface="Times New Roman" panose="02020603050405020304"/>
              </a:rPr>
              <a:t>年，中药研究所开始抗疟中药的研究，屠呦呦担任该项目的组长。经过两年的研究对象筛选，并受到中国古代药典《肘后备急方》的启发，项目组将重点放在了对青蒿的研究上。</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en-US" altLang="zh-CN" sz="2800" kern="100" dirty="0">
                <a:latin typeface="Times New Roman" panose="02020603050405020304"/>
                <a:ea typeface="华文细黑"/>
                <a:cs typeface="Courier New" panose="02070309020205020404"/>
              </a:rPr>
              <a:t>1971</a:t>
            </a:r>
            <a:r>
              <a:rPr lang="zh-CN" altLang="zh-CN" sz="2800" kern="100" dirty="0">
                <a:latin typeface="Times New Roman" panose="02020603050405020304"/>
                <a:ea typeface="华文细黑"/>
                <a:cs typeface="Times New Roman" panose="02020603050405020304"/>
              </a:rPr>
              <a:t>年，在失败了</a:t>
            </a:r>
            <a:r>
              <a:rPr lang="en-US" altLang="zh-CN" sz="2800" kern="100" dirty="0">
                <a:latin typeface="Times New Roman" panose="02020603050405020304"/>
                <a:ea typeface="华文细黑"/>
                <a:cs typeface="Courier New" panose="02070309020205020404"/>
              </a:rPr>
              <a:t>190</a:t>
            </a:r>
            <a:r>
              <a:rPr lang="zh-CN" altLang="zh-CN" sz="2800" kern="100" dirty="0">
                <a:latin typeface="Times New Roman" panose="02020603050405020304"/>
                <a:ea typeface="华文细黑"/>
                <a:cs typeface="Times New Roman" panose="02020603050405020304"/>
              </a:rPr>
              <a:t>次之后，项目组终于通过低温提取、乙醚冷浸等方法，成功提取出青蒿素，并在接下来的反复实验中得到了青蒿素</a:t>
            </a:r>
            <a:r>
              <a:rPr lang="zh-CN" altLang="zh-CN" sz="2800" kern="100" dirty="0" smtClean="0">
                <a:latin typeface="Times New Roman" panose="02020603050405020304"/>
                <a:ea typeface="华文细黑"/>
                <a:cs typeface="Times New Roman" panose="02020603050405020304"/>
              </a:rPr>
              <a:t>对</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4567" y="1019995"/>
            <a:ext cx="11593287" cy="2625823"/>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疟疾抑制率达到</a:t>
            </a:r>
            <a:r>
              <a:rPr lang="en-US" altLang="zh-CN" sz="2800" kern="100" dirty="0">
                <a:solidFill>
                  <a:prstClr val="black"/>
                </a:solidFill>
                <a:latin typeface="Times New Roman" panose="02020603050405020304"/>
                <a:ea typeface="华文细黑"/>
                <a:cs typeface="Courier New" panose="02070309020205020404"/>
              </a:rPr>
              <a:t>100%</a:t>
            </a:r>
            <a:r>
              <a:rPr lang="zh-CN" altLang="zh-CN" sz="2800" kern="100" dirty="0">
                <a:solidFill>
                  <a:prstClr val="black"/>
                </a:solidFill>
                <a:latin typeface="Times New Roman" panose="02020603050405020304"/>
                <a:ea typeface="华文细黑"/>
                <a:cs typeface="Times New Roman" panose="02020603050405020304"/>
              </a:rPr>
              <a:t>的结果。在没有先进的实验设备、科研条件艰苦的情况下，屠呦呦带领着团队攻坚克难，面对失败不退缩，最终胜利完成科研任务。青蒿素问世</a:t>
            </a:r>
            <a:r>
              <a:rPr lang="en-US" altLang="zh-CN" sz="2800" kern="100" dirty="0">
                <a:solidFill>
                  <a:prstClr val="black"/>
                </a:solidFill>
                <a:latin typeface="Times New Roman" panose="02020603050405020304"/>
                <a:ea typeface="华文细黑"/>
                <a:cs typeface="Courier New" panose="02070309020205020404"/>
              </a:rPr>
              <a:t>40</a:t>
            </a:r>
            <a:r>
              <a:rPr lang="zh-CN" altLang="zh-CN" sz="2800" kern="100" dirty="0">
                <a:solidFill>
                  <a:prstClr val="black"/>
                </a:solidFill>
                <a:latin typeface="Times New Roman" panose="02020603050405020304"/>
                <a:ea typeface="华文细黑"/>
                <a:cs typeface="Times New Roman" panose="02020603050405020304"/>
              </a:rPr>
              <a:t>多年来，共使超过</a:t>
            </a:r>
            <a:r>
              <a:rPr lang="en-US" altLang="zh-CN" sz="2800" kern="100" dirty="0">
                <a:solidFill>
                  <a:prstClr val="black"/>
                </a:solidFill>
                <a:latin typeface="Times New Roman" panose="02020603050405020304"/>
                <a:ea typeface="华文细黑"/>
                <a:cs typeface="Courier New" panose="02070309020205020404"/>
              </a:rPr>
              <a:t>600</a:t>
            </a:r>
            <a:r>
              <a:rPr lang="zh-CN" altLang="zh-CN" sz="2800" kern="100" dirty="0">
                <a:solidFill>
                  <a:prstClr val="black"/>
                </a:solidFill>
                <a:latin typeface="Times New Roman" panose="02020603050405020304"/>
                <a:ea typeface="华文细黑"/>
                <a:cs typeface="Times New Roman" panose="02020603050405020304"/>
              </a:rPr>
              <a:t>万人逃离疟疾的魔掌。未</a:t>
            </a:r>
            <a:r>
              <a:rPr lang="zh-CN" altLang="zh-CN" sz="2800" kern="100" spc="-50" dirty="0">
                <a:solidFill>
                  <a:prstClr val="black"/>
                </a:solidFill>
                <a:latin typeface="Times New Roman" panose="02020603050405020304"/>
                <a:ea typeface="华文细黑"/>
                <a:cs typeface="Times New Roman" panose="02020603050405020304"/>
              </a:rPr>
              <a:t>来，屠呦呦希望通过研究，让青蒿素应用于更多地方，为更多人带来福音。</a:t>
            </a:r>
            <a:endParaRPr lang="zh-CN" altLang="zh-CN" sz="1050" kern="100" spc="-5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590660"/>
            <a:ext cx="11478502" cy="464740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en-US" altLang="zh-CN" sz="2800" b="1" kern="100" dirty="0" err="1" smtClean="0">
                <a:solidFill>
                  <a:srgbClr val="C00000"/>
                </a:solidFill>
                <a:latin typeface="华文细黑" pitchFamily="2" charset="-122"/>
                <a:ea typeface="华文细黑" pitchFamily="2" charset="-122"/>
                <a:cs typeface="Times New Roman" panose="02020603050405020304"/>
              </a:rPr>
              <a:t>点评</a:t>
            </a: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达尔文</a:t>
            </a:r>
            <a:r>
              <a:rPr lang="zh-CN" altLang="zh-CN" sz="2800" kern="100" dirty="0">
                <a:latin typeface="Times New Roman" panose="02020603050405020304"/>
                <a:ea typeface="华文细黑"/>
                <a:cs typeface="Times New Roman" panose="02020603050405020304"/>
              </a:rPr>
              <a:t>凭借自己的恒心和毅力让自己在科学的道路上迈出了辉煌的一步，成为了进化论的奠基人，不仅成就了非凡的人生，而且为人类科学史做出了杰出的贡献。屠呦呦通过对本职工作的热爱和顽强的精神，从青草中提炼出了青蒿素，为广大的疟疾患者带来了福音，不仅使她成为了第一位获得诺贝尔奖的本土科学家，而且也为世界医学的发展做出了杰出的贡献</a:t>
            </a:r>
            <a:r>
              <a:rPr lang="zh-CN" altLang="zh-CN" sz="2800" kern="100" dirty="0" smtClean="0">
                <a:latin typeface="Times New Roman" panose="02020603050405020304"/>
                <a:ea typeface="华文细黑"/>
                <a:cs typeface="Times New Roman" panose="02020603050405020304"/>
              </a:rPr>
              <a:t>。</a:t>
            </a:r>
            <a:endParaRPr lang="zh-CN" altLang="zh-CN" sz="2800" kern="100" dirty="0" smtClean="0">
              <a:solidFill>
                <a:prstClr val="black"/>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b="1" kern="100" dirty="0" smtClean="0">
                <a:solidFill>
                  <a:srgbClr val="C00000"/>
                </a:solidFill>
                <a:latin typeface="华文细黑" pitchFamily="2" charset="-122"/>
                <a:ea typeface="华文细黑" pitchFamily="2" charset="-122"/>
                <a:cs typeface="Times New Roman" panose="02020603050405020304"/>
              </a:rPr>
              <a:t>请你思考</a:t>
            </a: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你觉得该素材能运用到哪类话题文章中</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美文深读</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9" name="矩形 8"/>
          <p:cNvSpPr/>
          <p:nvPr/>
        </p:nvSpPr>
        <p:spPr>
          <a:xfrm>
            <a:off x="339000" y="467941"/>
            <a:ext cx="11478502" cy="4647402"/>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没有做不到的，只有想不到的</a:t>
            </a:r>
            <a:r>
              <a:rPr lang="en-US" altLang="zh-CN" sz="2800" kern="100" dirty="0">
                <a:latin typeface="宋体" panose="02010600030101010101" pitchFamily="2" charset="-122"/>
                <a:ea typeface="华文细黑"/>
                <a:cs typeface="Times New Roman" panose="02020603050405020304"/>
              </a:rPr>
              <a:t>①</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随着社会的不断发展，各种各样新型的东西正在不断地冲击着我们的眼球。许多不可能的事早已成为现实。所以说没有做不到的，只有想不到的。正如萧伯纳说的那样：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有的人看到已经发生的事情，问：</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为什么会这样？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我却梦想一些从未发生的事情，然后追问：</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为什么不能这样？</a:t>
            </a:r>
            <a:r>
              <a:rPr lang="en-US" altLang="zh-CN" sz="2800" kern="100" dirty="0" smtClean="0">
                <a:latin typeface="宋体" panose="02010600030101010101" pitchFamily="2" charset="-122"/>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学习本文的拟题方法</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12" name="矩形 11"/>
          <p:cNvSpPr/>
          <p:nvPr/>
        </p:nvSpPr>
        <p:spPr>
          <a:xfrm>
            <a:off x="386408" y="5070005"/>
            <a:ext cx="11386607" cy="1337087"/>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14" name="矩形 13"/>
          <p:cNvSpPr/>
          <p:nvPr/>
        </p:nvSpPr>
        <p:spPr>
          <a:xfrm>
            <a:off x="397203" y="5013970"/>
            <a:ext cx="11299612" cy="13331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题目就是中心论点，更加醒目、有力。以对比句作题目，中心更加鲜明、突出。</a:t>
            </a:r>
            <a:endParaRPr lang="zh-CN" altLang="zh-CN" sz="1050" kern="100" dirty="0">
              <a:effectLst/>
              <a:latin typeface="宋体" panose="02010600030101010101" pitchFamily="2" charset="-122"/>
              <a:cs typeface="Courier New" panose="02070309020205020404"/>
            </a:endParaRPr>
          </a:p>
        </p:txBody>
      </p:sp>
      <p:sp>
        <p:nvSpPr>
          <p:cNvPr id="13" name="TextBox 12"/>
          <p:cNvSpPr txBox="1"/>
          <p:nvPr/>
        </p:nvSpPr>
        <p:spPr>
          <a:xfrm>
            <a:off x="4422168" y="4447431"/>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4"/>
                                        </p:tgtEl>
                                      </p:cBhvr>
                                    </p:animEffect>
                                    <p:set>
                                      <p:cBhvr>
                                        <p:cTn id="15" dur="1" fill="hold">
                                          <p:stCondLst>
                                            <p:cond delay="499"/>
                                          </p:stCondLst>
                                        </p:cTn>
                                        <p:tgtEl>
                                          <p:spTgt spid="14"/>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2" grpId="0" animBg="1"/>
      <p:bldP spid="12" grpId="1" animBg="1"/>
      <p:bldP spid="14" grpId="0"/>
      <p:bldP spid="14"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9000" y="107901"/>
            <a:ext cx="11478502" cy="4647402"/>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人类社会发展的速度早已超乎了我们每个人的想象，</a:t>
            </a:r>
            <a:r>
              <a:rPr lang="zh-CN" altLang="zh-CN" sz="2800" u="heavy" kern="100" dirty="0">
                <a:uFill>
                  <a:solidFill>
                    <a:srgbClr val="C00000"/>
                  </a:solidFill>
                </a:uFill>
                <a:latin typeface="Times New Roman" panose="02020603050405020304"/>
                <a:ea typeface="华文细黑"/>
                <a:cs typeface="Times New Roman" panose="02020603050405020304"/>
              </a:rPr>
              <a:t>本茨发明的第一台内燃机汽车使我们的出行变得更加方便；美国莱特兄弟则将文明的梦想带上蓝天，人类的交通已经变得越来越便捷；从加加林第一次走出大气层，到阿莫斯特朗在月球上那简单的一小步，人类的足迹早已不再只局限于我们的地球。</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从古人发明的指南针用于航海，到现在的深海潜水器的不断下潜，地球上唯一不为我们熟知的地方也终将被我们了解</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品味画线句并体会其好处</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86408" y="4780274"/>
            <a:ext cx="11386607" cy="1927120"/>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4" name="TextBox 3"/>
          <p:cNvSpPr txBox="1"/>
          <p:nvPr/>
        </p:nvSpPr>
        <p:spPr>
          <a:xfrm>
            <a:off x="4976986" y="4120257"/>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
        <p:nvSpPr>
          <p:cNvPr id="6" name="矩形 5"/>
          <p:cNvSpPr/>
          <p:nvPr/>
        </p:nvSpPr>
        <p:spPr>
          <a:xfrm>
            <a:off x="397203" y="4690662"/>
            <a:ext cx="11299612"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连续运用多个典型素材构成排比，使语言有气势，句子极富有音韵感，论证更加严密有力。增强了说服力，增添了文采，彰显出作者深厚的历史文化功底。</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3" grpId="0" animBg="1"/>
      <p:bldP spid="3" grpId="1" animBg="1"/>
      <p:bldP spid="6" grpId="0"/>
      <p:bldP spid="6"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39000" y="737187"/>
            <a:ext cx="11478502" cy="4564815"/>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试问，在这一项项天才的发现问世之前，有多少人愿意或是敢于相信这是可以做到的呢？</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电灯问世前，有谁能相信有物体在黑夜里发出持续的光亮；电话问世前，有谁能相信有东西可以让远隔两地的人通话；电视问世前，有谁能相信我们可以足不出户地了解世间百态；电脑问世前，有谁能相信人们可以在家中做许多以前做不了的事。敢想未必就一定能实现，而不敢想则会停滞不前，没有进步。</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2558" y="420316"/>
            <a:ext cx="11449272" cy="693307"/>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一、音正形准</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a:solidFill>
                  <a:srgbClr val="FFFF00"/>
                </a:solidFill>
                <a:latin typeface="微软雅黑" panose="020B0503020204020204" pitchFamily="34" charset="-122"/>
                <a:ea typeface="微软雅黑" panose="020B0503020204020204" pitchFamily="34" charset="-122"/>
              </a:rPr>
              <a:t>语言知识积累</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62558" y="1012477"/>
            <a:ext cx="4248472" cy="529373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1.</a:t>
            </a:r>
            <a:r>
              <a:rPr lang="zh-CN" altLang="zh-CN" sz="2800" b="1" kern="100" dirty="0">
                <a:latin typeface="Times New Roman" panose="02020603050405020304"/>
                <a:ea typeface="华文细黑"/>
                <a:cs typeface="Times New Roman" panose="02020603050405020304"/>
              </a:rPr>
              <a:t>给下列</a:t>
            </a:r>
            <a:r>
              <a:rPr lang="zh-CN" altLang="zh-CN" sz="2800" b="1" kern="100" dirty="0" smtClean="0">
                <a:latin typeface="Times New Roman" panose="02020603050405020304"/>
                <a:ea typeface="华文细黑"/>
                <a:cs typeface="Times New Roman" panose="02020603050405020304"/>
              </a:rPr>
              <a:t>加</a:t>
            </a:r>
            <a:r>
              <a:rPr lang="zh-CN" altLang="en-US" sz="2800" b="1" kern="100" dirty="0" smtClean="0">
                <a:latin typeface="Times New Roman" panose="02020603050405020304"/>
                <a:ea typeface="华文细黑"/>
                <a:cs typeface="Times New Roman" panose="02020603050405020304"/>
              </a:rPr>
              <a:t>颜色</a:t>
            </a:r>
            <a:r>
              <a:rPr lang="zh-CN" altLang="zh-CN" sz="2800" b="1" kern="100" dirty="0" smtClean="0">
                <a:latin typeface="Times New Roman" panose="02020603050405020304"/>
                <a:ea typeface="华文细黑"/>
                <a:cs typeface="Times New Roman" panose="02020603050405020304"/>
              </a:rPr>
              <a:t>的</a:t>
            </a:r>
            <a:r>
              <a:rPr lang="zh-CN" altLang="zh-CN" sz="2800" b="1" kern="100" dirty="0">
                <a:latin typeface="Times New Roman" panose="02020603050405020304"/>
                <a:ea typeface="华文细黑"/>
                <a:cs typeface="Times New Roman" panose="02020603050405020304"/>
              </a:rPr>
              <a:t>字注音</a:t>
            </a:r>
            <a:endParaRPr lang="zh-CN" altLang="zh-CN" sz="1050" b="1"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单音字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solidFill>
                  <a:srgbClr val="0000FF"/>
                </a:solidFill>
                <a:latin typeface="Times New Roman" panose="02020603050405020304"/>
                <a:ea typeface="华文细黑"/>
                <a:cs typeface="Times New Roman" panose="02020603050405020304"/>
              </a:rPr>
              <a:t>迄</a:t>
            </a:r>
            <a:r>
              <a:rPr lang="zh-CN" altLang="zh-CN" sz="2800" kern="100" dirty="0">
                <a:latin typeface="Times New Roman" panose="02020603050405020304"/>
                <a:ea typeface="华文细黑"/>
                <a:cs typeface="Times New Roman" panose="02020603050405020304"/>
              </a:rPr>
              <a:t>今</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笨</a:t>
            </a:r>
            <a:r>
              <a:rPr lang="zh-CN" altLang="zh-CN" sz="2800" kern="100" dirty="0">
                <a:solidFill>
                  <a:srgbClr val="0000FF"/>
                </a:solidFill>
                <a:latin typeface="Times New Roman" panose="02020603050405020304"/>
                <a:ea typeface="华文细黑"/>
                <a:cs typeface="Times New Roman" panose="02020603050405020304"/>
              </a:rPr>
              <a:t>拙</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③</a:t>
            </a:r>
            <a:r>
              <a:rPr lang="zh-CN" altLang="zh-CN" sz="2800" kern="100" dirty="0">
                <a:solidFill>
                  <a:srgbClr val="0000FF"/>
                </a:solidFill>
                <a:latin typeface="Times New Roman" panose="02020603050405020304"/>
                <a:ea typeface="华文细黑"/>
                <a:cs typeface="Times New Roman" panose="02020603050405020304"/>
              </a:rPr>
              <a:t>蜷</a:t>
            </a:r>
            <a:r>
              <a:rPr lang="zh-CN" altLang="zh-CN" sz="2800" kern="100" dirty="0">
                <a:latin typeface="Times New Roman" panose="02020603050405020304"/>
                <a:ea typeface="华文细黑"/>
                <a:cs typeface="Times New Roman" panose="02020603050405020304"/>
              </a:rPr>
              <a:t>缩</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④</a:t>
            </a:r>
            <a:r>
              <a:rPr lang="zh-CN" altLang="zh-CN" sz="2800" kern="100" dirty="0">
                <a:solidFill>
                  <a:srgbClr val="0000FF"/>
                </a:solidFill>
                <a:latin typeface="Times New Roman" panose="02020603050405020304"/>
                <a:ea typeface="华文细黑"/>
                <a:cs typeface="Times New Roman" panose="02020603050405020304"/>
              </a:rPr>
              <a:t>缮</a:t>
            </a:r>
            <a:r>
              <a:rPr lang="zh-CN" altLang="zh-CN" sz="2800" kern="100" dirty="0">
                <a:latin typeface="Times New Roman" panose="02020603050405020304"/>
                <a:ea typeface="华文细黑"/>
                <a:cs typeface="Times New Roman" panose="02020603050405020304"/>
              </a:rPr>
              <a:t>写</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精</a:t>
            </a:r>
            <a:r>
              <a:rPr lang="zh-CN" altLang="zh-CN" sz="2800" kern="100" dirty="0">
                <a:solidFill>
                  <a:srgbClr val="0000FF"/>
                </a:solidFill>
                <a:latin typeface="Times New Roman" panose="02020603050405020304"/>
                <a:ea typeface="华文细黑"/>
                <a:cs typeface="Times New Roman" panose="02020603050405020304"/>
              </a:rPr>
              <a:t>湛</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⑥</a:t>
            </a:r>
            <a:r>
              <a:rPr lang="zh-CN" altLang="zh-CN" sz="2800" kern="100" dirty="0">
                <a:solidFill>
                  <a:srgbClr val="0000FF"/>
                </a:solidFill>
                <a:latin typeface="Times New Roman" panose="02020603050405020304"/>
                <a:ea typeface="华文细黑"/>
                <a:cs typeface="Times New Roman" panose="02020603050405020304"/>
              </a:rPr>
              <a:t>匿</a:t>
            </a:r>
            <a:r>
              <a:rPr lang="zh-CN" altLang="zh-CN" sz="2800" kern="100" dirty="0">
                <a:latin typeface="Times New Roman" panose="02020603050405020304"/>
                <a:ea typeface="华文细黑"/>
                <a:cs typeface="Times New Roman" panose="02020603050405020304"/>
              </a:rPr>
              <a:t>名</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9" name="矩形 8"/>
          <p:cNvSpPr/>
          <p:nvPr/>
        </p:nvSpPr>
        <p:spPr>
          <a:xfrm>
            <a:off x="4222998" y="2305139"/>
            <a:ext cx="3960440"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⑦</a:t>
            </a:r>
            <a:r>
              <a:rPr lang="zh-CN" altLang="zh-CN" sz="2800" kern="100" dirty="0">
                <a:latin typeface="Times New Roman" panose="02020603050405020304"/>
                <a:ea typeface="华文细黑"/>
                <a:cs typeface="Times New Roman" panose="02020603050405020304"/>
              </a:rPr>
              <a:t>宅</a:t>
            </a:r>
            <a:r>
              <a:rPr lang="zh-CN" altLang="zh-CN" sz="2800" kern="100" dirty="0">
                <a:solidFill>
                  <a:srgbClr val="0000FF"/>
                </a:solidFill>
                <a:latin typeface="Times New Roman" panose="02020603050405020304"/>
                <a:ea typeface="华文细黑"/>
                <a:cs typeface="Times New Roman" panose="02020603050405020304"/>
              </a:rPr>
              <a:t>邸</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⑧</a:t>
            </a:r>
            <a:r>
              <a:rPr lang="zh-CN" altLang="zh-CN" sz="2800" kern="100" dirty="0">
                <a:solidFill>
                  <a:srgbClr val="0000FF"/>
                </a:solidFill>
                <a:latin typeface="Times New Roman" panose="02020603050405020304"/>
                <a:ea typeface="华文细黑"/>
                <a:cs typeface="Times New Roman" panose="02020603050405020304"/>
              </a:rPr>
              <a:t>笃</a:t>
            </a:r>
            <a:r>
              <a:rPr lang="zh-CN" altLang="zh-CN" sz="2800" kern="100" dirty="0">
                <a:latin typeface="Times New Roman" panose="02020603050405020304"/>
                <a:ea typeface="华文细黑"/>
                <a:cs typeface="Times New Roman" panose="02020603050405020304"/>
              </a:rPr>
              <a:t>信</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⑨</a:t>
            </a:r>
            <a:r>
              <a:rPr lang="zh-CN" altLang="zh-CN" sz="2800" kern="100" dirty="0">
                <a:solidFill>
                  <a:srgbClr val="0000FF"/>
                </a:solidFill>
                <a:latin typeface="Times New Roman" panose="02020603050405020304"/>
                <a:ea typeface="华文细黑"/>
                <a:cs typeface="Times New Roman" panose="02020603050405020304"/>
              </a:rPr>
              <a:t>燧</a:t>
            </a:r>
            <a:r>
              <a:rPr lang="zh-CN" altLang="zh-CN" sz="2800" kern="100" dirty="0">
                <a:latin typeface="Times New Roman" panose="02020603050405020304"/>
                <a:ea typeface="华文细黑"/>
                <a:cs typeface="Times New Roman" panose="02020603050405020304"/>
              </a:rPr>
              <a:t>卵石</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⑩</a:t>
            </a:r>
            <a:r>
              <a:rPr lang="zh-CN" altLang="zh-CN" sz="2800" kern="100" dirty="0">
                <a:solidFill>
                  <a:srgbClr val="0000FF"/>
                </a:solidFill>
                <a:latin typeface="Times New Roman" panose="02020603050405020304"/>
                <a:ea typeface="华文细黑"/>
                <a:cs typeface="Times New Roman" panose="02020603050405020304"/>
              </a:rPr>
              <a:t>翌</a:t>
            </a:r>
            <a:r>
              <a:rPr lang="zh-CN" altLang="zh-CN" sz="2800" kern="100" dirty="0">
                <a:latin typeface="Times New Roman" panose="02020603050405020304"/>
                <a:ea typeface="华文细黑"/>
                <a:cs typeface="Times New Roman" panose="02020603050405020304"/>
              </a:rPr>
              <a:t>晨</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smtClean="0">
                <a:latin typeface="宋体" panose="02010600030101010101" pitchFamily="2" charset="-122"/>
                <a:ea typeface="MS Mincho" panose="02020609040205080304" charset="-128"/>
                <a:cs typeface="MS Mincho" panose="02020609040205080304" charset="-128"/>
              </a:rPr>
              <a:t>⑪</a:t>
            </a:r>
            <a:r>
              <a:rPr lang="zh-CN" altLang="zh-CN" sz="2800" kern="100" dirty="0">
                <a:solidFill>
                  <a:srgbClr val="0000FF"/>
                </a:solidFill>
                <a:latin typeface="Times New Roman" panose="02020603050405020304"/>
                <a:ea typeface="华文细黑"/>
                <a:cs typeface="Times New Roman" panose="02020603050405020304"/>
              </a:rPr>
              <a:t>黏</a:t>
            </a:r>
            <a:r>
              <a:rPr lang="zh-CN" altLang="zh-CN" sz="2800" kern="100" dirty="0">
                <a:latin typeface="Times New Roman" panose="02020603050405020304"/>
                <a:ea typeface="华文细黑"/>
                <a:cs typeface="Times New Roman" panose="02020603050405020304"/>
              </a:rPr>
              <a:t>滑</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smtClean="0">
                <a:latin typeface="宋体" panose="02010600030101010101" pitchFamily="2" charset="-122"/>
                <a:ea typeface="MS Mincho" panose="02020609040205080304" charset="-128"/>
                <a:cs typeface="MS Mincho" panose="02020609040205080304" charset="-128"/>
              </a:rPr>
              <a:t>⑫</a:t>
            </a:r>
            <a:r>
              <a:rPr lang="zh-CN" altLang="zh-CN" sz="2800" kern="100" dirty="0">
                <a:solidFill>
                  <a:srgbClr val="0000FF"/>
                </a:solidFill>
                <a:latin typeface="Times New Roman" panose="02020603050405020304"/>
                <a:ea typeface="华文细黑"/>
                <a:cs typeface="Times New Roman" panose="02020603050405020304"/>
              </a:rPr>
              <a:t>啮</a:t>
            </a:r>
            <a:r>
              <a:rPr lang="zh-CN" altLang="zh-CN" sz="2800" kern="100" dirty="0">
                <a:latin typeface="Times New Roman" panose="02020603050405020304"/>
                <a:ea typeface="华文细黑"/>
                <a:cs typeface="Times New Roman" panose="02020603050405020304"/>
              </a:rPr>
              <a:t>齿</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10" name="矩形 9"/>
          <p:cNvSpPr/>
          <p:nvPr/>
        </p:nvSpPr>
        <p:spPr>
          <a:xfrm>
            <a:off x="8039422" y="2305139"/>
            <a:ext cx="3960440" cy="400107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宋体" panose="02010600030101010101" pitchFamily="2" charset="-122"/>
                <a:ea typeface="MS Mincho" panose="02020609040205080304" charset="-128"/>
                <a:cs typeface="MS Mincho" panose="02020609040205080304" charset="-128"/>
              </a:rPr>
              <a:t>⑬</a:t>
            </a:r>
            <a:r>
              <a:rPr lang="zh-CN" altLang="zh-CN" sz="2800" kern="100" dirty="0">
                <a:solidFill>
                  <a:srgbClr val="0000FF"/>
                </a:solidFill>
                <a:latin typeface="Times New Roman" panose="02020603050405020304"/>
                <a:ea typeface="华文细黑"/>
                <a:cs typeface="Times New Roman" panose="02020603050405020304"/>
              </a:rPr>
              <a:t>鲑</a:t>
            </a:r>
            <a:r>
              <a:rPr lang="zh-CN" altLang="zh-CN" sz="2800" kern="100" dirty="0">
                <a:latin typeface="Times New Roman" panose="02020603050405020304"/>
                <a:ea typeface="华文细黑"/>
                <a:cs typeface="Times New Roman" panose="02020603050405020304"/>
              </a:rPr>
              <a:t>鱼</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smtClean="0">
                <a:latin typeface="宋体" panose="02010600030101010101" pitchFamily="2" charset="-122"/>
                <a:ea typeface="MS Mincho" panose="02020609040205080304" charset="-128"/>
                <a:cs typeface="MS Mincho" panose="02020609040205080304" charset="-128"/>
              </a:rPr>
              <a:t>⑭</a:t>
            </a:r>
            <a:r>
              <a:rPr lang="zh-CN" altLang="zh-CN" sz="2800" kern="100" dirty="0">
                <a:latin typeface="Times New Roman" panose="02020603050405020304"/>
                <a:ea typeface="华文细黑"/>
                <a:cs typeface="Times New Roman" panose="02020603050405020304"/>
              </a:rPr>
              <a:t>确</a:t>
            </a:r>
            <a:r>
              <a:rPr lang="zh-CN" altLang="zh-CN" sz="2800" kern="100" dirty="0">
                <a:solidFill>
                  <a:srgbClr val="0000FF"/>
                </a:solidFill>
                <a:latin typeface="Times New Roman" panose="02020603050405020304"/>
                <a:ea typeface="华文细黑"/>
                <a:cs typeface="Times New Roman" panose="02020603050405020304"/>
              </a:rPr>
              <a:t>凿</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smtClean="0">
                <a:latin typeface="宋体" panose="02010600030101010101" pitchFamily="2" charset="-122"/>
                <a:ea typeface="MS Mincho" panose="02020609040205080304" charset="-128"/>
                <a:cs typeface="MS Mincho" panose="02020609040205080304" charset="-128"/>
              </a:rPr>
              <a:t>⑮</a:t>
            </a:r>
            <a:r>
              <a:rPr lang="zh-CN" altLang="zh-CN" sz="2800" kern="100" dirty="0">
                <a:solidFill>
                  <a:srgbClr val="0000FF"/>
                </a:solidFill>
                <a:latin typeface="Times New Roman" panose="02020603050405020304"/>
                <a:ea typeface="华文细黑"/>
                <a:cs typeface="Times New Roman" panose="02020603050405020304"/>
              </a:rPr>
              <a:t>挞</a:t>
            </a:r>
            <a:r>
              <a:rPr lang="zh-CN" altLang="zh-CN" sz="2800" kern="100" dirty="0">
                <a:latin typeface="Times New Roman" panose="02020603050405020304"/>
                <a:ea typeface="华文细黑"/>
                <a:cs typeface="Times New Roman" panose="02020603050405020304"/>
              </a:rPr>
              <a:t>伐</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宋体" panose="02010600030101010101" pitchFamily="2" charset="-122"/>
                <a:ea typeface="MS Mincho" panose="02020609040205080304" charset="-128"/>
                <a:cs typeface="MS Mincho" panose="02020609040205080304" charset="-128"/>
              </a:rPr>
              <a:t>⑯</a:t>
            </a:r>
            <a:r>
              <a:rPr lang="zh-CN" altLang="zh-CN" sz="2800" kern="100" dirty="0">
                <a:solidFill>
                  <a:srgbClr val="0000FF"/>
                </a:solidFill>
                <a:latin typeface="Times New Roman" panose="02020603050405020304"/>
                <a:ea typeface="华文细黑"/>
                <a:cs typeface="Times New Roman" panose="02020603050405020304"/>
              </a:rPr>
              <a:t>濒</a:t>
            </a:r>
            <a:r>
              <a:rPr lang="zh-CN" altLang="zh-CN" sz="2800" kern="100" dirty="0">
                <a:latin typeface="Times New Roman" panose="02020603050405020304"/>
                <a:ea typeface="华文细黑"/>
                <a:cs typeface="Times New Roman" panose="02020603050405020304"/>
              </a:rPr>
              <a:t>临</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smtClean="0">
                <a:latin typeface="宋体" panose="02010600030101010101" pitchFamily="2" charset="-122"/>
                <a:ea typeface="MS Mincho" panose="02020609040205080304" charset="-128"/>
                <a:cs typeface="MS Mincho" panose="02020609040205080304" charset="-128"/>
              </a:rPr>
              <a:t>⑰</a:t>
            </a:r>
            <a:r>
              <a:rPr lang="zh-CN" altLang="zh-CN" sz="2800" kern="100" dirty="0">
                <a:latin typeface="Times New Roman" panose="02020603050405020304"/>
                <a:ea typeface="华文细黑"/>
                <a:cs typeface="Times New Roman" panose="02020603050405020304"/>
              </a:rPr>
              <a:t>心</a:t>
            </a:r>
            <a:r>
              <a:rPr lang="zh-CN" altLang="zh-CN" sz="2800" kern="100" dirty="0">
                <a:solidFill>
                  <a:srgbClr val="0000FF"/>
                </a:solidFill>
                <a:latin typeface="Times New Roman" panose="02020603050405020304"/>
                <a:ea typeface="华文细黑"/>
                <a:cs typeface="Times New Roman" panose="02020603050405020304"/>
              </a:rPr>
              <a:t>悸</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smtClean="0">
                <a:latin typeface="宋体" panose="02010600030101010101" pitchFamily="2" charset="-122"/>
                <a:ea typeface="MS Mincho" panose="02020609040205080304" charset="-128"/>
                <a:cs typeface="MS Mincho" panose="02020609040205080304" charset="-128"/>
              </a:rPr>
              <a:t>⑱</a:t>
            </a:r>
            <a:r>
              <a:rPr lang="zh-CN" altLang="zh-CN" sz="2800" kern="100" dirty="0">
                <a:solidFill>
                  <a:srgbClr val="0000FF"/>
                </a:solidFill>
                <a:latin typeface="Times New Roman" panose="02020603050405020304"/>
                <a:ea typeface="华文细黑"/>
                <a:cs typeface="Times New Roman" panose="02020603050405020304"/>
              </a:rPr>
              <a:t>亵</a:t>
            </a:r>
            <a:r>
              <a:rPr lang="zh-CN" altLang="zh-CN" sz="2800" kern="100" dirty="0">
                <a:latin typeface="Times New Roman" panose="02020603050405020304"/>
                <a:ea typeface="华文细黑"/>
                <a:cs typeface="Times New Roman" panose="02020603050405020304"/>
              </a:rPr>
              <a:t>渎</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1693193" y="2446065"/>
            <a:ext cx="463588"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qì</a:t>
            </a:r>
            <a:endParaRPr lang="zh-CN" altLang="en-US" sz="2800" kern="100" dirty="0">
              <a:solidFill>
                <a:srgbClr val="C00000"/>
              </a:solidFill>
              <a:latin typeface="Times New Roman" panose="02020603050405020304"/>
              <a:ea typeface="华文细黑"/>
            </a:endParaRPr>
          </a:p>
        </p:txBody>
      </p:sp>
      <p:sp>
        <p:nvSpPr>
          <p:cNvPr id="7" name="矩形 6"/>
          <p:cNvSpPr/>
          <p:nvPr/>
        </p:nvSpPr>
        <p:spPr>
          <a:xfrm>
            <a:off x="1462311" y="3078973"/>
            <a:ext cx="881973"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zhuō</a:t>
            </a:r>
            <a:endParaRPr lang="zh-CN" altLang="en-US" sz="2800" kern="100" dirty="0">
              <a:solidFill>
                <a:srgbClr val="C00000"/>
              </a:solidFill>
              <a:latin typeface="Times New Roman" panose="02020603050405020304"/>
              <a:ea typeface="华文细黑"/>
            </a:endParaRPr>
          </a:p>
        </p:txBody>
      </p:sp>
      <p:sp>
        <p:nvSpPr>
          <p:cNvPr id="11" name="矩形 10"/>
          <p:cNvSpPr/>
          <p:nvPr/>
        </p:nvSpPr>
        <p:spPr>
          <a:xfrm>
            <a:off x="1467644" y="3727237"/>
            <a:ext cx="902811"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qu</a:t>
            </a:r>
            <a:r>
              <a:rPr lang="en-US" altLang="zh-CN" sz="2800" kern="100" dirty="0" err="1">
                <a:solidFill>
                  <a:srgbClr val="C00000"/>
                </a:solidFill>
                <a:latin typeface="宋体" panose="02010600030101010101" pitchFamily="2" charset="-122"/>
                <a:ea typeface="宋体" panose="02010600030101010101" pitchFamily="2" charset="-122"/>
              </a:rPr>
              <a:t>á</a:t>
            </a:r>
            <a:r>
              <a:rPr lang="en-US" altLang="zh-CN" sz="2800" kern="100" dirty="0" err="1">
                <a:solidFill>
                  <a:srgbClr val="C00000"/>
                </a:solidFill>
                <a:latin typeface="Times New Roman" panose="02020603050405020304"/>
                <a:ea typeface="华文细黑"/>
              </a:rPr>
              <a:t>n</a:t>
            </a:r>
            <a:endParaRPr lang="zh-CN" altLang="en-US" sz="2800" kern="100" dirty="0">
              <a:solidFill>
                <a:srgbClr val="C00000"/>
              </a:solidFill>
              <a:latin typeface="Times New Roman" panose="02020603050405020304"/>
              <a:ea typeface="华文细黑"/>
            </a:endParaRPr>
          </a:p>
        </p:txBody>
      </p:sp>
      <p:sp>
        <p:nvSpPr>
          <p:cNvPr id="12" name="矩形 11"/>
          <p:cNvSpPr/>
          <p:nvPr/>
        </p:nvSpPr>
        <p:spPr>
          <a:xfrm>
            <a:off x="1484988" y="4356259"/>
            <a:ext cx="862737"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sh</a:t>
            </a:r>
            <a:r>
              <a:rPr lang="en-US" altLang="zh-CN" sz="2800" kern="100" dirty="0" err="1">
                <a:solidFill>
                  <a:srgbClr val="C00000"/>
                </a:solidFill>
                <a:latin typeface="宋体" panose="02010600030101010101" pitchFamily="2" charset="-122"/>
                <a:ea typeface="宋体" panose="02010600030101010101" pitchFamily="2" charset="-122"/>
              </a:rPr>
              <a:t>à</a:t>
            </a:r>
            <a:r>
              <a:rPr lang="en-US" altLang="zh-CN" sz="2800" kern="100" dirty="0" err="1">
                <a:solidFill>
                  <a:srgbClr val="C00000"/>
                </a:solidFill>
                <a:latin typeface="Times New Roman" panose="02020603050405020304"/>
                <a:ea typeface="华文细黑"/>
              </a:rPr>
              <a:t>n</a:t>
            </a:r>
            <a:endParaRPr lang="zh-CN" altLang="en-US" sz="2800" kern="100" dirty="0">
              <a:solidFill>
                <a:srgbClr val="C00000"/>
              </a:solidFill>
              <a:latin typeface="Times New Roman" panose="02020603050405020304"/>
              <a:ea typeface="华文细黑"/>
            </a:endParaRPr>
          </a:p>
        </p:txBody>
      </p:sp>
      <p:sp>
        <p:nvSpPr>
          <p:cNvPr id="13" name="矩形 12"/>
          <p:cNvSpPr/>
          <p:nvPr/>
        </p:nvSpPr>
        <p:spPr>
          <a:xfrm>
            <a:off x="1499182" y="5032906"/>
            <a:ext cx="881973"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zh</a:t>
            </a:r>
            <a:r>
              <a:rPr lang="en-US" altLang="zh-CN" sz="2800" kern="100" dirty="0" err="1">
                <a:solidFill>
                  <a:srgbClr val="C00000"/>
                </a:solidFill>
                <a:latin typeface="宋体" panose="02010600030101010101" pitchFamily="2" charset="-122"/>
                <a:ea typeface="宋体" panose="02010600030101010101" pitchFamily="2" charset="-122"/>
              </a:rPr>
              <a:t>à</a:t>
            </a:r>
            <a:r>
              <a:rPr lang="en-US" altLang="zh-CN" sz="2800" kern="100" dirty="0" err="1">
                <a:solidFill>
                  <a:srgbClr val="C00000"/>
                </a:solidFill>
                <a:latin typeface="Times New Roman" panose="02020603050405020304"/>
                <a:ea typeface="华文细黑"/>
              </a:rPr>
              <a:t>n</a:t>
            </a:r>
            <a:endParaRPr lang="zh-CN" altLang="en-US" sz="2800" kern="100" dirty="0">
              <a:solidFill>
                <a:srgbClr val="C00000"/>
              </a:solidFill>
              <a:latin typeface="Times New Roman" panose="02020603050405020304"/>
              <a:ea typeface="华文细黑"/>
            </a:endParaRPr>
          </a:p>
        </p:txBody>
      </p:sp>
      <p:sp>
        <p:nvSpPr>
          <p:cNvPr id="14" name="矩形 13"/>
          <p:cNvSpPr/>
          <p:nvPr/>
        </p:nvSpPr>
        <p:spPr>
          <a:xfrm>
            <a:off x="1678335" y="5657736"/>
            <a:ext cx="463588"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nì</a:t>
            </a:r>
            <a:endParaRPr lang="zh-CN" altLang="zh-CN" sz="2800" kern="100" dirty="0">
              <a:solidFill>
                <a:srgbClr val="C00000"/>
              </a:solidFill>
              <a:latin typeface="Times New Roman" panose="02020603050405020304"/>
              <a:ea typeface="华文细黑"/>
            </a:endParaRPr>
          </a:p>
        </p:txBody>
      </p:sp>
      <p:sp>
        <p:nvSpPr>
          <p:cNvPr id="15" name="矩形 14"/>
          <p:cNvSpPr/>
          <p:nvPr/>
        </p:nvSpPr>
        <p:spPr>
          <a:xfrm>
            <a:off x="5663158" y="2459782"/>
            <a:ext cx="463588"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dǐ</a:t>
            </a:r>
            <a:endParaRPr lang="zh-CN" altLang="en-US" sz="2800" kern="100" dirty="0">
              <a:solidFill>
                <a:srgbClr val="C00000"/>
              </a:solidFill>
              <a:latin typeface="Times New Roman" panose="02020603050405020304"/>
              <a:ea typeface="华文细黑"/>
            </a:endParaRPr>
          </a:p>
        </p:txBody>
      </p:sp>
      <p:sp>
        <p:nvSpPr>
          <p:cNvPr id="16" name="矩形 15"/>
          <p:cNvSpPr/>
          <p:nvPr/>
        </p:nvSpPr>
        <p:spPr>
          <a:xfrm>
            <a:off x="5625058" y="3098329"/>
            <a:ext cx="543739"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dǔ</a:t>
            </a:r>
            <a:endParaRPr lang="zh-CN" altLang="en-US" sz="2800" kern="100" dirty="0">
              <a:solidFill>
                <a:srgbClr val="C00000"/>
              </a:solidFill>
              <a:latin typeface="Times New Roman" panose="02020603050405020304"/>
              <a:ea typeface="华文细黑"/>
            </a:endParaRPr>
          </a:p>
        </p:txBody>
      </p:sp>
      <p:sp>
        <p:nvSpPr>
          <p:cNvPr id="17" name="矩形 16"/>
          <p:cNvSpPr/>
          <p:nvPr/>
        </p:nvSpPr>
        <p:spPr>
          <a:xfrm>
            <a:off x="5967637" y="3736762"/>
            <a:ext cx="603050"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suì</a:t>
            </a:r>
            <a:endParaRPr lang="zh-CN" altLang="en-US" sz="2800" kern="100" dirty="0">
              <a:solidFill>
                <a:srgbClr val="C00000"/>
              </a:solidFill>
              <a:latin typeface="Times New Roman" panose="02020603050405020304"/>
              <a:ea typeface="华文细黑"/>
            </a:endParaRPr>
          </a:p>
        </p:txBody>
      </p:sp>
      <p:sp>
        <p:nvSpPr>
          <p:cNvPr id="18" name="矩形 17"/>
          <p:cNvSpPr/>
          <p:nvPr/>
        </p:nvSpPr>
        <p:spPr>
          <a:xfrm>
            <a:off x="5663158" y="4380642"/>
            <a:ext cx="463588"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yì</a:t>
            </a:r>
            <a:endParaRPr lang="zh-CN" altLang="en-US" sz="2800" kern="100" dirty="0">
              <a:solidFill>
                <a:srgbClr val="C00000"/>
              </a:solidFill>
              <a:latin typeface="Times New Roman" panose="02020603050405020304"/>
              <a:ea typeface="华文细黑"/>
            </a:endParaRPr>
          </a:p>
        </p:txBody>
      </p:sp>
      <p:sp>
        <p:nvSpPr>
          <p:cNvPr id="20" name="矩形 19"/>
          <p:cNvSpPr/>
          <p:nvPr/>
        </p:nvSpPr>
        <p:spPr>
          <a:xfrm>
            <a:off x="5490567" y="4990614"/>
            <a:ext cx="822661"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ni</a:t>
            </a:r>
            <a:r>
              <a:rPr lang="en-US" altLang="zh-CN" sz="2800" kern="100" dirty="0" err="1">
                <a:solidFill>
                  <a:srgbClr val="C00000"/>
                </a:solidFill>
                <a:latin typeface="宋体" panose="02010600030101010101" pitchFamily="2" charset="-122"/>
                <a:ea typeface="宋体" panose="02010600030101010101" pitchFamily="2" charset="-122"/>
              </a:rPr>
              <a:t>á</a:t>
            </a:r>
            <a:r>
              <a:rPr lang="en-US" altLang="zh-CN" sz="2800" kern="100" dirty="0" err="1">
                <a:solidFill>
                  <a:srgbClr val="C00000"/>
                </a:solidFill>
                <a:latin typeface="Times New Roman" panose="02020603050405020304"/>
                <a:ea typeface="华文细黑"/>
              </a:rPr>
              <a:t>n</a:t>
            </a:r>
            <a:endParaRPr lang="zh-CN" altLang="en-US" sz="2800" kern="100" dirty="0">
              <a:solidFill>
                <a:srgbClr val="C00000"/>
              </a:solidFill>
              <a:latin typeface="Times New Roman" panose="02020603050405020304"/>
              <a:ea typeface="华文细黑"/>
            </a:endParaRPr>
          </a:p>
        </p:txBody>
      </p:sp>
      <p:sp>
        <p:nvSpPr>
          <p:cNvPr id="21" name="矩形 20"/>
          <p:cNvSpPr/>
          <p:nvPr/>
        </p:nvSpPr>
        <p:spPr>
          <a:xfrm>
            <a:off x="5581625" y="5652403"/>
            <a:ext cx="622286"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niè</a:t>
            </a:r>
            <a:endParaRPr lang="zh-CN" altLang="en-US" sz="2800" kern="100" dirty="0">
              <a:solidFill>
                <a:srgbClr val="C00000"/>
              </a:solidFill>
              <a:latin typeface="Times New Roman" panose="02020603050405020304"/>
              <a:ea typeface="华文细黑"/>
            </a:endParaRPr>
          </a:p>
        </p:txBody>
      </p:sp>
      <p:sp>
        <p:nvSpPr>
          <p:cNvPr id="22" name="矩形 21"/>
          <p:cNvSpPr/>
          <p:nvPr/>
        </p:nvSpPr>
        <p:spPr>
          <a:xfrm>
            <a:off x="9388138" y="2459782"/>
            <a:ext cx="64312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ɡuī</a:t>
            </a:r>
            <a:endParaRPr lang="zh-CN" altLang="zh-CN" sz="2800" kern="100" dirty="0">
              <a:solidFill>
                <a:srgbClr val="C00000"/>
              </a:solidFill>
              <a:latin typeface="Times New Roman" panose="02020603050405020304"/>
              <a:ea typeface="华文细黑"/>
            </a:endParaRPr>
          </a:p>
        </p:txBody>
      </p:sp>
      <p:sp>
        <p:nvSpPr>
          <p:cNvPr id="23" name="矩形 22"/>
          <p:cNvSpPr/>
          <p:nvPr/>
        </p:nvSpPr>
        <p:spPr>
          <a:xfrm>
            <a:off x="9364524" y="3098329"/>
            <a:ext cx="702436"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z</a:t>
            </a:r>
            <a:r>
              <a:rPr lang="en-US" altLang="zh-CN" sz="2800" kern="100" dirty="0" err="1">
                <a:solidFill>
                  <a:srgbClr val="C00000"/>
                </a:solidFill>
                <a:latin typeface="宋体" panose="02010600030101010101" pitchFamily="2" charset="-122"/>
                <a:ea typeface="宋体" panose="02010600030101010101" pitchFamily="2" charset="-122"/>
              </a:rPr>
              <a:t>á</a:t>
            </a:r>
            <a:r>
              <a:rPr lang="en-US" altLang="zh-CN" sz="2800" kern="100" dirty="0" err="1">
                <a:solidFill>
                  <a:srgbClr val="C00000"/>
                </a:solidFill>
                <a:latin typeface="Times New Roman" panose="02020603050405020304"/>
                <a:ea typeface="华文细黑"/>
              </a:rPr>
              <a:t>o</a:t>
            </a:r>
            <a:endParaRPr lang="zh-CN" altLang="en-US" sz="2800" kern="100" dirty="0">
              <a:solidFill>
                <a:srgbClr val="C00000"/>
              </a:solidFill>
              <a:latin typeface="Times New Roman" panose="02020603050405020304"/>
              <a:ea typeface="华文细黑"/>
            </a:endParaRPr>
          </a:p>
        </p:txBody>
      </p:sp>
      <p:sp>
        <p:nvSpPr>
          <p:cNvPr id="24" name="矩形 23"/>
          <p:cNvSpPr/>
          <p:nvPr/>
        </p:nvSpPr>
        <p:spPr>
          <a:xfrm>
            <a:off x="9487930" y="3723159"/>
            <a:ext cx="463588"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t</a:t>
            </a:r>
            <a:r>
              <a:rPr lang="en-US" altLang="zh-CN" sz="2800" kern="100" dirty="0" err="1">
                <a:solidFill>
                  <a:srgbClr val="C00000"/>
                </a:solidFill>
                <a:latin typeface="宋体" panose="02010600030101010101" pitchFamily="2" charset="-122"/>
                <a:ea typeface="宋体" panose="02010600030101010101" pitchFamily="2" charset="-122"/>
              </a:rPr>
              <a:t>à</a:t>
            </a:r>
            <a:endParaRPr lang="zh-CN" altLang="en-US" sz="2800" kern="100" dirty="0">
              <a:solidFill>
                <a:srgbClr val="C00000"/>
              </a:solidFill>
              <a:latin typeface="宋体" panose="02010600030101010101" pitchFamily="2" charset="-122"/>
              <a:ea typeface="宋体" panose="02010600030101010101" pitchFamily="2" charset="-122"/>
            </a:endParaRPr>
          </a:p>
        </p:txBody>
      </p:sp>
      <p:sp>
        <p:nvSpPr>
          <p:cNvPr id="25" name="矩形 24"/>
          <p:cNvSpPr/>
          <p:nvPr/>
        </p:nvSpPr>
        <p:spPr>
          <a:xfrm>
            <a:off x="9417099" y="4375309"/>
            <a:ext cx="64312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bīn</a:t>
            </a:r>
            <a:endParaRPr lang="zh-CN" altLang="en-US" sz="2800" kern="100" dirty="0">
              <a:solidFill>
                <a:srgbClr val="C00000"/>
              </a:solidFill>
              <a:latin typeface="Times New Roman" panose="02020603050405020304"/>
              <a:ea typeface="华文细黑"/>
            </a:endParaRPr>
          </a:p>
        </p:txBody>
      </p:sp>
      <p:sp>
        <p:nvSpPr>
          <p:cNvPr id="26" name="矩形 25"/>
          <p:cNvSpPr/>
          <p:nvPr/>
        </p:nvSpPr>
        <p:spPr>
          <a:xfrm>
            <a:off x="9532540" y="5028714"/>
            <a:ext cx="383438"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jì</a:t>
            </a:r>
            <a:endParaRPr lang="zh-CN" altLang="en-US" sz="2800" kern="100" dirty="0">
              <a:solidFill>
                <a:srgbClr val="C00000"/>
              </a:solidFill>
              <a:latin typeface="Times New Roman" panose="02020603050405020304"/>
              <a:ea typeface="华文细黑"/>
            </a:endParaRPr>
          </a:p>
        </p:txBody>
      </p:sp>
      <p:sp>
        <p:nvSpPr>
          <p:cNvPr id="28" name="矩形 27"/>
          <p:cNvSpPr/>
          <p:nvPr/>
        </p:nvSpPr>
        <p:spPr>
          <a:xfrm>
            <a:off x="9407574" y="5700028"/>
            <a:ext cx="622286"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xiè</a:t>
            </a:r>
            <a:endParaRPr lang="zh-CN" altLang="zh-CN" sz="2800" kern="100" dirty="0">
              <a:solidFill>
                <a:srgbClr val="C00000"/>
              </a:solidFill>
              <a:latin typeface="Times New Roman" panose="02020603050405020304"/>
              <a:ea typeface="华文细黑"/>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linds(horizontal)">
                                      <p:cBhvr>
                                        <p:cTn id="30" dur="500"/>
                                        <p:tgtEl>
                                          <p:spTgt spid="16"/>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linds(horizontal)">
                                      <p:cBhvr>
                                        <p:cTn id="33" dur="500"/>
                                        <p:tgtEl>
                                          <p:spTgt spid="17"/>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linds(horizontal)">
                                      <p:cBhvr>
                                        <p:cTn id="36" dur="500"/>
                                        <p:tgtEl>
                                          <p:spTgt spid="18"/>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blinds(horizontal)">
                                      <p:cBhvr>
                                        <p:cTn id="39" dur="500"/>
                                        <p:tgtEl>
                                          <p:spTgt spid="20"/>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linds(horizontal)">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blinds(horizontal)">
                                      <p:cBhvr>
                                        <p:cTn id="47" dur="500"/>
                                        <p:tgtEl>
                                          <p:spTgt spid="22"/>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blinds(horizontal)">
                                      <p:cBhvr>
                                        <p:cTn id="50" dur="500"/>
                                        <p:tgtEl>
                                          <p:spTgt spid="23"/>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blinds(horizontal)">
                                      <p:cBhvr>
                                        <p:cTn id="53" dur="500"/>
                                        <p:tgtEl>
                                          <p:spTgt spid="24"/>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blinds(horizontal)">
                                      <p:cBhvr>
                                        <p:cTn id="56" dur="500"/>
                                        <p:tgtEl>
                                          <p:spTgt spid="25"/>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blinds(horizontal)">
                                      <p:cBhvr>
                                        <p:cTn id="59" dur="500"/>
                                        <p:tgtEl>
                                          <p:spTgt spid="26"/>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blinds(horizontal)">
                                      <p:cBhvr>
                                        <p:cTn id="62" dur="500"/>
                                        <p:tgtEl>
                                          <p:spTgt spid="28"/>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1" nodeType="clickEffect">
                                  <p:stCondLst>
                                    <p:cond delay="0"/>
                                  </p:stCondLst>
                                  <p:childTnLst>
                                    <p:animEffect transition="out" filter="fade">
                                      <p:cBhvr>
                                        <p:cTn id="66" dur="500"/>
                                        <p:tgtEl>
                                          <p:spTgt spid="2"/>
                                        </p:tgtEl>
                                      </p:cBhvr>
                                    </p:animEffect>
                                    <p:set>
                                      <p:cBhvr>
                                        <p:cTn id="67" dur="1" fill="hold">
                                          <p:stCondLst>
                                            <p:cond delay="499"/>
                                          </p:stCondLst>
                                        </p:cTn>
                                        <p:tgtEl>
                                          <p:spTgt spid="2"/>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7"/>
                                        </p:tgtEl>
                                      </p:cBhvr>
                                    </p:animEffect>
                                    <p:set>
                                      <p:cBhvr>
                                        <p:cTn id="70" dur="1" fill="hold">
                                          <p:stCondLst>
                                            <p:cond delay="499"/>
                                          </p:stCondLst>
                                        </p:cTn>
                                        <p:tgtEl>
                                          <p:spTgt spid="7"/>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11"/>
                                        </p:tgtEl>
                                      </p:cBhvr>
                                    </p:animEffect>
                                    <p:set>
                                      <p:cBhvr>
                                        <p:cTn id="73" dur="1" fill="hold">
                                          <p:stCondLst>
                                            <p:cond delay="499"/>
                                          </p:stCondLst>
                                        </p:cTn>
                                        <p:tgtEl>
                                          <p:spTgt spid="11"/>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12"/>
                                        </p:tgtEl>
                                      </p:cBhvr>
                                    </p:animEffect>
                                    <p:set>
                                      <p:cBhvr>
                                        <p:cTn id="76" dur="1" fill="hold">
                                          <p:stCondLst>
                                            <p:cond delay="499"/>
                                          </p:stCondLst>
                                        </p:cTn>
                                        <p:tgtEl>
                                          <p:spTgt spid="12"/>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13"/>
                                        </p:tgtEl>
                                      </p:cBhvr>
                                    </p:animEffect>
                                    <p:set>
                                      <p:cBhvr>
                                        <p:cTn id="79" dur="1" fill="hold">
                                          <p:stCondLst>
                                            <p:cond delay="499"/>
                                          </p:stCondLst>
                                        </p:cTn>
                                        <p:tgtEl>
                                          <p:spTgt spid="13"/>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14"/>
                                        </p:tgtEl>
                                      </p:cBhvr>
                                    </p:animEffect>
                                    <p:set>
                                      <p:cBhvr>
                                        <p:cTn id="82" dur="1" fill="hold">
                                          <p:stCondLst>
                                            <p:cond delay="499"/>
                                          </p:stCondLst>
                                        </p:cTn>
                                        <p:tgtEl>
                                          <p:spTgt spid="14"/>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15"/>
                                        </p:tgtEl>
                                      </p:cBhvr>
                                    </p:animEffect>
                                    <p:set>
                                      <p:cBhvr>
                                        <p:cTn id="85" dur="1" fill="hold">
                                          <p:stCondLst>
                                            <p:cond delay="499"/>
                                          </p:stCondLst>
                                        </p:cTn>
                                        <p:tgtEl>
                                          <p:spTgt spid="15"/>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16"/>
                                        </p:tgtEl>
                                      </p:cBhvr>
                                    </p:animEffect>
                                    <p:set>
                                      <p:cBhvr>
                                        <p:cTn id="88" dur="1" fill="hold">
                                          <p:stCondLst>
                                            <p:cond delay="499"/>
                                          </p:stCondLst>
                                        </p:cTn>
                                        <p:tgtEl>
                                          <p:spTgt spid="16"/>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17"/>
                                        </p:tgtEl>
                                      </p:cBhvr>
                                    </p:animEffect>
                                    <p:set>
                                      <p:cBhvr>
                                        <p:cTn id="91" dur="1" fill="hold">
                                          <p:stCondLst>
                                            <p:cond delay="499"/>
                                          </p:stCondLst>
                                        </p:cTn>
                                        <p:tgtEl>
                                          <p:spTgt spid="17"/>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18"/>
                                        </p:tgtEl>
                                      </p:cBhvr>
                                    </p:animEffect>
                                    <p:set>
                                      <p:cBhvr>
                                        <p:cTn id="94" dur="1" fill="hold">
                                          <p:stCondLst>
                                            <p:cond delay="499"/>
                                          </p:stCondLst>
                                        </p:cTn>
                                        <p:tgtEl>
                                          <p:spTgt spid="18"/>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20"/>
                                        </p:tgtEl>
                                      </p:cBhvr>
                                    </p:animEffect>
                                    <p:set>
                                      <p:cBhvr>
                                        <p:cTn id="97" dur="1" fill="hold">
                                          <p:stCondLst>
                                            <p:cond delay="499"/>
                                          </p:stCondLst>
                                        </p:cTn>
                                        <p:tgtEl>
                                          <p:spTgt spid="20"/>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22"/>
                                        </p:tgtEl>
                                      </p:cBhvr>
                                    </p:animEffect>
                                    <p:set>
                                      <p:cBhvr>
                                        <p:cTn id="103" dur="1" fill="hold">
                                          <p:stCondLst>
                                            <p:cond delay="499"/>
                                          </p:stCondLst>
                                        </p:cTn>
                                        <p:tgtEl>
                                          <p:spTgt spid="22"/>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23"/>
                                        </p:tgtEl>
                                      </p:cBhvr>
                                    </p:animEffect>
                                    <p:set>
                                      <p:cBhvr>
                                        <p:cTn id="106" dur="1" fill="hold">
                                          <p:stCondLst>
                                            <p:cond delay="499"/>
                                          </p:stCondLst>
                                        </p:cTn>
                                        <p:tgtEl>
                                          <p:spTgt spid="23"/>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500"/>
                                        <p:tgtEl>
                                          <p:spTgt spid="24"/>
                                        </p:tgtEl>
                                      </p:cBhvr>
                                    </p:animEffect>
                                    <p:set>
                                      <p:cBhvr>
                                        <p:cTn id="109" dur="1" fill="hold">
                                          <p:stCondLst>
                                            <p:cond delay="499"/>
                                          </p:stCondLst>
                                        </p:cTn>
                                        <p:tgtEl>
                                          <p:spTgt spid="24"/>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25"/>
                                        </p:tgtEl>
                                      </p:cBhvr>
                                    </p:animEffect>
                                    <p:set>
                                      <p:cBhvr>
                                        <p:cTn id="112" dur="1" fill="hold">
                                          <p:stCondLst>
                                            <p:cond delay="499"/>
                                          </p:stCondLst>
                                        </p:cTn>
                                        <p:tgtEl>
                                          <p:spTgt spid="25"/>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500"/>
                                        <p:tgtEl>
                                          <p:spTgt spid="26"/>
                                        </p:tgtEl>
                                      </p:cBhvr>
                                    </p:animEffect>
                                    <p:set>
                                      <p:cBhvr>
                                        <p:cTn id="115" dur="1" fill="hold">
                                          <p:stCondLst>
                                            <p:cond delay="499"/>
                                          </p:stCondLst>
                                        </p:cTn>
                                        <p:tgtEl>
                                          <p:spTgt spid="26"/>
                                        </p:tgtEl>
                                        <p:attrNameLst>
                                          <p:attrName>style.visibility</p:attrName>
                                        </p:attrNameLst>
                                      </p:cBhvr>
                                      <p:to>
                                        <p:strVal val="hidden"/>
                                      </p:to>
                                    </p:set>
                                  </p:childTnLst>
                                </p:cTn>
                              </p:par>
                              <p:par>
                                <p:cTn id="116" presetID="10" presetClass="exit" presetSubtype="0" fill="hold" grpId="1" nodeType="withEffect">
                                  <p:stCondLst>
                                    <p:cond delay="0"/>
                                  </p:stCondLst>
                                  <p:childTnLst>
                                    <p:animEffect transition="out" filter="fade">
                                      <p:cBhvr>
                                        <p:cTn id="117" dur="500"/>
                                        <p:tgtEl>
                                          <p:spTgt spid="28"/>
                                        </p:tgtEl>
                                      </p:cBhvr>
                                    </p:animEffect>
                                    <p:set>
                                      <p:cBhvr>
                                        <p:cTn id="118"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2" grpId="1"/>
      <p:bldP spid="7" grpId="0"/>
      <p:bldP spid="7" grpId="1"/>
      <p:bldP spid="11" grpId="0"/>
      <p:bldP spid="11" grpId="1"/>
      <p:bldP spid="12" grpId="0"/>
      <p:bldP spid="12" grpId="1"/>
      <p:bldP spid="13" grpId="0"/>
      <p:bldP spid="13" grpId="1"/>
      <p:bldP spid="14" grpId="0"/>
      <p:bldP spid="14" grpId="1"/>
      <p:bldP spid="15" grpId="0"/>
      <p:bldP spid="15" grpId="1"/>
      <p:bldP spid="16" grpId="0"/>
      <p:bldP spid="16" grpId="1"/>
      <p:bldP spid="17" grpId="0"/>
      <p:bldP spid="17" grpId="1"/>
      <p:bldP spid="18" grpId="0"/>
      <p:bldP spid="18"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8" grpId="0"/>
      <p:bldP spid="28"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9000" y="117426"/>
            <a:ext cx="11478502" cy="4001071"/>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的确，有些天才般的想法在被证实前，实在是令人难以相信。</a:t>
            </a:r>
            <a:r>
              <a:rPr lang="zh-CN" altLang="zh-CN" sz="2800" u="heavy" kern="100" dirty="0">
                <a:uFill>
                  <a:solidFill>
                    <a:srgbClr val="C00000"/>
                  </a:solidFill>
                </a:uFill>
                <a:latin typeface="Times New Roman" panose="02020603050405020304"/>
                <a:ea typeface="华文细黑"/>
                <a:cs typeface="Times New Roman" panose="02020603050405020304"/>
              </a:rPr>
              <a:t>在达尔文的《进化论》被证实前，有谁愿意接受自己的祖先竟是一群原本生活在树上的猴子呢？在爱因斯坦的《相对论》前，有人敢怀疑牛顿当年所确定的三大定律吗？在两颗球同时从斜塔上落下之前，有人会去相信物体下落的速度竟与物体的重量无关吗？</a:t>
            </a:r>
            <a:r>
              <a:rPr lang="en-US" altLang="zh-CN" sz="2800" kern="100" dirty="0" smtClean="0">
                <a:latin typeface="宋体" panose="02010600030101010101" pitchFamily="2" charset="-122"/>
                <a:ea typeface="华文细黑"/>
                <a:cs typeface="Times New Roman" panose="02020603050405020304"/>
              </a:rPr>
              <a:t>③</a:t>
            </a:r>
            <a:endParaRPr lang="en-US"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画线句运用了什么修辞手法？有何好处？</a:t>
            </a:r>
            <a:r>
              <a:rPr lang="zh-CN" altLang="zh-CN" sz="2800" kern="100" dirty="0">
                <a:latin typeface="宋体" panose="02010600030101010101" pitchFamily="2" charset="-122"/>
                <a:ea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p:txBody>
      </p:sp>
      <p:sp>
        <p:nvSpPr>
          <p:cNvPr id="8" name="矩形 7"/>
          <p:cNvSpPr/>
          <p:nvPr/>
        </p:nvSpPr>
        <p:spPr>
          <a:xfrm>
            <a:off x="386408" y="4140349"/>
            <a:ext cx="11386607" cy="2090061"/>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9" name="TextBox 8"/>
          <p:cNvSpPr txBox="1"/>
          <p:nvPr/>
        </p:nvSpPr>
        <p:spPr>
          <a:xfrm>
            <a:off x="7165801" y="3501802"/>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
        <p:nvSpPr>
          <p:cNvPr id="10" name="矩形 9"/>
          <p:cNvSpPr/>
          <p:nvPr/>
        </p:nvSpPr>
        <p:spPr>
          <a:xfrm>
            <a:off x="397203" y="4149874"/>
            <a:ext cx="11299612"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反问，排比。</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连续运用多个反问句构成排比，使语言有气势，句子极富有音韵感，</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论证更加严密有力，更加增强了文章的说服力。</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8" grpId="0" animBg="1"/>
      <p:bldP spid="8" grpId="1" animBg="1"/>
      <p:bldP spid="10" grpId="0"/>
      <p:bldP spid="10"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9000" y="261442"/>
            <a:ext cx="11478502" cy="5293733"/>
          </a:xfrm>
          <a:prstGeom prst="rect">
            <a:avLst/>
          </a:prstGeom>
        </p:spPr>
        <p:txBody>
          <a:bodyPr wrap="square" lIns="121898" tIns="60948" rIns="121898" bIns="60948">
            <a:spAutoFit/>
          </a:bodyPr>
          <a:lstStyle/>
          <a:p>
            <a:pPr lvl="0" indent="71120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人类社会之所以还在以飞快的速度不断发展，就是因为有达尔文、爱因斯坦这一类头脑中充满了奇思妙想，并敢于将这些疯狂的想法通过自己不懈的努力变为现实的人存在于我们的社会</a:t>
            </a:r>
            <a:r>
              <a:rPr lang="zh-CN" altLang="zh-CN" sz="2800" kern="100" dirty="0" smtClean="0">
                <a:solidFill>
                  <a:prstClr val="black"/>
                </a:solidFill>
                <a:latin typeface="Times New Roman" panose="02020603050405020304"/>
                <a:ea typeface="华文细黑"/>
                <a:cs typeface="Times New Roman" panose="02020603050405020304"/>
              </a:rPr>
              <a:t>。</a:t>
            </a:r>
            <a:endParaRPr lang="en-US" altLang="zh-CN" sz="1050" kern="100" dirty="0">
              <a:solidFill>
                <a:prstClr val="black"/>
              </a:solidFill>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天才的想法总是疯狂的，在那些庸才眼里，天才的想法总是不现实的、不合乎情理的。但就是这一类被旁人视为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疯子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的人们，不断地推动着整个社会的发展。</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u="heavy" kern="100" dirty="0">
                <a:uFill>
                  <a:solidFill>
                    <a:srgbClr val="C00000"/>
                  </a:solidFill>
                </a:uFill>
                <a:latin typeface="Times New Roman" panose="02020603050405020304"/>
                <a:ea typeface="华文细黑"/>
                <a:cs typeface="Times New Roman" panose="02020603050405020304"/>
              </a:rPr>
              <a:t>庸才追随历史，天才改变世界，我始终这样认为。</a:t>
            </a:r>
            <a:r>
              <a:rPr lang="en-US" altLang="zh-CN" sz="2800" kern="100" dirty="0" smtClean="0">
                <a:latin typeface="宋体" panose="02010600030101010101" pitchFamily="2" charset="-122"/>
                <a:ea typeface="华文细黑"/>
                <a:cs typeface="Times New Roman" panose="02020603050405020304"/>
              </a:rPr>
              <a:t>④</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本文的结尾有何巧妙之处</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8" name="矩形 7"/>
          <p:cNvSpPr/>
          <p:nvPr/>
        </p:nvSpPr>
        <p:spPr>
          <a:xfrm>
            <a:off x="397231" y="5533536"/>
            <a:ext cx="11386607" cy="747278"/>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9" name="TextBox 8"/>
          <p:cNvSpPr txBox="1"/>
          <p:nvPr/>
        </p:nvSpPr>
        <p:spPr>
          <a:xfrm>
            <a:off x="5127390" y="4941962"/>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
        <p:nvSpPr>
          <p:cNvPr id="10" name="矩形 9"/>
          <p:cNvSpPr/>
          <p:nvPr/>
        </p:nvSpPr>
        <p:spPr>
          <a:xfrm>
            <a:off x="300658" y="5504821"/>
            <a:ext cx="11642001" cy="691768"/>
          </a:xfrm>
          <a:prstGeom prst="rect">
            <a:avLst/>
          </a:prstGeom>
        </p:spPr>
        <p:txBody>
          <a:bodyPr wrap="square" lIns="121898" tIns="60948" rIns="121898" bIns="60948">
            <a:spAutoFit/>
          </a:bodyPr>
          <a:lstStyle/>
          <a:p>
            <a:pPr>
              <a:lnSpc>
                <a:spcPct val="150000"/>
              </a:lnSpc>
            </a:pPr>
            <a:r>
              <a:rPr lang="zh-CN" altLang="zh-CN" sz="2800" kern="100" spc="-50" dirty="0">
                <a:latin typeface="Times New Roman" panose="02020603050405020304"/>
                <a:ea typeface="华文细黑"/>
                <a:cs typeface="Times New Roman" panose="02020603050405020304"/>
              </a:rPr>
              <a:t>结尾简洁有力，富有思辨性，深含哲理。起到升华主旨、画龙点睛之作用</a:t>
            </a:r>
            <a:r>
              <a:rPr lang="zh-CN" altLang="zh-CN" sz="2800" kern="100" spc="-50" dirty="0" smtClean="0">
                <a:latin typeface="Times New Roman" panose="02020603050405020304"/>
                <a:ea typeface="华文细黑"/>
                <a:cs typeface="Times New Roman" panose="02020603050405020304"/>
              </a:rPr>
              <a:t>。</a:t>
            </a:r>
            <a:endParaRPr lang="en-US" altLang="zh-CN" sz="2800" kern="100" spc="-50" dirty="0" smtClean="0">
              <a:latin typeface="Times New Roman" panose="02020603050405020304"/>
              <a:ea typeface="华文细黑"/>
              <a:cs typeface="Times New Roman" panose="02020603050405020304"/>
            </a:endParaRPr>
          </a:p>
        </p:txBody>
      </p:sp>
      <p:pic>
        <p:nvPicPr>
          <p:cNvPr id="6" name="图片 5">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8" grpId="0" animBg="1"/>
      <p:bldP spid="8" grpId="1" animBg="1"/>
      <p:bldP spid="10" grpId="0"/>
      <p:bldP spid="10"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cstate="print">
            <a:extLst>
              <a:ext uri="{28A0092B-C50C-407E-A947-70E740481C1C}">
                <a14:useLocalDpi xmlns:a14="http://schemas.microsoft.com/office/drawing/2010/main" val="0"/>
              </a:ext>
            </a:extLst>
          </a:blip>
          <a:srcRect l="5862" t="10817" r="1228" b="5589"/>
          <a:stretch>
            <a:fillRect/>
          </a:stretch>
        </p:blipFill>
        <p:spPr>
          <a:xfrm>
            <a:off x="0" y="0"/>
            <a:ext cx="12198634" cy="6859588"/>
          </a:xfrm>
          <a:prstGeom prst="rect">
            <a:avLst/>
          </a:prstGeom>
        </p:spPr>
      </p:pic>
      <p:grpSp>
        <p:nvGrpSpPr>
          <p:cNvPr id="9" name="组合 8"/>
          <p:cNvGrpSpPr/>
          <p:nvPr/>
        </p:nvGrpSpPr>
        <p:grpSpPr>
          <a:xfrm>
            <a:off x="-1275" y="3707638"/>
            <a:ext cx="12192000" cy="1375395"/>
            <a:chOff x="-1524000" y="2705990"/>
            <a:chExt cx="12192000" cy="1375395"/>
          </a:xfrm>
        </p:grpSpPr>
        <p:cxnSp>
          <p:nvCxnSpPr>
            <p:cNvPr id="10" name="直接连接符 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524000" y="2705990"/>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矩形 14"/>
          <p:cNvSpPr/>
          <p:nvPr/>
        </p:nvSpPr>
        <p:spPr>
          <a:xfrm>
            <a:off x="3987002" y="3645818"/>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rgbClr val="0000FF"/>
                </a:solidFill>
                <a:effectLst/>
                <a:latin typeface="微软雅黑" panose="020B0503020204020204" pitchFamily="34" charset="-122"/>
                <a:ea typeface="微软雅黑" panose="020B0503020204020204" pitchFamily="34" charset="-122"/>
              </a:rPr>
              <a:t>本课结束</a:t>
            </a:r>
            <a:endParaRPr lang="zh-CN" altLang="en-US" sz="4400" b="1" dirty="0">
              <a:solidFill>
                <a:srgbClr val="0000FF"/>
              </a:solidFill>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3986" y="1243503"/>
            <a:ext cx="1030225" cy="691768"/>
          </a:xfrm>
          <a:prstGeom prst="rect">
            <a:avLst/>
          </a:prstGeom>
        </p:spPr>
        <p:txBody>
          <a:bodyPr wrap="square" lIns="121898" tIns="60948" rIns="121898" bIns="60948">
            <a:spAutoFit/>
          </a:bodyPr>
          <a:lstStyle/>
          <a:p>
            <a:pPr algn="just">
              <a:lnSpc>
                <a:spcPct val="150000"/>
              </a:lnSpc>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沓</a:t>
            </a:r>
            <a:endParaRPr lang="en-US" altLang="zh-CN" sz="2800" kern="100" dirty="0" smtClean="0">
              <a:latin typeface="Times New Roman" panose="02020603050405020304"/>
              <a:ea typeface="华文细黑"/>
              <a:cs typeface="Times New Roman" panose="02020603050405020304"/>
            </a:endParaRPr>
          </a:p>
        </p:txBody>
      </p:sp>
      <p:sp>
        <p:nvSpPr>
          <p:cNvPr id="8" name="左大括号 7"/>
          <p:cNvSpPr/>
          <p:nvPr/>
        </p:nvSpPr>
        <p:spPr>
          <a:xfrm>
            <a:off x="1264082" y="1197546"/>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375682" y="909514"/>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一</a:t>
            </a:r>
            <a:r>
              <a:rPr lang="zh-CN" altLang="zh-CN" sz="2800" kern="100" dirty="0">
                <a:solidFill>
                  <a:srgbClr val="0000FF"/>
                </a:solidFill>
                <a:latin typeface="Times New Roman" panose="02020603050405020304"/>
                <a:ea typeface="华文细黑"/>
                <a:cs typeface="Times New Roman" panose="02020603050405020304"/>
              </a:rPr>
              <a:t>沓</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3" name="矩形 22"/>
          <p:cNvSpPr/>
          <p:nvPr/>
        </p:nvSpPr>
        <p:spPr>
          <a:xfrm>
            <a:off x="1375682" y="1543349"/>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拖</a:t>
            </a:r>
            <a:r>
              <a:rPr lang="zh-CN" altLang="zh-CN" sz="2800" kern="100" dirty="0">
                <a:solidFill>
                  <a:srgbClr val="0000FF"/>
                </a:solidFill>
                <a:latin typeface="Times New Roman" panose="02020603050405020304"/>
                <a:ea typeface="华文细黑"/>
                <a:cs typeface="Times New Roman" panose="02020603050405020304"/>
              </a:rPr>
              <a:t>沓</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5" name="矩形 34"/>
          <p:cNvSpPr/>
          <p:nvPr/>
        </p:nvSpPr>
        <p:spPr>
          <a:xfrm>
            <a:off x="4369873" y="5088447"/>
            <a:ext cx="1099010" cy="553974"/>
          </a:xfrm>
          <a:prstGeom prst="rect">
            <a:avLst/>
          </a:prstGeom>
        </p:spPr>
        <p:txBody>
          <a:bodyPr wrap="square" lIns="121898" tIns="60948" rIns="121898" bIns="60948">
            <a:spAutoFit/>
          </a:bodyPr>
          <a:lstStyle/>
          <a:p>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薄</a:t>
            </a:r>
            <a:endParaRPr lang="en-US" altLang="zh-CN" sz="2800" kern="100" dirty="0">
              <a:latin typeface="宋体" panose="02010600030101010101" pitchFamily="2" charset="-122"/>
              <a:ea typeface="华文细黑"/>
              <a:cs typeface="Times New Roman" panose="02020603050405020304"/>
            </a:endParaRPr>
          </a:p>
        </p:txBody>
      </p:sp>
      <p:sp>
        <p:nvSpPr>
          <p:cNvPr id="36" name="左大括号 35"/>
          <p:cNvSpPr/>
          <p:nvPr/>
        </p:nvSpPr>
        <p:spPr>
          <a:xfrm>
            <a:off x="5202535" y="4662884"/>
            <a:ext cx="169654" cy="147800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矩形 36"/>
          <p:cNvSpPr/>
          <p:nvPr/>
        </p:nvSpPr>
        <p:spPr>
          <a:xfrm>
            <a:off x="5318213" y="4391115"/>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厚古</a:t>
            </a:r>
            <a:r>
              <a:rPr lang="zh-CN" altLang="zh-CN" sz="2800" kern="100" dirty="0">
                <a:solidFill>
                  <a:srgbClr val="0000FF"/>
                </a:solidFill>
                <a:latin typeface="Times New Roman" panose="02020603050405020304"/>
                <a:ea typeface="华文细黑"/>
                <a:cs typeface="Times New Roman" panose="02020603050405020304"/>
              </a:rPr>
              <a:t>薄</a:t>
            </a:r>
            <a:r>
              <a:rPr lang="zh-CN" altLang="zh-CN" sz="2800" kern="100" dirty="0">
                <a:latin typeface="Times New Roman" panose="02020603050405020304"/>
                <a:ea typeface="华文细黑"/>
                <a:cs typeface="Times New Roman" panose="02020603050405020304"/>
              </a:rPr>
              <a:t>今</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40" name="矩形 39"/>
          <p:cNvSpPr/>
          <p:nvPr/>
        </p:nvSpPr>
        <p:spPr>
          <a:xfrm>
            <a:off x="5318213" y="4950916"/>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薄</a:t>
            </a:r>
            <a:r>
              <a:rPr lang="zh-CN" altLang="zh-CN" sz="2800" kern="100" dirty="0">
                <a:latin typeface="Times New Roman" panose="02020603050405020304"/>
                <a:ea typeface="华文细黑"/>
                <a:cs typeface="Times New Roman" panose="02020603050405020304"/>
              </a:rPr>
              <a:t>饼</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41" name="矩形 40"/>
          <p:cNvSpPr/>
          <p:nvPr/>
        </p:nvSpPr>
        <p:spPr>
          <a:xfrm>
            <a:off x="5289401" y="5526980"/>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薄</a:t>
            </a:r>
            <a:r>
              <a:rPr lang="zh-CN" altLang="zh-CN" sz="2800" kern="100" dirty="0">
                <a:latin typeface="Times New Roman" panose="02020603050405020304"/>
                <a:ea typeface="华文细黑"/>
                <a:cs typeface="Times New Roman" panose="02020603050405020304"/>
              </a:rPr>
              <a:t>荷</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pic>
        <p:nvPicPr>
          <p:cNvPr id="42" name="图片 4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3" name="矩形 12"/>
          <p:cNvSpPr/>
          <p:nvPr/>
        </p:nvSpPr>
        <p:spPr>
          <a:xfrm>
            <a:off x="339000" y="189434"/>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多音字</a:t>
            </a:r>
            <a:endParaRPr lang="zh-CN" altLang="zh-CN" sz="1050" kern="100" dirty="0">
              <a:effectLst/>
              <a:latin typeface="宋体" panose="02010600030101010101" pitchFamily="2" charset="-122"/>
              <a:cs typeface="Courier New" panose="02070309020205020404"/>
            </a:endParaRPr>
          </a:p>
        </p:txBody>
      </p:sp>
      <p:sp>
        <p:nvSpPr>
          <p:cNvPr id="14" name="矩形 13"/>
          <p:cNvSpPr/>
          <p:nvPr/>
        </p:nvSpPr>
        <p:spPr>
          <a:xfrm>
            <a:off x="393986" y="3098066"/>
            <a:ext cx="1030225" cy="691768"/>
          </a:xfrm>
          <a:prstGeom prst="rect">
            <a:avLst/>
          </a:prstGeom>
        </p:spPr>
        <p:txBody>
          <a:bodyPr wrap="square" lIns="121898" tIns="60948" rIns="121898" bIns="60948">
            <a:spAutoFit/>
          </a:bodyPr>
          <a:lstStyle/>
          <a:p>
            <a:pPr algn="just">
              <a:lnSpc>
                <a:spcPct val="150000"/>
              </a:lnSpc>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匙</a:t>
            </a:r>
            <a:endParaRPr lang="en-US" altLang="zh-CN" sz="2800" kern="100" dirty="0" smtClean="0">
              <a:latin typeface="Times New Roman" panose="02020603050405020304"/>
              <a:ea typeface="华文细黑"/>
              <a:cs typeface="Times New Roman" panose="02020603050405020304"/>
            </a:endParaRPr>
          </a:p>
        </p:txBody>
      </p:sp>
      <p:sp>
        <p:nvSpPr>
          <p:cNvPr id="15" name="左大括号 14"/>
          <p:cNvSpPr/>
          <p:nvPr/>
        </p:nvSpPr>
        <p:spPr>
          <a:xfrm>
            <a:off x="1264082" y="3069754"/>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矩形 15"/>
          <p:cNvSpPr/>
          <p:nvPr/>
        </p:nvSpPr>
        <p:spPr>
          <a:xfrm>
            <a:off x="1375682" y="2781722"/>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汤</a:t>
            </a:r>
            <a:r>
              <a:rPr lang="zh-CN" altLang="zh-CN" sz="2800" kern="100" dirty="0">
                <a:solidFill>
                  <a:srgbClr val="0000FF"/>
                </a:solidFill>
                <a:latin typeface="Times New Roman" panose="02020603050405020304"/>
                <a:ea typeface="华文细黑"/>
                <a:cs typeface="Times New Roman" panose="02020603050405020304"/>
              </a:rPr>
              <a:t>匙</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17" name="矩形 16"/>
          <p:cNvSpPr/>
          <p:nvPr/>
        </p:nvSpPr>
        <p:spPr>
          <a:xfrm>
            <a:off x="1375682" y="3415557"/>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钥</a:t>
            </a:r>
            <a:r>
              <a:rPr lang="zh-CN" altLang="zh-CN" sz="2800" kern="100" dirty="0">
                <a:solidFill>
                  <a:srgbClr val="0000FF"/>
                </a:solidFill>
                <a:latin typeface="Times New Roman" panose="02020603050405020304"/>
                <a:ea typeface="华文细黑"/>
                <a:cs typeface="Times New Roman" panose="02020603050405020304"/>
              </a:rPr>
              <a:t>匙</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18" name="矩形 17"/>
          <p:cNvSpPr/>
          <p:nvPr/>
        </p:nvSpPr>
        <p:spPr>
          <a:xfrm>
            <a:off x="393986" y="4950653"/>
            <a:ext cx="1030225" cy="691768"/>
          </a:xfrm>
          <a:prstGeom prst="rect">
            <a:avLst/>
          </a:prstGeom>
        </p:spPr>
        <p:txBody>
          <a:bodyPr wrap="square" lIns="121898" tIns="60948" rIns="121898" bIns="60948">
            <a:spAutoFit/>
          </a:bodyPr>
          <a:lstStyle/>
          <a:p>
            <a:pPr algn="just">
              <a:lnSpc>
                <a:spcPct val="150000"/>
              </a:lnSpc>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煞</a:t>
            </a:r>
            <a:endParaRPr lang="en-US" altLang="zh-CN" sz="2800" kern="100" dirty="0" smtClean="0">
              <a:latin typeface="Times New Roman" panose="02020603050405020304"/>
              <a:ea typeface="华文细黑"/>
              <a:cs typeface="Times New Roman" panose="02020603050405020304"/>
            </a:endParaRPr>
          </a:p>
        </p:txBody>
      </p:sp>
      <p:sp>
        <p:nvSpPr>
          <p:cNvPr id="19" name="左大括号 18"/>
          <p:cNvSpPr/>
          <p:nvPr/>
        </p:nvSpPr>
        <p:spPr>
          <a:xfrm>
            <a:off x="1264082" y="4906862"/>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矩形 19"/>
          <p:cNvSpPr/>
          <p:nvPr/>
        </p:nvSpPr>
        <p:spPr>
          <a:xfrm>
            <a:off x="1375682" y="4710119"/>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恶</a:t>
            </a:r>
            <a:r>
              <a:rPr lang="zh-CN" altLang="zh-CN" sz="2800" kern="100" dirty="0">
                <a:solidFill>
                  <a:srgbClr val="0000FF"/>
                </a:solidFill>
                <a:latin typeface="Times New Roman" panose="02020603050405020304"/>
                <a:ea typeface="华文细黑"/>
                <a:cs typeface="Times New Roman" panose="02020603050405020304"/>
              </a:rPr>
              <a:t>煞</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1" name="矩形 20"/>
          <p:cNvSpPr/>
          <p:nvPr/>
        </p:nvSpPr>
        <p:spPr>
          <a:xfrm>
            <a:off x="1375682" y="5252665"/>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煞</a:t>
            </a:r>
            <a:r>
              <a:rPr lang="zh-CN" altLang="zh-CN" sz="2800" kern="100" dirty="0">
                <a:latin typeface="Times New Roman" panose="02020603050405020304"/>
                <a:ea typeface="华文细黑"/>
                <a:cs typeface="Times New Roman" panose="02020603050405020304"/>
              </a:rPr>
              <a:t>笔</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2" name="矩形 21"/>
          <p:cNvSpPr/>
          <p:nvPr/>
        </p:nvSpPr>
        <p:spPr>
          <a:xfrm>
            <a:off x="4369873" y="1243503"/>
            <a:ext cx="1030225" cy="691768"/>
          </a:xfrm>
          <a:prstGeom prst="rect">
            <a:avLst/>
          </a:prstGeom>
        </p:spPr>
        <p:txBody>
          <a:bodyPr wrap="square" lIns="121898" tIns="60948" rIns="121898" bIns="60948">
            <a:spAutoFit/>
          </a:bodyPr>
          <a:lstStyle/>
          <a:p>
            <a:pPr algn="just">
              <a:lnSpc>
                <a:spcPct val="150000"/>
              </a:lnSpc>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攒</a:t>
            </a:r>
            <a:endParaRPr lang="en-US" altLang="zh-CN" sz="2800" kern="100" dirty="0" smtClean="0">
              <a:latin typeface="Times New Roman" panose="02020603050405020304"/>
              <a:ea typeface="华文细黑"/>
              <a:cs typeface="Times New Roman" panose="02020603050405020304"/>
            </a:endParaRPr>
          </a:p>
        </p:txBody>
      </p:sp>
      <p:sp>
        <p:nvSpPr>
          <p:cNvPr id="24" name="左大括号 23"/>
          <p:cNvSpPr/>
          <p:nvPr/>
        </p:nvSpPr>
        <p:spPr>
          <a:xfrm>
            <a:off x="5224522" y="1174304"/>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矩形 24"/>
          <p:cNvSpPr/>
          <p:nvPr/>
        </p:nvSpPr>
        <p:spPr>
          <a:xfrm>
            <a:off x="5336122" y="886272"/>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积</a:t>
            </a:r>
            <a:r>
              <a:rPr lang="zh-CN" altLang="zh-CN" sz="2800" kern="100" dirty="0">
                <a:solidFill>
                  <a:srgbClr val="0000FF"/>
                </a:solidFill>
                <a:latin typeface="Times New Roman" panose="02020603050405020304"/>
                <a:ea typeface="华文细黑"/>
                <a:cs typeface="Times New Roman" panose="02020603050405020304"/>
              </a:rPr>
              <a:t>攒</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6" name="矩形 25"/>
          <p:cNvSpPr/>
          <p:nvPr/>
        </p:nvSpPr>
        <p:spPr>
          <a:xfrm>
            <a:off x="5336122" y="1520107"/>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攒</a:t>
            </a:r>
            <a:r>
              <a:rPr lang="zh-CN" altLang="zh-CN" sz="2800" kern="100" dirty="0">
                <a:latin typeface="Times New Roman" panose="02020603050405020304"/>
                <a:ea typeface="华文细黑"/>
                <a:cs typeface="Times New Roman" panose="02020603050405020304"/>
              </a:rPr>
              <a:t>射</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7" name="矩形 26"/>
          <p:cNvSpPr/>
          <p:nvPr/>
        </p:nvSpPr>
        <p:spPr>
          <a:xfrm>
            <a:off x="4369873" y="3235860"/>
            <a:ext cx="1099010" cy="553974"/>
          </a:xfrm>
          <a:prstGeom prst="rect">
            <a:avLst/>
          </a:prstGeom>
        </p:spPr>
        <p:txBody>
          <a:bodyPr wrap="square" lIns="121898" tIns="60948" rIns="121898" bIns="60948">
            <a:spAutoFit/>
          </a:bodyPr>
          <a:lstStyle/>
          <a:p>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绷</a:t>
            </a:r>
            <a:endParaRPr lang="en-US" altLang="zh-CN" sz="2800" kern="100" dirty="0">
              <a:latin typeface="宋体" panose="02010600030101010101" pitchFamily="2" charset="-122"/>
              <a:ea typeface="华文细黑"/>
              <a:cs typeface="Times New Roman" panose="02020603050405020304"/>
            </a:endParaRPr>
          </a:p>
        </p:txBody>
      </p:sp>
      <p:sp>
        <p:nvSpPr>
          <p:cNvPr id="28" name="左大括号 27"/>
          <p:cNvSpPr/>
          <p:nvPr/>
        </p:nvSpPr>
        <p:spPr>
          <a:xfrm>
            <a:off x="5202535" y="2814972"/>
            <a:ext cx="169654" cy="147800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矩形 28"/>
          <p:cNvSpPr/>
          <p:nvPr/>
        </p:nvSpPr>
        <p:spPr>
          <a:xfrm>
            <a:off x="5318213" y="2543203"/>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绷</a:t>
            </a:r>
            <a:r>
              <a:rPr lang="zh-CN" altLang="zh-CN" sz="2800" kern="100" dirty="0">
                <a:latin typeface="Times New Roman" panose="02020603050405020304"/>
                <a:ea typeface="华文细黑"/>
                <a:cs typeface="Times New Roman" panose="02020603050405020304"/>
              </a:rPr>
              <a:t>脸</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0" name="矩形 29"/>
          <p:cNvSpPr/>
          <p:nvPr/>
        </p:nvSpPr>
        <p:spPr>
          <a:xfrm>
            <a:off x="5318213" y="3103004"/>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绷</a:t>
            </a:r>
            <a:r>
              <a:rPr lang="zh-CN" altLang="zh-CN" sz="2800" kern="100" dirty="0">
                <a:latin typeface="Times New Roman" panose="02020603050405020304"/>
                <a:ea typeface="华文细黑"/>
                <a:cs typeface="Times New Roman" panose="02020603050405020304"/>
              </a:rPr>
              <a:t>带</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1" name="矩形 30"/>
          <p:cNvSpPr/>
          <p:nvPr/>
        </p:nvSpPr>
        <p:spPr>
          <a:xfrm>
            <a:off x="5289401" y="3679068"/>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绷</a:t>
            </a:r>
            <a:r>
              <a:rPr lang="zh-CN" altLang="zh-CN" sz="2800" kern="100" dirty="0">
                <a:latin typeface="Times New Roman" panose="02020603050405020304"/>
                <a:ea typeface="华文细黑"/>
                <a:cs typeface="Times New Roman" panose="02020603050405020304"/>
              </a:rPr>
              <a:t>亮</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2" name="矩形 31"/>
          <p:cNvSpPr/>
          <p:nvPr/>
        </p:nvSpPr>
        <p:spPr>
          <a:xfrm>
            <a:off x="8420230" y="3235860"/>
            <a:ext cx="1099010" cy="553974"/>
          </a:xfrm>
          <a:prstGeom prst="rect">
            <a:avLst/>
          </a:prstGeom>
        </p:spPr>
        <p:txBody>
          <a:bodyPr wrap="square" lIns="121898" tIns="60948" rIns="121898" bIns="60948">
            <a:spAutoFit/>
          </a:bodyPr>
          <a:lstStyle/>
          <a:p>
            <a:r>
              <a:rPr lang="en-US" altLang="zh-CN" sz="2800" kern="100" dirty="0">
                <a:latin typeface="宋体" panose="02010600030101010101" pitchFamily="2" charset="-122"/>
                <a:ea typeface="华文细黑"/>
                <a:cs typeface="Times New Roman" panose="02020603050405020304"/>
              </a:rPr>
              <a:t>⑧</a:t>
            </a:r>
            <a:r>
              <a:rPr lang="zh-CN" altLang="zh-CN" sz="2800" kern="100" dirty="0">
                <a:latin typeface="Times New Roman" panose="02020603050405020304"/>
                <a:ea typeface="华文细黑"/>
                <a:cs typeface="Times New Roman" panose="02020603050405020304"/>
              </a:rPr>
              <a:t>折</a:t>
            </a:r>
            <a:endParaRPr lang="en-US" altLang="zh-CN" sz="2800" kern="100" dirty="0">
              <a:latin typeface="宋体" panose="02010600030101010101" pitchFamily="2" charset="-122"/>
              <a:ea typeface="华文细黑"/>
              <a:cs typeface="Times New Roman" panose="02020603050405020304"/>
            </a:endParaRPr>
          </a:p>
        </p:txBody>
      </p:sp>
      <p:sp>
        <p:nvSpPr>
          <p:cNvPr id="33" name="左大括号 32"/>
          <p:cNvSpPr/>
          <p:nvPr/>
        </p:nvSpPr>
        <p:spPr>
          <a:xfrm>
            <a:off x="9252892" y="2808892"/>
            <a:ext cx="169654" cy="147800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矩形 33"/>
          <p:cNvSpPr/>
          <p:nvPr/>
        </p:nvSpPr>
        <p:spPr>
          <a:xfrm>
            <a:off x="9368570" y="2537123"/>
            <a:ext cx="2631292" cy="769417"/>
          </a:xfrm>
          <a:prstGeom prst="rect">
            <a:avLst/>
          </a:prstGeom>
        </p:spPr>
        <p:txBody>
          <a:bodyPr wrap="square" lIns="121898" tIns="60948" rIns="121898" bIns="60948">
            <a:spAutoFit/>
          </a:bodyPr>
          <a:lstStyle/>
          <a:p>
            <a:pPr algn="just">
              <a:lnSpc>
                <a:spcPct val="150000"/>
              </a:lnSpc>
              <a:spcAft>
                <a:spcPts val="0"/>
              </a:spcAft>
            </a:pPr>
            <a:r>
              <a:rPr lang="zh-CN" altLang="en-US" sz="2800" kern="100" dirty="0">
                <a:latin typeface="Symbol" panose="05050102010706020507"/>
                <a:ea typeface="华文细黑"/>
                <a:cs typeface="Times New Roman" panose="02020603050405020304"/>
              </a:rPr>
              <a:t>夭</a:t>
            </a:r>
            <a:r>
              <a:rPr lang="zh-CN" altLang="en-US" sz="2800" kern="100" dirty="0">
                <a:solidFill>
                  <a:srgbClr val="0000FF"/>
                </a:solidFill>
                <a:latin typeface="Times New Roman" panose="02020603050405020304"/>
                <a:ea typeface="华文细黑"/>
                <a:cs typeface="Times New Roman" panose="02020603050405020304"/>
              </a:rPr>
              <a:t>折</a:t>
            </a:r>
            <a:r>
              <a:rPr lang="en-US" altLang="zh-CN" sz="2800" kern="100" dirty="0" smtClean="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8" name="矩形 37"/>
          <p:cNvSpPr/>
          <p:nvPr/>
        </p:nvSpPr>
        <p:spPr>
          <a:xfrm>
            <a:off x="9368570" y="3096924"/>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折</a:t>
            </a:r>
            <a:r>
              <a:rPr lang="zh-CN" altLang="zh-CN" sz="2800" kern="100" dirty="0">
                <a:latin typeface="Times New Roman" panose="02020603050405020304"/>
                <a:ea typeface="华文细黑"/>
                <a:cs typeface="Times New Roman" panose="02020603050405020304"/>
              </a:rPr>
              <a:t>腾</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9" name="矩形 38"/>
          <p:cNvSpPr/>
          <p:nvPr/>
        </p:nvSpPr>
        <p:spPr>
          <a:xfrm>
            <a:off x="9339758" y="3672988"/>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折</a:t>
            </a:r>
            <a:r>
              <a:rPr lang="zh-CN" altLang="zh-CN" sz="2800" kern="100" dirty="0">
                <a:latin typeface="Times New Roman" panose="02020603050405020304"/>
                <a:ea typeface="华文细黑"/>
                <a:cs typeface="Times New Roman" panose="02020603050405020304"/>
              </a:rPr>
              <a:t>本</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43" name="矩形 42"/>
          <p:cNvSpPr/>
          <p:nvPr/>
        </p:nvSpPr>
        <p:spPr>
          <a:xfrm>
            <a:off x="8420230" y="1381297"/>
            <a:ext cx="1099010" cy="553974"/>
          </a:xfrm>
          <a:prstGeom prst="rect">
            <a:avLst/>
          </a:prstGeom>
        </p:spPr>
        <p:txBody>
          <a:bodyPr wrap="square" lIns="121898" tIns="60948" rIns="121898" bIns="60948">
            <a:spAutoFit/>
          </a:bodyPr>
          <a:lstStyle/>
          <a:p>
            <a:r>
              <a:rPr lang="en-US" altLang="zh-CN" sz="2800" kern="100" dirty="0">
                <a:latin typeface="宋体" panose="02010600030101010101" pitchFamily="2" charset="-122"/>
                <a:ea typeface="华文细黑"/>
                <a:cs typeface="Times New Roman" panose="02020603050405020304"/>
              </a:rPr>
              <a:t>⑦</a:t>
            </a:r>
            <a:r>
              <a:rPr lang="zh-CN" altLang="zh-CN" sz="2800" kern="100" dirty="0">
                <a:latin typeface="Times New Roman" panose="02020603050405020304"/>
                <a:ea typeface="华文细黑"/>
                <a:cs typeface="Times New Roman" panose="02020603050405020304"/>
              </a:rPr>
              <a:t>差</a:t>
            </a:r>
            <a:endParaRPr lang="en-US" altLang="zh-CN" sz="2800" kern="100" dirty="0">
              <a:latin typeface="宋体" panose="02010600030101010101" pitchFamily="2" charset="-122"/>
              <a:ea typeface="华文细黑"/>
              <a:cs typeface="Times New Roman" panose="02020603050405020304"/>
            </a:endParaRPr>
          </a:p>
        </p:txBody>
      </p:sp>
      <p:sp>
        <p:nvSpPr>
          <p:cNvPr id="44" name="左大括号 43"/>
          <p:cNvSpPr/>
          <p:nvPr/>
        </p:nvSpPr>
        <p:spPr>
          <a:xfrm>
            <a:off x="9252892" y="955734"/>
            <a:ext cx="169654" cy="147800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5" name="矩形 44"/>
          <p:cNvSpPr/>
          <p:nvPr/>
        </p:nvSpPr>
        <p:spPr>
          <a:xfrm>
            <a:off x="9368570" y="683965"/>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差</a:t>
            </a:r>
            <a:r>
              <a:rPr lang="zh-CN" altLang="zh-CN" sz="2800" kern="100" dirty="0">
                <a:latin typeface="Times New Roman" panose="02020603050405020304"/>
                <a:ea typeface="华文细黑"/>
                <a:cs typeface="Times New Roman" panose="02020603050405020304"/>
              </a:rPr>
              <a:t>错</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46" name="矩形 45"/>
          <p:cNvSpPr/>
          <p:nvPr/>
        </p:nvSpPr>
        <p:spPr>
          <a:xfrm>
            <a:off x="9368570" y="1243766"/>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差</a:t>
            </a:r>
            <a:r>
              <a:rPr lang="zh-CN" altLang="zh-CN" sz="2800" kern="100" dirty="0">
                <a:latin typeface="Times New Roman" panose="02020603050405020304"/>
                <a:ea typeface="华文细黑"/>
                <a:cs typeface="Times New Roman" panose="02020603050405020304"/>
              </a:rPr>
              <a:t>劲</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47" name="矩形 46"/>
          <p:cNvSpPr/>
          <p:nvPr/>
        </p:nvSpPr>
        <p:spPr>
          <a:xfrm>
            <a:off x="9339758" y="1819830"/>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参</a:t>
            </a:r>
            <a:r>
              <a:rPr lang="zh-CN" altLang="zh-CN" sz="2800" kern="100" dirty="0">
                <a:solidFill>
                  <a:srgbClr val="0000FF"/>
                </a:solidFill>
                <a:latin typeface="Times New Roman" panose="02020603050405020304"/>
                <a:ea typeface="华文细黑"/>
                <a:cs typeface="Times New Roman" panose="02020603050405020304"/>
              </a:rPr>
              <a:t>差</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419458" y="1106374"/>
            <a:ext cx="543739"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d</a:t>
            </a:r>
            <a:r>
              <a:rPr lang="en-US" altLang="zh-CN" sz="2800" kern="100" dirty="0" err="1">
                <a:solidFill>
                  <a:srgbClr val="C00000"/>
                </a:solidFill>
                <a:latin typeface="宋体" panose="02010600030101010101" pitchFamily="2" charset="-122"/>
                <a:ea typeface="宋体" panose="02010600030101010101" pitchFamily="2" charset="-122"/>
              </a:rPr>
              <a:t>á</a:t>
            </a:r>
            <a:endParaRPr lang="zh-CN" altLang="en-US" sz="2800" kern="100" dirty="0">
              <a:solidFill>
                <a:srgbClr val="C00000"/>
              </a:solidFill>
              <a:latin typeface="宋体" panose="02010600030101010101" pitchFamily="2" charset="-122"/>
              <a:ea typeface="宋体" panose="02010600030101010101" pitchFamily="2" charset="-122"/>
            </a:endParaRPr>
          </a:p>
        </p:txBody>
      </p:sp>
      <p:sp>
        <p:nvSpPr>
          <p:cNvPr id="3" name="矩形 2"/>
          <p:cNvSpPr/>
          <p:nvPr/>
        </p:nvSpPr>
        <p:spPr>
          <a:xfrm>
            <a:off x="2469952" y="1735510"/>
            <a:ext cx="463588"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a:t>
            </a:r>
            <a:r>
              <a:rPr lang="en-US" altLang="zh-CN" sz="2800" kern="100" dirty="0" err="1">
                <a:solidFill>
                  <a:srgbClr val="C00000"/>
                </a:solidFill>
                <a:latin typeface="宋体" panose="02010600030101010101" pitchFamily="2" charset="-122"/>
                <a:ea typeface="宋体" panose="02010600030101010101" pitchFamily="2" charset="-122"/>
              </a:rPr>
              <a:t>à</a:t>
            </a:r>
            <a:endParaRPr lang="zh-CN" altLang="en-US" sz="2800" kern="100" dirty="0">
              <a:solidFill>
                <a:srgbClr val="C00000"/>
              </a:solidFill>
              <a:latin typeface="宋体" panose="02010600030101010101" pitchFamily="2" charset="-122"/>
              <a:ea typeface="宋体" panose="02010600030101010101" pitchFamily="2" charset="-122"/>
            </a:endParaRPr>
          </a:p>
        </p:txBody>
      </p:sp>
      <p:sp>
        <p:nvSpPr>
          <p:cNvPr id="5" name="矩形 4"/>
          <p:cNvSpPr/>
          <p:nvPr/>
        </p:nvSpPr>
        <p:spPr>
          <a:xfrm>
            <a:off x="2360315" y="2925624"/>
            <a:ext cx="622286"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chí</a:t>
            </a:r>
            <a:endParaRPr lang="zh-CN" altLang="en-US" sz="2800"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 name="矩形 5"/>
          <p:cNvSpPr/>
          <p:nvPr/>
        </p:nvSpPr>
        <p:spPr>
          <a:xfrm>
            <a:off x="2366847" y="3550592"/>
            <a:ext cx="603050"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shi</a:t>
            </a:r>
            <a:endParaRPr lang="zh-CN" altLang="en-US" sz="2800"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矩形 6"/>
          <p:cNvSpPr/>
          <p:nvPr/>
        </p:nvSpPr>
        <p:spPr>
          <a:xfrm>
            <a:off x="2350621" y="4782127"/>
            <a:ext cx="683200"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sh</a:t>
            </a:r>
            <a:r>
              <a:rPr lang="en-US" altLang="zh-CN" sz="2800" kern="100" dirty="0" err="1">
                <a:solidFill>
                  <a:srgbClr val="C00000"/>
                </a:solidFill>
                <a:latin typeface="宋体" panose="02010600030101010101" pitchFamily="2" charset="-122"/>
                <a:ea typeface="宋体" panose="02010600030101010101" pitchFamily="2" charset="-122"/>
              </a:rPr>
              <a:t>à</a:t>
            </a:r>
            <a:endParaRPr lang="zh-CN" altLang="en-US" sz="2800" kern="100" dirty="0">
              <a:solidFill>
                <a:srgbClr val="C00000"/>
              </a:solidFill>
              <a:latin typeface="宋体" panose="02010600030101010101" pitchFamily="2" charset="-122"/>
              <a:ea typeface="宋体" panose="02010600030101010101" pitchFamily="2" charset="-122"/>
            </a:endParaRPr>
          </a:p>
        </p:txBody>
      </p:sp>
      <p:sp>
        <p:nvSpPr>
          <p:cNvPr id="9" name="矩形 8"/>
          <p:cNvSpPr/>
          <p:nvPr/>
        </p:nvSpPr>
        <p:spPr>
          <a:xfrm>
            <a:off x="2321227" y="5416894"/>
            <a:ext cx="683200"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sh</a:t>
            </a:r>
            <a:r>
              <a:rPr lang="en-US" altLang="zh-CN" sz="2800" kern="100" dirty="0" err="1">
                <a:solidFill>
                  <a:srgbClr val="C00000"/>
                </a:solidFill>
                <a:latin typeface="宋体" panose="02010600030101010101" pitchFamily="2" charset="-122"/>
                <a:ea typeface="宋体" panose="02010600030101010101" pitchFamily="2" charset="-122"/>
              </a:rPr>
              <a:t>ā</a:t>
            </a:r>
            <a:endParaRPr lang="zh-CN" altLang="en-US" sz="2800" kern="100" dirty="0">
              <a:solidFill>
                <a:srgbClr val="C00000"/>
              </a:solidFill>
              <a:latin typeface="宋体" panose="02010600030101010101" pitchFamily="2" charset="-122"/>
              <a:ea typeface="宋体" panose="02010600030101010101" pitchFamily="2" charset="-122"/>
            </a:endParaRPr>
          </a:p>
        </p:txBody>
      </p:sp>
      <p:sp>
        <p:nvSpPr>
          <p:cNvPr id="10" name="矩形 9"/>
          <p:cNvSpPr/>
          <p:nvPr/>
        </p:nvSpPr>
        <p:spPr>
          <a:xfrm>
            <a:off x="6302088" y="1029147"/>
            <a:ext cx="702436"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z</a:t>
            </a:r>
            <a:r>
              <a:rPr lang="en-US" altLang="zh-CN" sz="2800" kern="100" dirty="0" err="1">
                <a:solidFill>
                  <a:srgbClr val="C00000"/>
                </a:solidFill>
                <a:latin typeface="宋体" panose="02010600030101010101" pitchFamily="2" charset="-122"/>
                <a:ea typeface="宋体" panose="02010600030101010101" pitchFamily="2" charset="-122"/>
              </a:rPr>
              <a:t>ǎ</a:t>
            </a:r>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n</a:t>
            </a:r>
            <a:endParaRPr lang="zh-CN" altLang="en-US" sz="2800"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1" name="矩形 10"/>
          <p:cNvSpPr/>
          <p:nvPr/>
        </p:nvSpPr>
        <p:spPr>
          <a:xfrm>
            <a:off x="6202151" y="1653977"/>
            <a:ext cx="881973"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cu</a:t>
            </a:r>
            <a:r>
              <a:rPr lang="en-US" altLang="zh-CN" sz="2800" kern="100" dirty="0" err="1">
                <a:solidFill>
                  <a:srgbClr val="C00000"/>
                </a:solidFill>
                <a:latin typeface="宋体" panose="02010600030101010101" pitchFamily="2" charset="-122"/>
                <a:ea typeface="宋体" panose="02010600030101010101" pitchFamily="2" charset="-122"/>
              </a:rPr>
              <a:t>á</a:t>
            </a:r>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n</a:t>
            </a:r>
            <a:endParaRPr lang="zh-CN" altLang="en-US" sz="2800"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8" name="矩形 47"/>
          <p:cNvSpPr/>
          <p:nvPr/>
        </p:nvSpPr>
        <p:spPr>
          <a:xfrm>
            <a:off x="6183245" y="2686385"/>
            <a:ext cx="881973"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běnɡ</a:t>
            </a:r>
            <a:endParaRPr lang="zh-CN" altLang="en-US" sz="2800"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9" name="矩形 48"/>
          <p:cNvSpPr/>
          <p:nvPr/>
        </p:nvSpPr>
        <p:spPr>
          <a:xfrm>
            <a:off x="6186264" y="3233760"/>
            <a:ext cx="881973"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bēnɡ</a:t>
            </a:r>
            <a:endParaRPr lang="zh-CN" altLang="en-US" sz="2800"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0" name="矩形 49"/>
          <p:cNvSpPr/>
          <p:nvPr/>
        </p:nvSpPr>
        <p:spPr>
          <a:xfrm>
            <a:off x="6158862" y="3828874"/>
            <a:ext cx="881973"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bènɡ</a:t>
            </a:r>
            <a:endParaRPr lang="zh-CN" altLang="en-US" sz="2800"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1" name="矩形 50"/>
          <p:cNvSpPr/>
          <p:nvPr/>
        </p:nvSpPr>
        <p:spPr>
          <a:xfrm>
            <a:off x="7107068" y="4538489"/>
            <a:ext cx="543739"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bó</a:t>
            </a:r>
            <a:endParaRPr lang="zh-CN" altLang="en-US" sz="2800"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2" name="矩形 51"/>
          <p:cNvSpPr/>
          <p:nvPr/>
        </p:nvSpPr>
        <p:spPr>
          <a:xfrm>
            <a:off x="6256866" y="5110247"/>
            <a:ext cx="723275"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b</a:t>
            </a:r>
            <a:r>
              <a:rPr lang="en-US" altLang="zh-CN" sz="2800" kern="100" dirty="0" err="1">
                <a:solidFill>
                  <a:srgbClr val="C00000"/>
                </a:solidFill>
                <a:latin typeface="宋体" panose="02010600030101010101" pitchFamily="2" charset="-122"/>
                <a:ea typeface="宋体" panose="02010600030101010101" pitchFamily="2" charset="-122"/>
              </a:rPr>
              <a:t>á</a:t>
            </a:r>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o</a:t>
            </a:r>
            <a:endParaRPr lang="zh-CN" altLang="en-US" sz="2800"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3" name="矩形 52"/>
          <p:cNvSpPr/>
          <p:nvPr/>
        </p:nvSpPr>
        <p:spPr>
          <a:xfrm>
            <a:off x="6324505" y="5676786"/>
            <a:ext cx="543739"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bò</a:t>
            </a:r>
            <a:endParaRPr lang="zh-CN" altLang="en-US" sz="2800"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4" name="矩形 53"/>
          <p:cNvSpPr/>
          <p:nvPr/>
        </p:nvSpPr>
        <p:spPr>
          <a:xfrm>
            <a:off x="10329203" y="799292"/>
            <a:ext cx="702436"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ch</a:t>
            </a:r>
            <a:r>
              <a:rPr lang="en-US" altLang="zh-CN" sz="2800" kern="100" dirty="0" err="1">
                <a:solidFill>
                  <a:srgbClr val="C00000"/>
                </a:solidFill>
                <a:latin typeface="宋体" panose="02010600030101010101" pitchFamily="2" charset="-122"/>
                <a:ea typeface="宋体" panose="02010600030101010101" pitchFamily="2" charset="-122"/>
              </a:rPr>
              <a:t>ā</a:t>
            </a:r>
            <a:endParaRPr lang="zh-CN" altLang="en-US" sz="2800" kern="100" dirty="0">
              <a:solidFill>
                <a:srgbClr val="C00000"/>
              </a:solidFill>
              <a:latin typeface="宋体" panose="02010600030101010101" pitchFamily="2" charset="-122"/>
              <a:ea typeface="宋体" panose="02010600030101010101" pitchFamily="2" charset="-122"/>
            </a:endParaRPr>
          </a:p>
        </p:txBody>
      </p:sp>
      <p:sp>
        <p:nvSpPr>
          <p:cNvPr id="56" name="矩形 55"/>
          <p:cNvSpPr/>
          <p:nvPr/>
        </p:nvSpPr>
        <p:spPr>
          <a:xfrm>
            <a:off x="10329203" y="1394520"/>
            <a:ext cx="702436"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ch</a:t>
            </a:r>
            <a:r>
              <a:rPr lang="en-US" altLang="zh-CN" sz="2800" kern="100" dirty="0" err="1">
                <a:solidFill>
                  <a:srgbClr val="C00000"/>
                </a:solidFill>
                <a:latin typeface="宋体" panose="02010600030101010101" pitchFamily="2" charset="-122"/>
                <a:ea typeface="宋体" panose="02010600030101010101" pitchFamily="2" charset="-122"/>
              </a:rPr>
              <a:t>à</a:t>
            </a:r>
            <a:endParaRPr lang="zh-CN" altLang="en-US" sz="2800" kern="100" dirty="0">
              <a:solidFill>
                <a:srgbClr val="C00000"/>
              </a:solidFill>
              <a:latin typeface="宋体" panose="02010600030101010101" pitchFamily="2" charset="-122"/>
              <a:ea typeface="宋体" panose="02010600030101010101" pitchFamily="2" charset="-122"/>
            </a:endParaRPr>
          </a:p>
        </p:txBody>
      </p:sp>
      <p:sp>
        <p:nvSpPr>
          <p:cNvPr id="57" name="矩形 56"/>
          <p:cNvSpPr/>
          <p:nvPr/>
        </p:nvSpPr>
        <p:spPr>
          <a:xfrm>
            <a:off x="10448417" y="1974776"/>
            <a:ext cx="442750"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cī</a:t>
            </a:r>
            <a:endParaRPr lang="zh-CN" altLang="zh-CN" sz="2800"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8" name="矩形 57"/>
          <p:cNvSpPr/>
          <p:nvPr/>
        </p:nvSpPr>
        <p:spPr>
          <a:xfrm>
            <a:off x="10328820" y="2677580"/>
            <a:ext cx="681597"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zhé</a:t>
            </a:r>
            <a:endParaRPr lang="zh-CN" altLang="en-US" sz="2800"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9" name="矩形 58"/>
          <p:cNvSpPr/>
          <p:nvPr/>
        </p:nvSpPr>
        <p:spPr>
          <a:xfrm>
            <a:off x="10334536" y="3253644"/>
            <a:ext cx="681597"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zhē</a:t>
            </a:r>
            <a:endParaRPr lang="zh-CN" altLang="en-US" sz="2800"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0" name="矩形 59"/>
          <p:cNvSpPr/>
          <p:nvPr/>
        </p:nvSpPr>
        <p:spPr>
          <a:xfrm>
            <a:off x="10310339" y="3810658"/>
            <a:ext cx="662361"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shé</a:t>
            </a:r>
            <a:endParaRPr lang="zh-CN" altLang="zh-CN" sz="2800"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linds(horizontal)">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blinds(horizontal)">
                                      <p:cBhvr>
                                        <p:cTn id="39" dur="500"/>
                                        <p:tgtEl>
                                          <p:spTgt spid="48"/>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blinds(horizontal)">
                                      <p:cBhvr>
                                        <p:cTn id="42" dur="500"/>
                                        <p:tgtEl>
                                          <p:spTgt spid="49"/>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blinds(horizontal)">
                                      <p:cBhvr>
                                        <p:cTn id="45" dur="500"/>
                                        <p:tgtEl>
                                          <p:spTgt spid="50"/>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blinds(horizontal)">
                                      <p:cBhvr>
                                        <p:cTn id="50" dur="500"/>
                                        <p:tgtEl>
                                          <p:spTgt spid="51"/>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blinds(horizontal)">
                                      <p:cBhvr>
                                        <p:cTn id="53" dur="500"/>
                                        <p:tgtEl>
                                          <p:spTgt spid="52"/>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blinds(horizontal)">
                                      <p:cBhvr>
                                        <p:cTn id="56" dur="500"/>
                                        <p:tgtEl>
                                          <p:spTgt spid="53"/>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blinds(horizontal)">
                                      <p:cBhvr>
                                        <p:cTn id="61" dur="500"/>
                                        <p:tgtEl>
                                          <p:spTgt spid="54"/>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blinds(horizontal)">
                                      <p:cBhvr>
                                        <p:cTn id="64" dur="500"/>
                                        <p:tgtEl>
                                          <p:spTgt spid="56"/>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57"/>
                                        </p:tgtEl>
                                        <p:attrNameLst>
                                          <p:attrName>style.visibility</p:attrName>
                                        </p:attrNameLst>
                                      </p:cBhvr>
                                      <p:to>
                                        <p:strVal val="visible"/>
                                      </p:to>
                                    </p:set>
                                    <p:animEffect transition="in" filter="blinds(horizontal)">
                                      <p:cBhvr>
                                        <p:cTn id="67" dur="500"/>
                                        <p:tgtEl>
                                          <p:spTgt spid="57"/>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58"/>
                                        </p:tgtEl>
                                        <p:attrNameLst>
                                          <p:attrName>style.visibility</p:attrName>
                                        </p:attrNameLst>
                                      </p:cBhvr>
                                      <p:to>
                                        <p:strVal val="visible"/>
                                      </p:to>
                                    </p:set>
                                    <p:animEffect transition="in" filter="blinds(horizontal)">
                                      <p:cBhvr>
                                        <p:cTn id="72" dur="500"/>
                                        <p:tgtEl>
                                          <p:spTgt spid="58"/>
                                        </p:tgtEl>
                                      </p:cBhvr>
                                    </p:animEffect>
                                  </p:childTnLst>
                                </p:cTn>
                              </p:par>
                              <p:par>
                                <p:cTn id="73" presetID="3" presetClass="entr" presetSubtype="10"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animEffect transition="in" filter="blinds(horizontal)">
                                      <p:cBhvr>
                                        <p:cTn id="75" dur="500"/>
                                        <p:tgtEl>
                                          <p:spTgt spid="59"/>
                                        </p:tgtEl>
                                      </p:cBhvr>
                                    </p:animEffect>
                                  </p:childTnLst>
                                </p:cTn>
                              </p:par>
                              <p:par>
                                <p:cTn id="76" presetID="3" presetClass="entr" presetSubtype="10" fill="hold" grpId="0" nodeType="withEffect">
                                  <p:stCondLst>
                                    <p:cond delay="0"/>
                                  </p:stCondLst>
                                  <p:childTnLst>
                                    <p:set>
                                      <p:cBhvr>
                                        <p:cTn id="77" dur="1" fill="hold">
                                          <p:stCondLst>
                                            <p:cond delay="0"/>
                                          </p:stCondLst>
                                        </p:cTn>
                                        <p:tgtEl>
                                          <p:spTgt spid="60"/>
                                        </p:tgtEl>
                                        <p:attrNameLst>
                                          <p:attrName>style.visibility</p:attrName>
                                        </p:attrNameLst>
                                      </p:cBhvr>
                                      <p:to>
                                        <p:strVal val="visible"/>
                                      </p:to>
                                    </p:set>
                                    <p:animEffect transition="in" filter="blinds(horizontal)">
                                      <p:cBhvr>
                                        <p:cTn id="78" dur="500"/>
                                        <p:tgtEl>
                                          <p:spTgt spid="60"/>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grpId="1" nodeType="clickEffect">
                                  <p:stCondLst>
                                    <p:cond delay="0"/>
                                  </p:stCondLst>
                                  <p:childTnLst>
                                    <p:animEffect transition="out" filter="fade">
                                      <p:cBhvr>
                                        <p:cTn id="82" dur="500"/>
                                        <p:tgtEl>
                                          <p:spTgt spid="2"/>
                                        </p:tgtEl>
                                      </p:cBhvr>
                                    </p:animEffect>
                                    <p:set>
                                      <p:cBhvr>
                                        <p:cTn id="83" dur="1" fill="hold">
                                          <p:stCondLst>
                                            <p:cond delay="499"/>
                                          </p:stCondLst>
                                        </p:cTn>
                                        <p:tgtEl>
                                          <p:spTgt spid="2"/>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3"/>
                                        </p:tgtEl>
                                      </p:cBhvr>
                                    </p:animEffect>
                                    <p:set>
                                      <p:cBhvr>
                                        <p:cTn id="86" dur="1" fill="hold">
                                          <p:stCondLst>
                                            <p:cond delay="499"/>
                                          </p:stCondLst>
                                        </p:cTn>
                                        <p:tgtEl>
                                          <p:spTgt spid="3"/>
                                        </p:tgtEl>
                                        <p:attrNameLst>
                                          <p:attrName>style.visibility</p:attrName>
                                        </p:attrNameLst>
                                      </p:cBhvr>
                                      <p:to>
                                        <p:strVal val="hidden"/>
                                      </p:to>
                                    </p:set>
                                  </p:childTnLst>
                                </p:cTn>
                              </p:par>
                              <p:par>
                                <p:cTn id="87" presetID="10" presetClass="exit" presetSubtype="0" fill="hold" grpId="1" nodeType="withEffect">
                                  <p:stCondLst>
                                    <p:cond delay="0"/>
                                  </p:stCondLst>
                                  <p:childTnLst>
                                    <p:animEffect transition="out" filter="fade">
                                      <p:cBhvr>
                                        <p:cTn id="88" dur="500"/>
                                        <p:tgtEl>
                                          <p:spTgt spid="5"/>
                                        </p:tgtEl>
                                      </p:cBhvr>
                                    </p:animEffect>
                                    <p:set>
                                      <p:cBhvr>
                                        <p:cTn id="89" dur="1" fill="hold">
                                          <p:stCondLst>
                                            <p:cond delay="499"/>
                                          </p:stCondLst>
                                        </p:cTn>
                                        <p:tgtEl>
                                          <p:spTgt spid="5"/>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500"/>
                                        <p:tgtEl>
                                          <p:spTgt spid="6"/>
                                        </p:tgtEl>
                                      </p:cBhvr>
                                    </p:animEffect>
                                    <p:set>
                                      <p:cBhvr>
                                        <p:cTn id="92" dur="1" fill="hold">
                                          <p:stCondLst>
                                            <p:cond delay="499"/>
                                          </p:stCondLst>
                                        </p:cTn>
                                        <p:tgtEl>
                                          <p:spTgt spid="6"/>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500"/>
                                        <p:tgtEl>
                                          <p:spTgt spid="7"/>
                                        </p:tgtEl>
                                      </p:cBhvr>
                                    </p:animEffect>
                                    <p:set>
                                      <p:cBhvr>
                                        <p:cTn id="95" dur="1" fill="hold">
                                          <p:stCondLst>
                                            <p:cond delay="499"/>
                                          </p:stCondLst>
                                        </p:cTn>
                                        <p:tgtEl>
                                          <p:spTgt spid="7"/>
                                        </p:tgtEl>
                                        <p:attrNameLst>
                                          <p:attrName>style.visibility</p:attrName>
                                        </p:attrNameLst>
                                      </p:cBhvr>
                                      <p:to>
                                        <p:strVal val="hidden"/>
                                      </p:to>
                                    </p:set>
                                  </p:childTnLst>
                                </p:cTn>
                              </p:par>
                              <p:par>
                                <p:cTn id="96" presetID="10" presetClass="exit" presetSubtype="0" fill="hold" grpId="1" nodeType="withEffect">
                                  <p:stCondLst>
                                    <p:cond delay="0"/>
                                  </p:stCondLst>
                                  <p:childTnLst>
                                    <p:animEffect transition="out" filter="fade">
                                      <p:cBhvr>
                                        <p:cTn id="97" dur="500"/>
                                        <p:tgtEl>
                                          <p:spTgt spid="9"/>
                                        </p:tgtEl>
                                      </p:cBhvr>
                                    </p:animEffect>
                                    <p:set>
                                      <p:cBhvr>
                                        <p:cTn id="98" dur="1" fill="hold">
                                          <p:stCondLst>
                                            <p:cond delay="499"/>
                                          </p:stCondLst>
                                        </p:cTn>
                                        <p:tgtEl>
                                          <p:spTgt spid="9"/>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10"/>
                                        </p:tgtEl>
                                      </p:cBhvr>
                                    </p:animEffect>
                                    <p:set>
                                      <p:cBhvr>
                                        <p:cTn id="101" dur="1" fill="hold">
                                          <p:stCondLst>
                                            <p:cond delay="499"/>
                                          </p:stCondLst>
                                        </p:cTn>
                                        <p:tgtEl>
                                          <p:spTgt spid="10"/>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500"/>
                                        <p:tgtEl>
                                          <p:spTgt spid="11"/>
                                        </p:tgtEl>
                                      </p:cBhvr>
                                    </p:animEffect>
                                    <p:set>
                                      <p:cBhvr>
                                        <p:cTn id="104" dur="1" fill="hold">
                                          <p:stCondLst>
                                            <p:cond delay="499"/>
                                          </p:stCondLst>
                                        </p:cTn>
                                        <p:tgtEl>
                                          <p:spTgt spid="11"/>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48"/>
                                        </p:tgtEl>
                                      </p:cBhvr>
                                    </p:animEffect>
                                    <p:set>
                                      <p:cBhvr>
                                        <p:cTn id="107" dur="1" fill="hold">
                                          <p:stCondLst>
                                            <p:cond delay="499"/>
                                          </p:stCondLst>
                                        </p:cTn>
                                        <p:tgtEl>
                                          <p:spTgt spid="48"/>
                                        </p:tgtEl>
                                        <p:attrNameLst>
                                          <p:attrName>style.visibility</p:attrName>
                                        </p:attrNameLst>
                                      </p:cBhvr>
                                      <p:to>
                                        <p:strVal val="hidden"/>
                                      </p:to>
                                    </p:set>
                                  </p:childTnLst>
                                </p:cTn>
                              </p:par>
                              <p:par>
                                <p:cTn id="108" presetID="10" presetClass="exit" presetSubtype="0" fill="hold" grpId="1" nodeType="withEffect">
                                  <p:stCondLst>
                                    <p:cond delay="0"/>
                                  </p:stCondLst>
                                  <p:childTnLst>
                                    <p:animEffect transition="out" filter="fade">
                                      <p:cBhvr>
                                        <p:cTn id="109" dur="500"/>
                                        <p:tgtEl>
                                          <p:spTgt spid="49"/>
                                        </p:tgtEl>
                                      </p:cBhvr>
                                    </p:animEffect>
                                    <p:set>
                                      <p:cBhvr>
                                        <p:cTn id="110" dur="1" fill="hold">
                                          <p:stCondLst>
                                            <p:cond delay="499"/>
                                          </p:stCondLst>
                                        </p:cTn>
                                        <p:tgtEl>
                                          <p:spTgt spid="49"/>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500"/>
                                        <p:tgtEl>
                                          <p:spTgt spid="50"/>
                                        </p:tgtEl>
                                      </p:cBhvr>
                                    </p:animEffect>
                                    <p:set>
                                      <p:cBhvr>
                                        <p:cTn id="113" dur="1" fill="hold">
                                          <p:stCondLst>
                                            <p:cond delay="499"/>
                                          </p:stCondLst>
                                        </p:cTn>
                                        <p:tgtEl>
                                          <p:spTgt spid="50"/>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500"/>
                                        <p:tgtEl>
                                          <p:spTgt spid="51"/>
                                        </p:tgtEl>
                                      </p:cBhvr>
                                    </p:animEffect>
                                    <p:set>
                                      <p:cBhvr>
                                        <p:cTn id="116" dur="1" fill="hold">
                                          <p:stCondLst>
                                            <p:cond delay="499"/>
                                          </p:stCondLst>
                                        </p:cTn>
                                        <p:tgtEl>
                                          <p:spTgt spid="51"/>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500"/>
                                        <p:tgtEl>
                                          <p:spTgt spid="52"/>
                                        </p:tgtEl>
                                      </p:cBhvr>
                                    </p:animEffect>
                                    <p:set>
                                      <p:cBhvr>
                                        <p:cTn id="119" dur="1" fill="hold">
                                          <p:stCondLst>
                                            <p:cond delay="499"/>
                                          </p:stCondLst>
                                        </p:cTn>
                                        <p:tgtEl>
                                          <p:spTgt spid="52"/>
                                        </p:tgtEl>
                                        <p:attrNameLst>
                                          <p:attrName>style.visibility</p:attrName>
                                        </p:attrNameLst>
                                      </p:cBhvr>
                                      <p:to>
                                        <p:strVal val="hidden"/>
                                      </p:to>
                                    </p:set>
                                  </p:childTnLst>
                                </p:cTn>
                              </p:par>
                              <p:par>
                                <p:cTn id="120" presetID="10" presetClass="exit" presetSubtype="0" fill="hold" grpId="1" nodeType="withEffect">
                                  <p:stCondLst>
                                    <p:cond delay="0"/>
                                  </p:stCondLst>
                                  <p:childTnLst>
                                    <p:animEffect transition="out" filter="fade">
                                      <p:cBhvr>
                                        <p:cTn id="121" dur="500"/>
                                        <p:tgtEl>
                                          <p:spTgt spid="53"/>
                                        </p:tgtEl>
                                      </p:cBhvr>
                                    </p:animEffect>
                                    <p:set>
                                      <p:cBhvr>
                                        <p:cTn id="122" dur="1" fill="hold">
                                          <p:stCondLst>
                                            <p:cond delay="499"/>
                                          </p:stCondLst>
                                        </p:cTn>
                                        <p:tgtEl>
                                          <p:spTgt spid="53"/>
                                        </p:tgtEl>
                                        <p:attrNameLst>
                                          <p:attrName>style.visibility</p:attrName>
                                        </p:attrNameLst>
                                      </p:cBhvr>
                                      <p:to>
                                        <p:strVal val="hidden"/>
                                      </p:to>
                                    </p:set>
                                  </p:childTnLst>
                                </p:cTn>
                              </p:par>
                              <p:par>
                                <p:cTn id="123" presetID="10" presetClass="exit" presetSubtype="0" fill="hold" grpId="1" nodeType="withEffect">
                                  <p:stCondLst>
                                    <p:cond delay="0"/>
                                  </p:stCondLst>
                                  <p:childTnLst>
                                    <p:animEffect transition="out" filter="fade">
                                      <p:cBhvr>
                                        <p:cTn id="124" dur="500"/>
                                        <p:tgtEl>
                                          <p:spTgt spid="54"/>
                                        </p:tgtEl>
                                      </p:cBhvr>
                                    </p:animEffect>
                                    <p:set>
                                      <p:cBhvr>
                                        <p:cTn id="125" dur="1" fill="hold">
                                          <p:stCondLst>
                                            <p:cond delay="499"/>
                                          </p:stCondLst>
                                        </p:cTn>
                                        <p:tgtEl>
                                          <p:spTgt spid="54"/>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500"/>
                                        <p:tgtEl>
                                          <p:spTgt spid="56"/>
                                        </p:tgtEl>
                                      </p:cBhvr>
                                    </p:animEffect>
                                    <p:set>
                                      <p:cBhvr>
                                        <p:cTn id="128" dur="1" fill="hold">
                                          <p:stCondLst>
                                            <p:cond delay="499"/>
                                          </p:stCondLst>
                                        </p:cTn>
                                        <p:tgtEl>
                                          <p:spTgt spid="56"/>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500"/>
                                        <p:tgtEl>
                                          <p:spTgt spid="57"/>
                                        </p:tgtEl>
                                      </p:cBhvr>
                                    </p:animEffect>
                                    <p:set>
                                      <p:cBhvr>
                                        <p:cTn id="131" dur="1" fill="hold">
                                          <p:stCondLst>
                                            <p:cond delay="499"/>
                                          </p:stCondLst>
                                        </p:cTn>
                                        <p:tgtEl>
                                          <p:spTgt spid="57"/>
                                        </p:tgtEl>
                                        <p:attrNameLst>
                                          <p:attrName>style.visibility</p:attrName>
                                        </p:attrNameLst>
                                      </p:cBhvr>
                                      <p:to>
                                        <p:strVal val="hidden"/>
                                      </p:to>
                                    </p:set>
                                  </p:childTnLst>
                                </p:cTn>
                              </p:par>
                              <p:par>
                                <p:cTn id="132" presetID="10" presetClass="exit" presetSubtype="0" fill="hold" grpId="1" nodeType="withEffect">
                                  <p:stCondLst>
                                    <p:cond delay="0"/>
                                  </p:stCondLst>
                                  <p:childTnLst>
                                    <p:animEffect transition="out" filter="fade">
                                      <p:cBhvr>
                                        <p:cTn id="133" dur="500"/>
                                        <p:tgtEl>
                                          <p:spTgt spid="58"/>
                                        </p:tgtEl>
                                      </p:cBhvr>
                                    </p:animEffect>
                                    <p:set>
                                      <p:cBhvr>
                                        <p:cTn id="134" dur="1" fill="hold">
                                          <p:stCondLst>
                                            <p:cond delay="499"/>
                                          </p:stCondLst>
                                        </p:cTn>
                                        <p:tgtEl>
                                          <p:spTgt spid="58"/>
                                        </p:tgtEl>
                                        <p:attrNameLst>
                                          <p:attrName>style.visibility</p:attrName>
                                        </p:attrNameLst>
                                      </p:cBhvr>
                                      <p:to>
                                        <p:strVal val="hidden"/>
                                      </p:to>
                                    </p:set>
                                  </p:childTnLst>
                                </p:cTn>
                              </p:par>
                              <p:par>
                                <p:cTn id="135" presetID="10" presetClass="exit" presetSubtype="0" fill="hold" grpId="1" nodeType="withEffect">
                                  <p:stCondLst>
                                    <p:cond delay="0"/>
                                  </p:stCondLst>
                                  <p:childTnLst>
                                    <p:animEffect transition="out" filter="fade">
                                      <p:cBhvr>
                                        <p:cTn id="136" dur="500"/>
                                        <p:tgtEl>
                                          <p:spTgt spid="59"/>
                                        </p:tgtEl>
                                      </p:cBhvr>
                                    </p:animEffect>
                                    <p:set>
                                      <p:cBhvr>
                                        <p:cTn id="137" dur="1" fill="hold">
                                          <p:stCondLst>
                                            <p:cond delay="499"/>
                                          </p:stCondLst>
                                        </p:cTn>
                                        <p:tgtEl>
                                          <p:spTgt spid="59"/>
                                        </p:tgtEl>
                                        <p:attrNameLst>
                                          <p:attrName>style.visibility</p:attrName>
                                        </p:attrNameLst>
                                      </p:cBhvr>
                                      <p:to>
                                        <p:strVal val="hidden"/>
                                      </p:to>
                                    </p:set>
                                  </p:childTnLst>
                                </p:cTn>
                              </p:par>
                              <p:par>
                                <p:cTn id="138" presetID="10" presetClass="exit" presetSubtype="0" fill="hold" grpId="1" nodeType="withEffect">
                                  <p:stCondLst>
                                    <p:cond delay="0"/>
                                  </p:stCondLst>
                                  <p:childTnLst>
                                    <p:animEffect transition="out" filter="fade">
                                      <p:cBhvr>
                                        <p:cTn id="139" dur="500"/>
                                        <p:tgtEl>
                                          <p:spTgt spid="60"/>
                                        </p:tgtEl>
                                      </p:cBhvr>
                                    </p:animEffect>
                                    <p:set>
                                      <p:cBhvr>
                                        <p:cTn id="140" dur="1" fill="hold">
                                          <p:stCondLst>
                                            <p:cond delay="499"/>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3" grpId="0"/>
      <p:bldP spid="3" grpId="1"/>
      <p:bldP spid="5" grpId="0"/>
      <p:bldP spid="5" grpId="1"/>
      <p:bldP spid="6" grpId="0"/>
      <p:bldP spid="6" grpId="1"/>
      <p:bldP spid="7" grpId="0"/>
      <p:bldP spid="7" grpId="1"/>
      <p:bldP spid="9" grpId="0"/>
      <p:bldP spid="9" grpId="1"/>
      <p:bldP spid="10" grpId="0"/>
      <p:bldP spid="10" grpId="1"/>
      <p:bldP spid="11" grpId="0"/>
      <p:bldP spid="11" grpId="1"/>
      <p:bldP spid="48" grpId="0"/>
      <p:bldP spid="48" grpId="1"/>
      <p:bldP spid="49" grpId="0"/>
      <p:bldP spid="49" grpId="1"/>
      <p:bldP spid="50" grpId="0"/>
      <p:bldP spid="50" grpId="1"/>
      <p:bldP spid="51" grpId="0"/>
      <p:bldP spid="51" grpId="1"/>
      <p:bldP spid="52" grpId="0"/>
      <p:bldP spid="52" grpId="1"/>
      <p:bldP spid="53" grpId="0"/>
      <p:bldP spid="53" grpId="1"/>
      <p:bldP spid="54" grpId="0"/>
      <p:bldP spid="54" grpId="1"/>
      <p:bldP spid="56" grpId="0"/>
      <p:bldP spid="56" grpId="1"/>
      <p:bldP spid="57" grpId="0"/>
      <p:bldP spid="57" grpId="1"/>
      <p:bldP spid="58" grpId="0"/>
      <p:bldP spid="58" grpId="1"/>
      <p:bldP spid="59" grpId="0"/>
      <p:bldP spid="59" grpId="1"/>
      <p:bldP spid="60" grpId="0"/>
      <p:bldP spid="6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5265" y="1689469"/>
            <a:ext cx="581535" cy="691768"/>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(1)</a:t>
            </a:r>
            <a:endParaRPr lang="en-US" altLang="zh-CN" sz="2800" kern="100" dirty="0" smtClean="0">
              <a:latin typeface="Times New Roman" panose="02020603050405020304"/>
              <a:ea typeface="华文细黑"/>
              <a:cs typeface="Times New Roman" panose="02020603050405020304"/>
            </a:endParaRPr>
          </a:p>
        </p:txBody>
      </p:sp>
      <p:sp>
        <p:nvSpPr>
          <p:cNvPr id="8" name="左大括号 7"/>
          <p:cNvSpPr/>
          <p:nvPr/>
        </p:nvSpPr>
        <p:spPr>
          <a:xfrm>
            <a:off x="1045121" y="1654940"/>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156721" y="1366908"/>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沓</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3" name="矩形 22"/>
          <p:cNvSpPr/>
          <p:nvPr/>
        </p:nvSpPr>
        <p:spPr>
          <a:xfrm>
            <a:off x="1156721" y="2000743"/>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杳</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pic>
        <p:nvPicPr>
          <p:cNvPr id="42" name="图片 4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55" name="矩形 54"/>
          <p:cNvSpPr/>
          <p:nvPr/>
        </p:nvSpPr>
        <p:spPr>
          <a:xfrm>
            <a:off x="339000" y="333450"/>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2.</a:t>
            </a:r>
            <a:r>
              <a:rPr lang="zh-CN" altLang="zh-CN" sz="2800" b="1" kern="100" dirty="0">
                <a:latin typeface="Times New Roman" panose="02020603050405020304"/>
                <a:ea typeface="华文细黑"/>
                <a:cs typeface="Times New Roman" panose="02020603050405020304"/>
              </a:rPr>
              <a:t>给下列形似字组词</a:t>
            </a:r>
            <a:endParaRPr lang="zh-CN" altLang="zh-CN" sz="1050" b="1" kern="100" dirty="0">
              <a:effectLst/>
              <a:latin typeface="宋体" panose="02010600030101010101" pitchFamily="2" charset="-122"/>
              <a:cs typeface="Courier New" panose="02070309020205020404"/>
            </a:endParaRPr>
          </a:p>
        </p:txBody>
      </p:sp>
      <p:sp>
        <p:nvSpPr>
          <p:cNvPr id="14" name="矩形 13"/>
          <p:cNvSpPr/>
          <p:nvPr/>
        </p:nvSpPr>
        <p:spPr>
          <a:xfrm>
            <a:off x="455265" y="3933279"/>
            <a:ext cx="581535" cy="691768"/>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(2)</a:t>
            </a:r>
            <a:endParaRPr lang="en-US" altLang="zh-CN" sz="2800" kern="100" dirty="0" smtClean="0">
              <a:latin typeface="Times New Roman" panose="02020603050405020304"/>
              <a:ea typeface="华文细黑"/>
              <a:cs typeface="Times New Roman" panose="02020603050405020304"/>
            </a:endParaRPr>
          </a:p>
        </p:txBody>
      </p:sp>
      <p:sp>
        <p:nvSpPr>
          <p:cNvPr id="15" name="左大括号 14"/>
          <p:cNvSpPr/>
          <p:nvPr/>
        </p:nvSpPr>
        <p:spPr>
          <a:xfrm>
            <a:off x="1045121" y="3898750"/>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矩形 15"/>
          <p:cNvSpPr/>
          <p:nvPr/>
        </p:nvSpPr>
        <p:spPr>
          <a:xfrm>
            <a:off x="1156721" y="3610718"/>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棘</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17" name="矩形 16"/>
          <p:cNvSpPr/>
          <p:nvPr/>
        </p:nvSpPr>
        <p:spPr>
          <a:xfrm>
            <a:off x="1156721" y="4244553"/>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辣</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8" name="矩形 27"/>
          <p:cNvSpPr/>
          <p:nvPr/>
        </p:nvSpPr>
        <p:spPr>
          <a:xfrm>
            <a:off x="4601662" y="1689469"/>
            <a:ext cx="581535" cy="691768"/>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(3)</a:t>
            </a:r>
            <a:endParaRPr lang="en-US" altLang="zh-CN" sz="2800" kern="100" dirty="0" smtClean="0">
              <a:latin typeface="Times New Roman" panose="02020603050405020304"/>
              <a:ea typeface="华文细黑"/>
              <a:cs typeface="Times New Roman" panose="02020603050405020304"/>
            </a:endParaRPr>
          </a:p>
        </p:txBody>
      </p:sp>
      <p:sp>
        <p:nvSpPr>
          <p:cNvPr id="29" name="左大括号 28"/>
          <p:cNvSpPr/>
          <p:nvPr/>
        </p:nvSpPr>
        <p:spPr>
          <a:xfrm>
            <a:off x="5195947" y="1654940"/>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矩形 29"/>
          <p:cNvSpPr/>
          <p:nvPr/>
        </p:nvSpPr>
        <p:spPr>
          <a:xfrm>
            <a:off x="5303118" y="1366908"/>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裨</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1" name="矩形 30"/>
          <p:cNvSpPr/>
          <p:nvPr/>
        </p:nvSpPr>
        <p:spPr>
          <a:xfrm>
            <a:off x="5303118" y="2000743"/>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脾</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2" name="矩形 31"/>
          <p:cNvSpPr/>
          <p:nvPr/>
        </p:nvSpPr>
        <p:spPr>
          <a:xfrm>
            <a:off x="4601662" y="3933279"/>
            <a:ext cx="581535" cy="691768"/>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a:t>
            </a:r>
            <a:r>
              <a:rPr lang="en-US" altLang="zh-CN" sz="2800" kern="100" dirty="0" smtClean="0">
                <a:latin typeface="Times New Roman" panose="02020603050405020304"/>
                <a:ea typeface="华文细黑"/>
              </a:rPr>
              <a:t>4)</a:t>
            </a:r>
            <a:endParaRPr lang="en-US" altLang="zh-CN" sz="2800" kern="100" dirty="0" smtClean="0">
              <a:latin typeface="Times New Roman" panose="02020603050405020304"/>
              <a:ea typeface="华文细黑"/>
              <a:cs typeface="Times New Roman" panose="02020603050405020304"/>
            </a:endParaRPr>
          </a:p>
        </p:txBody>
      </p:sp>
      <p:sp>
        <p:nvSpPr>
          <p:cNvPr id="33" name="左大括号 32"/>
          <p:cNvSpPr/>
          <p:nvPr/>
        </p:nvSpPr>
        <p:spPr>
          <a:xfrm>
            <a:off x="5195947" y="3898750"/>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矩形 33"/>
          <p:cNvSpPr/>
          <p:nvPr/>
        </p:nvSpPr>
        <p:spPr>
          <a:xfrm>
            <a:off x="5308802" y="3610718"/>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僵</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8" name="矩形 37"/>
          <p:cNvSpPr/>
          <p:nvPr/>
        </p:nvSpPr>
        <p:spPr>
          <a:xfrm>
            <a:off x="5308802" y="4244553"/>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缰</a:t>
            </a:r>
            <a:r>
              <a:rPr lang="en-US" altLang="zh-CN" sz="2800" kern="100" dirty="0">
                <a:latin typeface="Symbol" panose="05050102010706020507"/>
                <a:ea typeface="华文细黑"/>
                <a:cs typeface="Times New Roman" panose="02020603050405020304"/>
              </a:rPr>
              <a:t>(</a:t>
            </a:r>
            <a:r>
              <a:rPr lang="zh-CN" altLang="zh-CN" sz="2800" dirty="0"/>
              <a:t>　</a:t>
            </a:r>
            <a:r>
              <a:rPr lang="en-US" altLang="zh-CN" sz="2800" dirty="0" smtClean="0"/>
              <a:t>  </a:t>
            </a:r>
            <a:r>
              <a:rPr lang="zh-CN" altLang="zh-CN" sz="2800" dirty="0"/>
              <a:t>　</a:t>
            </a:r>
            <a:r>
              <a:rPr lang="en-US" altLang="zh-CN" sz="2800" kern="100" dirty="0">
                <a:latin typeface="Symbol" panose="05050102010706020507"/>
                <a:ea typeface="华文细黑"/>
                <a:cs typeface="Times New Roman" panose="02020603050405020304"/>
              </a:rPr>
              <a:t>)</a:t>
            </a:r>
            <a:endParaRPr lang="zh-CN" altLang="zh-CN" sz="2800" kern="100" dirty="0">
              <a:latin typeface="Symbol" panose="05050102010706020507"/>
              <a:ea typeface="华文细黑"/>
              <a:cs typeface="Times New Roman" panose="02020603050405020304"/>
            </a:endParaRPr>
          </a:p>
        </p:txBody>
      </p:sp>
      <p:sp>
        <p:nvSpPr>
          <p:cNvPr id="46" name="矩形 45"/>
          <p:cNvSpPr/>
          <p:nvPr/>
        </p:nvSpPr>
        <p:spPr>
          <a:xfrm>
            <a:off x="8484754" y="1689469"/>
            <a:ext cx="581535" cy="691768"/>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(5)</a:t>
            </a:r>
            <a:endParaRPr lang="en-US" altLang="zh-CN" sz="2800" kern="100" dirty="0" smtClean="0">
              <a:latin typeface="Times New Roman" panose="02020603050405020304"/>
              <a:ea typeface="华文细黑"/>
              <a:cs typeface="Times New Roman" panose="02020603050405020304"/>
            </a:endParaRPr>
          </a:p>
        </p:txBody>
      </p:sp>
      <p:sp>
        <p:nvSpPr>
          <p:cNvPr id="47" name="左大括号 46"/>
          <p:cNvSpPr/>
          <p:nvPr/>
        </p:nvSpPr>
        <p:spPr>
          <a:xfrm>
            <a:off x="9079039" y="1654940"/>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8" name="矩形 47"/>
          <p:cNvSpPr/>
          <p:nvPr/>
        </p:nvSpPr>
        <p:spPr>
          <a:xfrm>
            <a:off x="9186210" y="1366908"/>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湛</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49" name="矩形 48"/>
          <p:cNvSpPr/>
          <p:nvPr/>
        </p:nvSpPr>
        <p:spPr>
          <a:xfrm>
            <a:off x="9186210" y="2000743"/>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堪</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0" name="矩形 49"/>
          <p:cNvSpPr/>
          <p:nvPr/>
        </p:nvSpPr>
        <p:spPr>
          <a:xfrm>
            <a:off x="8479070" y="3933279"/>
            <a:ext cx="581535" cy="691768"/>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(6)</a:t>
            </a:r>
            <a:endParaRPr lang="en-US" altLang="zh-CN" sz="2800" kern="100" dirty="0" smtClean="0">
              <a:latin typeface="Times New Roman" panose="02020603050405020304"/>
              <a:ea typeface="华文细黑"/>
              <a:cs typeface="Times New Roman" panose="02020603050405020304"/>
            </a:endParaRPr>
          </a:p>
        </p:txBody>
      </p:sp>
      <p:sp>
        <p:nvSpPr>
          <p:cNvPr id="51" name="左大括号 50"/>
          <p:cNvSpPr/>
          <p:nvPr/>
        </p:nvSpPr>
        <p:spPr>
          <a:xfrm>
            <a:off x="9073355" y="3898750"/>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2" name="矩形 51"/>
          <p:cNvSpPr/>
          <p:nvPr/>
        </p:nvSpPr>
        <p:spPr>
          <a:xfrm>
            <a:off x="9186210" y="3610718"/>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贮</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3" name="矩形 52"/>
          <p:cNvSpPr/>
          <p:nvPr/>
        </p:nvSpPr>
        <p:spPr>
          <a:xfrm>
            <a:off x="9186210" y="4244553"/>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伫</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1740818" y="1411773"/>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一沓</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3" name="矩形 2"/>
          <p:cNvSpPr/>
          <p:nvPr/>
        </p:nvSpPr>
        <p:spPr>
          <a:xfrm>
            <a:off x="1656412" y="2033067"/>
            <a:ext cx="1620957"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杳无音讯</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5" name="矩形 4"/>
          <p:cNvSpPr/>
          <p:nvPr/>
        </p:nvSpPr>
        <p:spPr>
          <a:xfrm>
            <a:off x="1764586" y="3645818"/>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棘手</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6" name="矩形 5"/>
          <p:cNvSpPr/>
          <p:nvPr/>
        </p:nvSpPr>
        <p:spPr>
          <a:xfrm>
            <a:off x="1731293" y="4274840"/>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辣味</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7" name="矩形 6"/>
          <p:cNvSpPr/>
          <p:nvPr/>
        </p:nvSpPr>
        <p:spPr>
          <a:xfrm>
            <a:off x="5893425" y="1400627"/>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裨益</a:t>
            </a:r>
            <a:endParaRPr lang="zh-CN" altLang="zh-CN" sz="2800" kern="100" dirty="0">
              <a:solidFill>
                <a:srgbClr val="C00000"/>
              </a:solidFill>
              <a:latin typeface="Times New Roman" panose="02020603050405020304"/>
              <a:ea typeface="华文细黑"/>
              <a:cs typeface="Courier New" panose="02070309020205020404"/>
            </a:endParaRPr>
          </a:p>
        </p:txBody>
      </p:sp>
      <p:sp>
        <p:nvSpPr>
          <p:cNvPr id="9" name="矩形 8"/>
          <p:cNvSpPr/>
          <p:nvPr/>
        </p:nvSpPr>
        <p:spPr>
          <a:xfrm>
            <a:off x="5893425" y="2046784"/>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脾气</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10" name="矩形 9"/>
          <p:cNvSpPr/>
          <p:nvPr/>
        </p:nvSpPr>
        <p:spPr>
          <a:xfrm>
            <a:off x="5883900" y="3642400"/>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僵硬</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11" name="矩形 10"/>
          <p:cNvSpPr/>
          <p:nvPr/>
        </p:nvSpPr>
        <p:spPr>
          <a:xfrm>
            <a:off x="5893425" y="4252372"/>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缰绳</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54" name="矩形 53"/>
          <p:cNvSpPr/>
          <p:nvPr/>
        </p:nvSpPr>
        <p:spPr>
          <a:xfrm>
            <a:off x="9753282" y="1413570"/>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精湛</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56" name="矩形 55"/>
          <p:cNvSpPr/>
          <p:nvPr/>
        </p:nvSpPr>
        <p:spPr>
          <a:xfrm>
            <a:off x="9758089" y="2061642"/>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不堪</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57" name="矩形 56"/>
          <p:cNvSpPr/>
          <p:nvPr/>
        </p:nvSpPr>
        <p:spPr>
          <a:xfrm>
            <a:off x="9781857" y="3646592"/>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贮存</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58" name="矩形 57"/>
          <p:cNvSpPr/>
          <p:nvPr/>
        </p:nvSpPr>
        <p:spPr>
          <a:xfrm>
            <a:off x="9782472" y="4275614"/>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伫立</a:t>
            </a:r>
            <a:endParaRPr lang="zh-CN" altLang="en-US" sz="2800" kern="100" dirty="0">
              <a:solidFill>
                <a:srgbClr val="C00000"/>
              </a:solidFill>
              <a:latin typeface="Times New Roman" panose="02020603050405020304"/>
              <a:ea typeface="华文细黑"/>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linds(horizontal)">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blinds(horizontal)">
                                      <p:cBhvr>
                                        <p:cTn id="39" dur="500"/>
                                        <p:tgtEl>
                                          <p:spTgt spid="54"/>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blinds(horizontal)">
                                      <p:cBhvr>
                                        <p:cTn id="42" dur="500"/>
                                        <p:tgtEl>
                                          <p:spTgt spid="5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blinds(horizontal)">
                                      <p:cBhvr>
                                        <p:cTn id="47" dur="500"/>
                                        <p:tgtEl>
                                          <p:spTgt spid="57"/>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blinds(horizontal)">
                                      <p:cBhvr>
                                        <p:cTn id="50" dur="500"/>
                                        <p:tgtEl>
                                          <p:spTgt spid="58"/>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grpId="1" nodeType="clickEffect">
                                  <p:stCondLst>
                                    <p:cond delay="0"/>
                                  </p:stCondLst>
                                  <p:childTnLst>
                                    <p:animEffect transition="out" filter="fade">
                                      <p:cBhvr>
                                        <p:cTn id="54" dur="500"/>
                                        <p:tgtEl>
                                          <p:spTgt spid="2"/>
                                        </p:tgtEl>
                                      </p:cBhvr>
                                    </p:animEffect>
                                    <p:set>
                                      <p:cBhvr>
                                        <p:cTn id="55" dur="1" fill="hold">
                                          <p:stCondLst>
                                            <p:cond delay="499"/>
                                          </p:stCondLst>
                                        </p:cTn>
                                        <p:tgtEl>
                                          <p:spTgt spid="2"/>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3"/>
                                        </p:tgtEl>
                                      </p:cBhvr>
                                    </p:animEffect>
                                    <p:set>
                                      <p:cBhvr>
                                        <p:cTn id="58" dur="1" fill="hold">
                                          <p:stCondLst>
                                            <p:cond delay="499"/>
                                          </p:stCondLst>
                                        </p:cTn>
                                        <p:tgtEl>
                                          <p:spTgt spid="3"/>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5"/>
                                        </p:tgtEl>
                                      </p:cBhvr>
                                    </p:animEffect>
                                    <p:set>
                                      <p:cBhvr>
                                        <p:cTn id="61" dur="1" fill="hold">
                                          <p:stCondLst>
                                            <p:cond delay="499"/>
                                          </p:stCondLst>
                                        </p:cTn>
                                        <p:tgtEl>
                                          <p:spTgt spid="5"/>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6"/>
                                        </p:tgtEl>
                                      </p:cBhvr>
                                    </p:animEffect>
                                    <p:set>
                                      <p:cBhvr>
                                        <p:cTn id="64" dur="1" fill="hold">
                                          <p:stCondLst>
                                            <p:cond delay="499"/>
                                          </p:stCondLst>
                                        </p:cTn>
                                        <p:tgtEl>
                                          <p:spTgt spid="6"/>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7"/>
                                        </p:tgtEl>
                                      </p:cBhvr>
                                    </p:animEffect>
                                    <p:set>
                                      <p:cBhvr>
                                        <p:cTn id="67" dur="1" fill="hold">
                                          <p:stCondLst>
                                            <p:cond delay="499"/>
                                          </p:stCondLst>
                                        </p:cTn>
                                        <p:tgtEl>
                                          <p:spTgt spid="7"/>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9"/>
                                        </p:tgtEl>
                                      </p:cBhvr>
                                    </p:animEffect>
                                    <p:set>
                                      <p:cBhvr>
                                        <p:cTn id="70" dur="1" fill="hold">
                                          <p:stCondLst>
                                            <p:cond delay="499"/>
                                          </p:stCondLst>
                                        </p:cTn>
                                        <p:tgtEl>
                                          <p:spTgt spid="9"/>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10"/>
                                        </p:tgtEl>
                                      </p:cBhvr>
                                    </p:animEffect>
                                    <p:set>
                                      <p:cBhvr>
                                        <p:cTn id="73" dur="1" fill="hold">
                                          <p:stCondLst>
                                            <p:cond delay="499"/>
                                          </p:stCondLst>
                                        </p:cTn>
                                        <p:tgtEl>
                                          <p:spTgt spid="10"/>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11"/>
                                        </p:tgtEl>
                                      </p:cBhvr>
                                    </p:animEffect>
                                    <p:set>
                                      <p:cBhvr>
                                        <p:cTn id="76" dur="1" fill="hold">
                                          <p:stCondLst>
                                            <p:cond delay="499"/>
                                          </p:stCondLst>
                                        </p:cTn>
                                        <p:tgtEl>
                                          <p:spTgt spid="11"/>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54"/>
                                        </p:tgtEl>
                                      </p:cBhvr>
                                    </p:animEffect>
                                    <p:set>
                                      <p:cBhvr>
                                        <p:cTn id="79" dur="1" fill="hold">
                                          <p:stCondLst>
                                            <p:cond delay="499"/>
                                          </p:stCondLst>
                                        </p:cTn>
                                        <p:tgtEl>
                                          <p:spTgt spid="54"/>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56"/>
                                        </p:tgtEl>
                                      </p:cBhvr>
                                    </p:animEffect>
                                    <p:set>
                                      <p:cBhvr>
                                        <p:cTn id="82" dur="1" fill="hold">
                                          <p:stCondLst>
                                            <p:cond delay="499"/>
                                          </p:stCondLst>
                                        </p:cTn>
                                        <p:tgtEl>
                                          <p:spTgt spid="56"/>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57"/>
                                        </p:tgtEl>
                                      </p:cBhvr>
                                    </p:animEffect>
                                    <p:set>
                                      <p:cBhvr>
                                        <p:cTn id="85" dur="1" fill="hold">
                                          <p:stCondLst>
                                            <p:cond delay="499"/>
                                          </p:stCondLst>
                                        </p:cTn>
                                        <p:tgtEl>
                                          <p:spTgt spid="57"/>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58"/>
                                        </p:tgtEl>
                                      </p:cBhvr>
                                    </p:animEffect>
                                    <p:set>
                                      <p:cBhvr>
                                        <p:cTn id="88" dur="1" fill="hold">
                                          <p:stCondLst>
                                            <p:cond delay="499"/>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3" grpId="0"/>
      <p:bldP spid="3" grpId="1"/>
      <p:bldP spid="5" grpId="0"/>
      <p:bldP spid="5" grpId="1"/>
      <p:bldP spid="6" grpId="0"/>
      <p:bldP spid="6" grpId="1"/>
      <p:bldP spid="7" grpId="0"/>
      <p:bldP spid="7" grpId="1"/>
      <p:bldP spid="9" grpId="0"/>
      <p:bldP spid="9" grpId="1"/>
      <p:bldP spid="10" grpId="0"/>
      <p:bldP spid="10" grpId="1"/>
      <p:bldP spid="11" grpId="0"/>
      <p:bldP spid="11" grpId="1"/>
      <p:bldP spid="54" grpId="0"/>
      <p:bldP spid="54" grpId="1"/>
      <p:bldP spid="56" grpId="0"/>
      <p:bldP spid="56" grpId="1"/>
      <p:bldP spid="57" grpId="0"/>
      <p:bldP spid="57" grpId="1"/>
      <p:bldP spid="58" grpId="0"/>
      <p:bldP spid="5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5265" y="1336563"/>
            <a:ext cx="581535" cy="691768"/>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(7)</a:t>
            </a:r>
            <a:endParaRPr lang="en-US" altLang="zh-CN" sz="2800" kern="100" dirty="0" smtClean="0">
              <a:latin typeface="Times New Roman" panose="02020603050405020304"/>
              <a:ea typeface="华文细黑"/>
              <a:cs typeface="Times New Roman" panose="02020603050405020304"/>
            </a:endParaRPr>
          </a:p>
        </p:txBody>
      </p:sp>
      <p:sp>
        <p:nvSpPr>
          <p:cNvPr id="8" name="左大括号 7"/>
          <p:cNvSpPr/>
          <p:nvPr/>
        </p:nvSpPr>
        <p:spPr>
          <a:xfrm>
            <a:off x="1045121" y="1302034"/>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156721" y="1014002"/>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剽</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3" name="矩形 22"/>
          <p:cNvSpPr/>
          <p:nvPr/>
        </p:nvSpPr>
        <p:spPr>
          <a:xfrm>
            <a:off x="1156721" y="1647837"/>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瓢</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6" name="左大括号 35"/>
          <p:cNvSpPr/>
          <p:nvPr/>
        </p:nvSpPr>
        <p:spPr>
          <a:xfrm>
            <a:off x="8960668" y="1109275"/>
            <a:ext cx="169654" cy="147800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矩形 36"/>
          <p:cNvSpPr/>
          <p:nvPr/>
        </p:nvSpPr>
        <p:spPr>
          <a:xfrm>
            <a:off x="9047534" y="837506"/>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斟</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40" name="矩形 39"/>
          <p:cNvSpPr/>
          <p:nvPr/>
        </p:nvSpPr>
        <p:spPr>
          <a:xfrm>
            <a:off x="9047534" y="1397307"/>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戡</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41" name="矩形 40"/>
          <p:cNvSpPr/>
          <p:nvPr/>
        </p:nvSpPr>
        <p:spPr>
          <a:xfrm>
            <a:off x="9047534" y="1973371"/>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勘</a:t>
            </a:r>
            <a:r>
              <a:rPr lang="en-US" altLang="zh-CN" sz="2800" kern="100" dirty="0" smtClean="0">
                <a:latin typeface="Symbol" panose="05050102010706020507"/>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pic>
        <p:nvPicPr>
          <p:cNvPr id="42" name="图片 4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3" name="矩形 12"/>
          <p:cNvSpPr/>
          <p:nvPr/>
        </p:nvSpPr>
        <p:spPr>
          <a:xfrm>
            <a:off x="8202634" y="1451034"/>
            <a:ext cx="774024" cy="769417"/>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(11</a:t>
            </a:r>
            <a:r>
              <a:rPr lang="en-US" altLang="zh-CN" sz="2800" kern="100" dirty="0" smtClean="0">
                <a:latin typeface="Times New Roman" panose="02020603050405020304"/>
                <a:ea typeface="华文细黑"/>
              </a:rPr>
              <a:t>)</a:t>
            </a:r>
            <a:endParaRPr lang="en-US" altLang="zh-CN" sz="2800" kern="100" dirty="0" smtClean="0">
              <a:latin typeface="Times New Roman" panose="02020603050405020304"/>
              <a:ea typeface="华文细黑"/>
            </a:endParaRPr>
          </a:p>
        </p:txBody>
      </p:sp>
      <p:sp>
        <p:nvSpPr>
          <p:cNvPr id="46" name="矩形 45"/>
          <p:cNvSpPr/>
          <p:nvPr/>
        </p:nvSpPr>
        <p:spPr>
          <a:xfrm>
            <a:off x="455265" y="3766592"/>
            <a:ext cx="581535" cy="691768"/>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(8)</a:t>
            </a:r>
            <a:endParaRPr lang="en-US" altLang="zh-CN" sz="2800" kern="100" dirty="0" smtClean="0">
              <a:latin typeface="Times New Roman" panose="02020603050405020304"/>
              <a:ea typeface="华文细黑"/>
              <a:cs typeface="Times New Roman" panose="02020603050405020304"/>
            </a:endParaRPr>
          </a:p>
        </p:txBody>
      </p:sp>
      <p:sp>
        <p:nvSpPr>
          <p:cNvPr id="47" name="左大括号 46"/>
          <p:cNvSpPr/>
          <p:nvPr/>
        </p:nvSpPr>
        <p:spPr>
          <a:xfrm>
            <a:off x="1045121" y="3732063"/>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8" name="矩形 47"/>
          <p:cNvSpPr/>
          <p:nvPr/>
        </p:nvSpPr>
        <p:spPr>
          <a:xfrm>
            <a:off x="1156721" y="3444031"/>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燧</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49" name="矩形 48"/>
          <p:cNvSpPr/>
          <p:nvPr/>
        </p:nvSpPr>
        <p:spPr>
          <a:xfrm>
            <a:off x="1156721" y="4077866"/>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隧</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0" name="矩形 49"/>
          <p:cNvSpPr/>
          <p:nvPr/>
        </p:nvSpPr>
        <p:spPr>
          <a:xfrm>
            <a:off x="4529654" y="1336563"/>
            <a:ext cx="581535" cy="691768"/>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(9)</a:t>
            </a:r>
            <a:endParaRPr lang="en-US" altLang="zh-CN" sz="2800" kern="100" dirty="0" smtClean="0">
              <a:latin typeface="Times New Roman" panose="02020603050405020304"/>
              <a:ea typeface="华文细黑"/>
              <a:cs typeface="Times New Roman" panose="02020603050405020304"/>
            </a:endParaRPr>
          </a:p>
        </p:txBody>
      </p:sp>
      <p:sp>
        <p:nvSpPr>
          <p:cNvPr id="51" name="左大括号 50"/>
          <p:cNvSpPr/>
          <p:nvPr/>
        </p:nvSpPr>
        <p:spPr>
          <a:xfrm>
            <a:off x="5119510" y="1302034"/>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2" name="矩形 51"/>
          <p:cNvSpPr/>
          <p:nvPr/>
        </p:nvSpPr>
        <p:spPr>
          <a:xfrm>
            <a:off x="5231110" y="1014002"/>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彼</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3" name="矩形 52"/>
          <p:cNvSpPr/>
          <p:nvPr/>
        </p:nvSpPr>
        <p:spPr>
          <a:xfrm>
            <a:off x="5231110" y="1647837"/>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陂</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4" name="左大括号 53"/>
          <p:cNvSpPr/>
          <p:nvPr/>
        </p:nvSpPr>
        <p:spPr>
          <a:xfrm>
            <a:off x="5296530" y="3407122"/>
            <a:ext cx="169654" cy="147800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6" name="矩形 55"/>
          <p:cNvSpPr/>
          <p:nvPr/>
        </p:nvSpPr>
        <p:spPr>
          <a:xfrm>
            <a:off x="5408130" y="3135353"/>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邸</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7" name="矩形 56"/>
          <p:cNvSpPr/>
          <p:nvPr/>
        </p:nvSpPr>
        <p:spPr>
          <a:xfrm>
            <a:off x="5408130" y="3695154"/>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诋</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8" name="矩形 57"/>
          <p:cNvSpPr/>
          <p:nvPr/>
        </p:nvSpPr>
        <p:spPr>
          <a:xfrm>
            <a:off x="5408130" y="4271218"/>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舐</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9" name="矩形 58"/>
          <p:cNvSpPr/>
          <p:nvPr/>
        </p:nvSpPr>
        <p:spPr>
          <a:xfrm>
            <a:off x="4529654" y="3748881"/>
            <a:ext cx="759510" cy="769417"/>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(10)</a:t>
            </a:r>
            <a:endParaRPr lang="en-US" altLang="zh-CN" sz="2800" kern="100" dirty="0" smtClean="0">
              <a:latin typeface="Times New Roman" panose="02020603050405020304"/>
              <a:ea typeface="华文细黑"/>
              <a:cs typeface="Times New Roman" panose="02020603050405020304"/>
            </a:endParaRPr>
          </a:p>
        </p:txBody>
      </p:sp>
      <p:sp>
        <p:nvSpPr>
          <p:cNvPr id="2" name="矩形 1"/>
          <p:cNvSpPr/>
          <p:nvPr/>
        </p:nvSpPr>
        <p:spPr>
          <a:xfrm>
            <a:off x="1750869" y="1053530"/>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剽窃</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3" name="矩形 2"/>
          <p:cNvSpPr/>
          <p:nvPr/>
        </p:nvSpPr>
        <p:spPr>
          <a:xfrm>
            <a:off x="1731818" y="1685970"/>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瓢盆</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5" name="矩形 4"/>
          <p:cNvSpPr/>
          <p:nvPr/>
        </p:nvSpPr>
        <p:spPr>
          <a:xfrm>
            <a:off x="1736011" y="3479334"/>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燧石</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6" name="矩形 5"/>
          <p:cNvSpPr/>
          <p:nvPr/>
        </p:nvSpPr>
        <p:spPr>
          <a:xfrm>
            <a:off x="1740818" y="4117881"/>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隧道</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7" name="矩形 6"/>
          <p:cNvSpPr/>
          <p:nvPr/>
        </p:nvSpPr>
        <p:spPr>
          <a:xfrm>
            <a:off x="5802367" y="1034480"/>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彼此</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9" name="矩形 8"/>
          <p:cNvSpPr/>
          <p:nvPr/>
        </p:nvSpPr>
        <p:spPr>
          <a:xfrm>
            <a:off x="5802367" y="1648644"/>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陂地</a:t>
            </a:r>
            <a:endParaRPr lang="zh-CN" altLang="zh-CN" sz="2800" kern="100" dirty="0">
              <a:solidFill>
                <a:srgbClr val="C00000"/>
              </a:solidFill>
              <a:latin typeface="Times New Roman" panose="02020603050405020304"/>
              <a:ea typeface="华文细黑"/>
              <a:cs typeface="Courier New" panose="02070309020205020404"/>
            </a:endParaRPr>
          </a:p>
        </p:txBody>
      </p:sp>
      <p:sp>
        <p:nvSpPr>
          <p:cNvPr id="10" name="矩形 9"/>
          <p:cNvSpPr/>
          <p:nvPr/>
        </p:nvSpPr>
        <p:spPr>
          <a:xfrm>
            <a:off x="5984483" y="3151287"/>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官邸</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11" name="矩形 10"/>
          <p:cNvSpPr/>
          <p:nvPr/>
        </p:nvSpPr>
        <p:spPr>
          <a:xfrm>
            <a:off x="5974958" y="3704883"/>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诋毁</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35" name="矩形 34"/>
          <p:cNvSpPr/>
          <p:nvPr/>
        </p:nvSpPr>
        <p:spPr>
          <a:xfrm>
            <a:off x="5932347" y="4284365"/>
            <a:ext cx="1620957"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舐犊情深</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61" name="矩形 60"/>
          <p:cNvSpPr/>
          <p:nvPr/>
        </p:nvSpPr>
        <p:spPr>
          <a:xfrm>
            <a:off x="9656891" y="837506"/>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斟酌</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62" name="矩形 61"/>
          <p:cNvSpPr/>
          <p:nvPr/>
        </p:nvSpPr>
        <p:spPr>
          <a:xfrm>
            <a:off x="9656891" y="1423095"/>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戡乱</a:t>
            </a:r>
            <a:endParaRPr lang="zh-CN" altLang="en-US" sz="2800" kern="100" dirty="0">
              <a:solidFill>
                <a:srgbClr val="C00000"/>
              </a:solidFill>
              <a:latin typeface="Times New Roman" panose="02020603050405020304"/>
              <a:ea typeface="华文细黑"/>
              <a:cs typeface="Courier New" panose="02070309020205020404"/>
            </a:endParaRPr>
          </a:p>
        </p:txBody>
      </p:sp>
      <p:sp>
        <p:nvSpPr>
          <p:cNvPr id="63" name="矩形 62"/>
          <p:cNvSpPr/>
          <p:nvPr/>
        </p:nvSpPr>
        <p:spPr>
          <a:xfrm>
            <a:off x="9656891" y="2008684"/>
            <a:ext cx="902811"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勘测</a:t>
            </a:r>
            <a:endParaRPr lang="zh-CN" altLang="zh-CN" sz="2800" kern="100" dirty="0">
              <a:solidFill>
                <a:srgbClr val="C00000"/>
              </a:solidFill>
              <a:latin typeface="Times New Roman" panose="02020603050405020304"/>
              <a:ea typeface="华文细黑"/>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linds(horizontal)">
                                      <p:cBhvr>
                                        <p:cTn id="34" dur="500"/>
                                        <p:tgtEl>
                                          <p:spTgt spid="11"/>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blinds(horizontal)">
                                      <p:cBhvr>
                                        <p:cTn id="37" dur="500"/>
                                        <p:tgtEl>
                                          <p:spTgt spid="3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blinds(horizontal)">
                                      <p:cBhvr>
                                        <p:cTn id="42" dur="500"/>
                                        <p:tgtEl>
                                          <p:spTgt spid="61"/>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blinds(horizontal)">
                                      <p:cBhvr>
                                        <p:cTn id="45" dur="500"/>
                                        <p:tgtEl>
                                          <p:spTgt spid="62"/>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63"/>
                                        </p:tgtEl>
                                        <p:attrNameLst>
                                          <p:attrName>style.visibility</p:attrName>
                                        </p:attrNameLst>
                                      </p:cBhvr>
                                      <p:to>
                                        <p:strVal val="visible"/>
                                      </p:to>
                                    </p:set>
                                    <p:animEffect transition="in" filter="blinds(horizontal)">
                                      <p:cBhvr>
                                        <p:cTn id="48" dur="500"/>
                                        <p:tgtEl>
                                          <p:spTgt spid="6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1" nodeType="clickEffect">
                                  <p:stCondLst>
                                    <p:cond delay="0"/>
                                  </p:stCondLst>
                                  <p:childTnLst>
                                    <p:animEffect transition="out" filter="fade">
                                      <p:cBhvr>
                                        <p:cTn id="52" dur="500"/>
                                        <p:tgtEl>
                                          <p:spTgt spid="2"/>
                                        </p:tgtEl>
                                      </p:cBhvr>
                                    </p:animEffect>
                                    <p:set>
                                      <p:cBhvr>
                                        <p:cTn id="53" dur="1" fill="hold">
                                          <p:stCondLst>
                                            <p:cond delay="499"/>
                                          </p:stCondLst>
                                        </p:cTn>
                                        <p:tgtEl>
                                          <p:spTgt spid="2"/>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3"/>
                                        </p:tgtEl>
                                      </p:cBhvr>
                                    </p:animEffect>
                                    <p:set>
                                      <p:cBhvr>
                                        <p:cTn id="56" dur="1" fill="hold">
                                          <p:stCondLst>
                                            <p:cond delay="499"/>
                                          </p:stCondLst>
                                        </p:cTn>
                                        <p:tgtEl>
                                          <p:spTgt spid="3"/>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5"/>
                                        </p:tgtEl>
                                      </p:cBhvr>
                                    </p:animEffect>
                                    <p:set>
                                      <p:cBhvr>
                                        <p:cTn id="59" dur="1" fill="hold">
                                          <p:stCondLst>
                                            <p:cond delay="499"/>
                                          </p:stCondLst>
                                        </p:cTn>
                                        <p:tgtEl>
                                          <p:spTgt spid="5"/>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6"/>
                                        </p:tgtEl>
                                      </p:cBhvr>
                                    </p:animEffect>
                                    <p:set>
                                      <p:cBhvr>
                                        <p:cTn id="62" dur="1" fill="hold">
                                          <p:stCondLst>
                                            <p:cond delay="499"/>
                                          </p:stCondLst>
                                        </p:cTn>
                                        <p:tgtEl>
                                          <p:spTgt spid="6"/>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7"/>
                                        </p:tgtEl>
                                      </p:cBhvr>
                                    </p:animEffect>
                                    <p:set>
                                      <p:cBhvr>
                                        <p:cTn id="65" dur="1" fill="hold">
                                          <p:stCondLst>
                                            <p:cond delay="499"/>
                                          </p:stCondLst>
                                        </p:cTn>
                                        <p:tgtEl>
                                          <p:spTgt spid="7"/>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9"/>
                                        </p:tgtEl>
                                      </p:cBhvr>
                                    </p:animEffect>
                                    <p:set>
                                      <p:cBhvr>
                                        <p:cTn id="68" dur="1" fill="hold">
                                          <p:stCondLst>
                                            <p:cond delay="499"/>
                                          </p:stCondLst>
                                        </p:cTn>
                                        <p:tgtEl>
                                          <p:spTgt spid="9"/>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10"/>
                                        </p:tgtEl>
                                      </p:cBhvr>
                                    </p:animEffect>
                                    <p:set>
                                      <p:cBhvr>
                                        <p:cTn id="71" dur="1" fill="hold">
                                          <p:stCondLst>
                                            <p:cond delay="499"/>
                                          </p:stCondLst>
                                        </p:cTn>
                                        <p:tgtEl>
                                          <p:spTgt spid="10"/>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11"/>
                                        </p:tgtEl>
                                      </p:cBhvr>
                                    </p:animEffect>
                                    <p:set>
                                      <p:cBhvr>
                                        <p:cTn id="74" dur="1" fill="hold">
                                          <p:stCondLst>
                                            <p:cond delay="499"/>
                                          </p:stCondLst>
                                        </p:cTn>
                                        <p:tgtEl>
                                          <p:spTgt spid="11"/>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35"/>
                                        </p:tgtEl>
                                      </p:cBhvr>
                                    </p:animEffect>
                                    <p:set>
                                      <p:cBhvr>
                                        <p:cTn id="77" dur="1" fill="hold">
                                          <p:stCondLst>
                                            <p:cond delay="499"/>
                                          </p:stCondLst>
                                        </p:cTn>
                                        <p:tgtEl>
                                          <p:spTgt spid="35"/>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61"/>
                                        </p:tgtEl>
                                      </p:cBhvr>
                                    </p:animEffect>
                                    <p:set>
                                      <p:cBhvr>
                                        <p:cTn id="80" dur="1" fill="hold">
                                          <p:stCondLst>
                                            <p:cond delay="499"/>
                                          </p:stCondLst>
                                        </p:cTn>
                                        <p:tgtEl>
                                          <p:spTgt spid="61"/>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62"/>
                                        </p:tgtEl>
                                      </p:cBhvr>
                                    </p:animEffect>
                                    <p:set>
                                      <p:cBhvr>
                                        <p:cTn id="83" dur="1" fill="hold">
                                          <p:stCondLst>
                                            <p:cond delay="499"/>
                                          </p:stCondLst>
                                        </p:cTn>
                                        <p:tgtEl>
                                          <p:spTgt spid="62"/>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63"/>
                                        </p:tgtEl>
                                      </p:cBhvr>
                                    </p:animEffect>
                                    <p:set>
                                      <p:cBhvr>
                                        <p:cTn id="86" dur="1" fill="hold">
                                          <p:stCondLst>
                                            <p:cond delay="499"/>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3" grpId="0"/>
      <p:bldP spid="3" grpId="1"/>
      <p:bldP spid="5" grpId="0"/>
      <p:bldP spid="5" grpId="1"/>
      <p:bldP spid="6" grpId="0"/>
      <p:bldP spid="6" grpId="1"/>
      <p:bldP spid="7" grpId="0"/>
      <p:bldP spid="7" grpId="1"/>
      <p:bldP spid="9" grpId="0"/>
      <p:bldP spid="9" grpId="1"/>
      <p:bldP spid="10" grpId="0"/>
      <p:bldP spid="10" grpId="1"/>
      <p:bldP spid="11" grpId="0"/>
      <p:bldP spid="11" grpId="1"/>
      <p:bldP spid="35" grpId="0"/>
      <p:bldP spid="35" grpId="1"/>
      <p:bldP spid="61" grpId="0"/>
      <p:bldP spid="61" grpId="1"/>
      <p:bldP spid="62" grpId="0"/>
      <p:bldP spid="62" grpId="1"/>
      <p:bldP spid="63" grpId="0"/>
      <p:bldP spid="6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1922795"/>
            <a:ext cx="11478502"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panose="02020603050405020304"/>
                <a:ea typeface="华文细黑"/>
              </a:rPr>
              <a:t>(1)</a:t>
            </a:r>
            <a:r>
              <a:rPr lang="zh-CN" altLang="zh-CN" sz="2800" kern="100" dirty="0" smtClean="0">
                <a:latin typeface="Times New Roman" panose="02020603050405020304"/>
                <a:ea typeface="华文细黑"/>
                <a:cs typeface="Times New Roman" panose="02020603050405020304"/>
              </a:rPr>
              <a:t>张口结舌：</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pPr>
            <a:r>
              <a:rPr lang="en-US" altLang="zh-CN" sz="2800" kern="100" dirty="0">
                <a:latin typeface="Times New Roman" panose="02020603050405020304"/>
                <a:ea typeface="华文细黑"/>
              </a:rPr>
              <a:t>(2)</a:t>
            </a:r>
            <a:r>
              <a:rPr lang="zh-CN" altLang="zh-CN" sz="2800" kern="100" dirty="0">
                <a:latin typeface="Times New Roman" panose="02020603050405020304"/>
                <a:ea typeface="华文细黑"/>
                <a:cs typeface="Times New Roman" panose="02020603050405020304"/>
              </a:rPr>
              <a:t>面目全非：</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u="sng" kern="100" dirty="0">
              <a:latin typeface="Times New Roman" panose="02020603050405020304"/>
              <a:ea typeface="华文细黑"/>
              <a:cs typeface="Courier New" panose="02070309020205020404"/>
            </a:endParaRPr>
          </a:p>
          <a:p>
            <a:pPr algn="just">
              <a:lnSpc>
                <a:spcPct val="150000"/>
              </a:lnSpc>
            </a:pPr>
            <a:r>
              <a:rPr lang="en-US" altLang="zh-CN" sz="2800" kern="100" dirty="0">
                <a:latin typeface="Times New Roman" panose="02020603050405020304"/>
                <a:ea typeface="华文细黑"/>
              </a:rPr>
              <a:t>(3)</a:t>
            </a:r>
            <a:r>
              <a:rPr lang="zh-CN" altLang="zh-CN" sz="2800" kern="100" dirty="0">
                <a:latin typeface="Times New Roman" panose="02020603050405020304"/>
                <a:ea typeface="华文细黑"/>
                <a:cs typeface="Times New Roman" panose="02020603050405020304"/>
              </a:rPr>
              <a:t>至高无上：</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u="sng" kern="100" dirty="0">
              <a:latin typeface="Times New Roman" panose="02020603050405020304"/>
              <a:ea typeface="华文细黑"/>
              <a:cs typeface="Courier New" panose="02070309020205020404"/>
            </a:endParaRPr>
          </a:p>
          <a:p>
            <a:pPr algn="just">
              <a:lnSpc>
                <a:spcPct val="150000"/>
              </a:lnSpc>
            </a:pPr>
            <a:r>
              <a:rPr lang="en-US" altLang="zh-CN" sz="2800" kern="100" dirty="0">
                <a:latin typeface="Times New Roman" panose="02020603050405020304"/>
                <a:ea typeface="华文细黑"/>
              </a:rPr>
              <a:t>(4)</a:t>
            </a:r>
            <a:r>
              <a:rPr lang="zh-CN" altLang="zh-CN" sz="2800" kern="100" dirty="0">
                <a:latin typeface="Times New Roman" panose="02020603050405020304"/>
                <a:ea typeface="华文细黑"/>
                <a:cs typeface="Times New Roman" panose="02020603050405020304"/>
              </a:rPr>
              <a:t>风度翩翩：</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u="sng" kern="100" dirty="0">
              <a:latin typeface="Times New Roman" panose="02020603050405020304"/>
              <a:ea typeface="华文细黑"/>
              <a:cs typeface="Courier New" panose="020703090202050204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0" name="矩形 9"/>
          <p:cNvSpPr>
            <a:spLocks noChangeAspect="1"/>
          </p:cNvSpPr>
          <p:nvPr/>
        </p:nvSpPr>
        <p:spPr>
          <a:xfrm>
            <a:off x="377344" y="1341562"/>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mj-ea"/>
                <a:ea typeface="+mj-ea"/>
                <a:cs typeface="Times New Roman" panose="02020603050405020304" pitchFamily="18" charset="0"/>
              </a:rPr>
              <a:t>明确词义</a:t>
            </a:r>
            <a:endParaRPr lang="zh-CN" altLang="en-US" sz="2600" b="1" dirty="0">
              <a:solidFill>
                <a:schemeClr val="bg1"/>
              </a:solidFill>
              <a:latin typeface="+mj-ea"/>
              <a:ea typeface="+mj-ea"/>
              <a:cs typeface="Times New Roman" panose="02020603050405020304" pitchFamily="18" charset="0"/>
            </a:endParaRPr>
          </a:p>
        </p:txBody>
      </p:sp>
      <p:sp>
        <p:nvSpPr>
          <p:cNvPr id="11" name="矩形 10"/>
          <p:cNvSpPr/>
          <p:nvPr/>
        </p:nvSpPr>
        <p:spPr>
          <a:xfrm>
            <a:off x="377344" y="420316"/>
            <a:ext cx="11449272" cy="693307"/>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二、词语积累</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2" name="矩形 1"/>
          <p:cNvSpPr/>
          <p:nvPr/>
        </p:nvSpPr>
        <p:spPr>
          <a:xfrm>
            <a:off x="2682255" y="1874193"/>
            <a:ext cx="6288901" cy="662554"/>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张着嘴说不出话来，形容理屈或害怕。</a:t>
            </a:r>
            <a:endParaRPr lang="zh-CN" altLang="zh-CN" sz="2800" kern="100" dirty="0">
              <a:solidFill>
                <a:srgbClr val="C00000"/>
              </a:solidFill>
              <a:latin typeface="Times New Roman" panose="02020603050405020304"/>
              <a:ea typeface="华文细黑"/>
              <a:cs typeface="Courier New" panose="02070309020205020404"/>
            </a:endParaRPr>
          </a:p>
        </p:txBody>
      </p:sp>
      <p:sp>
        <p:nvSpPr>
          <p:cNvPr id="4" name="矩形 3"/>
          <p:cNvSpPr/>
          <p:nvPr/>
        </p:nvSpPr>
        <p:spPr>
          <a:xfrm>
            <a:off x="2682255" y="2493690"/>
            <a:ext cx="6170279"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事物的样子改变得很厉害</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Courier New" panose="02070309020205020404"/>
              </a:rPr>
              <a:t>多含贬义</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Courier New" panose="02070309020205020404"/>
              </a:rPr>
              <a:t>。</a:t>
            </a:r>
            <a:endParaRPr lang="zh-CN" altLang="zh-CN" sz="2800" kern="100" dirty="0">
              <a:solidFill>
                <a:srgbClr val="C00000"/>
              </a:solidFill>
              <a:latin typeface="Times New Roman" panose="02020603050405020304"/>
              <a:ea typeface="华文细黑"/>
              <a:cs typeface="Courier New" panose="02070309020205020404"/>
            </a:endParaRPr>
          </a:p>
        </p:txBody>
      </p:sp>
      <p:sp>
        <p:nvSpPr>
          <p:cNvPr id="5" name="矩形 4"/>
          <p:cNvSpPr/>
          <p:nvPr/>
        </p:nvSpPr>
        <p:spPr>
          <a:xfrm>
            <a:off x="2682255" y="3151287"/>
            <a:ext cx="3416320"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最高；没有更高的。</a:t>
            </a:r>
            <a:endParaRPr lang="zh-CN" altLang="zh-CN" sz="2800" kern="100" dirty="0">
              <a:solidFill>
                <a:srgbClr val="C00000"/>
              </a:solidFill>
              <a:latin typeface="Times New Roman" panose="02020603050405020304"/>
              <a:ea typeface="华文细黑"/>
              <a:cs typeface="Courier New" panose="02070309020205020404"/>
            </a:endParaRPr>
          </a:p>
        </p:txBody>
      </p:sp>
      <p:sp>
        <p:nvSpPr>
          <p:cNvPr id="7" name="矩形 6"/>
          <p:cNvSpPr/>
          <p:nvPr/>
        </p:nvSpPr>
        <p:spPr>
          <a:xfrm>
            <a:off x="2682255" y="3795941"/>
            <a:ext cx="5929828" cy="661015"/>
          </a:xfrm>
          <a:prstGeom prst="rect">
            <a:avLst/>
          </a:prstGeom>
        </p:spPr>
        <p:txBody>
          <a:bodyPr wrap="none">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举止、姿态潇洒优美，多形容男子。</a:t>
            </a:r>
            <a:endParaRPr lang="zh-CN" altLang="zh-CN" sz="2800" kern="100" dirty="0">
              <a:solidFill>
                <a:srgbClr val="C00000"/>
              </a:solidFill>
              <a:latin typeface="Times New Roman" panose="02020603050405020304"/>
              <a:ea typeface="华文细黑"/>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4"/>
                                        </p:tgtEl>
                                      </p:cBhvr>
                                    </p:animEffect>
                                    <p:set>
                                      <p:cBhvr>
                                        <p:cTn id="30" dur="1" fill="hold">
                                          <p:stCondLst>
                                            <p:cond delay="499"/>
                                          </p:stCondLst>
                                        </p:cTn>
                                        <p:tgtEl>
                                          <p:spTgt spid="4"/>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P spid="5" grpId="0"/>
      <p:bldP spid="5" grpId="1"/>
      <p:bldP spid="7" grpId="0"/>
      <p:bldP spid="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755973"/>
            <a:ext cx="11588854" cy="5293733"/>
          </a:xfrm>
          <a:prstGeom prst="rect">
            <a:avLst/>
          </a:prstGeom>
        </p:spPr>
        <p:txBody>
          <a:bodyPr wrap="square" lIns="121898" tIns="60948" rIns="121898" bIns="60948">
            <a:spAutoFit/>
          </a:bodyPr>
          <a:lstStyle/>
          <a:p>
            <a:pPr algn="just">
              <a:lnSpc>
                <a:spcPct val="150000"/>
              </a:lnSpc>
              <a:spcAft>
                <a:spcPts val="0"/>
              </a:spcAft>
            </a:pPr>
            <a:r>
              <a:rPr lang="zh-CN" altLang="zh-CN" sz="2800" kern="100" spc="-50" dirty="0">
                <a:latin typeface="Times New Roman" panose="02020603050405020304"/>
                <a:ea typeface="华文细黑"/>
                <a:cs typeface="Times New Roman" panose="02020603050405020304"/>
              </a:rPr>
              <a:t>判断下列</a:t>
            </a:r>
            <a:r>
              <a:rPr lang="zh-CN" altLang="zh-CN" sz="2800" kern="100" spc="-50" dirty="0" smtClean="0">
                <a:latin typeface="Times New Roman" panose="02020603050405020304"/>
                <a:ea typeface="华文细黑"/>
                <a:cs typeface="Times New Roman" panose="02020603050405020304"/>
              </a:rPr>
              <a:t>加</a:t>
            </a:r>
            <a:r>
              <a:rPr lang="zh-CN" altLang="en-US" sz="2800" kern="100" spc="-50" dirty="0" smtClean="0">
                <a:latin typeface="Times New Roman" panose="02020603050405020304"/>
                <a:ea typeface="华文细黑"/>
                <a:cs typeface="Times New Roman" panose="02020603050405020304"/>
              </a:rPr>
              <a:t>颜色</a:t>
            </a:r>
            <a:r>
              <a:rPr lang="zh-CN" altLang="zh-CN" sz="2800" kern="100" spc="-50" dirty="0" smtClean="0">
                <a:latin typeface="Times New Roman" panose="02020603050405020304"/>
                <a:ea typeface="华文细黑"/>
                <a:cs typeface="Times New Roman" panose="02020603050405020304"/>
              </a:rPr>
              <a:t>成语</a:t>
            </a:r>
            <a:r>
              <a:rPr lang="zh-CN" altLang="zh-CN" sz="2800" kern="100" spc="-50" dirty="0">
                <a:latin typeface="Times New Roman" panose="02020603050405020304"/>
                <a:ea typeface="华文细黑"/>
                <a:cs typeface="Times New Roman" panose="02020603050405020304"/>
              </a:rPr>
              <a:t>的运用是否正确。</a:t>
            </a:r>
            <a:r>
              <a:rPr lang="en-US" altLang="zh-CN" sz="2800" kern="100" spc="-50" dirty="0">
                <a:latin typeface="Times New Roman" panose="02020603050405020304"/>
                <a:ea typeface="华文细黑"/>
                <a:cs typeface="Courier New" panose="02070309020205020404"/>
              </a:rPr>
              <a:t>(</a:t>
            </a:r>
            <a:r>
              <a:rPr lang="zh-CN" altLang="zh-CN" sz="2800" kern="100" spc="-50" dirty="0">
                <a:latin typeface="Times New Roman" panose="02020603050405020304"/>
                <a:ea typeface="华文细黑"/>
                <a:cs typeface="Times New Roman" panose="02020603050405020304"/>
              </a:rPr>
              <a:t>正确的打</a:t>
            </a:r>
            <a:r>
              <a:rPr lang="en-US" altLang="zh-CN" sz="2800" kern="100" spc="-50" dirty="0">
                <a:latin typeface="宋体" panose="02010600030101010101" pitchFamily="2" charset="-122"/>
                <a:ea typeface="华文细黑"/>
                <a:cs typeface="Times New Roman" panose="02020603050405020304"/>
              </a:rPr>
              <a:t>“√”</a:t>
            </a:r>
            <a:r>
              <a:rPr lang="zh-CN" altLang="zh-CN" sz="2800" kern="100" spc="-50" dirty="0">
                <a:latin typeface="Times New Roman" panose="02020603050405020304"/>
                <a:ea typeface="华文细黑"/>
                <a:cs typeface="Times New Roman" panose="02020603050405020304"/>
              </a:rPr>
              <a:t>，错误的打</a:t>
            </a:r>
            <a:r>
              <a:rPr lang="en-US" altLang="zh-CN" sz="2800" kern="100" spc="-50" dirty="0">
                <a:latin typeface="宋体" panose="02010600030101010101" pitchFamily="2" charset="-122"/>
                <a:ea typeface="华文细黑"/>
                <a:cs typeface="Times New Roman" panose="02020603050405020304"/>
              </a:rPr>
              <a:t>“×”</a:t>
            </a:r>
            <a:r>
              <a:rPr lang="en-US" altLang="zh-CN" sz="2800" kern="100" spc="-50" dirty="0">
                <a:latin typeface="Times New Roman" panose="02020603050405020304"/>
                <a:ea typeface="华文细黑"/>
                <a:cs typeface="Courier New" panose="02070309020205020404"/>
              </a:rPr>
              <a:t>)</a:t>
            </a:r>
            <a:endParaRPr lang="zh-CN" altLang="zh-CN" sz="1050" kern="100" spc="-5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近日，美国当地一家法院对一名男子进行审理，该男子在现场飙歌向法官求减刑，令在场所有人</a:t>
            </a:r>
            <a:r>
              <a:rPr lang="zh-CN" altLang="zh-CN" sz="2800" kern="100" dirty="0">
                <a:solidFill>
                  <a:srgbClr val="0000FF"/>
                </a:solidFill>
                <a:latin typeface="Times New Roman" panose="02020603050405020304"/>
                <a:ea typeface="华文细黑"/>
                <a:cs typeface="Times New Roman" panose="02020603050405020304"/>
              </a:rPr>
              <a:t>张口结舌</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endParaRPr lang="en-US" altLang="zh-CN" sz="2800" kern="100" dirty="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王先生出门散步，刚走到小区西侧一号楼下，就发现地上散落了一地的玻璃渣，一辆停在楼下的银灰色现代轿车被砸得</a:t>
            </a:r>
            <a:r>
              <a:rPr lang="zh-CN" altLang="zh-CN" sz="2800" kern="100" dirty="0">
                <a:solidFill>
                  <a:srgbClr val="0000FF"/>
                </a:solidFill>
                <a:latin typeface="Times New Roman" panose="02020603050405020304"/>
                <a:ea typeface="华文细黑"/>
                <a:cs typeface="Times New Roman" panose="02020603050405020304"/>
              </a:rPr>
              <a:t>面目全非</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股海博弈</a:t>
            </a:r>
            <a:r>
              <a:rPr lang="zh-CN" altLang="zh-CN" sz="2800" kern="100" dirty="0">
                <a:solidFill>
                  <a:srgbClr val="0000FF"/>
                </a:solidFill>
                <a:latin typeface="Times New Roman" panose="02020603050405020304"/>
                <a:ea typeface="华文细黑"/>
                <a:cs typeface="Times New Roman" panose="02020603050405020304"/>
              </a:rPr>
              <a:t>至高无上</a:t>
            </a:r>
            <a:r>
              <a:rPr lang="zh-CN" altLang="zh-CN" sz="2800" kern="100" dirty="0">
                <a:latin typeface="Times New Roman" panose="02020603050405020304"/>
                <a:ea typeface="华文细黑"/>
                <a:cs typeface="Times New Roman" panose="02020603050405020304"/>
              </a:rPr>
              <a:t>的法则！切断亏损，让利润奔跑！一个敢输不敢赢的斗者，必然成为市场的牺牲品。</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p:txBody>
      </p:sp>
      <p:grpSp>
        <p:nvGrpSpPr>
          <p:cNvPr id="9" name="组合 8"/>
          <p:cNvGrpSpPr/>
          <p:nvPr/>
        </p:nvGrpSpPr>
        <p:grpSpPr>
          <a:xfrm>
            <a:off x="165" y="329168"/>
            <a:ext cx="2134602" cy="523196"/>
            <a:chOff x="164" y="300187"/>
            <a:chExt cx="2525446" cy="523196"/>
          </a:xfrm>
        </p:grpSpPr>
        <p:sp>
          <p:nvSpPr>
            <p:cNvPr id="10" name="五边形 9"/>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燕尾形 10"/>
            <p:cNvSpPr/>
            <p:nvPr/>
          </p:nvSpPr>
          <p:spPr>
            <a:xfrm>
              <a:off x="262557" y="317415"/>
              <a:ext cx="2263053"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390883" y="300187"/>
              <a:ext cx="1898393" cy="523196"/>
            </a:xfrm>
            <a:prstGeom prst="rect">
              <a:avLst/>
            </a:prstGeom>
          </p:spPr>
          <p:txBody>
            <a:bodyPr wrap="square" lIns="121898" tIns="60948" rIns="121898" bIns="60948">
              <a:spAutoFit/>
            </a:bodyPr>
            <a:lstStyle/>
            <a:p>
              <a:pPr lvl="0" algn="ctr"/>
              <a:r>
                <a:rPr lang="zh-CN" altLang="en-US" sz="2600" b="1"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对点小测</a:t>
              </a:r>
              <a:endParaRPr lang="en-US" altLang="zh-CN" sz="2600" b="1"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6718895" y="2201352"/>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5" name="矩形 4"/>
          <p:cNvSpPr/>
          <p:nvPr/>
        </p:nvSpPr>
        <p:spPr>
          <a:xfrm>
            <a:off x="339000" y="2690664"/>
            <a:ext cx="7671664" cy="656846"/>
          </a:xfrm>
          <a:prstGeom prst="rect">
            <a:avLst/>
          </a:prstGeom>
        </p:spPr>
        <p:txBody>
          <a:bodyPr>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应为</a:t>
            </a:r>
            <a:r>
              <a:rPr lang="en-US" altLang="zh-CN" sz="2800" kern="100" dirty="0">
                <a:solidFill>
                  <a:srgbClr val="C00000"/>
                </a:solidFill>
                <a:latin typeface="宋体" panose="02010600030101010101" pitchFamily="2" charset="-122"/>
                <a:ea typeface="宋体" panose="02010600030101010101" pitchFamily="2" charset="-122"/>
                <a:cs typeface="Courier New" panose="02070309020205020404"/>
              </a:rPr>
              <a:t>“</a:t>
            </a:r>
            <a:r>
              <a:rPr lang="zh-CN" altLang="zh-CN" sz="2800" kern="100" dirty="0">
                <a:solidFill>
                  <a:srgbClr val="C00000"/>
                </a:solidFill>
                <a:latin typeface="Times New Roman" panose="02020603050405020304"/>
                <a:ea typeface="华文细黑"/>
                <a:cs typeface="Courier New" panose="02070309020205020404"/>
              </a:rPr>
              <a:t>瞠目结舌</a:t>
            </a:r>
            <a:r>
              <a:rPr lang="en-US" altLang="zh-CN" sz="2800" kern="100" dirty="0">
                <a:solidFill>
                  <a:srgbClr val="C00000"/>
                </a:solidFill>
                <a:latin typeface="宋体" panose="02010600030101010101" pitchFamily="2" charset="-122"/>
                <a:ea typeface="宋体" panose="02010600030101010101" pitchFamily="2" charset="-122"/>
                <a:cs typeface="Courier New" panose="02070309020205020404"/>
              </a:rPr>
              <a:t>”</a:t>
            </a:r>
            <a:r>
              <a:rPr lang="zh-CN" altLang="zh-CN" sz="2800" kern="100" dirty="0">
                <a:solidFill>
                  <a:srgbClr val="C00000"/>
                </a:solidFill>
                <a:latin typeface="Times New Roman" panose="02020603050405020304"/>
                <a:ea typeface="华文细黑"/>
                <a:cs typeface="Courier New" panose="02070309020205020404"/>
              </a:rPr>
              <a:t>，形容人窘迫或惊呆的</a:t>
            </a:r>
            <a:r>
              <a:rPr lang="zh-CN" altLang="zh-CN" sz="2800" kern="100" dirty="0" smtClean="0">
                <a:solidFill>
                  <a:srgbClr val="C00000"/>
                </a:solidFill>
                <a:latin typeface="Times New Roman" panose="02020603050405020304"/>
                <a:ea typeface="华文细黑"/>
                <a:cs typeface="Courier New" panose="02070309020205020404"/>
              </a:rPr>
              <a:t>样子</a:t>
            </a:r>
            <a:endParaRPr lang="en-US" altLang="zh-CN" sz="2800" kern="100" dirty="0" smtClean="0">
              <a:solidFill>
                <a:srgbClr val="C00000"/>
              </a:solidFill>
              <a:latin typeface="Times New Roman" panose="02020603050405020304"/>
              <a:ea typeface="华文细黑"/>
              <a:cs typeface="Courier New" panose="02070309020205020404"/>
            </a:endParaRPr>
          </a:p>
        </p:txBody>
      </p:sp>
      <p:sp>
        <p:nvSpPr>
          <p:cNvPr id="7" name="矩形 6"/>
          <p:cNvSpPr/>
          <p:nvPr/>
        </p:nvSpPr>
        <p:spPr>
          <a:xfrm>
            <a:off x="10216453" y="4096802"/>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8" name="矩形 7"/>
          <p:cNvSpPr/>
          <p:nvPr/>
        </p:nvSpPr>
        <p:spPr>
          <a:xfrm>
            <a:off x="5994623" y="5402585"/>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8"/>
                                        </p:tgtEl>
                                      </p:cBhvr>
                                    </p:animEffect>
                                    <p:set>
                                      <p:cBhvr>
                                        <p:cTn id="36"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5" grpId="0"/>
      <p:bldP spid="5" grpId="1"/>
      <p:bldP spid="7" grpId="0"/>
      <p:bldP spid="7" grpId="1"/>
      <p:bldP spid="8" grpId="0"/>
      <p:bldP spid="8"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6476</Words>
  <Application>WPS 演示</Application>
  <PresentationFormat>自定义</PresentationFormat>
  <Paragraphs>561</Paragraphs>
  <Slides>42</Slides>
  <Notes>0</Notes>
  <HiddenSlides>3</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42</vt:i4>
      </vt:variant>
    </vt:vector>
  </HeadingPairs>
  <TitlesOfParts>
    <vt:vector size="57" baseType="lpstr">
      <vt:lpstr>Arial</vt:lpstr>
      <vt:lpstr>宋体</vt:lpstr>
      <vt:lpstr>Wingdings</vt:lpstr>
      <vt:lpstr>Times New Roman</vt:lpstr>
      <vt:lpstr>微软雅黑</vt:lpstr>
      <vt:lpstr>Times New Roman</vt:lpstr>
      <vt:lpstr>华文细黑</vt:lpstr>
      <vt:lpstr>华文细黑</vt:lpstr>
      <vt:lpstr>Courier New</vt:lpstr>
      <vt:lpstr>MS Mincho</vt:lpstr>
      <vt:lpstr>Symbol</vt:lpstr>
      <vt:lpstr>Arial Unicode MS</vt:lpstr>
      <vt:lpstr>Calibri</vt:lpstr>
      <vt:lpstr>黑体</vt:lpstr>
      <vt:lpstr>7_Office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壹點KeTang</cp:lastModifiedBy>
  <cp:revision>4934</cp:revision>
  <dcterms:created xsi:type="dcterms:W3CDTF">2014-11-27T01:03:00Z</dcterms:created>
  <dcterms:modified xsi:type="dcterms:W3CDTF">2018-02-10T05:07:32Z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