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73" r:id="rId6"/>
    <p:sldId id="262" r:id="rId7"/>
    <p:sldId id="278" r:id="rId8"/>
    <p:sldId id="279" r:id="rId9"/>
    <p:sldId id="280" r:id="rId10"/>
    <p:sldId id="260" r:id="rId11"/>
    <p:sldId id="281" r:id="rId12"/>
    <p:sldId id="265" r:id="rId13"/>
    <p:sldId id="282" r:id="rId14"/>
    <p:sldId id="283" r:id="rId15"/>
    <p:sldId id="266" r:id="rId16"/>
    <p:sldId id="284" r:id="rId17"/>
    <p:sldId id="285"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0.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6B8B6AA-AF29-4A0B-AE28-6F491125AF46}"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378D58-4325-448A-95AE-5DD2EB07EEB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B8B6AA-AF29-4A0B-AE28-6F491125AF46}"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378D58-4325-448A-95AE-5DD2EB07EEB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44" r:id="rId30"/>
    <p:sldLayoutId id="2147483847"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0.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1.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3.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4.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5.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7.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978835828"/>
              </p:ext>
            </p:extLst>
          </p:nvPr>
        </p:nvGraphicFramePr>
        <p:xfrm>
          <a:off x="508000" y="3224897"/>
          <a:ext cx="8128000" cy="662206"/>
        </p:xfrm>
        <a:graphic>
          <a:graphicData uri="http://schemas.openxmlformats.org/presentationml/2006/ole">
            <p:oleObj spid="_x0000_s1040"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一旦你被它收容过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有生残年便再也无法离开它了。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的本义是有关的组织、机构对困难中的人给予帮助和照顾。联系上下文来看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作者在这里写自己被永恒的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山野之静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意思是说自己被四野的宁静包裹着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完全融入到周围的宁静之中。这种一路单骑行进于三百里空山绝谷的感受给作者强烈的震撼。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和北麓的蓝松嫩草判若两地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天山南麓是大地被烤伤的一块皮肤。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这一句用了比喻的修辞手法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把天山南麓比作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大地被烤伤的一块皮肤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生动形象地写出了南麓在烈日照射下的热的程度之深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以及那里干燥荒芜的地理环境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表现出了当时作者的切身感受。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761930"/>
            <a:ext cx="8240464" cy="1955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509120"/>
            <a:ext cx="8240464" cy="1533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默立久了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突然意识到什么。转过头来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左右两座泥屋门口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各有一个人在盯着我。一个是位老汉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一个是七八岁的小女孩。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那小姑娘一动不动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她一直凝视着我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不知是为了什么。这女孩穿一件破红花棉袄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污黑的棉絮露在肩上襟上。她的眼睛黑亮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好多年以后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我总觉得那便是我女儿的眼睛。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作者主要通过外貌、神态、动作描写刻画了两个穿着汉人服饰、始终无语、几乎是静态的汉家寨人物形象。正是这样的人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在环境极为恶劣、条件非常艰苦的汉家寨坚守着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这种顽强的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深深地打动了作者。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943942"/>
            <a:ext cx="8240464" cy="19442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986495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本文写的是汉家寨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为什么用大量的篇幅写进入汉家寨前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自己单骑行进三百里空山绝谷的感觉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是否多余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不多余。文章展示的是汉家寨的特殊位置、特征及人物的特点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作者这样写是为了先让读者对这一空旷宁寂的不毛之地有个感性认识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进而引出汉家寨。其好处一是使行文不显得突兀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二是更突出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的可贵、可敬。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3140968"/>
            <a:ext cx="8240464" cy="1883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就像人有个性品质一样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汉家寨具有怎样的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作者是把汉家寨当作人来写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写出了人的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汉人屯田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唐人设县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宋代称寨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无不昭示它阅尽人间沧桑的经历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二是神秘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作者揣测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在那块绝地里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他们究竟怎样生存下来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吃什么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至今仍是一个谜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更为重要的是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那些汉民们历经多少朝代更迭、多少环境变化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都死守不迁移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而且不被他族同化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确实让人觉得是一个谜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三是坚韧、固守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尽管处在众多少数民族的群体当中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但它守住自己的民族特点而没有被同化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这源于对本民族传统的认同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这种传统不因时间的流逝而被颠覆、改换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四是保守、封闭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这是坚守的反面意义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它远离尘嚣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也远离时代前进的步伐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直到进入现代社会还生活在简陋、朴素、枯燥之中不思进取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现代社会的日新月异、风云变幻没有在这里留下多少痕迹。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556791"/>
            <a:ext cx="8240464" cy="4463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244429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文中反复出现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有怎样的含义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是全文主题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是作者意欲张扬的一种精神。本文中的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在不同时代有不同意义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甚至在同一时代里的不同人那里也有不同意义。在汉民祖先那里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坚守意味着克服屯垦的困难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以及抵御凶蛮外族的入侵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在其后的汉人那里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坚守意味着保住本民族传统不被消解、篡改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到现代汉人那里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坚守意味着忍受大西北恶劣的自然环境带来的荒漠、孤寂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当然也可能是懒得迁移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坚守变成了保持惰性的代名词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坚守意味着感受汉民族的文化生命力和繁殖力的强大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从汉家寨的汉民这里汲取精神滋养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精神境界从此升高一层。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918206"/>
            <a:ext cx="8240464" cy="3887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774302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汉家寨的老汉和小姑娘对外界是茫然的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但始终坚守着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哪怕这里自然环境恶劣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哪怕这里缺少所谓的文明。坚守清高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收获修养。坚守是一种执着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坚守是一种境界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整理写作素材</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435992" y="1018435"/>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留在北大荒的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岁上海知青。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岁的上海知青金训华为抢救国家财产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在黑龙江省逊克县纵身跃入洪水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一去不归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他英雄的行为影响了整整一代人。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当年受他影响而来到逊克插队的</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400</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余名上海知青陆续返城了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只留下了一位默默的守墓人。他就是当年在洪水中被金训华托了一把的上海知青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陈健。</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一次生命的交换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让他内心留下了永远的歉疚。陈健说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我无法用生命去报答他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我对我所做的一切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昨天没后悔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今天也不后悔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明天更不会后悔。自古以来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信守诺言就是一种大德大义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而他却是以自己一生的孤独守在墓前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履行着一个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为了九泉之下的人不会孤独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的诺言。</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一个生者对死者的承诺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虽然只是良心的自我约束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但是他却为此坚守了三十七年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放弃了梦想、幸福和骨肉亲情。淡去火红的时代背景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他身上有古典意识的风范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无论在哪个年代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坚守承诺始终是支撑人性的基石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对人如此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对一个民族更是如此。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54894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三百多年前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建筑设计师克里斯托</a:t>
            </a:r>
            <a:r>
              <a:rPr lang="en-US" altLang="zh-CN" sz="2200"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莱伊恩受命设计了英国温泽市政府大厅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他运用工程力学的知识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依据自己多年的实践经验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巧妙地设计了只用一根柱子支撑的大厅天花板。但是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在进行工程验收时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市政府的权威人士对此提出了质疑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并要求莱伊恩一定要再多加几根柱子。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莱伊恩对自己的设计很有自信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因此他非常苦恼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坚持自己的主张吧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他们肯定会另找人修改设计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不坚持吧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又有违自己为人的准则。矛盾了很长时间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莱伊恩终于想出了一条妙计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他在大厅里增加了四根柱子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但它们并未与天花板连接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只不过是装装样子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糊弄那些自以为是的家伙。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三百多年过去了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这个秘密始终没有被发现。直到市政府准备修缮天花板时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才发现莱伊恩当年的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弄虚作假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0252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0"/>
          <p:cNvPicPr>
            <a:picLocks noChangeAspect="1"/>
          </p:cNvPicPr>
          <p:nvPr/>
        </p:nvPicPr>
        <p:blipFill>
          <a:blip r:embed="rId2"/>
          <a:stretch>
            <a:fillRect/>
          </a:stretch>
        </p:blipFill>
        <p:spPr>
          <a:xfrm>
            <a:off x="508000" y="2639582"/>
            <a:ext cx="8128000" cy="1832837"/>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538041760"/>
              </p:ext>
            </p:extLst>
          </p:nvPr>
        </p:nvGraphicFramePr>
        <p:xfrm>
          <a:off x="508000" y="3224897"/>
          <a:ext cx="8128000" cy="662206"/>
        </p:xfrm>
        <a:graphic>
          <a:graphicData uri="http://schemas.openxmlformats.org/presentationml/2006/ole">
            <p:oleObj spid="_x0000_s2064" name="文档" r:id="rId3" imgW="3839157" imgH="312896" progId="Word.Document.12">
              <p:embed/>
            </p:oleObj>
          </a:graphicData>
        </a:graphic>
      </p:graphicFrame>
    </p:spTree>
    <p:extLst>
      <p:ext uri="{BB962C8B-B14F-4D97-AF65-F5344CB8AC3E}">
        <p14:creationId xmlns:p14="http://schemas.microsoft.com/office/powerpoint/2010/main" xmlns="" val="4774654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连线作者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张承志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原籍山东济南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出生于北京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信仰伊斯兰教。当代小说家和散文家。他的作品具有鲜明的个性色彩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充满着阳刚之气和英雄主义色彩。张承志的散文还具有强烈的批判气质和人文主义精神。代表作有长篇小说《心灵史》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中篇小说《北方的河》《黑骏马》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短篇小说《雪路》《晚潮》等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散文有《清洁的精神》《荒芜英雄路》《鞍与笔的影子》等。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2.eps" descr="id:2147489362;FounderCES"/>
          <p:cNvPicPr/>
          <p:nvPr/>
        </p:nvPicPr>
        <p:blipFill>
          <a:blip r:embed="rId4"/>
          <a:stretch>
            <a:fillRect/>
          </a:stretch>
        </p:blipFill>
        <p:spPr>
          <a:xfrm>
            <a:off x="3779912" y="1340768"/>
            <a:ext cx="1584176" cy="2121185"/>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年期间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张承志在日本和加拿大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了两年。这种沉潜深入而不是浮光掠影式的生活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让他更为真切地感受到了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中国所面临的危险形势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西方世界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包括日本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对第三世界国家的人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包括中国人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的文化偏见和歧视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以及中国所应面对的文化危机。这些进一步刺激强化了他对民族主义文化观点的认同。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而此时国内的人文环境正处在商业化、世俗化的演进狂潮中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文化界也沉醉在这众神狂欢的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后庭花的合唱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张承志感到震怒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中国面临的危险形势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以及我在北京感到的中国文化可怕的堕落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这种形势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使我无法挣脱近乎暴怒的一种激动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。一种强烈的民族文化的危机感促使他写下一系列散文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《汉家寨》便是其中的代表。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1475780"/>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14005611"/>
              </p:ext>
            </p:extLst>
          </p:nvPr>
        </p:nvGraphicFramePr>
        <p:xfrm>
          <a:off x="755576" y="980728"/>
          <a:ext cx="8128000" cy="5472450"/>
        </p:xfrm>
        <a:graphic>
          <a:graphicData uri="http://schemas.openxmlformats.org/presentationml/2006/ole">
            <p:oleObj spid="_x0000_s3088" name="文档" r:id="rId5" imgW="3839157" imgH="2583821" progId="Word.Document.12">
              <p:embed/>
            </p:oleObj>
          </a:graphicData>
        </a:graphic>
      </p:graphicFrame>
      <p:sp>
        <p:nvSpPr>
          <p:cNvPr id="5" name="矩形 4"/>
          <p:cNvSpPr/>
          <p:nvPr/>
        </p:nvSpPr>
        <p:spPr>
          <a:xfrm>
            <a:off x="1331640" y="13801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183393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1640" y="227687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31640" y="2759156"/>
            <a:ext cx="79208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39952" y="1373559"/>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91880" y="1834204"/>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42116" y="2283963"/>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40492" y="2749133"/>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03351" y="3335220"/>
            <a:ext cx="698902" cy="392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03351" y="3842701"/>
            <a:ext cx="698902" cy="392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58750" y="3232611"/>
            <a:ext cx="6371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58750" y="3697317"/>
            <a:ext cx="6371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24672" y="4162023"/>
            <a:ext cx="6371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04245" y="4901818"/>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861573" y="5456110"/>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41617" y="5991262"/>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841837" y="4924031"/>
            <a:ext cx="395285"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37372" y="5473773"/>
            <a:ext cx="286419"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610048" y="6018643"/>
            <a:ext cx="286419" cy="377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4" presetClass="exit" presetSubtype="10" fill="hold" grpId="0" nodeType="clickEffect">
                                  <p:stCondLst>
                                    <p:cond delay="0"/>
                                  </p:stCondLst>
                                  <p:childTnLst>
                                    <p:animEffect transition="out" filter="randombar(horizontal)">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峥嵘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高峻。</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比喻才气、品格等超越寻常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不平凡。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磅礴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断绝关系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非常坚决。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嶙峋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形容山石等突兀、重叠。</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形容人消瘦露骨。</a:t>
            </a:r>
            <a:r>
              <a:rPr lang="zh-CN" altLang="zh-CN" sz="2200">
                <a:solidFill>
                  <a:srgbClr val="000000"/>
                </a:solidFill>
                <a:latin typeface="NEU-BZ-S9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形容人刚正有骨气。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273716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悲哀</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悲伤</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悲痛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在那种过于雄大磅礴的荒凉自然之中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我觉得自己渺小得连</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悲哀</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都是徒劳。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他听到这一噩耗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不禁</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悲伤</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灾区人民一定会化</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悲痛</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为力量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因为身后有全国人民的支持。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三者都是形容词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都有伤心、难过之意。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侧重于内心的哀愁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侧重于心情不好受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产生伤感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侧重于因悲伤而痛苦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悲痛欲绝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172400" y="25866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298606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36368" y="339021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80522" y="37999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5536" y="4178917"/>
            <a:ext cx="8240464" cy="1565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67204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伫立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屹立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耸立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独自</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伫立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在汉家寨下午的阳光里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我看见自己的影子一直拖向地平线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又黑又长。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跑马场对面就是在一片废墟下</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屹立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不倒的福利院三层楼。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广西爆破拆除高楼失败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楼体一半倒下一半</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耸立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主要指人长久地站着。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多指像山峰一样高耸而稳固地立着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常用来比喻坚定而不可动摇。多用于建筑物等。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耸立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则指高高地直立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突出其高。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84988" y="23924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7138" y="3191833"/>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39070" y="35934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3957202"/>
            <a:ext cx="8240464" cy="1261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771627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TotalTime>
  <Words>1801</Words>
  <Application>Microsoft Office PowerPoint</Application>
  <PresentationFormat>全屏显示(4:3)</PresentationFormat>
  <Paragraphs>85</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2016-09-16T16:03:00Z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