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06" r:id="rId2"/>
    <p:sldId id="264" r:id="rId3"/>
    <p:sldId id="308" r:id="rId4"/>
    <p:sldId id="309" r:id="rId5"/>
    <p:sldId id="313" r:id="rId6"/>
    <p:sldId id="314" r:id="rId7"/>
    <p:sldId id="315" r:id="rId8"/>
    <p:sldId id="316" r:id="rId9"/>
    <p:sldId id="317" r:id="rId10"/>
    <p:sldId id="318" r:id="rId11"/>
    <p:sldId id="319" r:id="rId12"/>
    <p:sldId id="320" r:id="rId13"/>
    <p:sldId id="310" r:id="rId14"/>
    <p:sldId id="265" r:id="rId15"/>
    <p:sldId id="321" r:id="rId16"/>
    <p:sldId id="322" r:id="rId17"/>
    <p:sldId id="311" r:id="rId18"/>
    <p:sldId id="323" r:id="rId19"/>
    <p:sldId id="324" r:id="rId20"/>
    <p:sldId id="312" r:id="rId21"/>
    <p:sldId id="32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 Target="../slides/slide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直</a:t>
            </a:r>
            <a:r>
              <a:rPr lang="zh-CN" altLang="zh-CN" sz="1600" dirty="0" smtClean="0"/>
              <a:t>　　</a:t>
            </a:r>
            <a:r>
              <a:rPr lang="zh-CN" altLang="zh-CN" sz="1600" b="1" dirty="0" smtClean="0"/>
              <a:t>书</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8"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slide" Target="slide13.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0.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3.xml"/><Relationship Id="rId5" Type="http://schemas.openxmlformats.org/officeDocument/2006/relationships/slide" Target="slide4.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相关读物</a:t>
            </a:r>
            <a:br>
              <a:rPr lang="zh-CN" altLang="zh-CN" dirty="0"/>
            </a:br>
            <a:r>
              <a:rPr lang="zh-CN" altLang="zh-CN" b="1" dirty="0" smtClean="0"/>
              <a:t>直</a:t>
            </a:r>
            <a:r>
              <a:rPr lang="zh-CN" altLang="zh-CN" dirty="0" smtClean="0"/>
              <a:t>　　</a:t>
            </a:r>
            <a:r>
              <a:rPr lang="zh-CN" altLang="zh-CN" b="1" dirty="0" smtClean="0"/>
              <a:t>书</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邪正有别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曲直不同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韦昭仗正于吴朝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崔浩犯讳于魏国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或身膏斧钺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取笑当时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或书填坑窖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无闻后代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或列营渭曲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见屈武侯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12488" y="2813659"/>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83402" y="3203314"/>
            <a:ext cx="16648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83093" y="3597304"/>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83093" y="4037795"/>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83092" y="4395590"/>
            <a:ext cx="80510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79822144"/>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知识微课堂H.eps" descr="id:2147487468;FounderCES"/>
          <p:cNvPicPr/>
          <p:nvPr/>
        </p:nvPicPr>
        <p:blipFill>
          <a:blip r:embed="rId6" cstate="print"/>
          <a:stretch>
            <a:fillRect/>
          </a:stretch>
        </p:blipFill>
        <p:spPr>
          <a:xfrm>
            <a:off x="1115849" y="1291643"/>
            <a:ext cx="6480487" cy="469502"/>
          </a:xfrm>
          <a:prstGeom prst="rect">
            <a:avLst/>
          </a:prstGeom>
        </p:spPr>
      </p:pic>
      <p:sp>
        <p:nvSpPr>
          <p:cNvPr id="8" name="矩形 7"/>
          <p:cNvSpPr>
            <a:spLocks noChangeAspect="1"/>
          </p:cNvSpPr>
          <p:nvPr/>
        </p:nvSpPr>
        <p:spPr>
          <a:xfrm>
            <a:off x="508000" y="1761145"/>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古汉语被动句的类型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字引进主动者。如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不拘于时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在这种句子中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字本身表示被动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字引进了行为的主动者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进一步明确或改变了主语和宾语的施受关系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从而使全句具有了被动意义。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动词前加助动词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引进主动者。如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吾长见笑于大方之家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《庄子</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引进主动者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直接加在动词前面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形同助动词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有的后面再加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不为酒困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嬴闻如姬父为人所杀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魏公子列传》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7869740"/>
      </p:ext>
    </p:extLst>
  </p:cSld>
  <p:clrMapOvr>
    <a:masterClrMapping/>
  </p:clrMapOvr>
  <p:transition spd="slow">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字的被动句式。如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信而见疑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忠而被谤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能无怨乎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屈原贾生列传》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合起来使用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式被动式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后引进主动者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则加在谓语动词前。如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吴县顾士端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尤妙丹青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常被元帝所使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每怀羞恨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《颜氏家训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杂艺》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3835621"/>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31558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刘知儿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退而私撰《史通》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以见其志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不隐讳事实真相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如实记载历史事实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史之为务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申以劝诫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树之风声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本文以丰富的史实材料对中国史学中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这一优良传统作了深入论述。作者认为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敢于奋笔直书、彰善贬恶是史学家的最高境界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就是要善恶必书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不隐恶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在具体叙述中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要避免个人好恶。他称赞历史上那些秉笔直书的史家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认为正是他们敢于彰善贬恶的精神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才体现了历史的公正无私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而对那些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曲笔阿世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谀言媚主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作者则持批评态度。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0425011"/>
      </p:ext>
    </p:extLst>
  </p:cSld>
  <p:clrMapOvr>
    <a:masterClrMapping/>
  </p:clrMapOvr>
  <p:transition spd="slow">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直如弦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死道边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曲如钩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反封侯。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故宁顺从以保吉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不违忤以受害也。况史之为务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申以劝诫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树之风声。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性格如弓弦般正直的人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死在路边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不正直的谄佞奸徒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反而能封侯。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所以人们宁可顺从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来保持自身平安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也不违逆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而遭受祸害。况且史书的要义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就是要申明勉励惩戒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树立好的风气。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作者首先引用俗语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说明行君子之德的不易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然后指出世人为了生存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大都选择了明哲保身的消极处世态度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由此明确了修史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申以劝诫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树之风声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史书以劝惩为目的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好事则褒之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坏事则贬之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以此来树立好的风气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惩恶扬善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使那些乱臣贼子不敢轻易做坏事。至此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作者亮明了本文的中心论点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为下文进一步展开论述张本。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5742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夫世事如此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而责史臣不能申其强项之风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励其匪躬之节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盖亦难矣。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世事就像这样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却要责怪史臣不能保持刚直不屈的性格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激励自己舍己尽忠的节操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这样的要求确实也难做到啊。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作者列举了历代很多史家的例子。这里都是正面人物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都是秉笔直书的典型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但其命运却各有不同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董狐生前身后独擅令名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齐太史及其两个弟弟记载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崔杼弑其君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而被杀害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司马迁善恶皆书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结果《史记》被诬为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崔浩监修国史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因内容详备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且据事直书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最终惨至灭族。这些史官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都秉笔直书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最终多数却因书获罪。因此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作者说世事如此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要求史臣刚直不屈、秉笔直书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实在是太难了。作者通过大量的事例说明了直书之难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从而突出了史家直书精神之可贵。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9920216"/>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历代厚诬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一朝始雪。考斯人之书事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盖近古之遗直欤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历代的欺骗蒙蔽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到了这个时候才得以洗雪。考究习凿齿记载的历史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大概就是近代遗存下来的直录精神吧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六朝是我国史学的发达期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史家用曲笔或隐讳事实真相的例子却比比皆是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也许因为六朝时政权更迭太过频繁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史学家也有些无所适从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乱世中只能苟全性命了。对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死诸葛气走活仲达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、司马昭派成济杀死魏帝曹髦这些事情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陈寿、王隐、陆机、虞预等人都是三缄其口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在他们各自的著作《三国志》《晋史》《晋纪》《晋书》中都没有记载。到了东晋的习凿齿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才在自己的著作《汉晋春秋》中如实地记载了这些事情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使后人得见历史真相。在这里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作者一方面用各种事例说明直书之难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另一方面也用丑行最终都会大白于天下的史实来晓谕那些用曲笔写作的史家。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4293660"/>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本文的中心论点是什么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采用了怎样的引出方式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史之为务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申以劝诫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树之风声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。文章为了引出中心论点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先从人的本性谈起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认为世人为了生存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都选择了明哲保身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宁顺从以保吉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不违忤以受害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提出作为史官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修史却有自己的要求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申以劝诫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树之风声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即史书以劝惩为目的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好事则褒之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坏事则贬之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以此来树立好的风气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惩恶扬善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使那些乱臣贼子不敢轻易做坏事。从而亮出了本篇的中心论点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并暗示了能秉笔直书的不易。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16947"/>
            <a:ext cx="8128000" cy="769441"/>
          </a:xfrm>
          <a:prstGeom prst="rect">
            <a:avLst/>
          </a:prstGeom>
        </p:spPr>
        <p:txBody>
          <a:bodyPr>
            <a:spAutoFit/>
          </a:bodyPr>
          <a:lstStyle/>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结合本文内容谈谈你对直书和曲笔的认识。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05671275"/>
              </p:ext>
            </p:extLst>
          </p:nvPr>
        </p:nvGraphicFramePr>
        <p:xfrm>
          <a:off x="508000" y="1854675"/>
          <a:ext cx="8128000" cy="5462757"/>
        </p:xfrm>
        <a:graphic>
          <a:graphicData uri="http://schemas.openxmlformats.org/presentationml/2006/ole">
            <p:oleObj spid="_x0000_s7171" name="文档" r:id="rId6" imgW="3902524" imgH="2622507" progId="Word.Document.12">
              <p:embed/>
            </p:oleObj>
          </a:graphicData>
        </a:graphic>
      </p:graphicFrame>
    </p:spTree>
    <p:extLst>
      <p:ext uri="{BB962C8B-B14F-4D97-AF65-F5344CB8AC3E}">
        <p14:creationId xmlns:p14="http://schemas.microsoft.com/office/powerpoint/2010/main" xmlns="" val="873818291"/>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44671971"/>
              </p:ext>
            </p:extLst>
          </p:nvPr>
        </p:nvGraphicFramePr>
        <p:xfrm>
          <a:off x="508000" y="1919157"/>
          <a:ext cx="8128000" cy="3273686"/>
        </p:xfrm>
        <a:graphic>
          <a:graphicData uri="http://schemas.openxmlformats.org/presentationml/2006/ole">
            <p:oleObj spid="_x0000_s8195" name="文档" r:id="rId6" imgW="3902524" imgH="1572064" progId="Word.Document.12">
              <p:embed/>
            </p:oleObj>
          </a:graphicData>
        </a:graphic>
      </p:graphicFrame>
    </p:spTree>
    <p:extLst>
      <p:ext uri="{BB962C8B-B14F-4D97-AF65-F5344CB8AC3E}">
        <p14:creationId xmlns:p14="http://schemas.microsoft.com/office/powerpoint/2010/main" xmlns="" val="468540523"/>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刘知几</a:t>
            </a:r>
            <a:r>
              <a:rPr lang="en-US" altLang="zh-CN" sz="2200" dirty="0">
                <a:solidFill>
                  <a:srgbClr val="000000"/>
                </a:solidFill>
                <a:latin typeface="Times New Roman" panose="02020603050405020304" pitchFamily="18" charset="0"/>
                <a:cs typeface="Times New Roman" panose="02020603050405020304" pitchFamily="18" charset="0"/>
              </a:rPr>
              <a:t>(661—721),</a:t>
            </a:r>
            <a:r>
              <a:rPr lang="zh-CN" altLang="zh-CN" sz="2200" dirty="0">
                <a:solidFill>
                  <a:srgbClr val="000000"/>
                </a:solidFill>
                <a:latin typeface="Times New Roman" panose="02020603050405020304" pitchFamily="18" charset="0"/>
                <a:cs typeface="Times New Roman" panose="02020603050405020304" pitchFamily="18" charset="0"/>
              </a:rPr>
              <a:t>唐代史学家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字子玄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彭城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今江苏徐州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岁考中进士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任获嘉县主簿</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年。长安二年</a:t>
            </a:r>
            <a:r>
              <a:rPr lang="en-US" altLang="zh-CN" sz="2200" dirty="0">
                <a:solidFill>
                  <a:srgbClr val="000000"/>
                </a:solidFill>
                <a:latin typeface="Times New Roman" panose="02020603050405020304" pitchFamily="18" charset="0"/>
                <a:cs typeface="Times New Roman" panose="02020603050405020304" pitchFamily="18" charset="0"/>
              </a:rPr>
              <a:t>(702),</a:t>
            </a:r>
            <a:r>
              <a:rPr lang="zh-CN" altLang="zh-CN" sz="2200" dirty="0">
                <a:solidFill>
                  <a:srgbClr val="000000"/>
                </a:solidFill>
                <a:latin typeface="Times New Roman" panose="02020603050405020304" pitchFamily="18" charset="0"/>
                <a:cs typeface="Times New Roman" panose="02020603050405020304" pitchFamily="18" charset="0"/>
              </a:rPr>
              <a:t>开始担任史官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先后任著作佐郎、左史、著作郎、秘书少监等史职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撰修国史。刘知几长期在史馆供职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能够接触大量的史书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逐渐形成了自己的史学观点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再加上与史馆中的人观点不同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遂发愤著书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于唐中宗景龙四年</a:t>
            </a:r>
            <a:r>
              <a:rPr lang="en-US" altLang="zh-CN" sz="2200" dirty="0">
                <a:solidFill>
                  <a:srgbClr val="000000"/>
                </a:solidFill>
                <a:latin typeface="Times New Roman" panose="02020603050405020304" pitchFamily="18" charset="0"/>
                <a:cs typeface="Times New Roman" panose="02020603050405020304" pitchFamily="18" charset="0"/>
              </a:rPr>
              <a:t>(710)</a:t>
            </a:r>
            <a:r>
              <a:rPr lang="zh-CN" altLang="zh-CN" sz="2200" dirty="0">
                <a:solidFill>
                  <a:srgbClr val="000000"/>
                </a:solidFill>
                <a:latin typeface="Times New Roman" panose="02020603050405020304" pitchFamily="18" charset="0"/>
                <a:cs typeface="Times New Roman" panose="02020603050405020304" pitchFamily="18" charset="0"/>
              </a:rPr>
              <a:t>写成《史通》。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刘知几名声大扬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迁官太子左庶子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兼崇文馆学士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加银青光禄大夫。唐玄宗时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又迁为散骑常侍。他的官职屡迁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但一直兼任史职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先后参与撰修《姓族系录》《则天实录》《中宗实录》《睿宗实录》《玄宗实录》等。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互文用典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语言俭省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这篇文章是骈文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骈文的两大特点互文和用典在本篇表现得都很突出。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互文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也叫互辞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是古诗文中常采用的一种修辞手法。具体地说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它是这样一种形式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上下两句或一句话中的两个部分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看似各说两件事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实则是互相呼应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互相阐发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共同来表达一个完整句子的意思。《直书》一文中便多处使用了互文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人禀五常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士兼百行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邪正有别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曲直不同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秽迹彰于一朝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恶名被于千载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内容上互为补充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形式上整齐美观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而且音韵和谐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铿锵悦耳。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作为骈文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本文用典的特色也相当突出。所谓用典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即写诗作文时引用古籍中的故事或词句。本篇不仅用了大量事典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还有很多语典。比如第一段的童谣出自《后汉书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五行志》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为于可为之时则从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为于不可为之时则凶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出自扬雄《解嘲》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刚亦不吐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烝民》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宁为兰摧玉折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出自《世说新语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语言》等。用典的好处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是用极省俭的语言表述极丰富的内容。从本篇的大量用典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不难看出刘知几对前代书籍特别是史书的熟悉。可以说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正是由于博览各种史书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刘知几才最终写出了《史通》这部中国史学史的奠基之作。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4893738"/>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《直书》选自《史通》。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就是不隐讳事实真相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不饰恶虚美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如实记载历史事实。中国史学的两个高峰都出现在唐以前。尤其是从东汉至隋末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史学逐渐从经学的附庸成长为一门独立的学问。正是在这样的背景下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唐代史学家刘知几总结前代史书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写出了我国第一部史学理论著作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《史通》。在当时皇权专制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黑云压城城欲摧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直书精神一直顽强地承担着其应有的历史使命。传统叙事史学因为直书精神的保持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而取得了辉煌的成就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为中国过去的文明留下了大量可靠的历史见证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为世界各国尤其是亚洲诸国留下了无数珍贵的历史记载。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710811924"/>
              </p:ext>
            </p:extLst>
          </p:nvPr>
        </p:nvGraphicFramePr>
        <p:xfrm>
          <a:off x="323528" y="1700808"/>
          <a:ext cx="8128000" cy="2199302"/>
        </p:xfrm>
        <a:graphic>
          <a:graphicData uri="http://schemas.openxmlformats.org/presentationml/2006/ole">
            <p:oleObj spid="_x0000_s1028" name="文档" r:id="rId7" imgW="3837032" imgH="1037483" progId="Word.Document.12">
              <p:embed/>
            </p:oleObj>
          </a:graphicData>
        </a:graphic>
      </p:graphicFrame>
      <p:sp>
        <p:nvSpPr>
          <p:cNvPr id="7" name="矩形 6"/>
          <p:cNvSpPr>
            <a:spLocks noChangeAspect="1"/>
          </p:cNvSpPr>
          <p:nvPr/>
        </p:nvSpPr>
        <p:spPr>
          <a:xfrm>
            <a:off x="508000" y="384408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励其匪躬之节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私存《嘿记》之文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默</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沉默</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闭口不言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546880" y="2132856"/>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75036" y="2122465"/>
            <a:ext cx="282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36726" y="2550146"/>
            <a:ext cx="2332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27776" y="2573841"/>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50588" y="3024886"/>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2622" y="3014495"/>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34847" y="3484232"/>
            <a:ext cx="1592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54777" y="3474041"/>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76055" y="4293761"/>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80926" y="4332270"/>
            <a:ext cx="256531" cy="262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342829" y="4698234"/>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932040" y="4698234"/>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1672340042"/>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288971619"/>
              </p:ext>
            </p:extLst>
          </p:nvPr>
        </p:nvGraphicFramePr>
        <p:xfrm>
          <a:off x="508000" y="1800594"/>
          <a:ext cx="8128000" cy="3510812"/>
        </p:xfrm>
        <a:graphic>
          <a:graphicData uri="http://schemas.openxmlformats.org/presentationml/2006/ole">
            <p:oleObj spid="_x0000_s2052" name="文档" r:id="rId7" imgW="3837032" imgH="1658101" progId="Word.Document.12">
              <p:embed/>
            </p:oleObj>
          </a:graphicData>
        </a:graphic>
      </p:graphicFrame>
      <p:sp>
        <p:nvSpPr>
          <p:cNvPr id="7" name="矩形 6"/>
          <p:cNvSpPr/>
          <p:nvPr/>
        </p:nvSpPr>
        <p:spPr>
          <a:xfrm>
            <a:off x="4788024" y="22353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267002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32646" y="3140968"/>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5421" y="3586731"/>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59842" y="4077072"/>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88024" y="4504074"/>
            <a:ext cx="309634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559842" y="4964629"/>
            <a:ext cx="346711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163923105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2468091"/>
              </p:ext>
            </p:extLst>
          </p:nvPr>
        </p:nvGraphicFramePr>
        <p:xfrm>
          <a:off x="508000" y="1370576"/>
          <a:ext cx="8128000" cy="4465861"/>
        </p:xfrm>
        <a:graphic>
          <a:graphicData uri="http://schemas.openxmlformats.org/presentationml/2006/ole">
            <p:oleObj spid="_x0000_s3076" name="文档" r:id="rId7" imgW="3837032" imgH="2108445" progId="Word.Document.12">
              <p:embed/>
            </p:oleObj>
          </a:graphicData>
        </a:graphic>
      </p:graphicFrame>
      <p:sp>
        <p:nvSpPr>
          <p:cNvPr id="7" name="矩形 6"/>
          <p:cNvSpPr/>
          <p:nvPr/>
        </p:nvSpPr>
        <p:spPr>
          <a:xfrm>
            <a:off x="4229632" y="14752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79735" y="1898674"/>
            <a:ext cx="37725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76267" y="236258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65665" y="2843414"/>
            <a:ext cx="15121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222350" y="3295366"/>
            <a:ext cx="142976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954684" y="37473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22101" y="411394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177371" y="45811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77142" y="5065271"/>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90686" y="551723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0400310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874306853"/>
              </p:ext>
            </p:extLst>
          </p:nvPr>
        </p:nvGraphicFramePr>
        <p:xfrm>
          <a:off x="508000" y="2210861"/>
          <a:ext cx="8128000" cy="2690278"/>
        </p:xfrm>
        <a:graphic>
          <a:graphicData uri="http://schemas.openxmlformats.org/presentationml/2006/ole">
            <p:oleObj spid="_x0000_s4100" name="文档" r:id="rId7" imgW="3837032" imgH="1269675" progId="Word.Document.12">
              <p:embed/>
            </p:oleObj>
          </a:graphicData>
        </a:graphic>
      </p:graphicFrame>
      <p:sp>
        <p:nvSpPr>
          <p:cNvPr id="8" name="矩形 7"/>
          <p:cNvSpPr/>
          <p:nvPr/>
        </p:nvSpPr>
        <p:spPr>
          <a:xfrm>
            <a:off x="5425705" y="228813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39102" y="274526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88024" y="320737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12380" y="360491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4168" y="4104251"/>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627664" y="457383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6430154"/>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36214391"/>
              </p:ext>
            </p:extLst>
          </p:nvPr>
        </p:nvGraphicFramePr>
        <p:xfrm>
          <a:off x="508000" y="1916832"/>
          <a:ext cx="8128000" cy="2747445"/>
        </p:xfrm>
        <a:graphic>
          <a:graphicData uri="http://schemas.openxmlformats.org/presentationml/2006/ole">
            <p:oleObj spid="_x0000_s5124" name="文档" r:id="rId7" imgW="3837032" imgH="1297034" progId="Word.Document.12">
              <p:embed/>
            </p:oleObj>
          </a:graphicData>
        </a:graphic>
      </p:graphicFrame>
      <p:sp>
        <p:nvSpPr>
          <p:cNvPr id="7" name="矩形 6"/>
          <p:cNvSpPr/>
          <p:nvPr/>
        </p:nvSpPr>
        <p:spPr>
          <a:xfrm>
            <a:off x="1708693" y="2750484"/>
            <a:ext cx="26368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722853" y="3110604"/>
            <a:ext cx="400127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22853" y="3931495"/>
            <a:ext cx="371324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717794" y="4293986"/>
            <a:ext cx="44383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183976916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29524277"/>
              </p:ext>
            </p:extLst>
          </p:nvPr>
        </p:nvGraphicFramePr>
        <p:xfrm>
          <a:off x="508000" y="1772816"/>
          <a:ext cx="8128000" cy="3113996"/>
        </p:xfrm>
        <a:graphic>
          <a:graphicData uri="http://schemas.openxmlformats.org/presentationml/2006/ole">
            <p:oleObj spid="_x0000_s6148" name="文档" r:id="rId7" imgW="3837032" imgH="1469828" progId="Word.Document.12">
              <p:embed/>
            </p:oleObj>
          </a:graphicData>
        </a:graphic>
      </p:graphicFrame>
      <p:sp>
        <p:nvSpPr>
          <p:cNvPr id="8" name="矩形 7"/>
          <p:cNvSpPr/>
          <p:nvPr/>
        </p:nvSpPr>
        <p:spPr>
          <a:xfrm>
            <a:off x="2648566" y="2164029"/>
            <a:ext cx="22834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648566" y="2628808"/>
            <a:ext cx="22834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481489" y="3083196"/>
            <a:ext cx="28803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491878" y="3527193"/>
            <a:ext cx="3114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638454" y="3981581"/>
            <a:ext cx="22834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491880" y="4402651"/>
            <a:ext cx="171560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342774395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216</TotalTime>
  <Words>2297</Words>
  <Application>Microsoft Office PowerPoint</Application>
  <PresentationFormat>全屏显示(4:3)</PresentationFormat>
  <Paragraphs>111</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测控设计模板14新</vt:lpstr>
      <vt:lpstr>文档</vt:lpstr>
      <vt:lpstr>相关读物 直　　书</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2017-11-07T09:46:27Z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