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4" r:id="rId2"/>
    <p:sldId id="263" r:id="rId3"/>
    <p:sldId id="304" r:id="rId4"/>
    <p:sldId id="305" r:id="rId5"/>
    <p:sldId id="306" r:id="rId6"/>
    <p:sldId id="264" r:id="rId7"/>
    <p:sldId id="313" r:id="rId8"/>
    <p:sldId id="308" r:id="rId9"/>
    <p:sldId id="309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10" r:id="rId18"/>
    <p:sldId id="265" r:id="rId19"/>
    <p:sldId id="321" r:id="rId20"/>
    <p:sldId id="322" r:id="rId21"/>
    <p:sldId id="311" r:id="rId22"/>
    <p:sldId id="323" r:id="rId23"/>
    <p:sldId id="312" r:id="rId24"/>
    <p:sldId id="324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《论语》十则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10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7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7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7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7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7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</a:t>
            </a:r>
            <a:r>
              <a:rPr lang="zh-CN" altLang="zh-CN" dirty="0" smtClean="0"/>
              <a:t>单元</a:t>
            </a:r>
            <a:r>
              <a:rPr lang="en-US" altLang="zh-CN" dirty="0" smtClean="0"/>
              <a:t>  </a:t>
            </a:r>
            <a:r>
              <a:rPr lang="zh-CN" altLang="zh-CN" dirty="0" smtClean="0"/>
              <a:t>儒</a:t>
            </a:r>
            <a:r>
              <a:rPr lang="zh-CN" altLang="zh-CN" dirty="0"/>
              <a:t>道互补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6223690"/>
              </p:ext>
            </p:extLst>
          </p:nvPr>
        </p:nvGraphicFramePr>
        <p:xfrm>
          <a:off x="508000" y="1137495"/>
          <a:ext cx="8128000" cy="5696663"/>
        </p:xfrm>
        <a:graphic>
          <a:graphicData uri="http://schemas.openxmlformats.org/presentationml/2006/ole">
            <p:oleObj spid="_x0000_s3075" name="文档" r:id="rId7" imgW="3837032" imgH="268946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116891" y="1553175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2551" y="2021571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07108" y="2492896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32159" y="2908576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5261" y="3406888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70209" y="3819399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57936" y="4247775"/>
            <a:ext cx="11661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999295" y="4684431"/>
            <a:ext cx="223120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666788" y="5131851"/>
            <a:ext cx="11661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606253" y="5589240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18321" y="603529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58868" y="651582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1812997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1147193"/>
              </p:ext>
            </p:extLst>
          </p:nvPr>
        </p:nvGraphicFramePr>
        <p:xfrm>
          <a:off x="508000" y="1258369"/>
          <a:ext cx="8128000" cy="4923208"/>
        </p:xfrm>
        <a:graphic>
          <a:graphicData uri="http://schemas.openxmlformats.org/presentationml/2006/ole">
            <p:oleObj spid="_x0000_s4099" name="文档" r:id="rId7" imgW="3837032" imgH="232407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995936" y="1340768"/>
            <a:ext cx="136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18111" y="179856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6929" y="2256362"/>
            <a:ext cx="1926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854944" y="2699398"/>
            <a:ext cx="113057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019764" y="3086310"/>
            <a:ext cx="508062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744815" y="400506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01113" y="446810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88000" y="4944006"/>
            <a:ext cx="136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016718" y="5795742"/>
            <a:ext cx="136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61623551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259062"/>
              </p:ext>
            </p:extLst>
          </p:nvPr>
        </p:nvGraphicFramePr>
        <p:xfrm>
          <a:off x="508000" y="2548827"/>
          <a:ext cx="8128000" cy="2014346"/>
        </p:xfrm>
        <a:graphic>
          <a:graphicData uri="http://schemas.openxmlformats.org/presentationml/2006/ole">
            <p:oleObj spid="_x0000_s5123" name="文档" r:id="rId7" imgW="3837032" imgH="95108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39867" y="338644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64224" y="336796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8022" y="4197500"/>
            <a:ext cx="175385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415779" y="419512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9476237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9915876"/>
              </p:ext>
            </p:extLst>
          </p:nvPr>
        </p:nvGraphicFramePr>
        <p:xfrm>
          <a:off x="508000" y="1414169"/>
          <a:ext cx="8128000" cy="4304444"/>
        </p:xfrm>
        <a:graphic>
          <a:graphicData uri="http://schemas.openxmlformats.org/presentationml/2006/ole">
            <p:oleObj spid="_x0000_s6147" name="文档" r:id="rId7" imgW="3837032" imgH="203212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211200" y="1789252"/>
            <a:ext cx="229690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59130" y="2260743"/>
            <a:ext cx="261307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87902" y="3180487"/>
            <a:ext cx="52563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366575" y="3541123"/>
            <a:ext cx="228782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203848" y="3993878"/>
            <a:ext cx="171887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190418" y="4464960"/>
            <a:ext cx="2592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187624" y="5378406"/>
            <a:ext cx="6516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237110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敏于事而慎于言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知之为知之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不知为不知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6597" y="3407222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65484" y="379943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097854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知识微课堂H.eps" descr="id:2147486983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76730" y="1177160"/>
            <a:ext cx="6807638" cy="49320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163825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古汉语判断句的类型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这种格式的判断句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在主语后用语气助词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表示提顿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在谓语后用语气助词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煞句以表示肯定语气。如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诸葛孔明者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卧龙也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《隆中对》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诸葛孔明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表示提顿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谓语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卧龙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煞句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翻译时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都略去不译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添上判断词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。全句译为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诸葛孔明是隐居的俊杰。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这种格式的判断句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在主语后不用语气助词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只在谓语后面用语气助词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字煞句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以表示肯定语气。如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和氏璧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天下所共传宝也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《廉颇蔺相如列传》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和氏璧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在谓语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天下所共传宝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后有语气助词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煞句。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663116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这种格式的判断句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主语后用语气助词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表示提顿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谓语后不用语气助词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陈婴者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故东阳令史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《史记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项羽本纪》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在主语和谓语后面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既不用语气助词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也不用语气助词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同样构成判断。如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刘备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天下枭雄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《赤壁之战》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由于没有语气助词作标志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在没有标点断句的情况下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往往不易辨认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应格外留意。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84756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07143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《论语》十则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V02.eps" descr="id:2147486997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19672" y="2083473"/>
            <a:ext cx="6408712" cy="2003417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414212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十则》通过孔子与弟子的谈话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对学习的态度和方法、思想品德修养、孔子思想体系的核心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等问题作了形象而生动的说明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体现了孔子思想的博大与深邃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对我们今天加强个人修养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很有启迪意义。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君子食无求饱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居无求安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敏于事而慎于言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就有道而正焉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可谓好学也已。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吃食不要求饱足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居住不要求舒适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对工作勤劳敏捷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说话却谨慎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到有道德的人那里去修正自己的道德行为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可以说是好学了。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一个有道德的人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不应当过多地讲究自己的饮食与居处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在工作方面应当勤劳敏捷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谨慎小心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而且能经常检讨自己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请有道德的人对自己的言行加以匡正。作为君子应该克制追求物质享受的欲望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把注意力放在塑造自己的道德品质方面。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23120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饭疏食、饮水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曲肱而枕之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乐亦在其中矣。不义而富且贵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于我如浮云。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吃粗粮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喝冷水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弯着胳膊做枕头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快乐也就在其中了。用不正当的手段得来的富贵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对于我来讲就像是天上的浮云一样。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君子与小人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孔子认为其区别的关键在于是否具有仁德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有了仁德就是君子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否则就是小人。有了仁德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便能克己复礼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见义勇为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则会沉浸于功利而无所不为。因此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在孔子看来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义与利是君子与小人的分水岭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君子本质上是为人间大义而生存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富与贵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是人之所欲也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但如果需要用牺牲义的手段取得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那么这样的富贵便不值得追求。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365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西周那种邦国分封制度已被打破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周王室地位衰微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无力掌控、约束各诸侯国。各诸侯国致力于武力征伐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争强图霸。当此之际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众多忧国忧民的思想家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怀着悲天悯人的情怀纷纷著书立说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阐述自己的主张。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经典原文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相关读物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所选的文章出自先秦时期儒、道两家的经典论著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即《论语》《孟子》《老子》《庄子》。其中《论语》《孟子》《老子》兼具政治哲学和人生哲学的性质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实用理性色彩较重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《庄子》则基本属于人生哲学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着意探讨的是如何实现精神上的超越、达到一定人生境界的问题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浪漫色彩浓厚。它们都是在先秦这块丰厚的土壤里生长出来的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距离现实有远有近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但不可否认它们都是对社会现实的回应。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非礼勿视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非礼勿听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非礼勿言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非礼勿动。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不合礼的事不看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不合礼的话不听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不合礼的话不说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不合礼的事不做。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究竟什么是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的本质在于一切要以人为本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把人放在第一位。在这个前提下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每一个人都要注意克制自己的私欲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用礼来规范约束自己的一切行为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使自己的一切都符合礼。反过来说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如果每一个人都能克己复礼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视听言行都符合了礼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整个社会也就实现了仁爱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达到了和谐。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565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请结合孔子的经历探究他为什么主张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慎于言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即少说话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说的时候要慎重。原因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孔子很重视言行一致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说到做到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言忠信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言思忠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这样才能得到大家的信任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而如果爱说话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就难免言过其实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言行不一致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于道德就有愧了。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孔子认为说话要择取恰当时机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这样才不会引起人的反感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也才能发挥作用。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孔子认为德是内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言是外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内在充实自然能发之于外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外在却不一定对内在有所裨益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更反对花言巧语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巧言令色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鲜矣仁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如何看待孔子对于富贵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于我如浮云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3062867"/>
              </p:ext>
            </p:extLst>
          </p:nvPr>
        </p:nvGraphicFramePr>
        <p:xfrm>
          <a:off x="508000" y="2441670"/>
          <a:ext cx="8128000" cy="3529610"/>
        </p:xfrm>
        <a:graphic>
          <a:graphicData uri="http://schemas.openxmlformats.org/presentationml/2006/ole">
            <p:oleObj spid="_x0000_s7171" name="文档" r:id="rId6" imgW="3911160" imgH="16984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306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7275"/>
            <a:ext cx="8128000" cy="58296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对句精辟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气势磅礴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十则》语言特色浅探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孔子是一位杰出的语言学家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他明白如何使自己的语言更好地表现自己的思想。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譬如对偶句式可以精确揭示事物一分为二、对立统一的奥秘。而孔子深刻地认识到这一点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对其加以利用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创造出一系列或精警动人、或鞭辟入里的格言。例如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食无求饱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居无求安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知之为知之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不知为不知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知之者不如好之者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好之者不如乐之者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知者乐水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仁者乐山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。其精彩、深刻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何须再置一词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这一类警句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孔子说得最多的还是关于君子和小人的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君子坦荡荡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小人长戚戚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。语句斩截有力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可以让一切怀才不遇者自比君子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时加引用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从而得到一种蔑视群小、傲世挺立、回肠荡气的快感。再如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君子有三戒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血气未定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戒之在色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及其壮也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血气方刚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戒之在斗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血气既衰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戒之在得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语重心长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可以让一切有志于君子者悚然自戒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严于律己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不敢嚣张放肆。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孔子立志高远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守道正直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见识通达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自然出语气质刚毅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气势凌云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气象磅礴。例如选文中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他的弟子颜渊问什么是仁。孔子马上回答说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克己复礼为仁。一日克己复礼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天下归仁焉。为仁由己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而由人乎哉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尽管面对的是他最为欣赏的弟子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但是由于涉及的是儒家思想的核心问题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孔子还是回答得极为斩截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气势凌厉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不容置辩。孔子的语言气势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有时是通过设问、反问达到的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诲女知之乎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知之为知之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不知为不知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是知也。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而更多的是通过排比句式达成的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非礼勿视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非礼勿听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非礼勿言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非礼勿动。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语言整齐而连绵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明确地界定了仁者待人接物的准则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具有异乎寻常的感染力量。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4323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2237969"/>
              </p:ext>
            </p:extLst>
          </p:nvPr>
        </p:nvGraphicFramePr>
        <p:xfrm>
          <a:off x="508000" y="1186361"/>
          <a:ext cx="8128000" cy="5723991"/>
        </p:xfrm>
        <a:graphic>
          <a:graphicData uri="http://schemas.openxmlformats.org/presentationml/2006/ole">
            <p:oleObj spid="_x0000_s1029" name="文档" r:id="rId6" imgW="3902524" imgH="27485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7618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了解知识领域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明确课节重点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掌握学习方法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十则》《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要注意联系以前所学课文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对文本进行比较深入、全面的探讨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重点理解一些关键概念的内涵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进而把握其精神实质。另外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在准确理解文本原意的基础上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积极联系实际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思考当前有关的现象或问题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提出自己的看法。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学习《孟子见梁惠王》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要注意分析在义利关系上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孟子对孔子思想的继承与发展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学习《胠箧》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要注意分析庄子对老子某些观点的继承和发扬。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在理解课文的基础上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整体了解和把握儒、道两家思想是如何构成互补关系的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联系历史和社会生活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深入探究其对国人情感和思维方式的影响。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51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经典原文</a:t>
            </a:r>
            <a:br>
              <a:rPr lang="zh-CN" altLang="zh-CN" dirty="0"/>
            </a:br>
            <a:r>
              <a:rPr lang="en-US" altLang="zh-CN" b="1" dirty="0"/>
              <a:t>1</a:t>
            </a:r>
            <a:r>
              <a:rPr lang="zh-CN" altLang="zh-CN" dirty="0"/>
              <a:t>　</a:t>
            </a:r>
            <a:r>
              <a:rPr lang="zh-CN" altLang="zh-CN" b="1" dirty="0"/>
              <a:t>《论语》十则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v01.eps" descr="id:2147486962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65465" y="1138233"/>
            <a:ext cx="1440160" cy="1913995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08000" y="310351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551—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字仲尼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鲁国陬邑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今山东曲阜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人。孔子从小就对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年轻时便精通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曾到东周向老子问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多岁就已经很有学问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在诸侯国中有了一些名气。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为避鲁国内乱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孔子去了齐国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齐国不能用他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他又回到鲁国。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鲁定公起用他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并逐渐器重他。他在政事上很有作为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在外交斗争中也取得了成功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鲁国的风气很快大有改善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这是孔子政治上最得意的一段时期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大约有三四年的时间。但鲁定公最终懈怠于政事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对孔子等人也轻慢起来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孔子见机带上学生开始周游列国。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孔子返回鲁国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致力于整理文献和教育弟子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以此而终。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孔子是儒家学说的创始人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他的思想较为全面地保存在《论语》一书中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其思想核心是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《论语》共二十篇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是对孔子及其弟子言行的记录。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这一书名的由来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据《汉书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艺文志》说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孔子应答弟子时人及弟子相与言而接闻于夫子之语也。当时弟子各有所记。夫子既卒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门人相与辑而论纂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故谓之《论语》。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《论语》的篇名是从各篇开头部分摘取的两三个字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并没有特别的意思。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07615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885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天下争战不断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动荡不安。春秋后期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诸侯国的数量已大大减少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只剩下十几个。而诸侯国内部的矛盾又凸显出来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不少诸侯国的国政被国内公族、卿大夫掌握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公族、卿大夫和国君之间矛盾尖锐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甚至出现了国君被逼出逃、臣子弑君篡国的事情。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孔子生活在春秋后期。关于为政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孔子最看重的是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不仅指日常生活中、宗庙祭祀活动中的礼仪、礼节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还包括个人行为规范以及人与人之间、各个阶层之间所应遵循的规范。在孔子心目中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已经很完备了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他主张取法周礼。从这种思想出发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孔子认为为政应以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。君臣父子各守其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社会则能重新走上正轨。很显然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是鉴于当时君不像君、臣不像臣的现实而阐发的。孔子也讲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更是作为对个人道德修养的要求而提出来的。对于从政者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他提出要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即讲求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8831666"/>
              </p:ext>
            </p:extLst>
          </p:nvPr>
        </p:nvGraphicFramePr>
        <p:xfrm>
          <a:off x="508000" y="1815726"/>
          <a:ext cx="8128000" cy="3480548"/>
        </p:xfrm>
        <a:graphic>
          <a:graphicData uri="http://schemas.openxmlformats.org/presentationml/2006/ole">
            <p:oleObj spid="_x0000_s2051" name="文档" r:id="rId7" imgW="3837032" imgH="164298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39141" y="2215255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4339" y="2215255"/>
            <a:ext cx="282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92797" y="2699398"/>
            <a:ext cx="282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98382" y="2699398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90354" y="3131446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7048" y="3131446"/>
            <a:ext cx="2120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18264" y="3922805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33616" y="3922805"/>
            <a:ext cx="281870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136123" y="4377438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32240" y="4377438"/>
            <a:ext cx="136815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86751" y="4832071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182868" y="4832071"/>
            <a:ext cx="31335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210</TotalTime>
  <Words>2669</Words>
  <Application>Microsoft Office PowerPoint</Application>
  <PresentationFormat>全屏显示(4:3)</PresentationFormat>
  <Paragraphs>124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测控设计模板14新</vt:lpstr>
      <vt:lpstr>文档</vt:lpstr>
      <vt:lpstr>第二单元  儒道互补</vt:lpstr>
      <vt:lpstr>幻灯片 2</vt:lpstr>
      <vt:lpstr>幻灯片 3</vt:lpstr>
      <vt:lpstr>幻灯片 4</vt:lpstr>
      <vt:lpstr>经典原文 1　《论语》十则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