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4" r:id="rId2"/>
    <p:sldId id="304" r:id="rId3"/>
    <p:sldId id="263" r:id="rId4"/>
    <p:sldId id="264" r:id="rId5"/>
    <p:sldId id="305" r:id="rId6"/>
    <p:sldId id="30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3370434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第三节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迷幻陷阱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——“</a:t>
            </a:r>
            <a:r>
              <a:rPr lang="zh-CN" altLang="zh-CN" sz="1600" dirty="0" smtClean="0"/>
              <a:t>误读</a:t>
            </a:r>
            <a:r>
              <a:rPr lang="en-US" altLang="zh-CN" sz="1600" dirty="0" smtClean="0"/>
              <a:t>”</a:t>
            </a:r>
            <a:r>
              <a:rPr lang="zh-CN" altLang="zh-CN" sz="1600" dirty="0" smtClean="0"/>
              <a:t>和</a:t>
            </a:r>
            <a:r>
              <a:rPr lang="en-US" altLang="zh-CN" sz="1600" dirty="0" smtClean="0"/>
              <a:t>“</a:t>
            </a:r>
            <a:r>
              <a:rPr lang="zh-CN" altLang="zh-CN" sz="1600" dirty="0" smtClean="0"/>
              <a:t>异读</a:t>
            </a:r>
            <a:r>
              <a:rPr lang="en-US" altLang="zh-CN" sz="1600" dirty="0" smtClean="0"/>
              <a:t>”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第三节</a:t>
            </a:r>
            <a:r>
              <a:rPr lang="zh-CN" altLang="zh-CN" dirty="0"/>
              <a:t>　</a:t>
            </a:r>
            <a:r>
              <a:rPr lang="zh-CN" altLang="zh-CN" b="1" dirty="0"/>
              <a:t>迷幻</a:t>
            </a:r>
            <a:r>
              <a:rPr lang="zh-CN" altLang="zh-CN" b="1" dirty="0" smtClean="0"/>
              <a:t>陷阱</a:t>
            </a:r>
            <a:r>
              <a:rPr lang="en-US" altLang="zh-CN" dirty="0" smtClean="0"/>
              <a:t>——“</a:t>
            </a:r>
            <a:r>
              <a:rPr lang="zh-CN" altLang="zh-CN" dirty="0"/>
              <a:t>误读</a:t>
            </a:r>
            <a:r>
              <a:rPr lang="en-US" altLang="zh-CN" dirty="0"/>
              <a:t>”</a:t>
            </a:r>
            <a:r>
              <a:rPr lang="zh-CN" altLang="zh-CN" dirty="0"/>
              <a:t>和</a:t>
            </a:r>
            <a:r>
              <a:rPr lang="en-US" altLang="zh-CN" dirty="0"/>
              <a:t>“</a:t>
            </a:r>
            <a:r>
              <a:rPr lang="zh-CN" altLang="zh-CN" dirty="0"/>
              <a:t>异读</a:t>
            </a:r>
            <a:r>
              <a:rPr lang="en-US" altLang="zh-CN" dirty="0"/>
              <a:t>”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6147"/>
            <a:ext cx="8128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有一家四口人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父亲和儿子外出经商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婆媳二人留守家中。一年腊月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店里太忙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实在走不开。于是父亲叫儿子给家里写封信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就说一个人也挤不出来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所以不能回家。父亲还交代儿子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她婆媳都不识字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信要写得简单。儿子遵父嘱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只写了一句话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因店里忙一人也不能回家。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信寄到家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婆婆张罗着找二大爷看信。这位二大爷是村里唯一的识字人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但也是个半瓶醋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经常读白字。二大爷看信后大吃一惊。原来他把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字后面断句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因店里亡一人也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。还解释说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亡者故也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故者死也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店里死了一个人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所以不能回家过年了。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这一下非同小可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婆媳二人顿时哭成一团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年轻媳妇甚至动了寻死的念头。后来父亲回家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才消除了这个天大的误会。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488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日常生活中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我们会经常遇到读错字的情况。汉语中有一些形声字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它的声旁是用来表音的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其中有些字确实可以读半边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但不是所有形声字都可以读半边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如果总是读半边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自然会闹出笑话。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多音字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方言音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也会造成读错字。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本节主要分析了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两种情况。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538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异读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包括两种情况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一种是这个字根本就没有这个音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也就是读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另一种是一个字的两种读音都对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可是在应该读这个音时却读成了另一个音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也就是读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是指一个字在实际使用中存在着两种读音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有人这么读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有人那么读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这是由读音不统一造成的。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造成误读的原因主要有以下三个方面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读半边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由于所要认读的目标字与某个已知读音字的字形相近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或者由于两个字具有相同的组成部分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往往就会依据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读字读半边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而造成误读。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多音字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指的是写法相同而在不同的场合或不同的词语中读音不同的字。所以在该读这个音的场合读成了另一个音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也是一种误读。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方言音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同一个字或词在方言中的读音可能跟普通话不一样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甚至差别很大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因此方言音的影响也是造成误读的一个重要原因。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如何解决异读词现象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词的异读现象存在不利于推广普通话和汉语规范化。异读词形成的原因既然非常复杂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异读词审音标准的制定就应该是细致而审慎的。异读词审音主要依据以下原则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一是符合普通话语音发展规律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二是有利于广大群众学习普通话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三是约定俗成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承认现实。为了解决异读词问题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年国家成立了普通话审音委员会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分三次发表了《普通话异读词审音表初稿》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年辑录成《普通话异读词三次审音总表初稿》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年审音委员会经重新审订发表了《普通话异读词审音表》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使异读词的读音有了明确的标准。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95120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143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语音为什么一定要规范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语言是人们表达思想、进行社会交际的重要工具。语音是语言的物质基础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一个人说出话来要想让别人能够正确地理解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首先语音要正确。如果把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油钱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肉钱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山上有水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山上有匪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轻则闹出笑话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重则惹起事端。方言和普通话之间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有词汇、语法方面的差异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但最突出的分歧还是在语音方面。方言地区的人学习普通话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正音是第一位的。我们处在信息时代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人机对话已经不是幻想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而是实实在在的现实生活。在诸如语音信息检索、计算机语音输入、电话语音拨号和语音应答等技术中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语音的规范化都起着至关重要的作用。因此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从根本上说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语音的规范化是社会发展的需要。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30337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0395978"/>
              </p:ext>
            </p:extLst>
          </p:nvPr>
        </p:nvGraphicFramePr>
        <p:xfrm>
          <a:off x="508000" y="2060848"/>
          <a:ext cx="8128000" cy="2892048"/>
        </p:xfrm>
        <a:graphic>
          <a:graphicData uri="http://schemas.openxmlformats.org/presentationml/2006/ole">
            <p:oleObj spid="_x0000_s1026" name="文档" r:id="rId3" imgW="3837032" imgH="13654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896</Words>
  <Application>Microsoft Office PowerPoint</Application>
  <PresentationFormat>全屏显示(4:3)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测控设计模板14新</vt:lpstr>
      <vt:lpstr>文档</vt:lpstr>
      <vt:lpstr>第三节　迷幻陷阱——“误读”和“异读”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