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customXml/itemProps24.xml" ContentType="application/vnd.openxmlformats-officedocument.customXmlProperties+xml"/>
  <Override PartName="/customXml/itemProps71.xml" ContentType="application/vnd.openxmlformats-officedocument.customXmlProperties+xml"/>
  <Override PartName="/customXml/itemProps113.xml" ContentType="application/vnd.openxmlformats-officedocument.customXmlProperties+xml"/>
  <Override PartName="/customXml/itemProps160.xml" ContentType="application/vnd.openxmlformats-officedocument.customXmlProperties+xml"/>
  <Override PartName="/ppt/slides/slide120.xml" ContentType="application/vnd.openxmlformats-officedocument.presentationml.slide+xml"/>
  <Override PartName="/ppt/notesSlides/notesSlide38.xml" ContentType="application/vnd.openxmlformats-officedocument.presentationml.notesSlide+xml"/>
  <Override PartName="/ppt/notesSlides/notesSlide85.xml" ContentType="application/vnd.openxmlformats-officedocument.presentationml.notesSlide+xml"/>
  <Override PartName="/ppt/notesSlides/notesSlide141.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50.xml" ContentType="application/vnd.openxmlformats-officedocument.presentationml.slide+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notesSlides/notesSlide41.xml" ContentType="application/vnd.openxmlformats-officedocument.presentationml.notesSlide+xml"/>
  <Override PartName="/ppt/notesSlides/notesSlide179.xml" ContentType="application/vnd.openxmlformats-officedocument.presentationml.notesSlide+xml"/>
  <Override PartName="/customXml/itemProps87.xml" ContentType="application/vnd.openxmlformats-officedocument.customXmlProperties+xml"/>
  <Override PartName="/ppt/slides/slide158.xml" ContentType="application/vnd.openxmlformats-officedocument.presentationml.slide+xml"/>
  <Override PartName="/customXml/itemProps129.xml" ContentType="application/vnd.openxmlformats-officedocument.customXmlProperties+xml"/>
  <Override PartName="/customXml/itemProps176.xml" ContentType="application/vnd.openxmlformats-officedocument.customXmlProperties+xml"/>
  <Override PartName="/ppt/slides/slide136.xml" ContentType="application/vnd.openxmlformats-officedocument.presentationml.slide+xml"/>
  <Override PartName="/ppt/slides/slide183.xml" ContentType="application/vnd.openxmlformats-officedocument.presentationml.slide+xml"/>
  <Override PartName="/ppt/notesSlides/notesSlide7.xml" ContentType="application/vnd.openxmlformats-officedocument.presentationml.notesSlide+xml"/>
  <Override PartName="/ppt/notesSlides/notesSlide157.xml" ContentType="application/vnd.openxmlformats-officedocument.presentationml.notesSlide+xml"/>
  <Override PartName="/customXml/itemProps18.xml" ContentType="application/vnd.openxmlformats-officedocument.customXmlProperties+xml"/>
  <Override PartName="/customXml/itemProps65.xml" ContentType="application/vnd.openxmlformats-officedocument.customXmlProperties+xml"/>
  <Override PartName="/customXml/itemProps107.xml" ContentType="application/vnd.openxmlformats-officedocument.customXmlProperties+xml"/>
  <Override PartName="/customXml/itemProps154.xml" ContentType="application/vnd.openxmlformats-officedocument.customXmlProperties+xml"/>
  <Override PartName="/ppt/slides/slide88.xml" ContentType="application/vnd.openxmlformats-officedocument.presentationml.slide+xml"/>
  <Override PartName="/ppt/notesSlides/notesSlide135.xml" ContentType="application/vnd.openxmlformats-officedocument.presentationml.notesSlide+xml"/>
  <Override PartName="/ppt/notesSlides/notesSlide182.xml" ContentType="application/vnd.openxmlformats-officedocument.presentationml.notesSlide+xml"/>
  <Override PartName="/ppt/slides/slide19.xml" ContentType="application/vnd.openxmlformats-officedocument.presentationml.slide+xml"/>
  <Override PartName="/ppt/slides/slide66.xml" ContentType="application/vnd.openxmlformats-officedocument.presentationml.slide+xml"/>
  <Override PartName="/ppt/slides/slide114.xml" ContentType="application/vnd.openxmlformats-officedocument.presentationml.slide+xml"/>
  <Override PartName="/ppt/slides/slide161.xml" ContentType="application/vnd.openxmlformats-officedocument.presentationml.slide+xml"/>
  <Default Extension="png" ContentType="image/png"/>
  <Override PartName="/ppt/notesSlides/notesSlide79.xml" ContentType="application/vnd.openxmlformats-officedocument.presentationml.notesSlide+xml"/>
  <Override PartName="/customXml/itemProps43.xml" ContentType="application/vnd.openxmlformats-officedocument.customXmlProperties+xml"/>
  <Override PartName="/customXml/itemProps90.xml" ContentType="application/vnd.openxmlformats-officedocument.customXmlProperties+xml"/>
  <Override PartName="/customXml/itemProps132.xml" ContentType="application/vnd.openxmlformats-officedocument.customXmlProperties+xml"/>
  <Override PartName="/ppt/theme/theme2.xml" ContentType="application/vnd.openxmlformats-officedocument.theme+xml"/>
  <Override PartName="/ppt/notesSlides/notesSlide57.xml" ContentType="application/vnd.openxmlformats-officedocument.presentationml.notesSlide+xml"/>
  <Override PartName="/ppt/notesSlides/notesSlide113.xml" ContentType="application/vnd.openxmlformats-officedocument.presentationml.notesSlide+xml"/>
  <Override PartName="/ppt/notesSlides/notesSlide160.xml" ContentType="application/vnd.openxmlformats-officedocument.presentationml.notesSlide+xml"/>
  <Override PartName="/customXml/itemProps21.xml" ContentType="application/vnd.openxmlformats-officedocument.customXmlProperties+xml"/>
  <Override PartName="/customXml/itemProps110.xml" ContentType="application/vnd.openxmlformats-officedocument.customXmlProperties+xml"/>
  <Override PartName="/ppt/slides/slide44.xml" ContentType="application/vnd.openxmlformats-officedocument.presentationml.slide+xml"/>
  <Override PartName="/ppt/slides/slide91.xml" ContentType="application/vnd.openxmlformats-officedocument.presentationml.slide+xml"/>
  <Override PartName="/ppt/slides/slide22.xml" ContentType="application/vnd.openxmlformats-officedocument.presentationml.slide+xml"/>
  <Override PartName="/ppt/notesSlides/notesSlide35.xml" ContentType="application/vnd.openxmlformats-officedocument.presentationml.notesSlide+xml"/>
  <Override PartName="/ppt/notesSlides/notesSlide82.xml" ContentType="application/vnd.openxmlformats-officedocument.presentationml.notes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customXml/itemProps59.xml" ContentType="application/vnd.openxmlformats-officedocument.customXmlProperties+xml"/>
  <Override PartName="/ppt/slides/slide177.xml" ContentType="application/vnd.openxmlformats-officedocument.presentationml.slide+xml"/>
  <Override PartName="/ppt/notesSlides/notesSlide129.xml" ContentType="application/vnd.openxmlformats-officedocument.presentationml.notesSlide+xml"/>
  <Override PartName="/ppt/notesSlides/notesSlide176.xml" ContentType="application/vnd.openxmlformats-officedocument.presentationml.notesSlide+xml"/>
  <Override PartName="/customXml/itemProps7.xml" ContentType="application/vnd.openxmlformats-officedocument.customXmlProperties+xml"/>
  <Override PartName="/customXml/itemProps148.xml" ContentType="application/vnd.openxmlformats-officedocument.customXmlProperties+xml"/>
  <Override PartName="/customXml/itemProps195.xml" ContentType="application/vnd.openxmlformats-officedocument.customXmlProperties+xml"/>
  <Override PartName="/ppt/slides/slide108.xml" ContentType="application/vnd.openxmlformats-officedocument.presentationml.slide+xml"/>
  <Override PartName="/ppt/slides/slide155.xml" ContentType="application/vnd.openxmlformats-officedocument.presentationml.slide+xml"/>
  <Override PartName="/customXml/itemProps37.xml" ContentType="application/vnd.openxmlformats-officedocument.customXmlProperties+xml"/>
  <Override PartName="/customXml/itemProps84.xml" ContentType="application/vnd.openxmlformats-officedocument.customXmlProperties+xml"/>
  <Override PartName="/customXml/itemProps126.xml" ContentType="application/vnd.openxmlformats-officedocument.customXmlProperties+xml"/>
  <Override PartName="/customXml/itemProps173.xml" ContentType="application/vnd.openxmlformats-officedocument.customXmlProperties+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notesSlides/notesSlide154.xml" ContentType="application/vnd.openxmlformats-officedocument.presentationml.notesSlide+xml"/>
  <Override PartName="/customXml/itemProps15.xml" ContentType="application/vnd.openxmlformats-officedocument.customXmlProperties+xml"/>
  <Override PartName="/customXml/itemProps62.xml" ContentType="application/vnd.openxmlformats-officedocument.customXmlProperties+xml"/>
  <Override PartName="/ppt/slides/slide38.xml" ContentType="application/vnd.openxmlformats-officedocument.presentationml.slide+xml"/>
  <Override PartName="/ppt/slides/slide85.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notesSlides/notesSlide98.xml" ContentType="application/vnd.openxmlformats-officedocument.presentationml.notesSlide+xml"/>
  <Override PartName="/ppt/notesSlides/notesSlide132.xml" ContentType="application/vnd.openxmlformats-officedocument.presentationml.notesSlide+xml"/>
  <Override PartName="/customXml/itemProps104.xml" ContentType="application/vnd.openxmlformats-officedocument.customXmlProperties+xml"/>
  <Override PartName="/customXml/itemProps151.xml" ContentType="application/vnd.openxmlformats-officedocument.customXmlProperties+xml"/>
  <Override PartName="/ppt/slides/slide111.xml" ContentType="application/vnd.openxmlformats-officedocument.presentationml.slide+xml"/>
  <Override PartName="/ppt/notesSlides/notesSlide29.xml" ContentType="application/vnd.openxmlformats-officedocument.presentationml.notesSlide+xml"/>
  <Override PartName="/ppt/notesSlides/notesSlide76.xml" ContentType="application/vnd.openxmlformats-officedocument.presentationml.notesSlide+xml"/>
  <Override PartName="/customXml/itemProps40.xml" ContentType="application/vnd.openxmlformats-officedocument.customXmlProperties+xml"/>
  <Override PartName="/ppt/slides/slide16.xml" ContentType="application/vnd.openxmlformats-officedocument.presentationml.slide+xml"/>
  <Override PartName="/ppt/slides/slide63.xml" ContentType="application/vnd.openxmlformats-officedocument.presentationml.slide+xml"/>
  <Override PartName="/ppt/notesSlides/notesSlide110.xml" ContentType="application/vnd.openxmlformats-officedocument.presentationml.notesSlide+xml"/>
  <Override PartName="/ppt/slides/slide41.xml" ContentType="application/vnd.openxmlformats-officedocument.presentationml.slide+xml"/>
  <Override PartName="/ppt/notesSlides/notesSlide54.xml" ContentType="application/vnd.openxmlformats-officedocument.presentationml.notesSlide+xml"/>
  <Override PartName="/customXml/itemProps189.xml" ContentType="application/vnd.openxmlformats-officedocument.customXmlProperties+xml"/>
  <Override PartName="/ppt/slides/slide149.xml" ContentType="application/vnd.openxmlformats-officedocument.presentationml.slide+xml"/>
  <Override PartName="/ppt/slides/slide196.xml" ContentType="application/vnd.openxmlformats-officedocument.presentationml.slide+xml"/>
  <Override PartName="/ppt/notesSlides/notesSlide32.xml" ContentType="application/vnd.openxmlformats-officedocument.presentationml.notesSlide+xml"/>
  <Override PartName="/customXml/itemProps78.xml" ContentType="application/vnd.openxmlformats-officedocument.customXmlProperties+xml"/>
  <Override PartName="/customXml/itemProps167.xml" ContentType="application/vnd.openxmlformats-officedocument.customXmlProperties+xml"/>
  <Override PartName="/ppt/notesSlides/notesSlide148.xml" ContentType="application/vnd.openxmlformats-officedocument.presentationml.notesSlide+xml"/>
  <Override PartName="/ppt/notesSlides/notesSlide195.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notesSlides/notesSlide10.xml" ContentType="application/vnd.openxmlformats-officedocument.presentationml.notesSlide+xml"/>
  <Override PartName="/customXml/itemProps4.xml" ContentType="application/vnd.openxmlformats-officedocument.customXmlProperties+xml"/>
  <Override PartName="/customXml/itemProps56.xml" ContentType="application/vnd.openxmlformats-officedocument.customXmlProperties+xml"/>
  <Override PartName="/customXml/itemProps145.xml" ContentType="application/vnd.openxmlformats-officedocument.customXmlProperties+xml"/>
  <Override PartName="/customXml/itemProps192.xml" ContentType="application/vnd.openxmlformats-officedocument.customXmlProperties+xml"/>
  <Override PartName="/ppt/slides/slide7.xml" ContentType="application/vnd.openxmlformats-officedocument.presentationml.slide+xml"/>
  <Override PartName="/ppt/notesSlides/notesSlide126.xml" ContentType="application/vnd.openxmlformats-officedocument.presentationml.notesSlide+xml"/>
  <Override PartName="/ppt/notesSlides/notesSlide173.xml" ContentType="application/vnd.openxmlformats-officedocument.presentationml.notesSlide+xml"/>
  <Override PartName="/customXml/itemProps34.xml" ContentType="application/vnd.openxmlformats-officedocument.customXmlProperties+xml"/>
  <Override PartName="/customXml/itemProps81.xml" ContentType="application/vnd.openxmlformats-officedocument.customXmlProperties+xml"/>
  <Override PartName="/customXml/itemProps123.xml" ContentType="application/vnd.openxmlformats-officedocument.customXmlProperties+xml"/>
  <Override PartName="/customXml/itemProps170.xml" ContentType="application/vnd.openxmlformats-officedocument.customXmlProperties+xml"/>
  <Override PartName="/ppt/slides/slide57.xml" ContentType="application/vnd.openxmlformats-officedocument.presentationml.slide+xml"/>
  <Override PartName="/ppt/slides/slide105.xml" ContentType="application/vnd.openxmlformats-officedocument.presentationml.slide+xml"/>
  <Override PartName="/ppt/slides/slide152.xml" ContentType="application/vnd.openxmlformats-officedocument.presentationml.slide+xml"/>
  <Override PartName="/ppt/notesSlides/notesSlide1.xml" ContentType="application/vnd.openxmlformats-officedocument.presentationml.notesSlide+xml"/>
  <Override PartName="/ppt/notesSlides/notesSlide104.xml" ContentType="application/vnd.openxmlformats-officedocument.presentationml.notesSlide+xml"/>
  <Override PartName="/ppt/notesSlides/notesSlide151.xml" ContentType="application/vnd.openxmlformats-officedocument.presentationml.notesSlide+xml"/>
  <Override PartName="/ppt/slides/slide130.xml" ContentType="application/vnd.openxmlformats-officedocument.presentationml.slide+xml"/>
  <Override PartName="/ppt/notesSlides/notesSlide48.xml" ContentType="application/vnd.openxmlformats-officedocument.presentationml.notesSlide+xml"/>
  <Override PartName="/ppt/notesSlides/notesSlide95.xml" ContentType="application/vnd.openxmlformats-officedocument.presentationml.notesSlide+xml"/>
  <Override PartName="/customXml/itemProps12.xml" ContentType="application/vnd.openxmlformats-officedocument.customXmlProperties+xml"/>
  <Override PartName="/customXml/itemProps101.xml" ContentType="application/vnd.openxmlformats-officedocument.customXmlProperties+xml"/>
  <Override PartName="/ppt/slides/slide35.xml" ContentType="application/vnd.openxmlformats-officedocument.presentationml.slide+xml"/>
  <Override PartName="/ppt/slides/slide82.xml" ContentType="application/vnd.openxmlformats-officedocument.presentationml.slide+xml"/>
  <Override PartName="/ppt/slides/slide13.xml" ContentType="application/vnd.openxmlformats-officedocument.presentationml.slide+xml"/>
  <Override PartName="/ppt/slides/slide60.xml" ContentType="application/vnd.openxmlformats-officedocument.presentationml.slide+xml"/>
  <Override PartName="/ppt/notesSlides/notesSlide26.xml" ContentType="application/vnd.openxmlformats-officedocument.presentationml.notesSlide+xml"/>
  <Override PartName="/ppt/notesSlides/notesSlide73.xml" ContentType="application/vnd.openxmlformats-officedocument.presentationml.notesSlide+xml"/>
  <Override PartName="/ppt/slides/slide168.xml" ContentType="application/vnd.openxmlformats-officedocument.presentationml.slide+xml"/>
  <Override PartName="/ppt/notesSlides/notesSlide51.xml" ContentType="application/vnd.openxmlformats-officedocument.presentationml.notesSlide+xml"/>
  <Override PartName="/ppt/notesSlides/notesSlide189.xml" ContentType="application/vnd.openxmlformats-officedocument.presentationml.notesSlide+xml"/>
  <Override PartName="/customXml/itemProps97.xml" ContentType="application/vnd.openxmlformats-officedocument.customXmlProperties+xml"/>
  <Override PartName="/customXml/itemProps139.xml" ContentType="application/vnd.openxmlformats-officedocument.customXmlProperties+xml"/>
  <Override PartName="/customXml/itemProps186.xml" ContentType="application/vnd.openxmlformats-officedocument.customXmlProperties+xml"/>
  <Override PartName="/ppt/notesSlides/notesSlide167.xml" ContentType="application/vnd.openxmlformats-officedocument.presentationml.notesSlide+xml"/>
  <Override PartName="/ppt/slides/slide98.xml" ContentType="application/vnd.openxmlformats-officedocument.presentationml.slide+xml"/>
  <Override PartName="/ppt/slides/slide146.xml" ContentType="application/vnd.openxmlformats-officedocument.presentationml.slide+xml"/>
  <Override PartName="/ppt/slides/slide193.xml" ContentType="application/vnd.openxmlformats-officedocument.presentationml.slide+xml"/>
  <Override PartName="/customXml/itemProps28.xml" ContentType="application/vnd.openxmlformats-officedocument.customXmlProperties+xml"/>
  <Override PartName="/customXml/itemProps75.xml" ContentType="application/vnd.openxmlformats-officedocument.customXmlProperties+xml"/>
  <Override PartName="/customXml/itemProps117.xml" ContentType="application/vnd.openxmlformats-officedocument.customXmlProperties+xml"/>
  <Override PartName="/customXml/itemProps164.xml" ContentType="application/vnd.openxmlformats-officedocument.customXmlProperties+xml"/>
  <Override PartName="/ppt/slides/slide124.xml" ContentType="application/vnd.openxmlformats-officedocument.presentationml.slide+xml"/>
  <Override PartName="/ppt/slides/slide171.xml" ContentType="application/vnd.openxmlformats-officedocument.presentationml.slide+xml"/>
  <Override PartName="/ppt/notesSlides/notesSlide89.xml" ContentType="application/vnd.openxmlformats-officedocument.presentationml.notesSlide+xml"/>
  <Override PartName="/ppt/notesSlides/notesSlide145.xml" ContentType="application/vnd.openxmlformats-officedocument.presentationml.notesSlide+xml"/>
  <Override PartName="/ppt/notesSlides/notesSlide192.xml" ContentType="application/vnd.openxmlformats-officedocument.presentationml.notesSlide+xml"/>
  <Override PartName="/customXml/itemProps53.xml" ContentType="application/vnd.openxmlformats-officedocument.customXmlProperties+xml"/>
  <Override PartName="/customXml/itemProps142.xml" ContentType="application/vnd.openxmlformats-officedocument.customXmlProperties+xml"/>
  <Override PartName="/ppt/slides/slide29.xml" ContentType="application/vnd.openxmlformats-officedocument.presentationml.slide+xml"/>
  <Override PartName="/ppt/slides/slide76.xml" ContentType="application/vnd.openxmlformats-officedocument.presentationml.slide+xml"/>
  <Override PartName="/ppt/notesSlides/notesSlide123.xml" ContentType="application/vnd.openxmlformats-officedocument.presentationml.notesSlide+xml"/>
  <Override PartName="/ppt/notesSlides/notesSlide170.xml" ContentType="application/vnd.openxmlformats-officedocument.presentationml.notesSlide+xml"/>
  <Override PartName="/customXml/itemProps1.xml" ContentType="application/vnd.openxmlformats-officedocument.customXmlProperties+xml"/>
  <Override PartName="/ppt/slides/slide4.xml" ContentType="application/vnd.openxmlformats-officedocument.presentationml.slide+xml"/>
  <Override PartName="/ppt/slides/slide54.xml" ContentType="application/vnd.openxmlformats-officedocument.presentationml.slide+xml"/>
  <Override PartName="/ppt/slides/slide102.xml" ContentType="application/vnd.openxmlformats-officedocument.presentationml.slide+xml"/>
  <Override PartName="/ppt/notesSlides/notesSlide67.xml" ContentType="application/vnd.openxmlformats-officedocument.presentationml.notesSlide+xml"/>
  <Override PartName="/customXml/itemProps31.xml" ContentType="application/vnd.openxmlformats-officedocument.customXmlProperties+xml"/>
  <Override PartName="/customXml/itemProps120.xml" ContentType="application/vnd.openxmlformats-officedocument.customXmlProperties+xml"/>
  <Override PartName="/ppt/notesSlides/notesSlide45.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slides/slide32.xml" ContentType="application/vnd.openxmlformats-officedocument.presentationml.slide+xml"/>
  <Override PartName="/ppt/slides/slide10.xml" ContentType="application/vnd.openxmlformats-officedocument.presentationml.slide+xml"/>
  <Override PartName="/ppt/slides/slide187.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customXml/itemProps69.xml" ContentType="application/vnd.openxmlformats-officedocument.customXmlProperties+xml"/>
  <Override PartName="/customXml/itemProps158.xml" ContentType="application/vnd.openxmlformats-officedocument.customXmlProperties+xml"/>
  <Override PartName="/ppt/slides/slide129.xml" ContentType="application/vnd.openxmlformats-officedocument.presentationml.slide+xml"/>
  <Override PartName="/ppt/slides/slide176.xml" ContentType="application/vnd.openxmlformats-officedocument.presentationml.slide+xml"/>
  <Override PartName="/ppt/notesSlides/notesSlide12.xml" ContentType="application/vnd.openxmlformats-officedocument.presentationml.notesSlide+xml"/>
  <Override PartName="/ppt/notesSlides/notesSlide139.xml" ContentType="application/vnd.openxmlformats-officedocument.presentationml.notesSlide+xml"/>
  <Override PartName="/ppt/notesSlides/notesSlide186.xml" ContentType="application/vnd.openxmlformats-officedocument.presentationml.notesSlide+xml"/>
  <Override PartName="/customXml/itemProps6.xml" ContentType="application/vnd.openxmlformats-officedocument.customXmlProperties+xml"/>
  <Override PartName="/customXml/itemProps58.xml" ContentType="application/vnd.openxmlformats-officedocument.customXmlProperties+xml"/>
  <Override PartName="/customXml/itemProps147.xml" ContentType="application/vnd.openxmlformats-officedocument.customXmlProperties+xml"/>
  <Override PartName="/customXml/itemProps194.xml" ContentType="application/vnd.openxmlformats-officedocument.customXmlProperties+xml"/>
  <Override PartName="/ppt/slides/slide118.xml" ContentType="application/vnd.openxmlformats-officedocument.presentationml.slide+xml"/>
  <Override PartName="/ppt/slides/slide165.xml" ContentType="application/vnd.openxmlformats-officedocument.presentationml.slide+xml"/>
  <Override PartName="/ppt/notesSlides/notesSlide128.xml" ContentType="application/vnd.openxmlformats-officedocument.presentationml.notesSlide+xml"/>
  <Override PartName="/ppt/notesSlides/notesSlide175.xml" ContentType="application/vnd.openxmlformats-officedocument.presentationml.notesSlide+xml"/>
  <Override PartName="/customXml/itemProps36.xml" ContentType="application/vnd.openxmlformats-officedocument.customXmlProperties+xml"/>
  <Override PartName="/customXml/itemProps47.xml" ContentType="application/vnd.openxmlformats-officedocument.customXmlProperties+xml"/>
  <Override PartName="/customXml/itemProps83.xml" ContentType="application/vnd.openxmlformats-officedocument.customXmlProperties+xml"/>
  <Override PartName="/customXml/itemProps94.xml" ContentType="application/vnd.openxmlformats-officedocument.customXmlProperties+xml"/>
  <Override PartName="/customXml/itemProps136.xml" ContentType="application/vnd.openxmlformats-officedocument.customXmlProperties+xml"/>
  <Override PartName="/customXml/itemProps183.xml" ContentType="application/vnd.openxmlformats-officedocument.customXmlProperties+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17.xml" ContentType="application/vnd.openxmlformats-officedocument.presentationml.notesSlide+xml"/>
  <Override PartName="/ppt/notesSlides/notesSlide153.xml" ContentType="application/vnd.openxmlformats-officedocument.presentationml.notesSlide+xml"/>
  <Override PartName="/ppt/notesSlides/notesSlide164.xml" ContentType="application/vnd.openxmlformats-officedocument.presentationml.notesSlide+xml"/>
  <Override PartName="/customXml/itemProps25.xml" ContentType="application/vnd.openxmlformats-officedocument.customXmlProperties+xml"/>
  <Override PartName="/customXml/itemProps72.xml" ContentType="application/vnd.openxmlformats-officedocument.customXmlProperties+xml"/>
  <Override PartName="/customXml/itemProps114.xml" ContentType="application/vnd.openxmlformats-officedocument.customXmlProperties+xml"/>
  <Override PartName="/customXml/itemProps125.xml" ContentType="application/vnd.openxmlformats-officedocument.customXmlProperties+xml"/>
  <Override PartName="/customXml/itemProps161.xml" ContentType="application/vnd.openxmlformats-officedocument.customXmlProperties+xml"/>
  <Override PartName="/customXml/itemProps172.xml" ContentType="application/vnd.openxmlformats-officedocument.customXmlProperties+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ppt/notesSlides/notesSlide142.xml" ContentType="application/vnd.openxmlformats-officedocument.presentationml.notesSlide+xml"/>
  <Override PartName="/customXml/itemProps14.xml" ContentType="application/vnd.openxmlformats-officedocument.customXmlProperties+xml"/>
  <Override PartName="/customXml/itemProps61.xml" ContentType="application/vnd.openxmlformats-officedocument.customXmlProperties+xml"/>
  <Override PartName="/customXml/itemProps103.xml" ContentType="application/vnd.openxmlformats-officedocument.customXmlProperties+xml"/>
  <Override PartName="/customXml/itemProps150.xml" ContentType="application/vnd.openxmlformats-officedocument.customXmlProperties+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notesSlides/notesSlide131.xml" ContentType="application/vnd.openxmlformats-officedocument.presentationml.notesSlide+xml"/>
  <Override PartName="/customXml/itemProps50.xml" ContentType="application/vnd.openxmlformats-officedocument.customXmlProperties+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120.xml" ContentType="application/vnd.openxmlformats-officedocument.presentationml.notesSlide+xml"/>
  <Override PartName="/ppt/slides/slide51.xml" ContentType="application/vnd.openxmlformats-officedocument.presentationml.slide+xml"/>
  <Override PartName="/ppt/notesSlides/notesSlide53.xml" ContentType="application/vnd.openxmlformats-officedocument.presentationml.notesSlide+xml"/>
  <Override PartName="/customXml/itemProps99.xml" ContentType="application/vnd.openxmlformats-officedocument.customXmlProperties+xml"/>
  <Override PartName="/customXml/itemProps188.xml" ContentType="application/vnd.openxmlformats-officedocument.customXmlProperties+xml"/>
  <Override PartName="/ppt/slides/slide40.xml" ContentType="application/vnd.openxmlformats-officedocument.presentationml.slide+xml"/>
  <Override PartName="/ppt/slides/slide159.xml" ContentType="application/vnd.openxmlformats-officedocument.presentationml.slide+xml"/>
  <Override PartName="/ppt/notesSlides/notesSlide42.xml" ContentType="application/vnd.openxmlformats-officedocument.presentationml.notesSlide+xml"/>
  <Override PartName="/ppt/notesSlides/notesSlide169.xml" ContentType="application/vnd.openxmlformats-officedocument.presentationml.notesSlide+xml"/>
  <Override PartName="/customXml/itemProps88.xml" ContentType="application/vnd.openxmlformats-officedocument.customXmlProperties+xml"/>
  <Override PartName="/customXml/itemProps177.xml" ContentType="application/vnd.openxmlformats-officedocument.customXmlProperties+xml"/>
  <Override PartName="/ppt/slides/slide148.xml" ContentType="application/vnd.openxmlformats-officedocument.presentationml.slide+xml"/>
  <Override PartName="/ppt/slides/slide195.xml" ContentType="application/vnd.openxmlformats-officedocument.presentationml.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158.xml" ContentType="application/vnd.openxmlformats-officedocument.presentationml.notesSlide+xml"/>
  <Override PartName="/customXml/itemProps77.xml" ContentType="application/vnd.openxmlformats-officedocument.customXmlProperties+xml"/>
  <Override PartName="/customXml/itemProps119.xml" ContentType="application/vnd.openxmlformats-officedocument.customXmlProperties+xml"/>
  <Override PartName="/customXml/itemProps166.xml" ContentType="application/vnd.openxmlformats-officedocument.customXmlProperties+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notesSlides/notesSlide147.xml" ContentType="application/vnd.openxmlformats-officedocument.presentationml.notesSlide+xml"/>
  <Override PartName="/ppt/notesSlides/notesSlide194.xml" ContentType="application/vnd.openxmlformats-officedocument.presentationml.notesSlide+xml"/>
  <Override PartName="/customXml/itemProps19.xml" ContentType="application/vnd.openxmlformats-officedocument.customXmlProperties+xml"/>
  <Override PartName="/customXml/itemProps55.xml" ContentType="application/vnd.openxmlformats-officedocument.customXmlProperties+xml"/>
  <Override PartName="/customXml/itemProps66.xml" ContentType="application/vnd.openxmlformats-officedocument.customXmlProperties+xml"/>
  <Override PartName="/customXml/itemProps108.xml" ContentType="application/vnd.openxmlformats-officedocument.customXmlProperties+xml"/>
  <Override PartName="/customXml/itemProps144.xml" ContentType="application/vnd.openxmlformats-officedocument.customXmlProperties+xml"/>
  <Override PartName="/customXml/itemProps155.xml" ContentType="application/vnd.openxmlformats-officedocument.customXmlProperties+xml"/>
  <Override PartName="/customXml/itemProps191.xml" ContentType="application/vnd.openxmlformats-officedocument.customXmlProperties+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notesSlides/notesSlide125.xml" ContentType="application/vnd.openxmlformats-officedocument.presentationml.notesSlide+xml"/>
  <Override PartName="/ppt/notesSlides/notesSlide136.xml" ContentType="application/vnd.openxmlformats-officedocument.presentationml.notesSlide+xml"/>
  <Override PartName="/ppt/notesSlides/notesSlide172.xml" ContentType="application/vnd.openxmlformats-officedocument.presentationml.notesSlide+xml"/>
  <Override PartName="/ppt/notesSlides/notesSlide183.xml" ContentType="application/vnd.openxmlformats-officedocument.presentationml.notesSlide+xml"/>
  <Override PartName="/docProps/core.xml" ContentType="application/vnd.openxmlformats-package.core-properties+xml"/>
  <Override PartName="/customXml/itemProps3.xml" ContentType="application/vnd.openxmlformats-officedocument.customXmlProperties+xml"/>
  <Override PartName="/customXml/itemProps44.xml" ContentType="application/vnd.openxmlformats-officedocument.customXmlProperties+xml"/>
  <Override PartName="/customXml/itemProps91.xml" ContentType="application/vnd.openxmlformats-officedocument.customXmlProperties+xml"/>
  <Override PartName="/customXml/itemProps133.xml" ContentType="application/vnd.openxmlformats-officedocument.customXmlProperties+xml"/>
  <Override PartName="/customXml/itemProps180.xml" ContentType="application/vnd.openxmlformats-officedocument.customXml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notesSlides/notesSlide69.xml" ContentType="application/vnd.openxmlformats-officedocument.presentationml.notesSlide+xml"/>
  <Override PartName="/ppt/notesSlides/notesSlide114.xml" ContentType="application/vnd.openxmlformats-officedocument.presentationml.notesSlide+xml"/>
  <Override PartName="/ppt/notesSlides/notesSlide161.xml" ContentType="application/vnd.openxmlformats-officedocument.presentationml.notesSlide+xml"/>
  <Override PartName="/customXml/itemProps33.xml" ContentType="application/vnd.openxmlformats-officedocument.customXmlProperties+xml"/>
  <Override PartName="/customXml/itemProps80.xml" ContentType="application/vnd.openxmlformats-officedocument.customXmlProperties+xml"/>
  <Override PartName="/customXml/itemProps122.xml" ContentType="application/vnd.openxmlformats-officedocument.customXmlProperties+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notesSlides/notesSlide150.xml" ContentType="application/vnd.openxmlformats-officedocument.presentationml.notesSlide+xml"/>
  <Override PartName="/customXml/itemProps11.xml" ContentType="application/vnd.openxmlformats-officedocument.customXmlProperties+xml"/>
  <Override PartName="/customXml/itemProps22.xml" ContentType="application/vnd.openxmlformats-officedocument.customXmlProperties+xml"/>
  <Override PartName="/customXml/itemProps100.xml" ContentType="application/vnd.openxmlformats-officedocument.customXmlProperties+xml"/>
  <Override PartName="/customXml/itemProps111.xml" ContentType="application/vnd.openxmlformats-officedocument.customXmlProperties+xml"/>
  <Override PartName="/ppt/slides/slide34.xml" ContentType="application/vnd.openxmlformats-officedocument.presentationml.slide+xml"/>
  <Override PartName="/ppt/slides/slide81.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s/slide178.xml" ContentType="application/vnd.openxmlformats-officedocument.presentationml.slide+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notesSlides/notesSlide188.xml" ContentType="application/vnd.openxmlformats-officedocument.presentationml.notesSlide+xml"/>
  <Override PartName="/customXml/itemProps8.xml" ContentType="application/vnd.openxmlformats-officedocument.customXmlProperties+xml"/>
  <Override PartName="/customXml/itemProps149.xml" ContentType="application/vnd.openxmlformats-officedocument.customXmlProperties+xml"/>
  <Override PartName="/ppt/slides/slide167.xml" ContentType="application/vnd.openxmlformats-officedocument.presentationml.slide+xml"/>
  <Override PartName="/ppt/notesSlides/notesSlide50.xml" ContentType="application/vnd.openxmlformats-officedocument.presentationml.notesSlide+xml"/>
  <Override PartName="/ppt/notesSlides/notesSlide177.xml" ContentType="application/vnd.openxmlformats-officedocument.presentationml.notesSlide+xml"/>
  <Override PartName="/customXml/itemProps38.xml" ContentType="application/vnd.openxmlformats-officedocument.customXmlProperties+xml"/>
  <Override PartName="/customXml/itemProps49.xml" ContentType="application/vnd.openxmlformats-officedocument.customXmlProperties+xml"/>
  <Override PartName="/customXml/itemProps85.xml" ContentType="application/vnd.openxmlformats-officedocument.customXmlProperties+xml"/>
  <Override PartName="/customXml/itemProps96.xml" ContentType="application/vnd.openxmlformats-officedocument.customXmlProperties+xml"/>
  <Override PartName="/customXml/itemProps138.xml" ContentType="application/vnd.openxmlformats-officedocument.customXmlProperties+xml"/>
  <Override PartName="/customXml/itemProps185.xml" ContentType="application/vnd.openxmlformats-officedocument.customXmlProperties+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92.xml" ContentType="application/vnd.openxmlformats-officedocument.presentationml.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notesSlides/notesSlide155.xml" ContentType="application/vnd.openxmlformats-officedocument.presentationml.notesSlide+xml"/>
  <Override PartName="/ppt/notesSlides/notesSlide166.xml" ContentType="application/vnd.openxmlformats-officedocument.presentationml.notesSlide+xml"/>
  <Override PartName="/customXml/itemProps27.xml" ContentType="application/vnd.openxmlformats-officedocument.customXmlProperties+xml"/>
  <Override PartName="/customXml/itemProps74.xml" ContentType="application/vnd.openxmlformats-officedocument.customXmlProperties+xml"/>
  <Override PartName="/customXml/itemProps116.xml" ContentType="application/vnd.openxmlformats-officedocument.customXmlProperties+xml"/>
  <Override PartName="/customXml/itemProps127.xml" ContentType="application/vnd.openxmlformats-officedocument.customXmlProperties+xml"/>
  <Override PartName="/customXml/itemProps163.xml" ContentType="application/vnd.openxmlformats-officedocument.customXmlProperties+xml"/>
  <Override PartName="/customXml/itemProps174.xml" ContentType="application/vnd.openxmlformats-officedocument.customXmlProperties+xml"/>
  <Override PartName="/ppt/slides/slide97.xml" ContentType="application/vnd.openxmlformats-officedocument.presentationml.slide+xml"/>
  <Override PartName="/ppt/slides/slide134.xml" ContentType="application/vnd.openxmlformats-officedocument.presentationml.slide+xml"/>
  <Override PartName="/ppt/slides/slide181.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notesSlides/notesSlide144.xml" ContentType="application/vnd.openxmlformats-officedocument.presentationml.notesSlide+xml"/>
  <Override PartName="/ppt/notesSlides/notesSlide191.xml" ContentType="application/vnd.openxmlformats-officedocument.presentationml.notesSlide+xml"/>
  <Override PartName="/customXml/itemProps16.xml" ContentType="application/vnd.openxmlformats-officedocument.customXmlProperties+xml"/>
  <Override PartName="/customXml/itemProps63.xml" ContentType="application/vnd.openxmlformats-officedocument.customXmlProperties+xml"/>
  <Override PartName="/customXml/itemProps105.xml" ContentType="application/vnd.openxmlformats-officedocument.customXmlProperties+xml"/>
  <Override PartName="/customXml/itemProps152.xml" ContentType="application/vnd.openxmlformats-officedocument.customXmlProperties+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notesSlides/notesSlide88.xml" ContentType="application/vnd.openxmlformats-officedocument.presentationml.notesSlide+xml"/>
  <Override PartName="/ppt/notesSlides/notesSlide133.xml" ContentType="application/vnd.openxmlformats-officedocument.presentationml.notesSlide+xml"/>
  <Override PartName="/ppt/notesSlides/notesSlide180.xml" ContentType="application/vnd.openxmlformats-officedocument.presentationml.notesSlide+xml"/>
  <Override PartName="/customXml/itemProps41.xml" ContentType="application/vnd.openxmlformats-officedocument.customXmlProperties+xml"/>
  <Override PartName="/customXml/itemProps52.xml" ContentType="application/vnd.openxmlformats-officedocument.customXmlProperties+xml"/>
  <Override PartName="/customXml/itemProps141.xml" ContentType="application/vnd.openxmlformats-officedocument.customXmlProperties+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122.xml" ContentType="application/vnd.openxmlformats-officedocument.presentationml.notesSlide+xml"/>
  <Override PartName="/customXml/itemProps30.xml" ContentType="application/vnd.openxmlformats-officedocument.customXmlProperties+xml"/>
  <Override PartName="/customXml/itemProps130.xml" ContentType="application/vnd.openxmlformats-officedocument.customXmlProperties+xml"/>
  <Override PartName="/ppt/slides/slide53.xml" ContentType="application/vnd.openxmlformats-officedocument.presentationml.slide+xml"/>
  <Default Extension="jpeg" ContentType="image/jpeg"/>
  <Override PartName="/ppt/notesSlides/notesSlide55.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slides/slide31.xml" ContentType="application/vnd.openxmlformats-officedocument.presentationml.slide+xml"/>
  <Override PartName="/ppt/slides/slide42.xml" ContentType="application/vnd.openxmlformats-officedocument.presentationml.slide+xml"/>
  <Override PartName="/ppt/notesSlides/notesSlide44.xml" ContentType="application/vnd.openxmlformats-officedocument.presentationml.notesSlide+xml"/>
  <Override PartName="/ppt/notesSlides/notesSlide91.xml" ContentType="application/vnd.openxmlformats-officedocument.presentationml.notesSlide+xml"/>
  <Override PartName="/customXml/itemProps179.xml" ContentType="application/vnd.openxmlformats-officedocument.customXmlProperties+xml"/>
  <Override PartName="/ppt/slides/slide20.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0.xml" ContentType="application/vnd.openxmlformats-officedocument.presentationml.notesSlide+xml"/>
  <Override PartName="/customXml/itemProps79.xml" ContentType="application/vnd.openxmlformats-officedocument.customXmlProperties+xml"/>
  <Override PartName="/customXml/itemProps168.xml" ContentType="application/vnd.openxmlformats-officedocument.customXmlProperties+xml"/>
  <Override PartName="/ppt/slides/slide139.xml" ContentType="application/vnd.openxmlformats-officedocument.presentationml.slide+xml"/>
  <Override PartName="/ppt/slides/slide186.xml" ContentType="application/vnd.openxmlformats-officedocument.presentationml.slide+xml"/>
  <Override PartName="/ppt/notesSlides/notesSlide11.xml" ContentType="application/vnd.openxmlformats-officedocument.presentationml.notesSlide+xml"/>
  <Override PartName="/ppt/notesSlides/notesSlide149.xml" ContentType="application/vnd.openxmlformats-officedocument.presentationml.notesSlide+xml"/>
  <Override PartName="/customXml/itemProps57.xml" ContentType="application/vnd.openxmlformats-officedocument.customXmlProperties+xml"/>
  <Override PartName="/customXml/itemProps68.xml" ContentType="application/vnd.openxmlformats-officedocument.customXmlProperties+xml"/>
  <Override PartName="/customXml/itemProps146.xml" ContentType="application/vnd.openxmlformats-officedocument.customXmlProperties+xml"/>
  <Override PartName="/customXml/itemProps157.xml" ContentType="application/vnd.openxmlformats-officedocument.customXmlProperties+xml"/>
  <Override PartName="/customXml/itemProps193.xml" ContentType="application/vnd.openxmlformats-officedocument.customXmlProperties+xml"/>
  <Override PartName="/ppt/slides/slide117.xml" ContentType="application/vnd.openxmlformats-officedocument.presentationml.slide+xml"/>
  <Override PartName="/ppt/slides/slide128.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notesSlides/notesSlide127.xml" ContentType="application/vnd.openxmlformats-officedocument.presentationml.notesSlide+xml"/>
  <Override PartName="/ppt/notesSlides/notesSlide138.xml" ContentType="application/vnd.openxmlformats-officedocument.presentationml.notesSlide+xml"/>
  <Override PartName="/ppt/notesSlides/notesSlide174.xml" ContentType="application/vnd.openxmlformats-officedocument.presentationml.notesSlide+xml"/>
  <Override PartName="/ppt/notesSlides/notesSlide185.xml" ContentType="application/vnd.openxmlformats-officedocument.presentationml.notesSlide+xml"/>
  <Override PartName="/customXml/itemProps5.xml" ContentType="application/vnd.openxmlformats-officedocument.customXmlProperties+xml"/>
  <Override PartName="/customXml/itemProps46.xml" ContentType="application/vnd.openxmlformats-officedocument.customXmlProperties+xml"/>
  <Override PartName="/customXml/itemProps93.xml" ContentType="application/vnd.openxmlformats-officedocument.customXmlProperties+xml"/>
  <Override PartName="/customXml/itemProps135.xml" ContentType="application/vnd.openxmlformats-officedocument.customXmlProperties+xml"/>
  <Override PartName="/customXml/itemProps182.xml" ContentType="application/vnd.openxmlformats-officedocument.customXmlProperties+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notesSlides/notesSlide116.xml" ContentType="application/vnd.openxmlformats-officedocument.presentationml.notesSlide+xml"/>
  <Override PartName="/ppt/notesSlides/notesSlide163.xml" ContentType="application/vnd.openxmlformats-officedocument.presentationml.notesSlide+xml"/>
  <Override PartName="/customXml/itemProps35.xml" ContentType="application/vnd.openxmlformats-officedocument.customXmlProperties+xml"/>
  <Override PartName="/customXml/itemProps82.xml" ContentType="application/vnd.openxmlformats-officedocument.customXmlProperties+xml"/>
  <Override PartName="/customXml/itemProps124.xml" ContentType="application/vnd.openxmlformats-officedocument.customXmlProperties+xml"/>
  <Override PartName="/customXml/itemProps171.xml" ContentType="application/vnd.openxmlformats-officedocument.customXmlProperties+xml"/>
  <Override PartName="/ppt/slides/slide58.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notesSlides/notesSlide152.xml" ContentType="application/vnd.openxmlformats-officedocument.presentationml.notesSlide+xml"/>
  <Override PartName="/customXml/itemProps13.xml" ContentType="application/vnd.openxmlformats-officedocument.customXmlProperties+xml"/>
  <Override PartName="/customXml/itemProps60.xml" ContentType="application/vnd.openxmlformats-officedocument.customXmlProperties+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notesSlides/notesSlide49.xml" ContentType="application/vnd.openxmlformats-officedocument.presentationml.notesSlide+xml"/>
  <Override PartName="/ppt/notesSlides/notesSlide96.xml" ContentType="application/vnd.openxmlformats-officedocument.presentationml.notesSlide+xml"/>
  <Override PartName="/ppt/notesSlides/notesSlide130.xml" ContentType="application/vnd.openxmlformats-officedocument.presentationml.notesSlide+xml"/>
  <Override PartName="/customXml/itemProps102.xml" ContentType="application/vnd.openxmlformats-officedocument.customXmlProperties+xml"/>
  <Override PartName="/ppt/notesSlides/notesSlide27.xml" ContentType="application/vnd.openxmlformats-officedocument.presentationml.notesSlide+xml"/>
  <Override PartName="/ppt/notesSlides/notesSlide74.xml" ContentType="application/vnd.openxmlformats-officedocument.presentationml.notesSlide+xml"/>
  <Override PartName="/ppt/slides/slide14.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69.xml" ContentType="application/vnd.openxmlformats-officedocument.presentationml.slide+xml"/>
  <Override PartName="/ppt/tableStyles.xml" ContentType="application/vnd.openxmlformats-officedocument.presentationml.tableStyles+xml"/>
  <Override PartName="/ppt/notesSlides/notesSlide52.xml" ContentType="application/vnd.openxmlformats-officedocument.presentationml.notesSlide+xml"/>
  <Override PartName="/customXml/itemProps98.xml" ContentType="application/vnd.openxmlformats-officedocument.customXmlProperties+xml"/>
  <Override PartName="/customXml/itemProps187.xml" ContentType="application/vnd.openxmlformats-officedocument.customXmlProperties+xml"/>
  <Override PartName="/ppt/slides/slide147.xml" ContentType="application/vnd.openxmlformats-officedocument.presentationml.slide+xml"/>
  <Override PartName="/ppt/slides/slide194.xml" ContentType="application/vnd.openxmlformats-officedocument.presentationml.slide+xml"/>
  <Override PartName="/ppt/notesSlides/notesSlide30.xml" ContentType="application/vnd.openxmlformats-officedocument.presentationml.notesSlide+xml"/>
  <Override PartName="/ppt/notesSlides/notesSlide168.xml" ContentType="application/vnd.openxmlformats-officedocument.presentationml.notesSlide+xml"/>
  <Override PartName="/customXml/itemProps29.xml" ContentType="application/vnd.openxmlformats-officedocument.customXmlProperties+xml"/>
  <Override PartName="/customXml/itemProps76.xml" ContentType="application/vnd.openxmlformats-officedocument.customXmlProperties+xml"/>
  <Override PartName="/customXml/itemProps118.xml" ContentType="application/vnd.openxmlformats-officedocument.customXmlProperties+xml"/>
  <Override PartName="/customXml/itemProps165.xml" ContentType="application/vnd.openxmlformats-officedocument.customXmlProperties+xml"/>
  <Override PartName="/ppt/slides/slide99.xml" ContentType="application/vnd.openxmlformats-officedocument.presentationml.slide+xml"/>
  <Override PartName="/ppt/notesSlides/notesSlide146.xml" ContentType="application/vnd.openxmlformats-officedocument.presentationml.notesSlide+xml"/>
  <Override PartName="/ppt/notesSlides/notesSlide193.xml" ContentType="application/vnd.openxmlformats-officedocument.presentationml.notesSlide+xml"/>
  <Override PartName="/ppt/slides/slide77.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customXml/itemProps2.xml" ContentType="application/vnd.openxmlformats-officedocument.customXmlProperties+xml"/>
  <Override PartName="/customXml/itemProps54.xml" ContentType="application/vnd.openxmlformats-officedocument.customXmlProperties+xml"/>
  <Override PartName="/customXml/itemProps143.xml" ContentType="application/vnd.openxmlformats-officedocument.customXmlProperties+xml"/>
  <Override PartName="/customXml/itemProps190.xml" ContentType="application/vnd.openxmlformats-officedocument.customXmlProperties+xml"/>
  <Override PartName="/ppt/slides/slide5.xml" ContentType="application/vnd.openxmlformats-officedocument.presentationml.slide+xml"/>
  <Override PartName="/ppt/slides/slide103.xml" ContentType="application/vnd.openxmlformats-officedocument.presentationml.slide+xml"/>
  <Override PartName="/ppt/slides/slide150.xml" ContentType="application/vnd.openxmlformats-officedocument.presentationml.slide+xml"/>
  <Override PartName="/ppt/notesSlides/notesSlide68.xml" ContentType="application/vnd.openxmlformats-officedocument.presentationml.notesSlide+xml"/>
  <Override PartName="/ppt/notesSlides/notesSlide124.xml" ContentType="application/vnd.openxmlformats-officedocument.presentationml.notesSlide+xml"/>
  <Override PartName="/ppt/notesSlides/notesSlide171.xml" ContentType="application/vnd.openxmlformats-officedocument.presentationml.notesSlide+xml"/>
  <Override PartName="/customXml/itemProps32.xml" ContentType="application/vnd.openxmlformats-officedocument.customXmlProperties+xml"/>
  <Override PartName="/customXml/itemProps121.xml" ContentType="application/vnd.openxmlformats-officedocument.customXmlProperties+xml"/>
  <Override PartName="/ppt/slides/slide55.xml" ContentType="application/vnd.openxmlformats-officedocument.presentationml.slide+xml"/>
  <Override PartName="/ppt/notesSlides/notesSlide102.xml" ContentType="application/vnd.openxmlformats-officedocument.presentationml.notesSlide+xml"/>
  <Override PartName="/ppt/slides/slide33.xml" ContentType="application/vnd.openxmlformats-officedocument.presentationml.slide+xml"/>
  <Override PartName="/ppt/slides/slide80.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presentation.xml" ContentType="application/vnd.openxmlformats-officedocument.presentationml.presentation.main+xml"/>
  <Override PartName="/customXml/itemProps10.xml" ContentType="application/vnd.openxmlformats-officedocument.customXmlProperties+xml"/>
  <Override PartName="/ppt/notesSlides/notesSlide24.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customXml/itemProps159.xml" ContentType="application/vnd.openxmlformats-officedocument.customXmlProperties+xml"/>
  <Override PartName="/ppt/slides/slide119.xml" ContentType="application/vnd.openxmlformats-officedocument.presentationml.slide+xml"/>
  <Override PartName="/ppt/slides/slide166.xml" ContentType="application/vnd.openxmlformats-officedocument.presentationml.slide+xml"/>
  <Override PartName="/ppt/notesSlides/notesSlide187.xml" ContentType="application/vnd.openxmlformats-officedocument.presentationml.notesSlide+xml"/>
  <Override PartName="/customXml/itemProps48.xml" ContentType="application/vnd.openxmlformats-officedocument.customXmlProperties+xml"/>
  <Override PartName="/customXml/itemProps95.xml" ContentType="application/vnd.openxmlformats-officedocument.customXmlProperties+xml"/>
  <Override PartName="/customXml/itemProps137.xml" ContentType="application/vnd.openxmlformats-officedocument.customXmlProperties+xml"/>
  <Override PartName="/customXml/itemProps184.xml" ContentType="application/vnd.openxmlformats-officedocument.customXmlProperties+xml"/>
  <Override PartName="/ppt/notesSlides/notesSlide118.xml" ContentType="application/vnd.openxmlformats-officedocument.presentationml.notesSlide+xml"/>
  <Override PartName="/ppt/notesSlides/notesSlide165.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customXml/itemProps26.xml" ContentType="application/vnd.openxmlformats-officedocument.customXmlProperties+xml"/>
  <Override PartName="/customXml/itemProps73.xml" ContentType="application/vnd.openxmlformats-officedocument.customXmlProperties+xml"/>
  <Override PartName="/customXml/itemProps115.xml" ContentType="application/vnd.openxmlformats-officedocument.customXmlProperties+xml"/>
  <Override PartName="/customXml/itemProps162.xml" ContentType="application/vnd.openxmlformats-officedocument.customXmlProperties+xml"/>
  <Override PartName="/ppt/slides/slide122.xml" ContentType="application/vnd.openxmlformats-officedocument.presentationml.slide+xml"/>
  <Override PartName="/ppt/notesSlides/notesSlide87.xml" ContentType="application/vnd.openxmlformats-officedocument.presentationml.notesSlide+xml"/>
  <Override PartName="/ppt/notesSlides/notesSlide143.xml" ContentType="application/vnd.openxmlformats-officedocument.presentationml.notesSlide+xml"/>
  <Override PartName="/ppt/notesSlides/notesSlide190.xml" ContentType="application/vnd.openxmlformats-officedocument.presentationml.notesSlide+xml"/>
  <Override PartName="/customXml/itemProps51.xml" ContentType="application/vnd.openxmlformats-officedocument.customXmlProperties+xml"/>
  <Override PartName="/customXml/itemProps140.xml" ContentType="application/vnd.openxmlformats-officedocument.customXmlProperties+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121.xml" ContentType="application/vnd.openxmlformats-officedocument.presentationml.notesSlide+xml"/>
  <Override PartName="/ppt/slides/slide2.xml" ContentType="application/vnd.openxmlformats-officedocument.presentationml.slide+xml"/>
  <Override PartName="/ppt/slides/slide52.xml" ContentType="application/vnd.openxmlformats-officedocument.presentationml.slide+xml"/>
  <Override PartName="/ppt/slides/slide100.xml" ContentType="application/vnd.openxmlformats-officedocument.presentationml.slide+xml"/>
  <Override PartName="/ppt/notesSlides/notesSlide18.xml" ContentType="application/vnd.openxmlformats-officedocument.presentationml.notesSlide+xml"/>
  <Override PartName="/ppt/notesSlides/notesSlide65.xml" ContentType="application/vnd.openxmlformats-officedocument.presentationml.notesSlide+xml"/>
  <Override PartName="/ppt/notesSlides/notesSlide43.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customXml/itemProps89.xml" ContentType="application/vnd.openxmlformats-officedocument.customXmlProperties+xml"/>
  <Override PartName="/customXml/itemProps178.xml" ContentType="application/vnd.openxmlformats-officedocument.customXmlProperties+xml"/>
  <Override PartName="/ppt/slides/slide138.xml" ContentType="application/vnd.openxmlformats-officedocument.presentationml.slide+xml"/>
  <Override PartName="/ppt/slides/slide185.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59.xml" ContentType="application/vnd.openxmlformats-officedocument.presentationml.notesSlide+xml"/>
  <Override PartName="/customXml/itemProps67.xml" ContentType="application/vnd.openxmlformats-officedocument.customXmlProperties+xml"/>
  <Override PartName="/customXml/itemProps109.xml" ContentType="application/vnd.openxmlformats-officedocument.customXmlProperties+xml"/>
  <Override PartName="/customXml/itemProps156.xml" ContentType="application/vnd.openxmlformats-officedocument.customXmlProperties+xml"/>
  <Override PartName="/ppt/notesSlides/notesSlide137.xml" ContentType="application/vnd.openxmlformats-officedocument.presentationml.notesSlide+xml"/>
  <Override PartName="/ppt/notesSlides/notesSlide184.xml" ContentType="application/vnd.openxmlformats-officedocument.presentationml.notes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customXml/itemProps45.xml" ContentType="application/vnd.openxmlformats-officedocument.customXmlProperties+xml"/>
  <Override PartName="/customXml/itemProps92.xml" ContentType="application/vnd.openxmlformats-officedocument.customXmlProperties+xml"/>
  <Override PartName="/customXml/itemProps134.xml" ContentType="application/vnd.openxmlformats-officedocument.customXmlProperties+xml"/>
  <Override PartName="/customXml/itemProps181.xml" ContentType="application/vnd.openxmlformats-officedocument.customXmlProperties+xml"/>
  <Override PartName="/ppt/slides/slide141.xml" ContentType="application/vnd.openxmlformats-officedocument.presentationml.slide+xml"/>
  <Override PartName="/ppt/notesSlides/notesSlide59.xml" ContentType="application/vnd.openxmlformats-officedocument.presentationml.notesSlide+xml"/>
  <Override PartName="/ppt/notesSlides/notesSlide115.xml" ContentType="application/vnd.openxmlformats-officedocument.presentationml.notesSlide+xml"/>
  <Override PartName="/ppt/notesSlides/notesSlide162.xml" ContentType="application/vnd.openxmlformats-officedocument.presentationml.notesSlide+xml"/>
  <Override PartName="/customXml/itemProps23.xml" ContentType="application/vnd.openxmlformats-officedocument.customXmlProperties+xml"/>
  <Override PartName="/customXml/itemProps70.xml" ContentType="application/vnd.openxmlformats-officedocument.customXmlProperties+xml"/>
  <Override PartName="/customXml/itemProps112.xml" ContentType="application/vnd.openxmlformats-officedocument.customXmlProperties+xml"/>
  <Override PartName="/ppt/slides/slide46.xml" ContentType="application/vnd.openxmlformats-officedocument.presentationml.slide+xml"/>
  <Override PartName="/ppt/slides/slide93.xml" ContentType="application/vnd.openxmlformats-officedocument.presentationml.slide+xml"/>
  <Override PartName="/ppt/notesSlides/notesSlide140.xml" ContentType="application/vnd.openxmlformats-officedocument.presentationml.notesSlide+xml"/>
  <Override PartName="/ppt/slides/slide24.xml" ContentType="application/vnd.openxmlformats-officedocument.presentationml.slide+xml"/>
  <Override PartName="/ppt/slides/slide71.xml" ContentType="application/vnd.openxmlformats-officedocument.presentationml.slide+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62.xml" ContentType="application/vnd.openxmlformats-officedocument.presentationml.notesSlide+xml"/>
  <Override PartName="/ppt/slides/slide179.xml" ContentType="application/vnd.openxmlformats-officedocument.presentationml.slide+xml"/>
  <Override PartName="/ppt/notesSlides/notesSlide178.xml" ContentType="application/vnd.openxmlformats-officedocument.presentationml.notesSlide+xml"/>
  <Override PartName="/customXml/itemProps9.xml" ContentType="application/vnd.openxmlformats-officedocument.customXmlProperties+xml"/>
  <Override PartName="/ppt/slides/slide157.xml" ContentType="application/vnd.openxmlformats-officedocument.presentationml.slide+xml"/>
  <Override PartName="/ppt/notesSlides/notesSlide40.xml" ContentType="application/vnd.openxmlformats-officedocument.presentationml.notesSlide+xml"/>
  <Override PartName="/customXml/itemProps39.xml" ContentType="application/vnd.openxmlformats-officedocument.customXmlProperties+xml"/>
  <Override PartName="/customXml/itemProps86.xml" ContentType="application/vnd.openxmlformats-officedocument.customXmlProperties+xml"/>
  <Override PartName="/customXml/itemProps128.xml" ContentType="application/vnd.openxmlformats-officedocument.customXmlProperties+xml"/>
  <Override PartName="/customXml/itemProps175.xml" ContentType="application/vnd.openxmlformats-officedocument.customXmlProperties+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notesSlides/notesSlide156.xml" ContentType="application/vnd.openxmlformats-officedocument.presentationml.notesSlide+xml"/>
  <Override PartName="/customXml/itemProps17.xml" ContentType="application/vnd.openxmlformats-officedocument.customXmlProperties+xml"/>
  <Override PartName="/customXml/itemProps64.xml" ContentType="application/vnd.openxmlformats-officedocument.customXmlProperties+xml"/>
  <Override PartName="/ppt/slides/slide87.xml" ContentType="application/vnd.openxmlformats-officedocument.presentationml.slide+xml"/>
  <Override PartName="/ppt/slides/slide135.xml" ContentType="application/vnd.openxmlformats-officedocument.presentationml.slide+xml"/>
  <Override PartName="/ppt/slides/slide182.xml" ContentType="application/vnd.openxmlformats-officedocument.presentationml.slide+xml"/>
  <Override PartName="/customXml/itemProps106.xml" ContentType="application/vnd.openxmlformats-officedocument.customXmlProperties+xml"/>
  <Override PartName="/customXml/itemProps153.xml" ContentType="application/vnd.openxmlformats-officedocument.customXmlProperties+xml"/>
  <Override PartName="/ppt/slides/slide113.xml" ContentType="application/vnd.openxmlformats-officedocument.presentationml.slide+xml"/>
  <Override PartName="/ppt/slides/slide160.xml" ContentType="application/vnd.openxmlformats-officedocument.presentationml.slide+xml"/>
  <Override PartName="/ppt/notesSlides/notesSlide78.xml" ContentType="application/vnd.openxmlformats-officedocument.presentationml.notesSlide+xml"/>
  <Override PartName="/ppt/notesSlides/notesSlide134.xml" ContentType="application/vnd.openxmlformats-officedocument.presentationml.notesSlide+xml"/>
  <Override PartName="/ppt/notesSlides/notesSlide181.xml" ContentType="application/vnd.openxmlformats-officedocument.presentationml.notesSlide+xml"/>
  <Override PartName="/customXml/itemProps42.xml" ContentType="application/vnd.openxmlformats-officedocument.customXmlProperties+xml"/>
  <Override PartName="/customXml/itemProps131.xml" ContentType="application/vnd.openxmlformats-officedocument.customXmlProperties+xml"/>
  <Override PartName="/ppt/slides/slide18.xml" ContentType="application/vnd.openxmlformats-officedocument.presentationml.slide+xml"/>
  <Override PartName="/ppt/slides/slide65.xml" ContentType="application/vnd.openxmlformats-officedocument.presentationml.slide+xml"/>
  <Override PartName="/ppt/notesSlides/notesSlide112.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56.xml" ContentType="application/vnd.openxmlformats-officedocument.presentationml.notesSlide+xml"/>
  <Override PartName="/customXml/itemProps20.xml" ContentType="application/vnd.openxmlformats-officedocument.customXmlProperties+xml"/>
  <Override PartName="/ppt/notesSlides/notesSlide34.xml" ContentType="application/vnd.openxmlformats-officedocument.presentationml.notesSlide+xml"/>
  <Override PartName="/ppt/notesSlides/notesSlide81.xml" ContentType="application/vnd.openxmlformats-officedocument.presentationml.notesSlide+xml"/>
  <Override PartName="/customXml/itemProps169.xml" ContentType="application/vnd.openxmlformats-officedocument.customXmlProperties+xml"/>
  <Override PartName="/ppt/slides/slide21.xml" ContentType="application/vnd.openxmlformats-officedocument.presentationml.slide+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96"/>
  </p:sldMasterIdLst>
  <p:notesMasterIdLst>
    <p:notesMasterId r:id="rId393"/>
  </p:notesMasterIdLst>
  <p:sldIdLst>
    <p:sldId id="472" r:id="rId197"/>
    <p:sldId id="258" r:id="rId198"/>
    <p:sldId id="259" r:id="rId199"/>
    <p:sldId id="260" r:id="rId200"/>
    <p:sldId id="261" r:id="rId201"/>
    <p:sldId id="473" r:id="rId202"/>
    <p:sldId id="262" r:id="rId203"/>
    <p:sldId id="263" r:id="rId204"/>
    <p:sldId id="264" r:id="rId205"/>
    <p:sldId id="265" r:id="rId206"/>
    <p:sldId id="266" r:id="rId207"/>
    <p:sldId id="267" r:id="rId208"/>
    <p:sldId id="268" r:id="rId209"/>
    <p:sldId id="269" r:id="rId210"/>
    <p:sldId id="270" r:id="rId211"/>
    <p:sldId id="271" r:id="rId212"/>
    <p:sldId id="272" r:id="rId213"/>
    <p:sldId id="273" r:id="rId214"/>
    <p:sldId id="275" r:id="rId215"/>
    <p:sldId id="276" r:id="rId216"/>
    <p:sldId id="277" r:id="rId217"/>
    <p:sldId id="278" r:id="rId218"/>
    <p:sldId id="279" r:id="rId219"/>
    <p:sldId id="281" r:id="rId220"/>
    <p:sldId id="282" r:id="rId221"/>
    <p:sldId id="284" r:id="rId222"/>
    <p:sldId id="285" r:id="rId223"/>
    <p:sldId id="286" r:id="rId224"/>
    <p:sldId id="287" r:id="rId225"/>
    <p:sldId id="288" r:id="rId226"/>
    <p:sldId id="289" r:id="rId227"/>
    <p:sldId id="290" r:id="rId228"/>
    <p:sldId id="291" r:id="rId229"/>
    <p:sldId id="292" r:id="rId230"/>
    <p:sldId id="293" r:id="rId231"/>
    <p:sldId id="294" r:id="rId232"/>
    <p:sldId id="296" r:id="rId233"/>
    <p:sldId id="297" r:id="rId234"/>
    <p:sldId id="298" r:id="rId235"/>
    <p:sldId id="299" r:id="rId236"/>
    <p:sldId id="300" r:id="rId237"/>
    <p:sldId id="301" r:id="rId238"/>
    <p:sldId id="302" r:id="rId239"/>
    <p:sldId id="303" r:id="rId240"/>
    <p:sldId id="304" r:id="rId241"/>
    <p:sldId id="305" r:id="rId242"/>
    <p:sldId id="306" r:id="rId243"/>
    <p:sldId id="308" r:id="rId244"/>
    <p:sldId id="309" r:id="rId245"/>
    <p:sldId id="310" r:id="rId246"/>
    <p:sldId id="311" r:id="rId247"/>
    <p:sldId id="312" r:id="rId248"/>
    <p:sldId id="314" r:id="rId249"/>
    <p:sldId id="315" r:id="rId250"/>
    <p:sldId id="316" r:id="rId251"/>
    <p:sldId id="317" r:id="rId252"/>
    <p:sldId id="318" r:id="rId253"/>
    <p:sldId id="319" r:id="rId254"/>
    <p:sldId id="320" r:id="rId255"/>
    <p:sldId id="321" r:id="rId256"/>
    <p:sldId id="323" r:id="rId257"/>
    <p:sldId id="324" r:id="rId258"/>
    <p:sldId id="325" r:id="rId259"/>
    <p:sldId id="326" r:id="rId260"/>
    <p:sldId id="327" r:id="rId261"/>
    <p:sldId id="328" r:id="rId262"/>
    <p:sldId id="330" r:id="rId263"/>
    <p:sldId id="331" r:id="rId264"/>
    <p:sldId id="332" r:id="rId265"/>
    <p:sldId id="333" r:id="rId266"/>
    <p:sldId id="334" r:id="rId267"/>
    <p:sldId id="335" r:id="rId268"/>
    <p:sldId id="336" r:id="rId269"/>
    <p:sldId id="337" r:id="rId270"/>
    <p:sldId id="338" r:id="rId271"/>
    <p:sldId id="340" r:id="rId272"/>
    <p:sldId id="341" r:id="rId273"/>
    <p:sldId id="342" r:id="rId274"/>
    <p:sldId id="343" r:id="rId275"/>
    <p:sldId id="344" r:id="rId276"/>
    <p:sldId id="345" r:id="rId277"/>
    <p:sldId id="346" r:id="rId278"/>
    <p:sldId id="347" r:id="rId279"/>
    <p:sldId id="348" r:id="rId280"/>
    <p:sldId id="349" r:id="rId281"/>
    <p:sldId id="350" r:id="rId282"/>
    <p:sldId id="351" r:id="rId283"/>
    <p:sldId id="352" r:id="rId284"/>
    <p:sldId id="353" r:id="rId285"/>
    <p:sldId id="354" r:id="rId286"/>
    <p:sldId id="355" r:id="rId287"/>
    <p:sldId id="356" r:id="rId288"/>
    <p:sldId id="357" r:id="rId289"/>
    <p:sldId id="358" r:id="rId290"/>
    <p:sldId id="360" r:id="rId291"/>
    <p:sldId id="361" r:id="rId292"/>
    <p:sldId id="362" r:id="rId293"/>
    <p:sldId id="363" r:id="rId294"/>
    <p:sldId id="364" r:id="rId295"/>
    <p:sldId id="365" r:id="rId296"/>
    <p:sldId id="367" r:id="rId297"/>
    <p:sldId id="368" r:id="rId298"/>
    <p:sldId id="369" r:id="rId299"/>
    <p:sldId id="370" r:id="rId300"/>
    <p:sldId id="371" r:id="rId301"/>
    <p:sldId id="373" r:id="rId302"/>
    <p:sldId id="374" r:id="rId303"/>
    <p:sldId id="375" r:id="rId304"/>
    <p:sldId id="376" r:id="rId305"/>
    <p:sldId id="377" r:id="rId306"/>
    <p:sldId id="378" r:id="rId307"/>
    <p:sldId id="379" r:id="rId308"/>
    <p:sldId id="380" r:id="rId309"/>
    <p:sldId id="381" r:id="rId310"/>
    <p:sldId id="382" r:id="rId311"/>
    <p:sldId id="383" r:id="rId312"/>
    <p:sldId id="384" r:id="rId313"/>
    <p:sldId id="385" r:id="rId314"/>
    <p:sldId id="386" r:id="rId315"/>
    <p:sldId id="387" r:id="rId316"/>
    <p:sldId id="388" r:id="rId317"/>
    <p:sldId id="389" r:id="rId318"/>
    <p:sldId id="391" r:id="rId319"/>
    <p:sldId id="392" r:id="rId320"/>
    <p:sldId id="393" r:id="rId321"/>
    <p:sldId id="394" r:id="rId322"/>
    <p:sldId id="395" r:id="rId323"/>
    <p:sldId id="396" r:id="rId324"/>
    <p:sldId id="397" r:id="rId325"/>
    <p:sldId id="398" r:id="rId326"/>
    <p:sldId id="400" r:id="rId327"/>
    <p:sldId id="401" r:id="rId328"/>
    <p:sldId id="402" r:id="rId329"/>
    <p:sldId id="403" r:id="rId330"/>
    <p:sldId id="404" r:id="rId331"/>
    <p:sldId id="405" r:id="rId332"/>
    <p:sldId id="407" r:id="rId333"/>
    <p:sldId id="408" r:id="rId334"/>
    <p:sldId id="409" r:id="rId335"/>
    <p:sldId id="411" r:id="rId336"/>
    <p:sldId id="412" r:id="rId337"/>
    <p:sldId id="413" r:id="rId338"/>
    <p:sldId id="414" r:id="rId339"/>
    <p:sldId id="415" r:id="rId340"/>
    <p:sldId id="416" r:id="rId341"/>
    <p:sldId id="417" r:id="rId342"/>
    <p:sldId id="418" r:id="rId343"/>
    <p:sldId id="419" r:id="rId344"/>
    <p:sldId id="420" r:id="rId345"/>
    <p:sldId id="421" r:id="rId346"/>
    <p:sldId id="422" r:id="rId347"/>
    <p:sldId id="423" r:id="rId348"/>
    <p:sldId id="424" r:id="rId349"/>
    <p:sldId id="426" r:id="rId350"/>
    <p:sldId id="427" r:id="rId351"/>
    <p:sldId id="428" r:id="rId352"/>
    <p:sldId id="429" r:id="rId353"/>
    <p:sldId id="430" r:id="rId354"/>
    <p:sldId id="431" r:id="rId355"/>
    <p:sldId id="433" r:id="rId356"/>
    <p:sldId id="434" r:id="rId357"/>
    <p:sldId id="435" r:id="rId358"/>
    <p:sldId id="437" r:id="rId359"/>
    <p:sldId id="439" r:id="rId360"/>
    <p:sldId id="440" r:id="rId361"/>
    <p:sldId id="441" r:id="rId362"/>
    <p:sldId id="442" r:id="rId363"/>
    <p:sldId id="443" r:id="rId364"/>
    <p:sldId id="444" r:id="rId365"/>
    <p:sldId id="445" r:id="rId366"/>
    <p:sldId id="446" r:id="rId367"/>
    <p:sldId id="447" r:id="rId368"/>
    <p:sldId id="448" r:id="rId369"/>
    <p:sldId id="449" r:id="rId370"/>
    <p:sldId id="450" r:id="rId371"/>
    <p:sldId id="451" r:id="rId372"/>
    <p:sldId id="452" r:id="rId373"/>
    <p:sldId id="453" r:id="rId374"/>
    <p:sldId id="454" r:id="rId375"/>
    <p:sldId id="455" r:id="rId376"/>
    <p:sldId id="456" r:id="rId377"/>
    <p:sldId id="457" r:id="rId378"/>
    <p:sldId id="458" r:id="rId379"/>
    <p:sldId id="459" r:id="rId380"/>
    <p:sldId id="460" r:id="rId381"/>
    <p:sldId id="461" r:id="rId382"/>
    <p:sldId id="462" r:id="rId383"/>
    <p:sldId id="463" r:id="rId384"/>
    <p:sldId id="464" r:id="rId385"/>
    <p:sldId id="465" r:id="rId386"/>
    <p:sldId id="466" r:id="rId387"/>
    <p:sldId id="467" r:id="rId388"/>
    <p:sldId id="468" r:id="rId389"/>
    <p:sldId id="469" r:id="rId390"/>
    <p:sldId id="470" r:id="rId391"/>
    <p:sldId id="471" r:id="rId392"/>
  </p:sldIdLst>
  <p:sldSz cx="9144000" cy="6840538"/>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620"/>
    <p:restoredTop sz="78142" autoAdjust="0"/>
  </p:normalViewPr>
  <p:slideViewPr>
    <p:cSldViewPr>
      <p:cViewPr>
        <p:scale>
          <a:sx n="50" d="100"/>
          <a:sy n="50" d="100"/>
        </p:scale>
        <p:origin x="-2142" y="-1284"/>
      </p:cViewPr>
      <p:guideLst>
        <p:guide orient="horz" pos="2160"/>
        <p:guide pos="34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customXml" Target="../customXml/item117.xml"/><Relationship Id="rId299" Type="http://schemas.openxmlformats.org/officeDocument/2006/relationships/slide" Target="slides/slide103.xml"/><Relationship Id="rId21" Type="http://schemas.openxmlformats.org/officeDocument/2006/relationships/customXml" Target="../customXml/item21.xml"/><Relationship Id="rId63" Type="http://schemas.openxmlformats.org/officeDocument/2006/relationships/customXml" Target="../customXml/item63.xml"/><Relationship Id="rId159" Type="http://schemas.openxmlformats.org/officeDocument/2006/relationships/customXml" Target="../customXml/item159.xml"/><Relationship Id="rId324" Type="http://schemas.openxmlformats.org/officeDocument/2006/relationships/slide" Target="slides/slide128.xml"/><Relationship Id="rId366" Type="http://schemas.openxmlformats.org/officeDocument/2006/relationships/slide" Target="slides/slide170.xml"/><Relationship Id="rId170" Type="http://schemas.openxmlformats.org/officeDocument/2006/relationships/customXml" Target="../customXml/item170.xml"/><Relationship Id="rId226" Type="http://schemas.openxmlformats.org/officeDocument/2006/relationships/slide" Target="slides/slide30.xml"/><Relationship Id="rId107" Type="http://schemas.openxmlformats.org/officeDocument/2006/relationships/customXml" Target="../customXml/item107.xml"/><Relationship Id="rId268" Type="http://schemas.openxmlformats.org/officeDocument/2006/relationships/slide" Target="slides/slide72.xml"/><Relationship Id="rId289" Type="http://schemas.openxmlformats.org/officeDocument/2006/relationships/slide" Target="slides/slide93.xml"/><Relationship Id="rId11" Type="http://schemas.openxmlformats.org/officeDocument/2006/relationships/customXml" Target="../customXml/item11.xml"/><Relationship Id="rId32" Type="http://schemas.openxmlformats.org/officeDocument/2006/relationships/customXml" Target="../customXml/item32.xml"/><Relationship Id="rId53" Type="http://schemas.openxmlformats.org/officeDocument/2006/relationships/customXml" Target="../customXml/item53.xml"/><Relationship Id="rId74" Type="http://schemas.openxmlformats.org/officeDocument/2006/relationships/customXml" Target="../customXml/item74.xml"/><Relationship Id="rId128" Type="http://schemas.openxmlformats.org/officeDocument/2006/relationships/customXml" Target="../customXml/item128.xml"/><Relationship Id="rId149" Type="http://schemas.openxmlformats.org/officeDocument/2006/relationships/customXml" Target="../customXml/item149.xml"/><Relationship Id="rId314" Type="http://schemas.openxmlformats.org/officeDocument/2006/relationships/slide" Target="slides/slide118.xml"/><Relationship Id="rId335" Type="http://schemas.openxmlformats.org/officeDocument/2006/relationships/slide" Target="slides/slide139.xml"/><Relationship Id="rId356" Type="http://schemas.openxmlformats.org/officeDocument/2006/relationships/slide" Target="slides/slide160.xml"/><Relationship Id="rId377" Type="http://schemas.openxmlformats.org/officeDocument/2006/relationships/slide" Target="slides/slide181.xml"/><Relationship Id="rId5" Type="http://schemas.openxmlformats.org/officeDocument/2006/relationships/customXml" Target="../customXml/item5.xml"/><Relationship Id="rId95" Type="http://schemas.openxmlformats.org/officeDocument/2006/relationships/customXml" Target="../customXml/item95.xml"/><Relationship Id="rId160" Type="http://schemas.openxmlformats.org/officeDocument/2006/relationships/customXml" Target="../customXml/item160.xml"/><Relationship Id="rId181" Type="http://schemas.openxmlformats.org/officeDocument/2006/relationships/customXml" Target="../customXml/item181.xml"/><Relationship Id="rId216" Type="http://schemas.openxmlformats.org/officeDocument/2006/relationships/slide" Target="slides/slide20.xml"/><Relationship Id="rId237" Type="http://schemas.openxmlformats.org/officeDocument/2006/relationships/slide" Target="slides/slide41.xml"/><Relationship Id="rId258" Type="http://schemas.openxmlformats.org/officeDocument/2006/relationships/slide" Target="slides/slide62.xml"/><Relationship Id="rId279" Type="http://schemas.openxmlformats.org/officeDocument/2006/relationships/slide" Target="slides/slide83.xml"/><Relationship Id="rId22" Type="http://schemas.openxmlformats.org/officeDocument/2006/relationships/customXml" Target="../customXml/item22.xml"/><Relationship Id="rId43" Type="http://schemas.openxmlformats.org/officeDocument/2006/relationships/customXml" Target="../customXml/item43.xml"/><Relationship Id="rId64" Type="http://schemas.openxmlformats.org/officeDocument/2006/relationships/customXml" Target="../customXml/item64.xml"/><Relationship Id="rId118" Type="http://schemas.openxmlformats.org/officeDocument/2006/relationships/customXml" Target="../customXml/item118.xml"/><Relationship Id="rId139" Type="http://schemas.openxmlformats.org/officeDocument/2006/relationships/customXml" Target="../customXml/item139.xml"/><Relationship Id="rId290" Type="http://schemas.openxmlformats.org/officeDocument/2006/relationships/slide" Target="slides/slide94.xml"/><Relationship Id="rId304" Type="http://schemas.openxmlformats.org/officeDocument/2006/relationships/slide" Target="slides/slide108.xml"/><Relationship Id="rId325" Type="http://schemas.openxmlformats.org/officeDocument/2006/relationships/slide" Target="slides/slide129.xml"/><Relationship Id="rId346" Type="http://schemas.openxmlformats.org/officeDocument/2006/relationships/slide" Target="slides/slide150.xml"/><Relationship Id="rId367" Type="http://schemas.openxmlformats.org/officeDocument/2006/relationships/slide" Target="slides/slide171.xml"/><Relationship Id="rId388" Type="http://schemas.openxmlformats.org/officeDocument/2006/relationships/slide" Target="slides/slide192.xml"/><Relationship Id="rId85" Type="http://schemas.openxmlformats.org/officeDocument/2006/relationships/customXml" Target="../customXml/item85.xml"/><Relationship Id="rId150" Type="http://schemas.openxmlformats.org/officeDocument/2006/relationships/customXml" Target="../customXml/item150.xml"/><Relationship Id="rId171" Type="http://schemas.openxmlformats.org/officeDocument/2006/relationships/customXml" Target="../customXml/item171.xml"/><Relationship Id="rId192" Type="http://schemas.openxmlformats.org/officeDocument/2006/relationships/customXml" Target="../customXml/item192.xml"/><Relationship Id="rId206" Type="http://schemas.openxmlformats.org/officeDocument/2006/relationships/slide" Target="slides/slide10.xml"/><Relationship Id="rId227" Type="http://schemas.openxmlformats.org/officeDocument/2006/relationships/slide" Target="slides/slide31.xml"/><Relationship Id="rId248" Type="http://schemas.openxmlformats.org/officeDocument/2006/relationships/slide" Target="slides/slide52.xml"/><Relationship Id="rId269" Type="http://schemas.openxmlformats.org/officeDocument/2006/relationships/slide" Target="slides/slide73.xml"/><Relationship Id="rId12" Type="http://schemas.openxmlformats.org/officeDocument/2006/relationships/customXml" Target="../customXml/item12.xml"/><Relationship Id="rId33" Type="http://schemas.openxmlformats.org/officeDocument/2006/relationships/customXml" Target="../customXml/item33.xml"/><Relationship Id="rId108" Type="http://schemas.openxmlformats.org/officeDocument/2006/relationships/customXml" Target="../customXml/item108.xml"/><Relationship Id="rId129" Type="http://schemas.openxmlformats.org/officeDocument/2006/relationships/customXml" Target="../customXml/item129.xml"/><Relationship Id="rId280" Type="http://schemas.openxmlformats.org/officeDocument/2006/relationships/slide" Target="slides/slide84.xml"/><Relationship Id="rId315" Type="http://schemas.openxmlformats.org/officeDocument/2006/relationships/slide" Target="slides/slide119.xml"/><Relationship Id="rId336" Type="http://schemas.openxmlformats.org/officeDocument/2006/relationships/slide" Target="slides/slide140.xml"/><Relationship Id="rId357" Type="http://schemas.openxmlformats.org/officeDocument/2006/relationships/slide" Target="slides/slide161.xml"/><Relationship Id="rId54" Type="http://schemas.openxmlformats.org/officeDocument/2006/relationships/customXml" Target="../customXml/item54.xml"/><Relationship Id="rId75" Type="http://schemas.openxmlformats.org/officeDocument/2006/relationships/customXml" Target="../customXml/item75.xml"/><Relationship Id="rId96" Type="http://schemas.openxmlformats.org/officeDocument/2006/relationships/customXml" Target="../customXml/item96.xml"/><Relationship Id="rId140" Type="http://schemas.openxmlformats.org/officeDocument/2006/relationships/customXml" Target="../customXml/item140.xml"/><Relationship Id="rId161" Type="http://schemas.openxmlformats.org/officeDocument/2006/relationships/customXml" Target="../customXml/item161.xml"/><Relationship Id="rId182" Type="http://schemas.openxmlformats.org/officeDocument/2006/relationships/customXml" Target="../customXml/item182.xml"/><Relationship Id="rId217" Type="http://schemas.openxmlformats.org/officeDocument/2006/relationships/slide" Target="slides/slide21.xml"/><Relationship Id="rId378" Type="http://schemas.openxmlformats.org/officeDocument/2006/relationships/slide" Target="slides/slide182.xml"/><Relationship Id="rId6" Type="http://schemas.openxmlformats.org/officeDocument/2006/relationships/customXml" Target="../customXml/item6.xml"/><Relationship Id="rId238" Type="http://schemas.openxmlformats.org/officeDocument/2006/relationships/slide" Target="slides/slide42.xml"/><Relationship Id="rId259" Type="http://schemas.openxmlformats.org/officeDocument/2006/relationships/slide" Target="slides/slide63.xml"/><Relationship Id="rId23" Type="http://schemas.openxmlformats.org/officeDocument/2006/relationships/customXml" Target="../customXml/item23.xml"/><Relationship Id="rId119" Type="http://schemas.openxmlformats.org/officeDocument/2006/relationships/customXml" Target="../customXml/item119.xml"/><Relationship Id="rId270" Type="http://schemas.openxmlformats.org/officeDocument/2006/relationships/slide" Target="slides/slide74.xml"/><Relationship Id="rId291" Type="http://schemas.openxmlformats.org/officeDocument/2006/relationships/slide" Target="slides/slide95.xml"/><Relationship Id="rId305" Type="http://schemas.openxmlformats.org/officeDocument/2006/relationships/slide" Target="slides/slide109.xml"/><Relationship Id="rId326" Type="http://schemas.openxmlformats.org/officeDocument/2006/relationships/slide" Target="slides/slide130.xml"/><Relationship Id="rId347" Type="http://schemas.openxmlformats.org/officeDocument/2006/relationships/slide" Target="slides/slide151.xml"/><Relationship Id="rId44" Type="http://schemas.openxmlformats.org/officeDocument/2006/relationships/customXml" Target="../customXml/item44.xml"/><Relationship Id="rId65" Type="http://schemas.openxmlformats.org/officeDocument/2006/relationships/customXml" Target="../customXml/item65.xml"/><Relationship Id="rId86" Type="http://schemas.openxmlformats.org/officeDocument/2006/relationships/customXml" Target="../customXml/item86.xml"/><Relationship Id="rId130" Type="http://schemas.openxmlformats.org/officeDocument/2006/relationships/customXml" Target="../customXml/item130.xml"/><Relationship Id="rId151" Type="http://schemas.openxmlformats.org/officeDocument/2006/relationships/customXml" Target="../customXml/item151.xml"/><Relationship Id="rId368" Type="http://schemas.openxmlformats.org/officeDocument/2006/relationships/slide" Target="slides/slide172.xml"/><Relationship Id="rId389" Type="http://schemas.openxmlformats.org/officeDocument/2006/relationships/slide" Target="slides/slide193.xml"/><Relationship Id="rId172" Type="http://schemas.openxmlformats.org/officeDocument/2006/relationships/customXml" Target="../customXml/item172.xml"/><Relationship Id="rId193" Type="http://schemas.openxmlformats.org/officeDocument/2006/relationships/customXml" Target="../customXml/item193.xml"/><Relationship Id="rId207" Type="http://schemas.openxmlformats.org/officeDocument/2006/relationships/slide" Target="slides/slide11.xml"/><Relationship Id="rId228" Type="http://schemas.openxmlformats.org/officeDocument/2006/relationships/slide" Target="slides/slide32.xml"/><Relationship Id="rId249" Type="http://schemas.openxmlformats.org/officeDocument/2006/relationships/slide" Target="slides/slide53.xml"/><Relationship Id="rId13" Type="http://schemas.openxmlformats.org/officeDocument/2006/relationships/customXml" Target="../customXml/item13.xml"/><Relationship Id="rId109" Type="http://schemas.openxmlformats.org/officeDocument/2006/relationships/customXml" Target="../customXml/item109.xml"/><Relationship Id="rId260" Type="http://schemas.openxmlformats.org/officeDocument/2006/relationships/slide" Target="slides/slide64.xml"/><Relationship Id="rId281" Type="http://schemas.openxmlformats.org/officeDocument/2006/relationships/slide" Target="slides/slide85.xml"/><Relationship Id="rId316" Type="http://schemas.openxmlformats.org/officeDocument/2006/relationships/slide" Target="slides/slide120.xml"/><Relationship Id="rId337" Type="http://schemas.openxmlformats.org/officeDocument/2006/relationships/slide" Target="slides/slide141.xml"/><Relationship Id="rId34" Type="http://schemas.openxmlformats.org/officeDocument/2006/relationships/customXml" Target="../customXml/item34.xml"/><Relationship Id="rId55" Type="http://schemas.openxmlformats.org/officeDocument/2006/relationships/customXml" Target="../customXml/item55.xml"/><Relationship Id="rId76" Type="http://schemas.openxmlformats.org/officeDocument/2006/relationships/customXml" Target="../customXml/item76.xml"/><Relationship Id="rId97" Type="http://schemas.openxmlformats.org/officeDocument/2006/relationships/customXml" Target="../customXml/item97.xml"/><Relationship Id="rId120" Type="http://schemas.openxmlformats.org/officeDocument/2006/relationships/customXml" Target="../customXml/item120.xml"/><Relationship Id="rId141" Type="http://schemas.openxmlformats.org/officeDocument/2006/relationships/customXml" Target="../customXml/item141.xml"/><Relationship Id="rId358" Type="http://schemas.openxmlformats.org/officeDocument/2006/relationships/slide" Target="slides/slide162.xml"/><Relationship Id="rId379" Type="http://schemas.openxmlformats.org/officeDocument/2006/relationships/slide" Target="slides/slide183.xml"/><Relationship Id="rId7" Type="http://schemas.openxmlformats.org/officeDocument/2006/relationships/customXml" Target="../customXml/item7.xml"/><Relationship Id="rId162" Type="http://schemas.openxmlformats.org/officeDocument/2006/relationships/customXml" Target="../customXml/item162.xml"/><Relationship Id="rId183" Type="http://schemas.openxmlformats.org/officeDocument/2006/relationships/customXml" Target="../customXml/item183.xml"/><Relationship Id="rId218" Type="http://schemas.openxmlformats.org/officeDocument/2006/relationships/slide" Target="slides/slide22.xml"/><Relationship Id="rId239" Type="http://schemas.openxmlformats.org/officeDocument/2006/relationships/slide" Target="slides/slide43.xml"/><Relationship Id="rId390" Type="http://schemas.openxmlformats.org/officeDocument/2006/relationships/slide" Target="slides/slide194.xml"/><Relationship Id="rId250" Type="http://schemas.openxmlformats.org/officeDocument/2006/relationships/slide" Target="slides/slide54.xml"/><Relationship Id="rId271" Type="http://schemas.openxmlformats.org/officeDocument/2006/relationships/slide" Target="slides/slide75.xml"/><Relationship Id="rId292" Type="http://schemas.openxmlformats.org/officeDocument/2006/relationships/slide" Target="slides/slide96.xml"/><Relationship Id="rId306" Type="http://schemas.openxmlformats.org/officeDocument/2006/relationships/slide" Target="slides/slide110.xml"/><Relationship Id="rId24" Type="http://schemas.openxmlformats.org/officeDocument/2006/relationships/customXml" Target="../customXml/item24.xml"/><Relationship Id="rId45" Type="http://schemas.openxmlformats.org/officeDocument/2006/relationships/customXml" Target="../customXml/item45.xml"/><Relationship Id="rId66" Type="http://schemas.openxmlformats.org/officeDocument/2006/relationships/customXml" Target="../customXml/item66.xml"/><Relationship Id="rId87" Type="http://schemas.openxmlformats.org/officeDocument/2006/relationships/customXml" Target="../customXml/item87.xml"/><Relationship Id="rId110" Type="http://schemas.openxmlformats.org/officeDocument/2006/relationships/customXml" Target="../customXml/item110.xml"/><Relationship Id="rId131" Type="http://schemas.openxmlformats.org/officeDocument/2006/relationships/customXml" Target="../customXml/item131.xml"/><Relationship Id="rId327" Type="http://schemas.openxmlformats.org/officeDocument/2006/relationships/slide" Target="slides/slide131.xml"/><Relationship Id="rId348" Type="http://schemas.openxmlformats.org/officeDocument/2006/relationships/slide" Target="slides/slide152.xml"/><Relationship Id="rId369" Type="http://schemas.openxmlformats.org/officeDocument/2006/relationships/slide" Target="slides/slide173.xml"/><Relationship Id="rId152" Type="http://schemas.openxmlformats.org/officeDocument/2006/relationships/customXml" Target="../customXml/item152.xml"/><Relationship Id="rId173" Type="http://schemas.openxmlformats.org/officeDocument/2006/relationships/customXml" Target="../customXml/item173.xml"/><Relationship Id="rId194" Type="http://schemas.openxmlformats.org/officeDocument/2006/relationships/customXml" Target="../customXml/item194.xml"/><Relationship Id="rId208" Type="http://schemas.openxmlformats.org/officeDocument/2006/relationships/slide" Target="slides/slide12.xml"/><Relationship Id="rId229" Type="http://schemas.openxmlformats.org/officeDocument/2006/relationships/slide" Target="slides/slide33.xml"/><Relationship Id="rId380" Type="http://schemas.openxmlformats.org/officeDocument/2006/relationships/slide" Target="slides/slide184.xml"/><Relationship Id="rId240" Type="http://schemas.openxmlformats.org/officeDocument/2006/relationships/slide" Target="slides/slide44.xml"/><Relationship Id="rId261" Type="http://schemas.openxmlformats.org/officeDocument/2006/relationships/slide" Target="slides/slide65.xml"/><Relationship Id="rId14" Type="http://schemas.openxmlformats.org/officeDocument/2006/relationships/customXml" Target="../customXml/item14.xml"/><Relationship Id="rId35" Type="http://schemas.openxmlformats.org/officeDocument/2006/relationships/customXml" Target="../customXml/item35.xml"/><Relationship Id="rId56" Type="http://schemas.openxmlformats.org/officeDocument/2006/relationships/customXml" Target="../customXml/item56.xml"/><Relationship Id="rId77" Type="http://schemas.openxmlformats.org/officeDocument/2006/relationships/customXml" Target="../customXml/item77.xml"/><Relationship Id="rId100" Type="http://schemas.openxmlformats.org/officeDocument/2006/relationships/customXml" Target="../customXml/item100.xml"/><Relationship Id="rId282" Type="http://schemas.openxmlformats.org/officeDocument/2006/relationships/slide" Target="slides/slide86.xml"/><Relationship Id="rId317" Type="http://schemas.openxmlformats.org/officeDocument/2006/relationships/slide" Target="slides/slide121.xml"/><Relationship Id="rId338" Type="http://schemas.openxmlformats.org/officeDocument/2006/relationships/slide" Target="slides/slide142.xml"/><Relationship Id="rId359" Type="http://schemas.openxmlformats.org/officeDocument/2006/relationships/slide" Target="slides/slide163.xml"/><Relationship Id="rId8" Type="http://schemas.openxmlformats.org/officeDocument/2006/relationships/customXml" Target="../customXml/item8.xml"/><Relationship Id="rId98" Type="http://schemas.openxmlformats.org/officeDocument/2006/relationships/customXml" Target="../customXml/item98.xml"/><Relationship Id="rId121" Type="http://schemas.openxmlformats.org/officeDocument/2006/relationships/customXml" Target="../customXml/item121.xml"/><Relationship Id="rId142" Type="http://schemas.openxmlformats.org/officeDocument/2006/relationships/customXml" Target="../customXml/item142.xml"/><Relationship Id="rId163" Type="http://schemas.openxmlformats.org/officeDocument/2006/relationships/customXml" Target="../customXml/item163.xml"/><Relationship Id="rId184" Type="http://schemas.openxmlformats.org/officeDocument/2006/relationships/customXml" Target="../customXml/item184.xml"/><Relationship Id="rId219" Type="http://schemas.openxmlformats.org/officeDocument/2006/relationships/slide" Target="slides/slide23.xml"/><Relationship Id="rId370" Type="http://schemas.openxmlformats.org/officeDocument/2006/relationships/slide" Target="slides/slide174.xml"/><Relationship Id="rId391" Type="http://schemas.openxmlformats.org/officeDocument/2006/relationships/slide" Target="slides/slide195.xml"/><Relationship Id="rId230" Type="http://schemas.openxmlformats.org/officeDocument/2006/relationships/slide" Target="slides/slide34.xml"/><Relationship Id="rId251" Type="http://schemas.openxmlformats.org/officeDocument/2006/relationships/slide" Target="slides/slide55.xml"/><Relationship Id="rId25" Type="http://schemas.openxmlformats.org/officeDocument/2006/relationships/customXml" Target="../customXml/item25.xml"/><Relationship Id="rId46" Type="http://schemas.openxmlformats.org/officeDocument/2006/relationships/customXml" Target="../customXml/item46.xml"/><Relationship Id="rId67" Type="http://schemas.openxmlformats.org/officeDocument/2006/relationships/customXml" Target="../customXml/item67.xml"/><Relationship Id="rId272" Type="http://schemas.openxmlformats.org/officeDocument/2006/relationships/slide" Target="slides/slide76.xml"/><Relationship Id="rId293" Type="http://schemas.openxmlformats.org/officeDocument/2006/relationships/slide" Target="slides/slide97.xml"/><Relationship Id="rId307" Type="http://schemas.openxmlformats.org/officeDocument/2006/relationships/slide" Target="slides/slide111.xml"/><Relationship Id="rId328" Type="http://schemas.openxmlformats.org/officeDocument/2006/relationships/slide" Target="slides/slide132.xml"/><Relationship Id="rId349" Type="http://schemas.openxmlformats.org/officeDocument/2006/relationships/slide" Target="slides/slide153.xml"/><Relationship Id="rId88" Type="http://schemas.openxmlformats.org/officeDocument/2006/relationships/customXml" Target="../customXml/item88.xml"/><Relationship Id="rId111" Type="http://schemas.openxmlformats.org/officeDocument/2006/relationships/customXml" Target="../customXml/item111.xml"/><Relationship Id="rId132" Type="http://schemas.openxmlformats.org/officeDocument/2006/relationships/customXml" Target="../customXml/item132.xml"/><Relationship Id="rId153" Type="http://schemas.openxmlformats.org/officeDocument/2006/relationships/customXml" Target="../customXml/item153.xml"/><Relationship Id="rId174" Type="http://schemas.openxmlformats.org/officeDocument/2006/relationships/customXml" Target="../customXml/item174.xml"/><Relationship Id="rId195" Type="http://schemas.openxmlformats.org/officeDocument/2006/relationships/customXml" Target="../customXml/item195.xml"/><Relationship Id="rId209" Type="http://schemas.openxmlformats.org/officeDocument/2006/relationships/slide" Target="slides/slide13.xml"/><Relationship Id="rId360" Type="http://schemas.openxmlformats.org/officeDocument/2006/relationships/slide" Target="slides/slide164.xml"/><Relationship Id="rId381" Type="http://schemas.openxmlformats.org/officeDocument/2006/relationships/slide" Target="slides/slide185.xml"/><Relationship Id="rId220" Type="http://schemas.openxmlformats.org/officeDocument/2006/relationships/slide" Target="slides/slide24.xml"/><Relationship Id="rId241" Type="http://schemas.openxmlformats.org/officeDocument/2006/relationships/slide" Target="slides/slide45.xml"/><Relationship Id="rId15" Type="http://schemas.openxmlformats.org/officeDocument/2006/relationships/customXml" Target="../customXml/item15.xml"/><Relationship Id="rId36" Type="http://schemas.openxmlformats.org/officeDocument/2006/relationships/customXml" Target="../customXml/item36.xml"/><Relationship Id="rId57" Type="http://schemas.openxmlformats.org/officeDocument/2006/relationships/customXml" Target="../customXml/item57.xml"/><Relationship Id="rId262" Type="http://schemas.openxmlformats.org/officeDocument/2006/relationships/slide" Target="slides/slide66.xml"/><Relationship Id="rId283" Type="http://schemas.openxmlformats.org/officeDocument/2006/relationships/slide" Target="slides/slide87.xml"/><Relationship Id="rId318" Type="http://schemas.openxmlformats.org/officeDocument/2006/relationships/slide" Target="slides/slide122.xml"/><Relationship Id="rId339" Type="http://schemas.openxmlformats.org/officeDocument/2006/relationships/slide" Target="slides/slide143.xml"/><Relationship Id="rId78" Type="http://schemas.openxmlformats.org/officeDocument/2006/relationships/customXml" Target="../customXml/item78.xml"/><Relationship Id="rId99" Type="http://schemas.openxmlformats.org/officeDocument/2006/relationships/customXml" Target="../customXml/item99.xml"/><Relationship Id="rId101" Type="http://schemas.openxmlformats.org/officeDocument/2006/relationships/customXml" Target="../customXml/item101.xml"/><Relationship Id="rId122" Type="http://schemas.openxmlformats.org/officeDocument/2006/relationships/customXml" Target="../customXml/item122.xml"/><Relationship Id="rId143" Type="http://schemas.openxmlformats.org/officeDocument/2006/relationships/customXml" Target="../customXml/item143.xml"/><Relationship Id="rId164" Type="http://schemas.openxmlformats.org/officeDocument/2006/relationships/customXml" Target="../customXml/item164.xml"/><Relationship Id="rId185" Type="http://schemas.openxmlformats.org/officeDocument/2006/relationships/customXml" Target="../customXml/item185.xml"/><Relationship Id="rId350" Type="http://schemas.openxmlformats.org/officeDocument/2006/relationships/slide" Target="slides/slide154.xml"/><Relationship Id="rId371" Type="http://schemas.openxmlformats.org/officeDocument/2006/relationships/slide" Target="slides/slide175.xml"/><Relationship Id="rId9" Type="http://schemas.openxmlformats.org/officeDocument/2006/relationships/customXml" Target="../customXml/item9.xml"/><Relationship Id="rId210" Type="http://schemas.openxmlformats.org/officeDocument/2006/relationships/slide" Target="slides/slide14.xml"/><Relationship Id="rId392" Type="http://schemas.openxmlformats.org/officeDocument/2006/relationships/slide" Target="slides/slide196.xml"/><Relationship Id="rId26" Type="http://schemas.openxmlformats.org/officeDocument/2006/relationships/customXml" Target="../customXml/item26.xml"/><Relationship Id="rId231" Type="http://schemas.openxmlformats.org/officeDocument/2006/relationships/slide" Target="slides/slide35.xml"/><Relationship Id="rId252" Type="http://schemas.openxmlformats.org/officeDocument/2006/relationships/slide" Target="slides/slide56.xml"/><Relationship Id="rId273" Type="http://schemas.openxmlformats.org/officeDocument/2006/relationships/slide" Target="slides/slide77.xml"/><Relationship Id="rId294" Type="http://schemas.openxmlformats.org/officeDocument/2006/relationships/slide" Target="slides/slide98.xml"/><Relationship Id="rId308" Type="http://schemas.openxmlformats.org/officeDocument/2006/relationships/slide" Target="slides/slide112.xml"/><Relationship Id="rId329" Type="http://schemas.openxmlformats.org/officeDocument/2006/relationships/slide" Target="slides/slide133.xml"/><Relationship Id="rId47" Type="http://schemas.openxmlformats.org/officeDocument/2006/relationships/customXml" Target="../customXml/item47.xml"/><Relationship Id="rId68" Type="http://schemas.openxmlformats.org/officeDocument/2006/relationships/customXml" Target="../customXml/item68.xml"/><Relationship Id="rId89" Type="http://schemas.openxmlformats.org/officeDocument/2006/relationships/customXml" Target="../customXml/item89.xml"/><Relationship Id="rId112" Type="http://schemas.openxmlformats.org/officeDocument/2006/relationships/customXml" Target="../customXml/item112.xml"/><Relationship Id="rId133" Type="http://schemas.openxmlformats.org/officeDocument/2006/relationships/customXml" Target="../customXml/item133.xml"/><Relationship Id="rId154" Type="http://schemas.openxmlformats.org/officeDocument/2006/relationships/customXml" Target="../customXml/item154.xml"/><Relationship Id="rId175" Type="http://schemas.openxmlformats.org/officeDocument/2006/relationships/customXml" Target="../customXml/item175.xml"/><Relationship Id="rId340" Type="http://schemas.openxmlformats.org/officeDocument/2006/relationships/slide" Target="slides/slide144.xml"/><Relationship Id="rId361" Type="http://schemas.openxmlformats.org/officeDocument/2006/relationships/slide" Target="slides/slide165.xml"/><Relationship Id="rId196" Type="http://schemas.openxmlformats.org/officeDocument/2006/relationships/slideMaster" Target="slideMasters/slideMaster1.xml"/><Relationship Id="rId200" Type="http://schemas.openxmlformats.org/officeDocument/2006/relationships/slide" Target="slides/slide4.xml"/><Relationship Id="rId382" Type="http://schemas.openxmlformats.org/officeDocument/2006/relationships/slide" Target="slides/slide186.xml"/><Relationship Id="rId16" Type="http://schemas.openxmlformats.org/officeDocument/2006/relationships/customXml" Target="../customXml/item16.xml"/><Relationship Id="rId221" Type="http://schemas.openxmlformats.org/officeDocument/2006/relationships/slide" Target="slides/slide25.xml"/><Relationship Id="rId242" Type="http://schemas.openxmlformats.org/officeDocument/2006/relationships/slide" Target="slides/slide46.xml"/><Relationship Id="rId263" Type="http://schemas.openxmlformats.org/officeDocument/2006/relationships/slide" Target="slides/slide67.xml"/><Relationship Id="rId284" Type="http://schemas.openxmlformats.org/officeDocument/2006/relationships/slide" Target="slides/slide88.xml"/><Relationship Id="rId319" Type="http://schemas.openxmlformats.org/officeDocument/2006/relationships/slide" Target="slides/slide123.xml"/><Relationship Id="rId37" Type="http://schemas.openxmlformats.org/officeDocument/2006/relationships/customXml" Target="../customXml/item37.xml"/><Relationship Id="rId58" Type="http://schemas.openxmlformats.org/officeDocument/2006/relationships/customXml" Target="../customXml/item58.xml"/><Relationship Id="rId79" Type="http://schemas.openxmlformats.org/officeDocument/2006/relationships/customXml" Target="../customXml/item79.xml"/><Relationship Id="rId102" Type="http://schemas.openxmlformats.org/officeDocument/2006/relationships/customXml" Target="../customXml/item102.xml"/><Relationship Id="rId123" Type="http://schemas.openxmlformats.org/officeDocument/2006/relationships/customXml" Target="../customXml/item123.xml"/><Relationship Id="rId144" Type="http://schemas.openxmlformats.org/officeDocument/2006/relationships/customXml" Target="../customXml/item144.xml"/><Relationship Id="rId330" Type="http://schemas.openxmlformats.org/officeDocument/2006/relationships/slide" Target="slides/slide134.xml"/><Relationship Id="rId90" Type="http://schemas.openxmlformats.org/officeDocument/2006/relationships/customXml" Target="../customXml/item90.xml"/><Relationship Id="rId165" Type="http://schemas.openxmlformats.org/officeDocument/2006/relationships/customXml" Target="../customXml/item165.xml"/><Relationship Id="rId186" Type="http://schemas.openxmlformats.org/officeDocument/2006/relationships/customXml" Target="../customXml/item186.xml"/><Relationship Id="rId351" Type="http://schemas.openxmlformats.org/officeDocument/2006/relationships/slide" Target="slides/slide155.xml"/><Relationship Id="rId372" Type="http://schemas.openxmlformats.org/officeDocument/2006/relationships/slide" Target="slides/slide176.xml"/><Relationship Id="rId393" Type="http://schemas.openxmlformats.org/officeDocument/2006/relationships/notesMaster" Target="notesMasters/notesMaster1.xml"/><Relationship Id="rId211" Type="http://schemas.openxmlformats.org/officeDocument/2006/relationships/slide" Target="slides/slide15.xml"/><Relationship Id="rId232" Type="http://schemas.openxmlformats.org/officeDocument/2006/relationships/slide" Target="slides/slide36.xml"/><Relationship Id="rId253" Type="http://schemas.openxmlformats.org/officeDocument/2006/relationships/slide" Target="slides/slide57.xml"/><Relationship Id="rId274" Type="http://schemas.openxmlformats.org/officeDocument/2006/relationships/slide" Target="slides/slide78.xml"/><Relationship Id="rId295" Type="http://schemas.openxmlformats.org/officeDocument/2006/relationships/slide" Target="slides/slide99.xml"/><Relationship Id="rId309" Type="http://schemas.openxmlformats.org/officeDocument/2006/relationships/slide" Target="slides/slide113.xml"/><Relationship Id="rId27" Type="http://schemas.openxmlformats.org/officeDocument/2006/relationships/customXml" Target="../customXml/item27.xml"/><Relationship Id="rId48" Type="http://schemas.openxmlformats.org/officeDocument/2006/relationships/customXml" Target="../customXml/item48.xml"/><Relationship Id="rId69" Type="http://schemas.openxmlformats.org/officeDocument/2006/relationships/customXml" Target="../customXml/item69.xml"/><Relationship Id="rId113" Type="http://schemas.openxmlformats.org/officeDocument/2006/relationships/customXml" Target="../customXml/item113.xml"/><Relationship Id="rId134" Type="http://schemas.openxmlformats.org/officeDocument/2006/relationships/customXml" Target="../customXml/item134.xml"/><Relationship Id="rId320" Type="http://schemas.openxmlformats.org/officeDocument/2006/relationships/slide" Target="slides/slide124.xml"/><Relationship Id="rId80" Type="http://schemas.openxmlformats.org/officeDocument/2006/relationships/customXml" Target="../customXml/item80.xml"/><Relationship Id="rId155" Type="http://schemas.openxmlformats.org/officeDocument/2006/relationships/customXml" Target="../customXml/item155.xml"/><Relationship Id="rId176" Type="http://schemas.openxmlformats.org/officeDocument/2006/relationships/customXml" Target="../customXml/item176.xml"/><Relationship Id="rId197" Type="http://schemas.openxmlformats.org/officeDocument/2006/relationships/slide" Target="slides/slide1.xml"/><Relationship Id="rId341" Type="http://schemas.openxmlformats.org/officeDocument/2006/relationships/slide" Target="slides/slide145.xml"/><Relationship Id="rId362" Type="http://schemas.openxmlformats.org/officeDocument/2006/relationships/slide" Target="slides/slide166.xml"/><Relationship Id="rId383" Type="http://schemas.openxmlformats.org/officeDocument/2006/relationships/slide" Target="slides/slide187.xml"/><Relationship Id="rId201" Type="http://schemas.openxmlformats.org/officeDocument/2006/relationships/slide" Target="slides/slide5.xml"/><Relationship Id="rId222" Type="http://schemas.openxmlformats.org/officeDocument/2006/relationships/slide" Target="slides/slide26.xml"/><Relationship Id="rId243" Type="http://schemas.openxmlformats.org/officeDocument/2006/relationships/slide" Target="slides/slide47.xml"/><Relationship Id="rId264" Type="http://schemas.openxmlformats.org/officeDocument/2006/relationships/slide" Target="slides/slide68.xml"/><Relationship Id="rId285" Type="http://schemas.openxmlformats.org/officeDocument/2006/relationships/slide" Target="slides/slide89.xml"/><Relationship Id="rId17" Type="http://schemas.openxmlformats.org/officeDocument/2006/relationships/customXml" Target="../customXml/item17.xml"/><Relationship Id="rId38" Type="http://schemas.openxmlformats.org/officeDocument/2006/relationships/customXml" Target="../customXml/item38.xml"/><Relationship Id="rId59" Type="http://schemas.openxmlformats.org/officeDocument/2006/relationships/customXml" Target="../customXml/item59.xml"/><Relationship Id="rId103" Type="http://schemas.openxmlformats.org/officeDocument/2006/relationships/customXml" Target="../customXml/item103.xml"/><Relationship Id="rId124" Type="http://schemas.openxmlformats.org/officeDocument/2006/relationships/customXml" Target="../customXml/item124.xml"/><Relationship Id="rId310" Type="http://schemas.openxmlformats.org/officeDocument/2006/relationships/slide" Target="slides/slide114.xml"/><Relationship Id="rId70" Type="http://schemas.openxmlformats.org/officeDocument/2006/relationships/customXml" Target="../customXml/item70.xml"/><Relationship Id="rId91" Type="http://schemas.openxmlformats.org/officeDocument/2006/relationships/customXml" Target="../customXml/item91.xml"/><Relationship Id="rId145" Type="http://schemas.openxmlformats.org/officeDocument/2006/relationships/customXml" Target="../customXml/item145.xml"/><Relationship Id="rId166" Type="http://schemas.openxmlformats.org/officeDocument/2006/relationships/customXml" Target="../customXml/item166.xml"/><Relationship Id="rId187" Type="http://schemas.openxmlformats.org/officeDocument/2006/relationships/customXml" Target="../customXml/item187.xml"/><Relationship Id="rId331" Type="http://schemas.openxmlformats.org/officeDocument/2006/relationships/slide" Target="slides/slide135.xml"/><Relationship Id="rId352" Type="http://schemas.openxmlformats.org/officeDocument/2006/relationships/slide" Target="slides/slide156.xml"/><Relationship Id="rId373" Type="http://schemas.openxmlformats.org/officeDocument/2006/relationships/slide" Target="slides/slide177.xml"/><Relationship Id="rId394" Type="http://schemas.openxmlformats.org/officeDocument/2006/relationships/presProps" Target="presProps.xml"/><Relationship Id="rId1" Type="http://schemas.openxmlformats.org/officeDocument/2006/relationships/customXml" Target="../customXml/item1.xml"/><Relationship Id="rId212" Type="http://schemas.openxmlformats.org/officeDocument/2006/relationships/slide" Target="slides/slide16.xml"/><Relationship Id="rId233" Type="http://schemas.openxmlformats.org/officeDocument/2006/relationships/slide" Target="slides/slide37.xml"/><Relationship Id="rId254" Type="http://schemas.openxmlformats.org/officeDocument/2006/relationships/slide" Target="slides/slide58.xml"/><Relationship Id="rId28" Type="http://schemas.openxmlformats.org/officeDocument/2006/relationships/customXml" Target="../customXml/item28.xml"/><Relationship Id="rId49" Type="http://schemas.openxmlformats.org/officeDocument/2006/relationships/customXml" Target="../customXml/item49.xml"/><Relationship Id="rId114" Type="http://schemas.openxmlformats.org/officeDocument/2006/relationships/customXml" Target="../customXml/item114.xml"/><Relationship Id="rId275" Type="http://schemas.openxmlformats.org/officeDocument/2006/relationships/slide" Target="slides/slide79.xml"/><Relationship Id="rId296" Type="http://schemas.openxmlformats.org/officeDocument/2006/relationships/slide" Target="slides/slide100.xml"/><Relationship Id="rId300" Type="http://schemas.openxmlformats.org/officeDocument/2006/relationships/slide" Target="slides/slide104.xml"/><Relationship Id="rId60" Type="http://schemas.openxmlformats.org/officeDocument/2006/relationships/customXml" Target="../customXml/item60.xml"/><Relationship Id="rId81" Type="http://schemas.openxmlformats.org/officeDocument/2006/relationships/customXml" Target="../customXml/item81.xml"/><Relationship Id="rId135" Type="http://schemas.openxmlformats.org/officeDocument/2006/relationships/customXml" Target="../customXml/item135.xml"/><Relationship Id="rId156" Type="http://schemas.openxmlformats.org/officeDocument/2006/relationships/customXml" Target="../customXml/item156.xml"/><Relationship Id="rId177" Type="http://schemas.openxmlformats.org/officeDocument/2006/relationships/customXml" Target="../customXml/item177.xml"/><Relationship Id="rId198" Type="http://schemas.openxmlformats.org/officeDocument/2006/relationships/slide" Target="slides/slide2.xml"/><Relationship Id="rId321" Type="http://schemas.openxmlformats.org/officeDocument/2006/relationships/slide" Target="slides/slide125.xml"/><Relationship Id="rId342" Type="http://schemas.openxmlformats.org/officeDocument/2006/relationships/slide" Target="slides/slide146.xml"/><Relationship Id="rId363" Type="http://schemas.openxmlformats.org/officeDocument/2006/relationships/slide" Target="slides/slide167.xml"/><Relationship Id="rId384" Type="http://schemas.openxmlformats.org/officeDocument/2006/relationships/slide" Target="slides/slide188.xml"/><Relationship Id="rId202" Type="http://schemas.openxmlformats.org/officeDocument/2006/relationships/slide" Target="slides/slide6.xml"/><Relationship Id="rId223" Type="http://schemas.openxmlformats.org/officeDocument/2006/relationships/slide" Target="slides/slide27.xml"/><Relationship Id="rId244" Type="http://schemas.openxmlformats.org/officeDocument/2006/relationships/slide" Target="slides/slide48.xml"/><Relationship Id="rId18" Type="http://schemas.openxmlformats.org/officeDocument/2006/relationships/customXml" Target="../customXml/item18.xml"/><Relationship Id="rId39" Type="http://schemas.openxmlformats.org/officeDocument/2006/relationships/customXml" Target="../customXml/item39.xml"/><Relationship Id="rId265" Type="http://schemas.openxmlformats.org/officeDocument/2006/relationships/slide" Target="slides/slide69.xml"/><Relationship Id="rId286" Type="http://schemas.openxmlformats.org/officeDocument/2006/relationships/slide" Target="slides/slide90.xml"/><Relationship Id="rId50" Type="http://schemas.openxmlformats.org/officeDocument/2006/relationships/customXml" Target="../customXml/item50.xml"/><Relationship Id="rId104" Type="http://schemas.openxmlformats.org/officeDocument/2006/relationships/customXml" Target="../customXml/item104.xml"/><Relationship Id="rId125" Type="http://schemas.openxmlformats.org/officeDocument/2006/relationships/customXml" Target="../customXml/item125.xml"/><Relationship Id="rId146" Type="http://schemas.openxmlformats.org/officeDocument/2006/relationships/customXml" Target="../customXml/item146.xml"/><Relationship Id="rId167" Type="http://schemas.openxmlformats.org/officeDocument/2006/relationships/customXml" Target="../customXml/item167.xml"/><Relationship Id="rId188" Type="http://schemas.openxmlformats.org/officeDocument/2006/relationships/customXml" Target="../customXml/item188.xml"/><Relationship Id="rId311" Type="http://schemas.openxmlformats.org/officeDocument/2006/relationships/slide" Target="slides/slide115.xml"/><Relationship Id="rId332" Type="http://schemas.openxmlformats.org/officeDocument/2006/relationships/slide" Target="slides/slide136.xml"/><Relationship Id="rId353" Type="http://schemas.openxmlformats.org/officeDocument/2006/relationships/slide" Target="slides/slide157.xml"/><Relationship Id="rId374" Type="http://schemas.openxmlformats.org/officeDocument/2006/relationships/slide" Target="slides/slide178.xml"/><Relationship Id="rId395" Type="http://schemas.openxmlformats.org/officeDocument/2006/relationships/viewProps" Target="viewProps.xml"/><Relationship Id="rId71" Type="http://schemas.openxmlformats.org/officeDocument/2006/relationships/customXml" Target="../customXml/item71.xml"/><Relationship Id="rId92" Type="http://schemas.openxmlformats.org/officeDocument/2006/relationships/customXml" Target="../customXml/item92.xml"/><Relationship Id="rId213" Type="http://schemas.openxmlformats.org/officeDocument/2006/relationships/slide" Target="slides/slide17.xml"/><Relationship Id="rId234" Type="http://schemas.openxmlformats.org/officeDocument/2006/relationships/slide" Target="slides/slide38.xml"/><Relationship Id="rId2" Type="http://schemas.openxmlformats.org/officeDocument/2006/relationships/customXml" Target="../customXml/item2.xml"/><Relationship Id="rId29" Type="http://schemas.openxmlformats.org/officeDocument/2006/relationships/customXml" Target="../customXml/item29.xml"/><Relationship Id="rId255" Type="http://schemas.openxmlformats.org/officeDocument/2006/relationships/slide" Target="slides/slide59.xml"/><Relationship Id="rId276" Type="http://schemas.openxmlformats.org/officeDocument/2006/relationships/slide" Target="slides/slide80.xml"/><Relationship Id="rId297" Type="http://schemas.openxmlformats.org/officeDocument/2006/relationships/slide" Target="slides/slide101.xml"/><Relationship Id="rId40" Type="http://schemas.openxmlformats.org/officeDocument/2006/relationships/customXml" Target="../customXml/item40.xml"/><Relationship Id="rId115" Type="http://schemas.openxmlformats.org/officeDocument/2006/relationships/customXml" Target="../customXml/item115.xml"/><Relationship Id="rId136" Type="http://schemas.openxmlformats.org/officeDocument/2006/relationships/customXml" Target="../customXml/item136.xml"/><Relationship Id="rId157" Type="http://schemas.openxmlformats.org/officeDocument/2006/relationships/customXml" Target="../customXml/item157.xml"/><Relationship Id="rId178" Type="http://schemas.openxmlformats.org/officeDocument/2006/relationships/customXml" Target="../customXml/item178.xml"/><Relationship Id="rId301" Type="http://schemas.openxmlformats.org/officeDocument/2006/relationships/slide" Target="slides/slide105.xml"/><Relationship Id="rId322" Type="http://schemas.openxmlformats.org/officeDocument/2006/relationships/slide" Target="slides/slide126.xml"/><Relationship Id="rId343" Type="http://schemas.openxmlformats.org/officeDocument/2006/relationships/slide" Target="slides/slide147.xml"/><Relationship Id="rId364" Type="http://schemas.openxmlformats.org/officeDocument/2006/relationships/slide" Target="slides/slide168.xml"/><Relationship Id="rId61" Type="http://schemas.openxmlformats.org/officeDocument/2006/relationships/customXml" Target="../customXml/item61.xml"/><Relationship Id="rId82" Type="http://schemas.openxmlformats.org/officeDocument/2006/relationships/customXml" Target="../customXml/item82.xml"/><Relationship Id="rId199" Type="http://schemas.openxmlformats.org/officeDocument/2006/relationships/slide" Target="slides/slide3.xml"/><Relationship Id="rId203" Type="http://schemas.openxmlformats.org/officeDocument/2006/relationships/slide" Target="slides/slide7.xml"/><Relationship Id="rId385" Type="http://schemas.openxmlformats.org/officeDocument/2006/relationships/slide" Target="slides/slide189.xml"/><Relationship Id="rId19" Type="http://schemas.openxmlformats.org/officeDocument/2006/relationships/customXml" Target="../customXml/item19.xml"/><Relationship Id="rId224" Type="http://schemas.openxmlformats.org/officeDocument/2006/relationships/slide" Target="slides/slide28.xml"/><Relationship Id="rId245" Type="http://schemas.openxmlformats.org/officeDocument/2006/relationships/slide" Target="slides/slide49.xml"/><Relationship Id="rId266" Type="http://schemas.openxmlformats.org/officeDocument/2006/relationships/slide" Target="slides/slide70.xml"/><Relationship Id="rId287" Type="http://schemas.openxmlformats.org/officeDocument/2006/relationships/slide" Target="slides/slide91.xml"/><Relationship Id="rId30" Type="http://schemas.openxmlformats.org/officeDocument/2006/relationships/customXml" Target="../customXml/item30.xml"/><Relationship Id="rId105" Type="http://schemas.openxmlformats.org/officeDocument/2006/relationships/customXml" Target="../customXml/item105.xml"/><Relationship Id="rId126" Type="http://schemas.openxmlformats.org/officeDocument/2006/relationships/customXml" Target="../customXml/item126.xml"/><Relationship Id="rId147" Type="http://schemas.openxmlformats.org/officeDocument/2006/relationships/customXml" Target="../customXml/item147.xml"/><Relationship Id="rId168" Type="http://schemas.openxmlformats.org/officeDocument/2006/relationships/customXml" Target="../customXml/item168.xml"/><Relationship Id="rId312" Type="http://schemas.openxmlformats.org/officeDocument/2006/relationships/slide" Target="slides/slide116.xml"/><Relationship Id="rId333" Type="http://schemas.openxmlformats.org/officeDocument/2006/relationships/slide" Target="slides/slide137.xml"/><Relationship Id="rId354" Type="http://schemas.openxmlformats.org/officeDocument/2006/relationships/slide" Target="slides/slide158.xml"/><Relationship Id="rId51" Type="http://schemas.openxmlformats.org/officeDocument/2006/relationships/customXml" Target="../customXml/item51.xml"/><Relationship Id="rId72" Type="http://schemas.openxmlformats.org/officeDocument/2006/relationships/customXml" Target="../customXml/item72.xml"/><Relationship Id="rId93" Type="http://schemas.openxmlformats.org/officeDocument/2006/relationships/customXml" Target="../customXml/item93.xml"/><Relationship Id="rId189" Type="http://schemas.openxmlformats.org/officeDocument/2006/relationships/customXml" Target="../customXml/item189.xml"/><Relationship Id="rId375" Type="http://schemas.openxmlformats.org/officeDocument/2006/relationships/slide" Target="slides/slide179.xml"/><Relationship Id="rId396" Type="http://schemas.openxmlformats.org/officeDocument/2006/relationships/theme" Target="theme/theme1.xml"/><Relationship Id="rId3" Type="http://schemas.openxmlformats.org/officeDocument/2006/relationships/customXml" Target="../customXml/item3.xml"/><Relationship Id="rId214" Type="http://schemas.openxmlformats.org/officeDocument/2006/relationships/slide" Target="slides/slide18.xml"/><Relationship Id="rId235" Type="http://schemas.openxmlformats.org/officeDocument/2006/relationships/slide" Target="slides/slide39.xml"/><Relationship Id="rId256" Type="http://schemas.openxmlformats.org/officeDocument/2006/relationships/slide" Target="slides/slide60.xml"/><Relationship Id="rId277" Type="http://schemas.openxmlformats.org/officeDocument/2006/relationships/slide" Target="slides/slide81.xml"/><Relationship Id="rId298" Type="http://schemas.openxmlformats.org/officeDocument/2006/relationships/slide" Target="slides/slide102.xml"/><Relationship Id="rId116" Type="http://schemas.openxmlformats.org/officeDocument/2006/relationships/customXml" Target="../customXml/item116.xml"/><Relationship Id="rId137" Type="http://schemas.openxmlformats.org/officeDocument/2006/relationships/customXml" Target="../customXml/item137.xml"/><Relationship Id="rId158" Type="http://schemas.openxmlformats.org/officeDocument/2006/relationships/customXml" Target="../customXml/item158.xml"/><Relationship Id="rId302" Type="http://schemas.openxmlformats.org/officeDocument/2006/relationships/slide" Target="slides/slide106.xml"/><Relationship Id="rId323" Type="http://schemas.openxmlformats.org/officeDocument/2006/relationships/slide" Target="slides/slide127.xml"/><Relationship Id="rId344" Type="http://schemas.openxmlformats.org/officeDocument/2006/relationships/slide" Target="slides/slide148.xml"/><Relationship Id="rId20" Type="http://schemas.openxmlformats.org/officeDocument/2006/relationships/customXml" Target="../customXml/item20.xml"/><Relationship Id="rId41" Type="http://schemas.openxmlformats.org/officeDocument/2006/relationships/customXml" Target="../customXml/item41.xml"/><Relationship Id="rId62" Type="http://schemas.openxmlformats.org/officeDocument/2006/relationships/customXml" Target="../customXml/item62.xml"/><Relationship Id="rId83" Type="http://schemas.openxmlformats.org/officeDocument/2006/relationships/customXml" Target="../customXml/item83.xml"/><Relationship Id="rId179" Type="http://schemas.openxmlformats.org/officeDocument/2006/relationships/customXml" Target="../customXml/item179.xml"/><Relationship Id="rId365" Type="http://schemas.openxmlformats.org/officeDocument/2006/relationships/slide" Target="slides/slide169.xml"/><Relationship Id="rId386" Type="http://schemas.openxmlformats.org/officeDocument/2006/relationships/slide" Target="slides/slide190.xml"/><Relationship Id="rId190" Type="http://schemas.openxmlformats.org/officeDocument/2006/relationships/customXml" Target="../customXml/item190.xml"/><Relationship Id="rId204" Type="http://schemas.openxmlformats.org/officeDocument/2006/relationships/slide" Target="slides/slide8.xml"/><Relationship Id="rId225" Type="http://schemas.openxmlformats.org/officeDocument/2006/relationships/slide" Target="slides/slide29.xml"/><Relationship Id="rId246" Type="http://schemas.openxmlformats.org/officeDocument/2006/relationships/slide" Target="slides/slide50.xml"/><Relationship Id="rId267" Type="http://schemas.openxmlformats.org/officeDocument/2006/relationships/slide" Target="slides/slide71.xml"/><Relationship Id="rId288" Type="http://schemas.openxmlformats.org/officeDocument/2006/relationships/slide" Target="slides/slide92.xml"/><Relationship Id="rId106" Type="http://schemas.openxmlformats.org/officeDocument/2006/relationships/customXml" Target="../customXml/item106.xml"/><Relationship Id="rId127" Type="http://schemas.openxmlformats.org/officeDocument/2006/relationships/customXml" Target="../customXml/item127.xml"/><Relationship Id="rId313" Type="http://schemas.openxmlformats.org/officeDocument/2006/relationships/slide" Target="slides/slide117.xml"/><Relationship Id="rId10" Type="http://schemas.openxmlformats.org/officeDocument/2006/relationships/customXml" Target="../customXml/item10.xml"/><Relationship Id="rId31" Type="http://schemas.openxmlformats.org/officeDocument/2006/relationships/customXml" Target="../customXml/item31.xml"/><Relationship Id="rId52" Type="http://schemas.openxmlformats.org/officeDocument/2006/relationships/customXml" Target="../customXml/item52.xml"/><Relationship Id="rId73" Type="http://schemas.openxmlformats.org/officeDocument/2006/relationships/customXml" Target="../customXml/item73.xml"/><Relationship Id="rId94" Type="http://schemas.openxmlformats.org/officeDocument/2006/relationships/customXml" Target="../customXml/item94.xml"/><Relationship Id="rId148" Type="http://schemas.openxmlformats.org/officeDocument/2006/relationships/customXml" Target="../customXml/item148.xml"/><Relationship Id="rId169" Type="http://schemas.openxmlformats.org/officeDocument/2006/relationships/customXml" Target="../customXml/item169.xml"/><Relationship Id="rId334" Type="http://schemas.openxmlformats.org/officeDocument/2006/relationships/slide" Target="slides/slide138.xml"/><Relationship Id="rId355" Type="http://schemas.openxmlformats.org/officeDocument/2006/relationships/slide" Target="slides/slide159.xml"/><Relationship Id="rId376" Type="http://schemas.openxmlformats.org/officeDocument/2006/relationships/slide" Target="slides/slide180.xml"/><Relationship Id="rId397" Type="http://schemas.openxmlformats.org/officeDocument/2006/relationships/tableStyles" Target="tableStyles.xml"/><Relationship Id="rId4" Type="http://schemas.openxmlformats.org/officeDocument/2006/relationships/customXml" Target="../customXml/item4.xml"/><Relationship Id="rId180" Type="http://schemas.openxmlformats.org/officeDocument/2006/relationships/customXml" Target="../customXml/item180.xml"/><Relationship Id="rId215" Type="http://schemas.openxmlformats.org/officeDocument/2006/relationships/slide" Target="slides/slide19.xml"/><Relationship Id="rId236" Type="http://schemas.openxmlformats.org/officeDocument/2006/relationships/slide" Target="slides/slide40.xml"/><Relationship Id="rId257" Type="http://schemas.openxmlformats.org/officeDocument/2006/relationships/slide" Target="slides/slide61.xml"/><Relationship Id="rId278" Type="http://schemas.openxmlformats.org/officeDocument/2006/relationships/slide" Target="slides/slide82.xml"/><Relationship Id="rId303" Type="http://schemas.openxmlformats.org/officeDocument/2006/relationships/slide" Target="slides/slide107.xml"/><Relationship Id="rId42" Type="http://schemas.openxmlformats.org/officeDocument/2006/relationships/customXml" Target="../customXml/item42.xml"/><Relationship Id="rId84" Type="http://schemas.openxmlformats.org/officeDocument/2006/relationships/customXml" Target="../customXml/item84.xml"/><Relationship Id="rId138" Type="http://schemas.openxmlformats.org/officeDocument/2006/relationships/customXml" Target="../customXml/item138.xml"/><Relationship Id="rId345" Type="http://schemas.openxmlformats.org/officeDocument/2006/relationships/slide" Target="slides/slide149.xml"/><Relationship Id="rId387" Type="http://schemas.openxmlformats.org/officeDocument/2006/relationships/slide" Target="slides/slide191.xml"/><Relationship Id="rId191" Type="http://schemas.openxmlformats.org/officeDocument/2006/relationships/customXml" Target="../customXml/item191.xml"/><Relationship Id="rId205" Type="http://schemas.openxmlformats.org/officeDocument/2006/relationships/slide" Target="slides/slide9.xml"/><Relationship Id="rId247" Type="http://schemas.openxmlformats.org/officeDocument/2006/relationships/slide" Target="slides/slide5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2E16A1-CD54-44AD-AAEF-7C0100267705}" type="datetimeFigureOut">
              <a:rPr lang="zh-CN" altLang="en-US" smtClean="0"/>
              <a:pPr/>
              <a:t>2019-3-6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4FC518D-AE7E-41F4-BDAF-13DD522B5C64}"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备注占位符 1"/>
          <p:cNvSpPr>
            <a:spLocks noGrp="1"/>
          </p:cNvSpPr>
          <p:nvPr>
            <p:ph type="body" idx="1"/>
          </p:nvPr>
        </p:nvSpPr>
        <p:spPr/>
        <p:txBody>
          <a:bodyPr>
            <a:normAutofit/>
          </a:bodyPr>
          <a:lstStyle/>
          <a:p>
            <a:endParaRPr lang="zh-CN" altLang="en-US" dirty="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pic>
        <p:nvPicPr>
          <p:cNvPr id="1026" name="Picture 2" descr="C:\Users\Administrator\Desktop\2019版53Bppt模板\2019版53Bppt模板-03.jpg"/>
          <p:cNvPicPr>
            <a:picLocks noChangeAspect="1" noChangeArrowheads="1"/>
          </p:cNvPicPr>
          <p:nvPr/>
        </p:nvPicPr>
        <p:blipFill>
          <a:blip r:embed="rId2" cstate="print"/>
          <a:srcRect/>
          <a:stretch>
            <a:fillRect/>
          </a:stretch>
        </p:blipFill>
        <p:spPr bwMode="auto">
          <a:xfrm>
            <a:off x="0" y="0"/>
            <a:ext cx="9448800" cy="6840538"/>
          </a:xfrm>
          <a:prstGeom prst="rect">
            <a:avLst/>
          </a:prstGeom>
          <a:noFill/>
        </p:spPr>
      </p:pic>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a:prstGeom prst="rect">
            <a:avLst/>
          </a:prstGeom>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a:xfrm>
            <a:off x="457200" y="1600200"/>
            <a:ext cx="8229600" cy="4525963"/>
          </a:xfrm>
          <a:prstGeom prst="rect">
            <a:avLst/>
          </a:prstGeo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xfrm>
            <a:off x="457200" y="6356350"/>
            <a:ext cx="2133600" cy="365125"/>
          </a:xfrm>
          <a:prstGeom prst="rect">
            <a:avLst/>
          </a:prstGeom>
        </p:spPr>
        <p:txBody>
          <a:bodyPr/>
          <a:lstStyle/>
          <a:p>
            <a:fld id="{D819A9AE-DFF2-479B-AF37-FAA367F55B3D}" type="datetimeFigureOut">
              <a:rPr lang="zh-CN" altLang="en-US" smtClean="0"/>
              <a:pPr/>
              <a:t>2019-3-6</a:t>
            </a:fld>
            <a:endParaRPr lang="zh-CN" altLang="en-US"/>
          </a:p>
        </p:txBody>
      </p:sp>
      <p:sp>
        <p:nvSpPr>
          <p:cNvPr id="5" name="页脚占位符 4"/>
          <p:cNvSpPr>
            <a:spLocks noGrp="1"/>
          </p:cNvSpPr>
          <p:nvPr>
            <p:ph type="ftr" sz="quarter" idx="11"/>
          </p:nvPr>
        </p:nvSpPr>
        <p:spPr>
          <a:xfrm>
            <a:off x="3124200" y="6356350"/>
            <a:ext cx="2895600" cy="365125"/>
          </a:xfrm>
          <a:prstGeom prst="rect">
            <a:avLst/>
          </a:prstGeom>
        </p:spPr>
        <p:txBody>
          <a:bodyPr/>
          <a:lstStyle/>
          <a:p>
            <a:endParaRPr lang="zh-CN" altLang="en-US"/>
          </a:p>
        </p:txBody>
      </p:sp>
      <p:sp>
        <p:nvSpPr>
          <p:cNvPr id="6" name="灯片编号占位符 5"/>
          <p:cNvSpPr>
            <a:spLocks noGrp="1"/>
          </p:cNvSpPr>
          <p:nvPr>
            <p:ph type="sldNum" sz="quarter" idx="12"/>
          </p:nvPr>
        </p:nvSpPr>
        <p:spPr>
          <a:xfrm>
            <a:off x="6553200" y="6356350"/>
            <a:ext cx="2133600" cy="365125"/>
          </a:xfrm>
          <a:prstGeom prst="rect">
            <a:avLst/>
          </a:prstGeom>
        </p:spPr>
        <p:txBody>
          <a:bodyPr/>
          <a:lstStyle/>
          <a:p>
            <a:fld id="{3F8935AA-09F9-4C1A-89F2-CB34E0111C49}"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 Target="../slides/slide98.xml"/><Relationship Id="rId3" Type="http://schemas.openxmlformats.org/officeDocument/2006/relationships/slideLayout" Target="../slideLayouts/slideLayout3.xml"/><Relationship Id="rId7" Type="http://schemas.openxmlformats.org/officeDocument/2006/relationships/slide" Target="../slides/slide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 Target="../slides/slid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6">
            <a:lum/>
          </a:blip>
          <a:srcRect/>
          <a:stretch>
            <a:fillRect/>
          </a:stretch>
        </a:blipFill>
        <a:effectLst/>
      </p:bgPr>
    </p:bg>
    <p:spTree>
      <p:nvGrpSpPr>
        <p:cNvPr id="1" name=""/>
        <p:cNvGrpSpPr/>
        <p:nvPr/>
      </p:nvGrpSpPr>
      <p:grpSpPr>
        <a:xfrm>
          <a:off x="0" y="0"/>
          <a:ext cx="0" cy="0"/>
          <a:chOff x="0" y="0"/>
          <a:chExt cx="0" cy="0"/>
        </a:xfrm>
      </p:grpSpPr>
      <p:grpSp>
        <p:nvGrpSpPr>
          <p:cNvPr id="2" name="组合 38"/>
          <p:cNvGrpSpPr/>
          <p:nvPr/>
        </p:nvGrpSpPr>
        <p:grpSpPr>
          <a:xfrm>
            <a:off x="7508240" y="-771460"/>
            <a:ext cx="1477010" cy="687221"/>
            <a:chOff x="7877866" y="892779"/>
            <a:chExt cx="928694" cy="761923"/>
          </a:xfrm>
        </p:grpSpPr>
        <p:sp>
          <p:nvSpPr>
            <p:cNvPr id="15" name="圆角矩形 14"/>
            <p:cNvSpPr/>
            <p:nvPr/>
          </p:nvSpPr>
          <p:spPr>
            <a:xfrm>
              <a:off x="7898656" y="892779"/>
              <a:ext cx="888995" cy="761923"/>
            </a:xfrm>
            <a:prstGeom prst="roundRect">
              <a:avLst/>
            </a:prstGeom>
            <a:solidFill>
              <a:srgbClr val="FFFFCC"/>
            </a:solidFill>
            <a:ln w="9525">
              <a:solidFill>
                <a:srgbClr val="CC99FF"/>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solidFill>
                    <a:srgbClr val="00B0F0"/>
                  </a:solidFill>
                </a:ln>
                <a:solidFill>
                  <a:schemeClr val="lt1"/>
                </a:solidFill>
                <a:effectLst/>
                <a:uLnTx/>
                <a:uFillTx/>
                <a:latin typeface="+mn-lt"/>
                <a:ea typeface="+mn-ea"/>
                <a:cs typeface="+mn-cs"/>
              </a:endParaRPr>
            </a:p>
          </p:txBody>
        </p:sp>
        <p:sp>
          <p:nvSpPr>
            <p:cNvPr id="16" name="TextBox 15"/>
            <p:cNvSpPr txBox="1"/>
            <p:nvPr/>
          </p:nvSpPr>
          <p:spPr>
            <a:xfrm>
              <a:off x="7877866" y="1017955"/>
              <a:ext cx="928694" cy="510546"/>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hlinkClick r:id="rId7" action="ppaction://hlinksldjump"/>
                </a:rPr>
                <a:t>五年高考</a:t>
              </a:r>
              <a:endParaRPr kumimoji="0" lang="zh-CN" altLang="en-US" sz="1200" b="1" i="0" u="sng" strike="noStrike" kern="1200" cap="none" spc="0" normalizeH="0" baseline="0" noProof="0" dirty="0">
                <a:ln>
                  <a:noFill/>
                </a:ln>
                <a:solidFill>
                  <a:schemeClr val="tx1"/>
                </a:solidFill>
                <a:effectLst/>
                <a:uLnTx/>
                <a:uFillTx/>
                <a:latin typeface="黑体" panose="02010609060101010101" pitchFamily="49" charset="-122"/>
                <a:ea typeface="黑体" panose="02010609060101010101" pitchFamily="49" charset="-122"/>
                <a:cs typeface="+mn-cs"/>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8" action="ppaction://hlinksldjump"/>
                </a:rPr>
                <a:t>三年</a:t>
              </a:r>
              <a:r>
                <a:rPr kumimoji="0" lang="zh-CN" altLang="en-US" sz="1200" b="1" i="0" u="sng" strike="noStrike" kern="1200" cap="none" spc="0" normalizeH="0" baseline="0" noProof="0" dirty="0" smtClean="0">
                  <a:ln>
                    <a:noFill/>
                  </a:ln>
                  <a:effectLst/>
                  <a:uLnTx/>
                  <a:uFillTx/>
                  <a:latin typeface="黑体" panose="02010609060101010101" pitchFamily="49" charset="-122"/>
                  <a:ea typeface="黑体" panose="02010609060101010101" pitchFamily="49" charset="-122"/>
                  <a:cs typeface="+mn-cs"/>
                  <a:hlinkClick r:id="rId8" action="ppaction://hlinksldjump"/>
                </a:rPr>
                <a:t>模拟</a:t>
              </a:r>
              <a:endParaRPr kumimoji="0" lang="zh-CN" altLang="en-US" sz="1200" b="1" i="0" u="sng" strike="noStrike" kern="1200" cap="none" spc="0" normalizeH="0" baseline="0" noProof="0" dirty="0">
                <a:ln>
                  <a:noFill/>
                </a:ln>
                <a:effectLst/>
                <a:uLnTx/>
                <a:uFillTx/>
                <a:latin typeface="黑体" panose="02010609060101010101" pitchFamily="49" charset="-122"/>
                <a:ea typeface="黑体" panose="02010609060101010101" pitchFamily="49" charset="-122"/>
                <a:cs typeface="+mn-cs"/>
                <a:hlinkClick r:id="rId9" action="ppaction://hlinksldjump"/>
              </a:endParaRPr>
            </a:p>
          </p:txBody>
        </p:sp>
      </p:grpSp>
      <p:sp>
        <p:nvSpPr>
          <p:cNvPr id="4" name="矩形 3"/>
          <p:cNvSpPr/>
          <p:nvPr/>
        </p:nvSpPr>
        <p:spPr>
          <a:xfrm>
            <a:off x="7454901" y="-633"/>
            <a:ext cx="1740535" cy="787295"/>
          </a:xfrm>
          <a:prstGeom prst="rect">
            <a:avLst/>
          </a:prstGeom>
          <a:solidFill>
            <a:srgbClr val="A022B2"/>
          </a:solid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grpSp>
        <p:nvGrpSpPr>
          <p:cNvPr id="3" name="组合 32"/>
          <p:cNvGrpSpPr/>
          <p:nvPr/>
        </p:nvGrpSpPr>
        <p:grpSpPr>
          <a:xfrm>
            <a:off x="7788275" y="253354"/>
            <a:ext cx="928688" cy="307191"/>
            <a:chOff x="6500826" y="236061"/>
            <a:chExt cx="1085882" cy="345632"/>
          </a:xfrm>
        </p:grpSpPr>
        <p:sp>
          <p:nvSpPr>
            <p:cNvPr id="12" name="流程图: 终止 11"/>
            <p:cNvSpPr/>
            <p:nvPr/>
          </p:nvSpPr>
          <p:spPr>
            <a:xfrm>
              <a:off x="6500826" y="282383"/>
              <a:ext cx="1071032" cy="285057"/>
            </a:xfrm>
            <a:prstGeom prst="flowChartTerminator">
              <a:avLst/>
            </a:prstGeom>
            <a:gradFill flip="none" rotWithShape="1">
              <a:gsLst>
                <a:gs pos="0">
                  <a:srgbClr val="7030A0"/>
                </a:gs>
                <a:gs pos="25000">
                  <a:srgbClr val="FF99FF"/>
                </a:gs>
                <a:gs pos="75000">
                  <a:srgbClr val="9900FF"/>
                </a:gs>
                <a:gs pos="100000">
                  <a:srgbClr val="7030A0"/>
                </a:gs>
              </a:gsLst>
              <a:lin ang="5400000" scaled="0"/>
              <a:tileRect/>
            </a:gradFill>
            <a:ln w="31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1" i="0" u="none" strike="noStrike" kern="1200" cap="none" spc="0" normalizeH="0" baseline="0" noProof="0">
                <a:ln>
                  <a:noFill/>
                </a:ln>
                <a:solidFill>
                  <a:schemeClr val="lt1"/>
                </a:solidFill>
                <a:effectLst/>
                <a:uLnTx/>
                <a:uFillTx/>
                <a:latin typeface="+mn-lt"/>
                <a:ea typeface="+mn-ea"/>
                <a:cs typeface="+mn-cs"/>
              </a:endParaRPr>
            </a:p>
          </p:txBody>
        </p:sp>
        <p:sp>
          <p:nvSpPr>
            <p:cNvPr id="13" name="TextBox 12"/>
            <p:cNvSpPr txBox="1"/>
            <p:nvPr/>
          </p:nvSpPr>
          <p:spPr>
            <a:xfrm>
              <a:off x="6530525" y="236061"/>
              <a:ext cx="1056183" cy="34563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sz="1400" b="1" i="0" u="none" strike="noStrike" kern="1200" cap="none" spc="0" normalizeH="0" baseline="0" noProof="0" dirty="0">
                  <a:ln>
                    <a:noFill/>
                  </a:ln>
                  <a:solidFill>
                    <a:schemeClr val="bg1"/>
                  </a:solidFill>
                  <a:effectLst/>
                  <a:uLnTx/>
                  <a:uFillTx/>
                  <a:latin typeface="黑体" panose="02010609060101010101" pitchFamily="49" charset="-122"/>
                  <a:ea typeface="黑体" panose="02010609060101010101" pitchFamily="49" charset="-122"/>
                  <a:cs typeface="+mn-cs"/>
                </a:rPr>
                <a:t>栏目索引</a:t>
              </a:r>
            </a:p>
          </p:txBody>
        </p:sp>
      </p:gr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Lst>
  <p:timing>
    <p:tnLst>
      <p:par>
        <p:cTn id="1" dur="indefinite" restart="never" nodeType="tmRoot">
          <p:childTnLst>
            <p:seq concurrent="1" nextAc="seek">
              <p:cTn id="2" restart="whenNotActive" fill="hold" evtFilter="cancelBubble" nodeType="interactiveSeq">
                <p:stCondLst>
                  <p:cond evt="onClick" delay="0">
                    <p:tgtEl>
                      <p:spTgt spid="3"/>
                    </p:tgtEl>
                  </p:cond>
                </p:stCondLst>
                <p:endSync evt="end" delay="0">
                  <p:rtn val="all"/>
                </p:endSync>
                <p:childTnLst>
                  <p:par>
                    <p:cTn id="3" fill="hold">
                      <p:stCondLst>
                        <p:cond delay="0"/>
                      </p:stCondLst>
                      <p:childTnLst>
                        <p:par>
                          <p:cTn id="4" fill="hold">
                            <p:stCondLst>
                              <p:cond delay="0"/>
                            </p:stCondLst>
                            <p:childTnLst>
                              <p:par>
                                <p:cTn id="5" presetID="9" presetClass="emph" presetSubtype="0" nodeType="clickEffect">
                                  <p:stCondLst>
                                    <p:cond delay="0"/>
                                  </p:stCondLst>
                                  <p:childTnLst>
                                    <p:set>
                                      <p:cBhvr rctx="PPT">
                                        <p:cTn id="6" dur="500"/>
                                        <p:tgtEl>
                                          <p:spTgt spid="3"/>
                                        </p:tgtEl>
                                        <p:attrNameLst>
                                          <p:attrName>style.opacity</p:attrName>
                                        </p:attrNameLst>
                                      </p:cBhvr>
                                      <p:to>
                                        <p:strVal val="0.25"/>
                                      </p:to>
                                    </p:set>
                                    <p:animEffect filter="image" prLst="opacity: 0.25">
                                      <p:cBhvr rctx="IE">
                                        <p:cTn id="7" dur="500"/>
                                        <p:tgtEl>
                                          <p:spTgt spid="3"/>
                                        </p:tgtEl>
                                      </p:cBhvr>
                                    </p:animEffect>
                                  </p:childTnLst>
                                </p:cTn>
                              </p:par>
                              <p:par>
                                <p:cTn id="8" presetID="42" presetClass="path" presetSubtype="0" accel="50000" decel="50000" fill="hold" nodeType="withEffect">
                                  <p:stCondLst>
                                    <p:cond delay="0"/>
                                  </p:stCondLst>
                                  <p:childTnLst>
                                    <p:animMotion origin="layout" path="M -1.94444E-6 9.74478E-7 L -0.00052 0.21485 " pathEditMode="relative" rAng="0" ptsTypes="AA">
                                      <p:cBhvr>
                                        <p:cTn id="9" dur="500" fill="hold"/>
                                        <p:tgtEl>
                                          <p:spTgt spid="2"/>
                                        </p:tgtEl>
                                        <p:attrNameLst>
                                          <p:attrName>ppt_x</p:attrName>
                                          <p:attrName>ppt_y</p:attrName>
                                        </p:attrNameLst>
                                      </p:cBhvr>
                                      <p:rCtr x="0" y="10700"/>
                                    </p:animMotion>
                                  </p:childTnLst>
                                </p:cTn>
                              </p:par>
                            </p:childTnLst>
                          </p:cTn>
                        </p:par>
                      </p:childTnLst>
                    </p:cTn>
                  </p:par>
                  <p:par>
                    <p:cTn id="10" fill="hold">
                      <p:stCondLst>
                        <p:cond delay="indefinite"/>
                      </p:stCondLst>
                      <p:childTnLst>
                        <p:par>
                          <p:cTn id="11" fill="hold">
                            <p:stCondLst>
                              <p:cond delay="0"/>
                            </p:stCondLst>
                            <p:childTnLst>
                              <p:par>
                                <p:cTn id="12" presetID="64" presetClass="path" presetSubtype="0" accel="50000" decel="50000" fill="hold" nodeType="clickEffect">
                                  <p:stCondLst>
                                    <p:cond delay="0"/>
                                  </p:stCondLst>
                                  <p:childTnLst>
                                    <p:animMotion origin="layout" path="M 0 0  L 0 -0.33426  E" pathEditMode="relative" ptsTypes="">
                                      <p:cBhvr>
                                        <p:cTn id="13" dur="500" fill="hold"/>
                                        <p:tgtEl>
                                          <p:spTgt spid="2"/>
                                        </p:tgtEl>
                                        <p:attrNameLst>
                                          <p:attrName>ppt_x</p:attrName>
                                          <p:attrName>ppt_y</p:attrName>
                                        </p:attrNameLst>
                                      </p:cBhvr>
                                    </p:animMotion>
                                  </p:childTnLst>
                                </p:cTn>
                              </p:par>
                            </p:childTnLst>
                          </p:cTn>
                        </p:par>
                      </p:childTnLst>
                    </p:cTn>
                  </p:par>
                </p:childTnLst>
              </p:cTn>
              <p:nextCondLst>
                <p:cond evt="onClick" delay="0">
                  <p:tgtEl>
                    <p:spTgt spid="3"/>
                  </p:tgtEl>
                </p:cond>
              </p:nextCondLst>
            </p:seq>
          </p:childTnLst>
        </p:cTn>
      </p:par>
    </p:tnLst>
  </p:timing>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1" fontAlgn="base" hangingPunct="1">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ea typeface="+mn-ea"/>
        </a:defRPr>
      </a:lvl2pPr>
      <a:lvl3pPr marL="1143000" indent="-228600" algn="l" rtl="0" eaLnBrk="1" fontAlgn="base" hangingPunct="1">
        <a:spcBef>
          <a:spcPct val="20000"/>
        </a:spcBef>
        <a:spcAft>
          <a:spcPct val="0"/>
        </a:spcAft>
        <a:buChar char="•"/>
        <a:defRPr sz="2400">
          <a:solidFill>
            <a:schemeClr val="tx1"/>
          </a:solidFill>
          <a:latin typeface="+mn-lt"/>
          <a:ea typeface="+mn-ea"/>
        </a:defRPr>
      </a:lvl3pPr>
      <a:lvl4pPr marL="1600200" indent="-228600" algn="l" rtl="0" eaLnBrk="1" fontAlgn="base" hangingPunct="1">
        <a:spcBef>
          <a:spcPct val="20000"/>
        </a:spcBef>
        <a:spcAft>
          <a:spcPct val="0"/>
        </a:spcAft>
        <a:buChar char="–"/>
        <a:defRPr sz="2000">
          <a:solidFill>
            <a:schemeClr val="tx1"/>
          </a:solidFill>
          <a:latin typeface="+mn-lt"/>
          <a:ea typeface="+mn-ea"/>
        </a:defRPr>
      </a:lvl4pPr>
      <a:lvl5pPr marL="2057400" indent="-228600" algn="l" rtl="0" eaLnBrk="1" fontAlgn="base" hangingPunct="1">
        <a:spcBef>
          <a:spcPct val="20000"/>
        </a:spcBef>
        <a:spcAft>
          <a:spcPct val="0"/>
        </a:spcAft>
        <a:buChar char="»"/>
        <a:defRPr sz="2000">
          <a:solidFill>
            <a:schemeClr val="tx1"/>
          </a:solidFill>
          <a:latin typeface="+mn-lt"/>
          <a:ea typeface="+mn-ea"/>
        </a:defRPr>
      </a:lvl5pPr>
      <a:lvl6pPr marL="2514600" indent="-228600" algn="l" rtl="0" eaLnBrk="1" fontAlgn="base" hangingPunct="1">
        <a:spcBef>
          <a:spcPct val="20000"/>
        </a:spcBef>
        <a:spcAft>
          <a:spcPct val="0"/>
        </a:spcAft>
        <a:buChar char="»"/>
        <a:defRPr sz="2000">
          <a:solidFill>
            <a:schemeClr val="tx1"/>
          </a:solidFill>
          <a:latin typeface="+mn-lt"/>
          <a:ea typeface="+mn-ea"/>
        </a:defRPr>
      </a:lvl6pPr>
      <a:lvl7pPr marL="2971800" indent="-228600" algn="l" rtl="0" eaLnBrk="1" fontAlgn="base" hangingPunct="1">
        <a:spcBef>
          <a:spcPct val="20000"/>
        </a:spcBef>
        <a:spcAft>
          <a:spcPct val="0"/>
        </a:spcAft>
        <a:buChar char="»"/>
        <a:defRPr sz="2000">
          <a:solidFill>
            <a:schemeClr val="tx1"/>
          </a:solidFill>
          <a:latin typeface="+mn-lt"/>
          <a:ea typeface="+mn-ea"/>
        </a:defRPr>
      </a:lvl7pPr>
      <a:lvl8pPr marL="3429000" indent="-228600" algn="l" rtl="0" eaLnBrk="1" fontAlgn="base" hangingPunct="1">
        <a:spcBef>
          <a:spcPct val="20000"/>
        </a:spcBef>
        <a:spcAft>
          <a:spcPct val="0"/>
        </a:spcAft>
        <a:buChar char="»"/>
        <a:defRPr sz="2000">
          <a:solidFill>
            <a:schemeClr val="tx1"/>
          </a:solidFill>
          <a:latin typeface="+mn-lt"/>
          <a:ea typeface="+mn-ea"/>
        </a:defRPr>
      </a:lvl8pPr>
      <a:lvl9pPr marL="3886200" indent="-228600" algn="l" rtl="0" eaLnBrk="1" fontAlgn="base" hangingPunct="1">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customXml" Target="../../customXml/item28.xml"/></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99.xml"/><Relationship Id="rId2" Type="http://schemas.openxmlformats.org/officeDocument/2006/relationships/slideLayout" Target="../slideLayouts/slideLayout4.xml"/><Relationship Id="rId1" Type="http://schemas.openxmlformats.org/officeDocument/2006/relationships/customXml" Target="../../customXml/item180.xml"/></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100.xml"/><Relationship Id="rId2" Type="http://schemas.openxmlformats.org/officeDocument/2006/relationships/slideLayout" Target="../slideLayouts/slideLayout4.xml"/><Relationship Id="rId1" Type="http://schemas.openxmlformats.org/officeDocument/2006/relationships/customXml" Target="../../customXml/item141.xml"/></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101.xml"/><Relationship Id="rId2" Type="http://schemas.openxmlformats.org/officeDocument/2006/relationships/slideLayout" Target="../slideLayouts/slideLayout4.xml"/><Relationship Id="rId1" Type="http://schemas.openxmlformats.org/officeDocument/2006/relationships/customXml" Target="../../customXml/item168.xml"/></Relationships>
</file>

<file path=ppt/slides/_rels/slide103.xml.rels><?xml version="1.0" encoding="UTF-8" standalone="yes"?>
<Relationships xmlns="http://schemas.openxmlformats.org/package/2006/relationships"><Relationship Id="rId3" Type="http://schemas.openxmlformats.org/officeDocument/2006/relationships/notesSlide" Target="../notesSlides/notesSlide102.xml"/><Relationship Id="rId2" Type="http://schemas.openxmlformats.org/officeDocument/2006/relationships/slideLayout" Target="../slideLayouts/slideLayout4.xml"/><Relationship Id="rId1" Type="http://schemas.openxmlformats.org/officeDocument/2006/relationships/customXml" Target="../../customXml/item27.xml"/></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103.xml"/><Relationship Id="rId2" Type="http://schemas.openxmlformats.org/officeDocument/2006/relationships/slideLayout" Target="../slideLayouts/slideLayout4.xml"/><Relationship Id="rId1" Type="http://schemas.openxmlformats.org/officeDocument/2006/relationships/customXml" Target="../../customXml/item179.xml"/></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104.xml"/><Relationship Id="rId2" Type="http://schemas.openxmlformats.org/officeDocument/2006/relationships/slideLayout" Target="../slideLayouts/slideLayout4.xml"/><Relationship Id="rId1" Type="http://schemas.openxmlformats.org/officeDocument/2006/relationships/customXml" Target="../../customXml/item51.xml"/></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105.xml"/><Relationship Id="rId2" Type="http://schemas.openxmlformats.org/officeDocument/2006/relationships/slideLayout" Target="../slideLayouts/slideLayout4.xml"/><Relationship Id="rId1" Type="http://schemas.openxmlformats.org/officeDocument/2006/relationships/customXml" Target="../../customXml/item70.xml"/></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106.xml"/><Relationship Id="rId2" Type="http://schemas.openxmlformats.org/officeDocument/2006/relationships/slideLayout" Target="../slideLayouts/slideLayout4.xml"/><Relationship Id="rId1" Type="http://schemas.openxmlformats.org/officeDocument/2006/relationships/customXml" Target="../../customXml/item153.xml"/></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107.xml"/><Relationship Id="rId2" Type="http://schemas.openxmlformats.org/officeDocument/2006/relationships/slideLayout" Target="../slideLayouts/slideLayout4.xml"/><Relationship Id="rId1" Type="http://schemas.openxmlformats.org/officeDocument/2006/relationships/customXml" Target="../../customXml/item170.xml"/></Relationships>
</file>

<file path=ppt/slides/_rels/slide109.xml.rels><?xml version="1.0" encoding="UTF-8" standalone="yes"?>
<Relationships xmlns="http://schemas.openxmlformats.org/package/2006/relationships"><Relationship Id="rId3" Type="http://schemas.openxmlformats.org/officeDocument/2006/relationships/notesSlide" Target="../notesSlides/notesSlide108.xml"/><Relationship Id="rId2" Type="http://schemas.openxmlformats.org/officeDocument/2006/relationships/slideLayout" Target="../slideLayouts/slideLayout4.xml"/><Relationship Id="rId1" Type="http://schemas.openxmlformats.org/officeDocument/2006/relationships/customXml" Target="../../customXml/item163.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customXml" Target="../../customXml/item124.xml"/></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109.xml"/><Relationship Id="rId2" Type="http://schemas.openxmlformats.org/officeDocument/2006/relationships/slideLayout" Target="../slideLayouts/slideLayout4.xml"/><Relationship Id="rId1" Type="http://schemas.openxmlformats.org/officeDocument/2006/relationships/customXml" Target="../../customXml/item25.xml"/></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110.xml"/><Relationship Id="rId2" Type="http://schemas.openxmlformats.org/officeDocument/2006/relationships/slideLayout" Target="../slideLayouts/slideLayout4.xml"/><Relationship Id="rId1" Type="http://schemas.openxmlformats.org/officeDocument/2006/relationships/customXml" Target="../../customXml/item52.xml"/></Relationships>
</file>

<file path=ppt/slides/_rels/slide112.xml.rels><?xml version="1.0" encoding="UTF-8" standalone="yes"?>
<Relationships xmlns="http://schemas.openxmlformats.org/package/2006/relationships"><Relationship Id="rId3" Type="http://schemas.openxmlformats.org/officeDocument/2006/relationships/notesSlide" Target="../notesSlides/notesSlide111.xml"/><Relationship Id="rId2" Type="http://schemas.openxmlformats.org/officeDocument/2006/relationships/slideLayout" Target="../slideLayouts/slideLayout4.xml"/><Relationship Id="rId1" Type="http://schemas.openxmlformats.org/officeDocument/2006/relationships/customXml" Target="../../customXml/item175.xml"/></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112.xml"/><Relationship Id="rId2" Type="http://schemas.openxmlformats.org/officeDocument/2006/relationships/slideLayout" Target="../slideLayouts/slideLayout4.xml"/><Relationship Id="rId1" Type="http://schemas.openxmlformats.org/officeDocument/2006/relationships/customXml" Target="../../customXml/item84.xml"/></Relationships>
</file>

<file path=ppt/slides/_rels/slide114.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4.xml"/><Relationship Id="rId1" Type="http://schemas.openxmlformats.org/officeDocument/2006/relationships/customXml" Target="../../customXml/item85.xml"/></Relationships>
</file>

<file path=ppt/slides/_rels/slide115.xml.rels><?xml version="1.0" encoding="UTF-8" standalone="yes"?>
<Relationships xmlns="http://schemas.openxmlformats.org/package/2006/relationships"><Relationship Id="rId3" Type="http://schemas.openxmlformats.org/officeDocument/2006/relationships/notesSlide" Target="../notesSlides/notesSlide114.xml"/><Relationship Id="rId2" Type="http://schemas.openxmlformats.org/officeDocument/2006/relationships/slideLayout" Target="../slideLayouts/slideLayout4.xml"/><Relationship Id="rId1" Type="http://schemas.openxmlformats.org/officeDocument/2006/relationships/customXml" Target="../../customXml/item115.xml"/></Relationships>
</file>

<file path=ppt/slides/_rels/slide116.xml.rels><?xml version="1.0" encoding="UTF-8" standalone="yes"?>
<Relationships xmlns="http://schemas.openxmlformats.org/package/2006/relationships"><Relationship Id="rId3" Type="http://schemas.openxmlformats.org/officeDocument/2006/relationships/notesSlide" Target="../notesSlides/notesSlide115.xml"/><Relationship Id="rId2" Type="http://schemas.openxmlformats.org/officeDocument/2006/relationships/slideLayout" Target="../slideLayouts/slideLayout4.xml"/><Relationship Id="rId1" Type="http://schemas.openxmlformats.org/officeDocument/2006/relationships/customXml" Target="../../customXml/item23.xml"/></Relationships>
</file>

<file path=ppt/slides/_rels/slide117.xml.rels><?xml version="1.0" encoding="UTF-8" standalone="yes"?>
<Relationships xmlns="http://schemas.openxmlformats.org/package/2006/relationships"><Relationship Id="rId3" Type="http://schemas.openxmlformats.org/officeDocument/2006/relationships/notesSlide" Target="../notesSlides/notesSlide116.xml"/><Relationship Id="rId2" Type="http://schemas.openxmlformats.org/officeDocument/2006/relationships/slideLayout" Target="../slideLayouts/slideLayout4.xml"/><Relationship Id="rId1" Type="http://schemas.openxmlformats.org/officeDocument/2006/relationships/customXml" Target="../../customXml/item134.xml"/></Relationships>
</file>

<file path=ppt/slides/_rels/slide118.xml.rels><?xml version="1.0" encoding="UTF-8" standalone="yes"?>
<Relationships xmlns="http://schemas.openxmlformats.org/package/2006/relationships"><Relationship Id="rId3" Type="http://schemas.openxmlformats.org/officeDocument/2006/relationships/notesSlide" Target="../notesSlides/notesSlide117.xml"/><Relationship Id="rId2" Type="http://schemas.openxmlformats.org/officeDocument/2006/relationships/slideLayout" Target="../slideLayouts/slideLayout4.xml"/><Relationship Id="rId1" Type="http://schemas.openxmlformats.org/officeDocument/2006/relationships/customXml" Target="../../customXml/item26.xml"/></Relationships>
</file>

<file path=ppt/slides/_rels/slide119.xml.rels><?xml version="1.0" encoding="UTF-8" standalone="yes"?>
<Relationships xmlns="http://schemas.openxmlformats.org/package/2006/relationships"><Relationship Id="rId3" Type="http://schemas.openxmlformats.org/officeDocument/2006/relationships/notesSlide" Target="../notesSlides/notesSlide118.xml"/><Relationship Id="rId2" Type="http://schemas.openxmlformats.org/officeDocument/2006/relationships/slideLayout" Target="../slideLayouts/slideLayout4.xml"/><Relationship Id="rId1" Type="http://schemas.openxmlformats.org/officeDocument/2006/relationships/customXml" Target="../../customXml/item46.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customXml" Target="../../customXml/item18.xml"/></Relationships>
</file>

<file path=ppt/slides/_rels/slide120.xml.rels><?xml version="1.0" encoding="UTF-8" standalone="yes"?>
<Relationships xmlns="http://schemas.openxmlformats.org/package/2006/relationships"><Relationship Id="rId3" Type="http://schemas.openxmlformats.org/officeDocument/2006/relationships/notesSlide" Target="../notesSlides/notesSlide119.xml"/><Relationship Id="rId2" Type="http://schemas.openxmlformats.org/officeDocument/2006/relationships/slideLayout" Target="../slideLayouts/slideLayout4.xml"/><Relationship Id="rId1" Type="http://schemas.openxmlformats.org/officeDocument/2006/relationships/customXml" Target="../../customXml/item119.xml"/></Relationships>
</file>

<file path=ppt/slides/_rels/slide121.xml.rels><?xml version="1.0" encoding="UTF-8" standalone="yes"?>
<Relationships xmlns="http://schemas.openxmlformats.org/package/2006/relationships"><Relationship Id="rId3" Type="http://schemas.openxmlformats.org/officeDocument/2006/relationships/notesSlide" Target="../notesSlides/notesSlide120.xml"/><Relationship Id="rId2" Type="http://schemas.openxmlformats.org/officeDocument/2006/relationships/slideLayout" Target="../slideLayouts/slideLayout4.xml"/><Relationship Id="rId1" Type="http://schemas.openxmlformats.org/officeDocument/2006/relationships/customXml" Target="../../customXml/item161.xml"/></Relationships>
</file>

<file path=ppt/slides/_rels/slide122.xml.rels><?xml version="1.0" encoding="UTF-8" standalone="yes"?>
<Relationships xmlns="http://schemas.openxmlformats.org/package/2006/relationships"><Relationship Id="rId3" Type="http://schemas.openxmlformats.org/officeDocument/2006/relationships/notesSlide" Target="../notesSlides/notesSlide121.xml"/><Relationship Id="rId2" Type="http://schemas.openxmlformats.org/officeDocument/2006/relationships/slideLayout" Target="../slideLayouts/slideLayout4.xml"/><Relationship Id="rId1" Type="http://schemas.openxmlformats.org/officeDocument/2006/relationships/customXml" Target="../../customXml/item112.xml"/></Relationships>
</file>

<file path=ppt/slides/_rels/slide123.xml.rels><?xml version="1.0" encoding="UTF-8" standalone="yes"?>
<Relationships xmlns="http://schemas.openxmlformats.org/package/2006/relationships"><Relationship Id="rId3" Type="http://schemas.openxmlformats.org/officeDocument/2006/relationships/notesSlide" Target="../notesSlides/notesSlide122.xml"/><Relationship Id="rId2" Type="http://schemas.openxmlformats.org/officeDocument/2006/relationships/slideLayout" Target="../slideLayouts/slideLayout4.xml"/><Relationship Id="rId1" Type="http://schemas.openxmlformats.org/officeDocument/2006/relationships/customXml" Target="../../customXml/item195.xml"/></Relationships>
</file>

<file path=ppt/slides/_rels/slide124.xml.rels><?xml version="1.0" encoding="UTF-8" standalone="yes"?>
<Relationships xmlns="http://schemas.openxmlformats.org/package/2006/relationships"><Relationship Id="rId3" Type="http://schemas.openxmlformats.org/officeDocument/2006/relationships/notesSlide" Target="../notesSlides/notesSlide123.xml"/><Relationship Id="rId2" Type="http://schemas.openxmlformats.org/officeDocument/2006/relationships/slideLayout" Target="../slideLayouts/slideLayout4.xml"/><Relationship Id="rId1" Type="http://schemas.openxmlformats.org/officeDocument/2006/relationships/customXml" Target="../../customXml/item104.xml"/></Relationships>
</file>

<file path=ppt/slides/_rels/slide125.xml.rels><?xml version="1.0" encoding="UTF-8" standalone="yes"?>
<Relationships xmlns="http://schemas.openxmlformats.org/package/2006/relationships"><Relationship Id="rId3" Type="http://schemas.openxmlformats.org/officeDocument/2006/relationships/notesSlide" Target="../notesSlides/notesSlide124.xml"/><Relationship Id="rId2" Type="http://schemas.openxmlformats.org/officeDocument/2006/relationships/slideLayout" Target="../slideLayouts/slideLayout4.xml"/><Relationship Id="rId1" Type="http://schemas.openxmlformats.org/officeDocument/2006/relationships/customXml" Target="../../customXml/item135.xml"/></Relationships>
</file>

<file path=ppt/slides/_rels/slide126.xml.rels><?xml version="1.0" encoding="UTF-8" standalone="yes"?>
<Relationships xmlns="http://schemas.openxmlformats.org/package/2006/relationships"><Relationship Id="rId3" Type="http://schemas.openxmlformats.org/officeDocument/2006/relationships/notesSlide" Target="../notesSlides/notesSlide125.xml"/><Relationship Id="rId2" Type="http://schemas.openxmlformats.org/officeDocument/2006/relationships/slideLayout" Target="../slideLayouts/slideLayout4.xml"/><Relationship Id="rId1" Type="http://schemas.openxmlformats.org/officeDocument/2006/relationships/customXml" Target="../../customXml/item101.xml"/></Relationships>
</file>

<file path=ppt/slides/_rels/slide127.xml.rels><?xml version="1.0" encoding="UTF-8" standalone="yes"?>
<Relationships xmlns="http://schemas.openxmlformats.org/package/2006/relationships"><Relationship Id="rId3" Type="http://schemas.openxmlformats.org/officeDocument/2006/relationships/notesSlide" Target="../notesSlides/notesSlide126.xml"/><Relationship Id="rId2" Type="http://schemas.openxmlformats.org/officeDocument/2006/relationships/slideLayout" Target="../slideLayouts/slideLayout4.xml"/><Relationship Id="rId1" Type="http://schemas.openxmlformats.org/officeDocument/2006/relationships/customXml" Target="../../customXml/item160.xml"/></Relationships>
</file>

<file path=ppt/slides/_rels/slide128.xml.rels><?xml version="1.0" encoding="UTF-8" standalone="yes"?>
<Relationships xmlns="http://schemas.openxmlformats.org/package/2006/relationships"><Relationship Id="rId3" Type="http://schemas.openxmlformats.org/officeDocument/2006/relationships/notesSlide" Target="../notesSlides/notesSlide127.xml"/><Relationship Id="rId2" Type="http://schemas.openxmlformats.org/officeDocument/2006/relationships/slideLayout" Target="../slideLayouts/slideLayout4.xml"/><Relationship Id="rId1" Type="http://schemas.openxmlformats.org/officeDocument/2006/relationships/customXml" Target="../../customXml/item13.xml"/></Relationships>
</file>

<file path=ppt/slides/_rels/slide129.xml.rels><?xml version="1.0" encoding="UTF-8" standalone="yes"?>
<Relationships xmlns="http://schemas.openxmlformats.org/package/2006/relationships"><Relationship Id="rId3" Type="http://schemas.openxmlformats.org/officeDocument/2006/relationships/notesSlide" Target="../notesSlides/notesSlide128.xml"/><Relationship Id="rId2" Type="http://schemas.openxmlformats.org/officeDocument/2006/relationships/slideLayout" Target="../slideLayouts/slideLayout4.xml"/><Relationship Id="rId1" Type="http://schemas.openxmlformats.org/officeDocument/2006/relationships/customXml" Target="../../customXml/item56.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customXml" Target="../../customXml/item87.xml"/></Relationships>
</file>

<file path=ppt/slides/_rels/slide130.xml.rels><?xml version="1.0" encoding="UTF-8" standalone="yes"?>
<Relationships xmlns="http://schemas.openxmlformats.org/package/2006/relationships"><Relationship Id="rId3" Type="http://schemas.openxmlformats.org/officeDocument/2006/relationships/notesSlide" Target="../notesSlides/notesSlide129.xml"/><Relationship Id="rId2" Type="http://schemas.openxmlformats.org/officeDocument/2006/relationships/slideLayout" Target="../slideLayouts/slideLayout4.xml"/><Relationship Id="rId1" Type="http://schemas.openxmlformats.org/officeDocument/2006/relationships/customXml" Target="../../customXml/item142.xml"/></Relationships>
</file>

<file path=ppt/slides/_rels/slide131.xml.rels><?xml version="1.0" encoding="UTF-8" standalone="yes"?>
<Relationships xmlns="http://schemas.openxmlformats.org/package/2006/relationships"><Relationship Id="rId3" Type="http://schemas.openxmlformats.org/officeDocument/2006/relationships/notesSlide" Target="../notesSlides/notesSlide130.xml"/><Relationship Id="rId2" Type="http://schemas.openxmlformats.org/officeDocument/2006/relationships/slideLayout" Target="../slideLayouts/slideLayout4.xml"/><Relationship Id="rId1" Type="http://schemas.openxmlformats.org/officeDocument/2006/relationships/customXml" Target="../../customXml/item186.xml"/></Relationships>
</file>

<file path=ppt/slides/_rels/slide132.xml.rels><?xml version="1.0" encoding="UTF-8" standalone="yes"?>
<Relationships xmlns="http://schemas.openxmlformats.org/package/2006/relationships"><Relationship Id="rId3" Type="http://schemas.openxmlformats.org/officeDocument/2006/relationships/notesSlide" Target="../notesSlides/notesSlide131.xml"/><Relationship Id="rId2" Type="http://schemas.openxmlformats.org/officeDocument/2006/relationships/slideLayout" Target="../slideLayouts/slideLayout4.xml"/><Relationship Id="rId1" Type="http://schemas.openxmlformats.org/officeDocument/2006/relationships/customXml" Target="../../customXml/item190.xml"/></Relationships>
</file>

<file path=ppt/slides/_rels/slide133.xml.rels><?xml version="1.0" encoding="UTF-8" standalone="yes"?>
<Relationships xmlns="http://schemas.openxmlformats.org/package/2006/relationships"><Relationship Id="rId3" Type="http://schemas.openxmlformats.org/officeDocument/2006/relationships/notesSlide" Target="../notesSlides/notesSlide132.xml"/><Relationship Id="rId2" Type="http://schemas.openxmlformats.org/officeDocument/2006/relationships/slideLayout" Target="../slideLayouts/slideLayout4.xml"/><Relationship Id="rId1" Type="http://schemas.openxmlformats.org/officeDocument/2006/relationships/customXml" Target="../../customXml/item151.xml"/></Relationships>
</file>

<file path=ppt/slides/_rels/slide134.xml.rels><?xml version="1.0" encoding="UTF-8" standalone="yes"?>
<Relationships xmlns="http://schemas.openxmlformats.org/package/2006/relationships"><Relationship Id="rId3" Type="http://schemas.openxmlformats.org/officeDocument/2006/relationships/notesSlide" Target="../notesSlides/notesSlide133.xml"/><Relationship Id="rId2" Type="http://schemas.openxmlformats.org/officeDocument/2006/relationships/slideLayout" Target="../slideLayouts/slideLayout4.xml"/><Relationship Id="rId1" Type="http://schemas.openxmlformats.org/officeDocument/2006/relationships/customXml" Target="../../customXml/item31.xml"/></Relationships>
</file>

<file path=ppt/slides/_rels/slide135.xml.rels><?xml version="1.0" encoding="UTF-8" standalone="yes"?>
<Relationships xmlns="http://schemas.openxmlformats.org/package/2006/relationships"><Relationship Id="rId3" Type="http://schemas.openxmlformats.org/officeDocument/2006/relationships/notesSlide" Target="../notesSlides/notesSlide134.xml"/><Relationship Id="rId2" Type="http://schemas.openxmlformats.org/officeDocument/2006/relationships/slideLayout" Target="../slideLayouts/slideLayout4.xml"/><Relationship Id="rId1" Type="http://schemas.openxmlformats.org/officeDocument/2006/relationships/customXml" Target="../../customXml/item54.xml"/></Relationships>
</file>

<file path=ppt/slides/_rels/slide136.xml.rels><?xml version="1.0" encoding="UTF-8" standalone="yes"?>
<Relationships xmlns="http://schemas.openxmlformats.org/package/2006/relationships"><Relationship Id="rId3" Type="http://schemas.openxmlformats.org/officeDocument/2006/relationships/notesSlide" Target="../notesSlides/notesSlide135.xml"/><Relationship Id="rId2" Type="http://schemas.openxmlformats.org/officeDocument/2006/relationships/slideLayout" Target="../slideLayouts/slideLayout4.xml"/><Relationship Id="rId1" Type="http://schemas.openxmlformats.org/officeDocument/2006/relationships/customXml" Target="../../customXml/item143.xml"/></Relationships>
</file>

<file path=ppt/slides/_rels/slide137.xml.rels><?xml version="1.0" encoding="UTF-8" standalone="yes"?>
<Relationships xmlns="http://schemas.openxmlformats.org/package/2006/relationships"><Relationship Id="rId3" Type="http://schemas.openxmlformats.org/officeDocument/2006/relationships/notesSlide" Target="../notesSlides/notesSlide136.xml"/><Relationship Id="rId2" Type="http://schemas.openxmlformats.org/officeDocument/2006/relationships/slideLayout" Target="../slideLayouts/slideLayout4.xml"/><Relationship Id="rId1" Type="http://schemas.openxmlformats.org/officeDocument/2006/relationships/customXml" Target="../../customXml/item138.xml"/></Relationships>
</file>

<file path=ppt/slides/_rels/slide138.xml.rels><?xml version="1.0" encoding="UTF-8" standalone="yes"?>
<Relationships xmlns="http://schemas.openxmlformats.org/package/2006/relationships"><Relationship Id="rId3" Type="http://schemas.openxmlformats.org/officeDocument/2006/relationships/notesSlide" Target="../notesSlides/notesSlide137.xml"/><Relationship Id="rId2" Type="http://schemas.openxmlformats.org/officeDocument/2006/relationships/slideLayout" Target="../slideLayouts/slideLayout4.xml"/><Relationship Id="rId1" Type="http://schemas.openxmlformats.org/officeDocument/2006/relationships/customXml" Target="../../customXml/item126.xml"/></Relationships>
</file>

<file path=ppt/slides/_rels/slide139.xml.rels><?xml version="1.0" encoding="UTF-8" standalone="yes"?>
<Relationships xmlns="http://schemas.openxmlformats.org/package/2006/relationships"><Relationship Id="rId3" Type="http://schemas.openxmlformats.org/officeDocument/2006/relationships/notesSlide" Target="../notesSlides/notesSlide138.xml"/><Relationship Id="rId2" Type="http://schemas.openxmlformats.org/officeDocument/2006/relationships/slideLayout" Target="../slideLayouts/slideLayout4.xml"/><Relationship Id="rId1" Type="http://schemas.openxmlformats.org/officeDocument/2006/relationships/customXml" Target="../../customXml/item136.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customXml" Target="../../customXml/item116.xml"/></Relationships>
</file>

<file path=ppt/slides/_rels/slide140.xml.rels><?xml version="1.0" encoding="UTF-8" standalone="yes"?>
<Relationships xmlns="http://schemas.openxmlformats.org/package/2006/relationships"><Relationship Id="rId3" Type="http://schemas.openxmlformats.org/officeDocument/2006/relationships/notesSlide" Target="../notesSlides/notesSlide139.xml"/><Relationship Id="rId2" Type="http://schemas.openxmlformats.org/officeDocument/2006/relationships/slideLayout" Target="../slideLayouts/slideLayout4.xml"/><Relationship Id="rId1" Type="http://schemas.openxmlformats.org/officeDocument/2006/relationships/customXml" Target="../../customXml/item166.xml"/></Relationships>
</file>

<file path=ppt/slides/_rels/slide141.xml.rels><?xml version="1.0" encoding="UTF-8" standalone="yes"?>
<Relationships xmlns="http://schemas.openxmlformats.org/package/2006/relationships"><Relationship Id="rId3" Type="http://schemas.openxmlformats.org/officeDocument/2006/relationships/notesSlide" Target="../notesSlides/notesSlide140.xml"/><Relationship Id="rId2" Type="http://schemas.openxmlformats.org/officeDocument/2006/relationships/slideLayout" Target="../slideLayouts/slideLayout4.xml"/><Relationship Id="rId1" Type="http://schemas.openxmlformats.org/officeDocument/2006/relationships/customXml" Target="../../customXml/item47.xml"/></Relationships>
</file>

<file path=ppt/slides/_rels/slide142.xml.rels><?xml version="1.0" encoding="UTF-8" standalone="yes"?>
<Relationships xmlns="http://schemas.openxmlformats.org/package/2006/relationships"><Relationship Id="rId3" Type="http://schemas.openxmlformats.org/officeDocument/2006/relationships/notesSlide" Target="../notesSlides/notesSlide141.xml"/><Relationship Id="rId2" Type="http://schemas.openxmlformats.org/officeDocument/2006/relationships/slideLayout" Target="../slideLayouts/slideLayout4.xml"/><Relationship Id="rId1" Type="http://schemas.openxmlformats.org/officeDocument/2006/relationships/customXml" Target="../../customXml/item42.xml"/></Relationships>
</file>

<file path=ppt/slides/_rels/slide143.xml.rels><?xml version="1.0" encoding="UTF-8" standalone="yes"?>
<Relationships xmlns="http://schemas.openxmlformats.org/package/2006/relationships"><Relationship Id="rId3" Type="http://schemas.openxmlformats.org/officeDocument/2006/relationships/notesSlide" Target="../notesSlides/notesSlide142.xml"/><Relationship Id="rId2" Type="http://schemas.openxmlformats.org/officeDocument/2006/relationships/slideLayout" Target="../slideLayouts/slideLayout4.xml"/><Relationship Id="rId1" Type="http://schemas.openxmlformats.org/officeDocument/2006/relationships/customXml" Target="../../customXml/item102.xml"/></Relationships>
</file>

<file path=ppt/slides/_rels/slide144.xml.rels><?xml version="1.0" encoding="UTF-8" standalone="yes"?>
<Relationships xmlns="http://schemas.openxmlformats.org/package/2006/relationships"><Relationship Id="rId3" Type="http://schemas.openxmlformats.org/officeDocument/2006/relationships/notesSlide" Target="../notesSlides/notesSlide143.xml"/><Relationship Id="rId2" Type="http://schemas.openxmlformats.org/officeDocument/2006/relationships/slideLayout" Target="../slideLayouts/slideLayout4.xml"/><Relationship Id="rId1" Type="http://schemas.openxmlformats.org/officeDocument/2006/relationships/customXml" Target="../../customXml/item83.xml"/></Relationships>
</file>

<file path=ppt/slides/_rels/slide145.xml.rels><?xml version="1.0" encoding="UTF-8" standalone="yes"?>
<Relationships xmlns="http://schemas.openxmlformats.org/package/2006/relationships"><Relationship Id="rId3" Type="http://schemas.openxmlformats.org/officeDocument/2006/relationships/notesSlide" Target="../notesSlides/notesSlide144.xml"/><Relationship Id="rId2" Type="http://schemas.openxmlformats.org/officeDocument/2006/relationships/slideLayout" Target="../slideLayouts/slideLayout4.xml"/><Relationship Id="rId1" Type="http://schemas.openxmlformats.org/officeDocument/2006/relationships/customXml" Target="../../customXml/item154.xml"/></Relationships>
</file>

<file path=ppt/slides/_rels/slide146.xml.rels><?xml version="1.0" encoding="UTF-8" standalone="yes"?>
<Relationships xmlns="http://schemas.openxmlformats.org/package/2006/relationships"><Relationship Id="rId3" Type="http://schemas.openxmlformats.org/officeDocument/2006/relationships/notesSlide" Target="../notesSlides/notesSlide145.xml"/><Relationship Id="rId2" Type="http://schemas.openxmlformats.org/officeDocument/2006/relationships/slideLayout" Target="../slideLayouts/slideLayout4.xml"/><Relationship Id="rId1" Type="http://schemas.openxmlformats.org/officeDocument/2006/relationships/customXml" Target="../../customXml/item132.xml"/></Relationships>
</file>

<file path=ppt/slides/_rels/slide147.xml.rels><?xml version="1.0" encoding="UTF-8" standalone="yes"?>
<Relationships xmlns="http://schemas.openxmlformats.org/package/2006/relationships"><Relationship Id="rId3" Type="http://schemas.openxmlformats.org/officeDocument/2006/relationships/notesSlide" Target="../notesSlides/notesSlide146.xml"/><Relationship Id="rId2" Type="http://schemas.openxmlformats.org/officeDocument/2006/relationships/slideLayout" Target="../slideLayouts/slideLayout4.xml"/><Relationship Id="rId1" Type="http://schemas.openxmlformats.org/officeDocument/2006/relationships/customXml" Target="../../customXml/item64.xml"/></Relationships>
</file>

<file path=ppt/slides/_rels/slide148.xml.rels><?xml version="1.0" encoding="UTF-8" standalone="yes"?>
<Relationships xmlns="http://schemas.openxmlformats.org/package/2006/relationships"><Relationship Id="rId3" Type="http://schemas.openxmlformats.org/officeDocument/2006/relationships/notesSlide" Target="../notesSlides/notesSlide147.xml"/><Relationship Id="rId2" Type="http://schemas.openxmlformats.org/officeDocument/2006/relationships/slideLayout" Target="../slideLayouts/slideLayout4.xml"/><Relationship Id="rId1" Type="http://schemas.openxmlformats.org/officeDocument/2006/relationships/customXml" Target="../../customXml/item92.xml"/></Relationships>
</file>

<file path=ppt/slides/_rels/slide149.xml.rels><?xml version="1.0" encoding="UTF-8" standalone="yes"?>
<Relationships xmlns="http://schemas.openxmlformats.org/package/2006/relationships"><Relationship Id="rId3" Type="http://schemas.openxmlformats.org/officeDocument/2006/relationships/notesSlide" Target="../notesSlides/notesSlide148.xml"/><Relationship Id="rId2" Type="http://schemas.openxmlformats.org/officeDocument/2006/relationships/slideLayout" Target="../slideLayouts/slideLayout4.xml"/><Relationship Id="rId1" Type="http://schemas.openxmlformats.org/officeDocument/2006/relationships/customXml" Target="../../customXml/item15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customXml" Target="../../customXml/item11.xml"/></Relationships>
</file>

<file path=ppt/slides/_rels/slide150.xml.rels><?xml version="1.0" encoding="UTF-8" standalone="yes"?>
<Relationships xmlns="http://schemas.openxmlformats.org/package/2006/relationships"><Relationship Id="rId3" Type="http://schemas.openxmlformats.org/officeDocument/2006/relationships/notesSlide" Target="../notesSlides/notesSlide149.xml"/><Relationship Id="rId2" Type="http://schemas.openxmlformats.org/officeDocument/2006/relationships/slideLayout" Target="../slideLayouts/slideLayout4.xml"/><Relationship Id="rId1" Type="http://schemas.openxmlformats.org/officeDocument/2006/relationships/customXml" Target="../../customXml/item99.xml"/></Relationships>
</file>

<file path=ppt/slides/_rels/slide151.xml.rels><?xml version="1.0" encoding="UTF-8" standalone="yes"?>
<Relationships xmlns="http://schemas.openxmlformats.org/package/2006/relationships"><Relationship Id="rId3" Type="http://schemas.openxmlformats.org/officeDocument/2006/relationships/notesSlide" Target="../notesSlides/notesSlide150.xml"/><Relationship Id="rId2" Type="http://schemas.openxmlformats.org/officeDocument/2006/relationships/slideLayout" Target="../slideLayouts/slideLayout4.xml"/><Relationship Id="rId1" Type="http://schemas.openxmlformats.org/officeDocument/2006/relationships/customXml" Target="../../customXml/item158.xml"/></Relationships>
</file>

<file path=ppt/slides/_rels/slide152.xml.rels><?xml version="1.0" encoding="UTF-8" standalone="yes"?>
<Relationships xmlns="http://schemas.openxmlformats.org/package/2006/relationships"><Relationship Id="rId3" Type="http://schemas.openxmlformats.org/officeDocument/2006/relationships/notesSlide" Target="../notesSlides/notesSlide151.xml"/><Relationship Id="rId2" Type="http://schemas.openxmlformats.org/officeDocument/2006/relationships/slideLayout" Target="../slideLayouts/slideLayout4.xml"/><Relationship Id="rId1" Type="http://schemas.openxmlformats.org/officeDocument/2006/relationships/customXml" Target="../../customXml/item94.xml"/></Relationships>
</file>

<file path=ppt/slides/_rels/slide153.xml.rels><?xml version="1.0" encoding="UTF-8" standalone="yes"?>
<Relationships xmlns="http://schemas.openxmlformats.org/package/2006/relationships"><Relationship Id="rId3" Type="http://schemas.openxmlformats.org/officeDocument/2006/relationships/notesSlide" Target="../notesSlides/notesSlide152.xml"/><Relationship Id="rId2" Type="http://schemas.openxmlformats.org/officeDocument/2006/relationships/slideLayout" Target="../slideLayouts/slideLayout4.xml"/><Relationship Id="rId1" Type="http://schemas.openxmlformats.org/officeDocument/2006/relationships/customXml" Target="../../customXml/item187.xml"/></Relationships>
</file>

<file path=ppt/slides/_rels/slide154.xml.rels><?xml version="1.0" encoding="UTF-8" standalone="yes"?>
<Relationships xmlns="http://schemas.openxmlformats.org/package/2006/relationships"><Relationship Id="rId3" Type="http://schemas.openxmlformats.org/officeDocument/2006/relationships/notesSlide" Target="../notesSlides/notesSlide153.xml"/><Relationship Id="rId2" Type="http://schemas.openxmlformats.org/officeDocument/2006/relationships/slideLayout" Target="../slideLayouts/slideLayout4.xml"/><Relationship Id="rId1" Type="http://schemas.openxmlformats.org/officeDocument/2006/relationships/customXml" Target="../../customXml/item72.xml"/></Relationships>
</file>

<file path=ppt/slides/_rels/slide155.xml.rels><?xml version="1.0" encoding="UTF-8" standalone="yes"?>
<Relationships xmlns="http://schemas.openxmlformats.org/package/2006/relationships"><Relationship Id="rId3" Type="http://schemas.openxmlformats.org/officeDocument/2006/relationships/notesSlide" Target="../notesSlides/notesSlide154.xml"/><Relationship Id="rId2" Type="http://schemas.openxmlformats.org/officeDocument/2006/relationships/slideLayout" Target="../slideLayouts/slideLayout4.xml"/><Relationship Id="rId1" Type="http://schemas.openxmlformats.org/officeDocument/2006/relationships/customXml" Target="../../customXml/item184.xml"/></Relationships>
</file>

<file path=ppt/slides/_rels/slide156.xml.rels><?xml version="1.0" encoding="UTF-8" standalone="yes"?>
<Relationships xmlns="http://schemas.openxmlformats.org/package/2006/relationships"><Relationship Id="rId3" Type="http://schemas.openxmlformats.org/officeDocument/2006/relationships/notesSlide" Target="../notesSlides/notesSlide155.xml"/><Relationship Id="rId2" Type="http://schemas.openxmlformats.org/officeDocument/2006/relationships/slideLayout" Target="../slideLayouts/slideLayout4.xml"/><Relationship Id="rId1" Type="http://schemas.openxmlformats.org/officeDocument/2006/relationships/customXml" Target="../../customXml/item156.xml"/></Relationships>
</file>

<file path=ppt/slides/_rels/slide157.xml.rels><?xml version="1.0" encoding="UTF-8" standalone="yes"?>
<Relationships xmlns="http://schemas.openxmlformats.org/package/2006/relationships"><Relationship Id="rId3" Type="http://schemas.openxmlformats.org/officeDocument/2006/relationships/notesSlide" Target="../notesSlides/notesSlide156.xml"/><Relationship Id="rId2" Type="http://schemas.openxmlformats.org/officeDocument/2006/relationships/slideLayout" Target="../slideLayouts/slideLayout4.xml"/><Relationship Id="rId1" Type="http://schemas.openxmlformats.org/officeDocument/2006/relationships/customXml" Target="../../customXml/item73.xml"/></Relationships>
</file>

<file path=ppt/slides/_rels/slide158.xml.rels><?xml version="1.0" encoding="UTF-8" standalone="yes"?>
<Relationships xmlns="http://schemas.openxmlformats.org/package/2006/relationships"><Relationship Id="rId3" Type="http://schemas.openxmlformats.org/officeDocument/2006/relationships/notesSlide" Target="../notesSlides/notesSlide157.xml"/><Relationship Id="rId2" Type="http://schemas.openxmlformats.org/officeDocument/2006/relationships/slideLayout" Target="../slideLayouts/slideLayout4.xml"/><Relationship Id="rId1" Type="http://schemas.openxmlformats.org/officeDocument/2006/relationships/customXml" Target="../../customXml/item82.xml"/></Relationships>
</file>

<file path=ppt/slides/_rels/slide159.xml.rels><?xml version="1.0" encoding="UTF-8" standalone="yes"?>
<Relationships xmlns="http://schemas.openxmlformats.org/package/2006/relationships"><Relationship Id="rId3" Type="http://schemas.openxmlformats.org/officeDocument/2006/relationships/notesSlide" Target="../notesSlides/notesSlide158.xml"/><Relationship Id="rId2" Type="http://schemas.openxmlformats.org/officeDocument/2006/relationships/slideLayout" Target="../slideLayouts/slideLayout4.xml"/><Relationship Id="rId1" Type="http://schemas.openxmlformats.org/officeDocument/2006/relationships/customXml" Target="../../customXml/item181.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customXml" Target="../../customXml/item98.xml"/></Relationships>
</file>

<file path=ppt/slides/_rels/slide160.xml.rels><?xml version="1.0" encoding="UTF-8" standalone="yes"?>
<Relationships xmlns="http://schemas.openxmlformats.org/package/2006/relationships"><Relationship Id="rId3" Type="http://schemas.openxmlformats.org/officeDocument/2006/relationships/notesSlide" Target="../notesSlides/notesSlide159.xml"/><Relationship Id="rId2" Type="http://schemas.openxmlformats.org/officeDocument/2006/relationships/slideLayout" Target="../slideLayouts/slideLayout4.xml"/><Relationship Id="rId1" Type="http://schemas.openxmlformats.org/officeDocument/2006/relationships/customXml" Target="../../customXml/item75.xml"/></Relationships>
</file>

<file path=ppt/slides/_rels/slide161.xml.rels><?xml version="1.0" encoding="UTF-8" standalone="yes"?>
<Relationships xmlns="http://schemas.openxmlformats.org/package/2006/relationships"><Relationship Id="rId3" Type="http://schemas.openxmlformats.org/officeDocument/2006/relationships/notesSlide" Target="../notesSlides/notesSlide160.xml"/><Relationship Id="rId2" Type="http://schemas.openxmlformats.org/officeDocument/2006/relationships/slideLayout" Target="../slideLayouts/slideLayout4.xml"/><Relationship Id="rId1" Type="http://schemas.openxmlformats.org/officeDocument/2006/relationships/customXml" Target="../../customXml/item165.xml"/><Relationship Id="rId4" Type="http://schemas.openxmlformats.org/officeDocument/2006/relationships/image" Target="../media/image4.jpeg"/></Relationships>
</file>

<file path=ppt/slides/_rels/slide162.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notesSlide" Target="../notesSlides/notesSlide161.xml"/><Relationship Id="rId7" Type="http://schemas.openxmlformats.org/officeDocument/2006/relationships/image" Target="../media/image8.jpeg"/><Relationship Id="rId2" Type="http://schemas.openxmlformats.org/officeDocument/2006/relationships/slideLayout" Target="../slideLayouts/slideLayout4.xml"/><Relationship Id="rId1" Type="http://schemas.openxmlformats.org/officeDocument/2006/relationships/customXml" Target="../../customXml/item63.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163.xml.rels><?xml version="1.0" encoding="UTF-8" standalone="yes"?>
<Relationships xmlns="http://schemas.openxmlformats.org/package/2006/relationships"><Relationship Id="rId3" Type="http://schemas.openxmlformats.org/officeDocument/2006/relationships/notesSlide" Target="../notesSlides/notesSlide162.xml"/><Relationship Id="rId2" Type="http://schemas.openxmlformats.org/officeDocument/2006/relationships/slideLayout" Target="../slideLayouts/slideLayout4.xml"/><Relationship Id="rId1" Type="http://schemas.openxmlformats.org/officeDocument/2006/relationships/customXml" Target="../../customXml/item173.xml"/></Relationships>
</file>

<file path=ppt/slides/_rels/slide164.xml.rels><?xml version="1.0" encoding="UTF-8" standalone="yes"?>
<Relationships xmlns="http://schemas.openxmlformats.org/package/2006/relationships"><Relationship Id="rId3" Type="http://schemas.openxmlformats.org/officeDocument/2006/relationships/notesSlide" Target="../notesSlides/notesSlide163.xml"/><Relationship Id="rId2" Type="http://schemas.openxmlformats.org/officeDocument/2006/relationships/slideLayout" Target="../slideLayouts/slideLayout4.xml"/><Relationship Id="rId1" Type="http://schemas.openxmlformats.org/officeDocument/2006/relationships/customXml" Target="../../customXml/item65.xml"/></Relationships>
</file>

<file path=ppt/slides/_rels/slide165.xml.rels><?xml version="1.0" encoding="UTF-8" standalone="yes"?>
<Relationships xmlns="http://schemas.openxmlformats.org/package/2006/relationships"><Relationship Id="rId3" Type="http://schemas.openxmlformats.org/officeDocument/2006/relationships/notesSlide" Target="../notesSlides/notesSlide164.xml"/><Relationship Id="rId2" Type="http://schemas.openxmlformats.org/officeDocument/2006/relationships/slideLayout" Target="../slideLayouts/slideLayout4.xml"/><Relationship Id="rId1" Type="http://schemas.openxmlformats.org/officeDocument/2006/relationships/customXml" Target="../../customXml/item53.xml"/></Relationships>
</file>

<file path=ppt/slides/_rels/slide166.xml.rels><?xml version="1.0" encoding="UTF-8" standalone="yes"?>
<Relationships xmlns="http://schemas.openxmlformats.org/package/2006/relationships"><Relationship Id="rId3" Type="http://schemas.openxmlformats.org/officeDocument/2006/relationships/notesSlide" Target="../notesSlides/notesSlide165.xml"/><Relationship Id="rId2" Type="http://schemas.openxmlformats.org/officeDocument/2006/relationships/slideLayout" Target="../slideLayouts/slideLayout4.xml"/><Relationship Id="rId1" Type="http://schemas.openxmlformats.org/officeDocument/2006/relationships/customXml" Target="../../customXml/item69.xml"/></Relationships>
</file>

<file path=ppt/slides/_rels/slide167.xml.rels><?xml version="1.0" encoding="UTF-8" standalone="yes"?>
<Relationships xmlns="http://schemas.openxmlformats.org/package/2006/relationships"><Relationship Id="rId3" Type="http://schemas.openxmlformats.org/officeDocument/2006/relationships/notesSlide" Target="../notesSlides/notesSlide166.xml"/><Relationship Id="rId2" Type="http://schemas.openxmlformats.org/officeDocument/2006/relationships/slideLayout" Target="../slideLayouts/slideLayout4.xml"/><Relationship Id="rId1" Type="http://schemas.openxmlformats.org/officeDocument/2006/relationships/customXml" Target="../../customXml/item148.xml"/></Relationships>
</file>

<file path=ppt/slides/_rels/slide168.xml.rels><?xml version="1.0" encoding="UTF-8" standalone="yes"?>
<Relationships xmlns="http://schemas.openxmlformats.org/package/2006/relationships"><Relationship Id="rId3" Type="http://schemas.openxmlformats.org/officeDocument/2006/relationships/notesSlide" Target="../notesSlides/notesSlide167.xml"/><Relationship Id="rId2" Type="http://schemas.openxmlformats.org/officeDocument/2006/relationships/slideLayout" Target="../slideLayouts/slideLayout4.xml"/><Relationship Id="rId1" Type="http://schemas.openxmlformats.org/officeDocument/2006/relationships/customXml" Target="../../customXml/item176.xml"/></Relationships>
</file>

<file path=ppt/slides/_rels/slide169.xml.rels><?xml version="1.0" encoding="UTF-8" standalone="yes"?>
<Relationships xmlns="http://schemas.openxmlformats.org/package/2006/relationships"><Relationship Id="rId3" Type="http://schemas.openxmlformats.org/officeDocument/2006/relationships/notesSlide" Target="../notesSlides/notesSlide168.xml"/><Relationship Id="rId2" Type="http://schemas.openxmlformats.org/officeDocument/2006/relationships/slideLayout" Target="../slideLayouts/slideLayout4.xml"/><Relationship Id="rId1" Type="http://schemas.openxmlformats.org/officeDocument/2006/relationships/customXml" Target="../../customXml/item3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4.xml"/><Relationship Id="rId1" Type="http://schemas.openxmlformats.org/officeDocument/2006/relationships/customXml" Target="../../customXml/item10.xml"/></Relationships>
</file>

<file path=ppt/slides/_rels/slide170.xml.rels><?xml version="1.0" encoding="UTF-8" standalone="yes"?>
<Relationships xmlns="http://schemas.openxmlformats.org/package/2006/relationships"><Relationship Id="rId3" Type="http://schemas.openxmlformats.org/officeDocument/2006/relationships/notesSlide" Target="../notesSlides/notesSlide169.xml"/><Relationship Id="rId2" Type="http://schemas.openxmlformats.org/officeDocument/2006/relationships/slideLayout" Target="../slideLayouts/slideLayout4.xml"/><Relationship Id="rId1" Type="http://schemas.openxmlformats.org/officeDocument/2006/relationships/customXml" Target="../../customXml/item62.xml"/></Relationships>
</file>

<file path=ppt/slides/_rels/slide171.xml.rels><?xml version="1.0" encoding="UTF-8" standalone="yes"?>
<Relationships xmlns="http://schemas.openxmlformats.org/package/2006/relationships"><Relationship Id="rId3" Type="http://schemas.openxmlformats.org/officeDocument/2006/relationships/notesSlide" Target="../notesSlides/notesSlide170.xml"/><Relationship Id="rId2" Type="http://schemas.openxmlformats.org/officeDocument/2006/relationships/slideLayout" Target="../slideLayouts/slideLayout4.xml"/><Relationship Id="rId1" Type="http://schemas.openxmlformats.org/officeDocument/2006/relationships/customXml" Target="../../customXml/item97.xml"/></Relationships>
</file>

<file path=ppt/slides/_rels/slide172.xml.rels><?xml version="1.0" encoding="UTF-8" standalone="yes"?>
<Relationships xmlns="http://schemas.openxmlformats.org/package/2006/relationships"><Relationship Id="rId3" Type="http://schemas.openxmlformats.org/officeDocument/2006/relationships/notesSlide" Target="../notesSlides/notesSlide171.xml"/><Relationship Id="rId2" Type="http://schemas.openxmlformats.org/officeDocument/2006/relationships/slideLayout" Target="../slideLayouts/slideLayout4.xml"/><Relationship Id="rId1" Type="http://schemas.openxmlformats.org/officeDocument/2006/relationships/customXml" Target="../../customXml/item103.xml"/></Relationships>
</file>

<file path=ppt/slides/_rels/slide173.xml.rels><?xml version="1.0" encoding="UTF-8" standalone="yes"?>
<Relationships xmlns="http://schemas.openxmlformats.org/package/2006/relationships"><Relationship Id="rId3" Type="http://schemas.openxmlformats.org/officeDocument/2006/relationships/notesSlide" Target="../notesSlides/notesSlide172.xml"/><Relationship Id="rId2" Type="http://schemas.openxmlformats.org/officeDocument/2006/relationships/slideLayout" Target="../slideLayouts/slideLayout4.xml"/><Relationship Id="rId1" Type="http://schemas.openxmlformats.org/officeDocument/2006/relationships/customXml" Target="../../customXml/item100.xml"/></Relationships>
</file>

<file path=ppt/slides/_rels/slide174.xml.rels><?xml version="1.0" encoding="UTF-8" standalone="yes"?>
<Relationships xmlns="http://schemas.openxmlformats.org/package/2006/relationships"><Relationship Id="rId3" Type="http://schemas.openxmlformats.org/officeDocument/2006/relationships/notesSlide" Target="../notesSlides/notesSlide173.xml"/><Relationship Id="rId2" Type="http://schemas.openxmlformats.org/officeDocument/2006/relationships/slideLayout" Target="../slideLayouts/slideLayout4.xml"/><Relationship Id="rId1" Type="http://schemas.openxmlformats.org/officeDocument/2006/relationships/customXml" Target="../../customXml/item121.xml"/></Relationships>
</file>

<file path=ppt/slides/_rels/slide175.xml.rels><?xml version="1.0" encoding="UTF-8" standalone="yes"?>
<Relationships xmlns="http://schemas.openxmlformats.org/package/2006/relationships"><Relationship Id="rId3" Type="http://schemas.openxmlformats.org/officeDocument/2006/relationships/notesSlide" Target="../notesSlides/notesSlide174.xml"/><Relationship Id="rId2" Type="http://schemas.openxmlformats.org/officeDocument/2006/relationships/slideLayout" Target="../slideLayouts/slideLayout4.xml"/><Relationship Id="rId1" Type="http://schemas.openxmlformats.org/officeDocument/2006/relationships/customXml" Target="../../customXml/item157.xml"/></Relationships>
</file>

<file path=ppt/slides/_rels/slide176.xml.rels><?xml version="1.0" encoding="UTF-8" standalone="yes"?>
<Relationships xmlns="http://schemas.openxmlformats.org/package/2006/relationships"><Relationship Id="rId3" Type="http://schemas.openxmlformats.org/officeDocument/2006/relationships/notesSlide" Target="../notesSlides/notesSlide175.xml"/><Relationship Id="rId2" Type="http://schemas.openxmlformats.org/officeDocument/2006/relationships/slideLayout" Target="../slideLayouts/slideLayout4.xml"/><Relationship Id="rId1" Type="http://schemas.openxmlformats.org/officeDocument/2006/relationships/customXml" Target="../../customXml/item12.xml"/></Relationships>
</file>

<file path=ppt/slides/_rels/slide177.xml.rels><?xml version="1.0" encoding="UTF-8" standalone="yes"?>
<Relationships xmlns="http://schemas.openxmlformats.org/package/2006/relationships"><Relationship Id="rId3" Type="http://schemas.openxmlformats.org/officeDocument/2006/relationships/notesSlide" Target="../notesSlides/notesSlide176.xml"/><Relationship Id="rId2" Type="http://schemas.openxmlformats.org/officeDocument/2006/relationships/slideLayout" Target="../slideLayouts/slideLayout4.xml"/><Relationship Id="rId1" Type="http://schemas.openxmlformats.org/officeDocument/2006/relationships/customXml" Target="../../customXml/item86.xml"/></Relationships>
</file>

<file path=ppt/slides/_rels/slide178.xml.rels><?xml version="1.0" encoding="UTF-8" standalone="yes"?>
<Relationships xmlns="http://schemas.openxmlformats.org/package/2006/relationships"><Relationship Id="rId3" Type="http://schemas.openxmlformats.org/officeDocument/2006/relationships/notesSlide" Target="../notesSlides/notesSlide177.xml"/><Relationship Id="rId2" Type="http://schemas.openxmlformats.org/officeDocument/2006/relationships/slideLayout" Target="../slideLayouts/slideLayout4.xml"/><Relationship Id="rId1" Type="http://schemas.openxmlformats.org/officeDocument/2006/relationships/customXml" Target="../../customXml/item32.xml"/></Relationships>
</file>

<file path=ppt/slides/_rels/slide179.xml.rels><?xml version="1.0" encoding="UTF-8" standalone="yes"?>
<Relationships xmlns="http://schemas.openxmlformats.org/package/2006/relationships"><Relationship Id="rId3" Type="http://schemas.openxmlformats.org/officeDocument/2006/relationships/notesSlide" Target="../notesSlides/notesSlide178.xml"/><Relationship Id="rId2" Type="http://schemas.openxmlformats.org/officeDocument/2006/relationships/slideLayout" Target="../slideLayouts/slideLayout4.xml"/><Relationship Id="rId1" Type="http://schemas.openxmlformats.org/officeDocument/2006/relationships/customXml" Target="../../customXml/item122.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4.xml"/><Relationship Id="rId1" Type="http://schemas.openxmlformats.org/officeDocument/2006/relationships/customXml" Target="../../customXml/item67.xml"/></Relationships>
</file>

<file path=ppt/slides/_rels/slide180.xml.rels><?xml version="1.0" encoding="UTF-8" standalone="yes"?>
<Relationships xmlns="http://schemas.openxmlformats.org/package/2006/relationships"><Relationship Id="rId3" Type="http://schemas.openxmlformats.org/officeDocument/2006/relationships/notesSlide" Target="../notesSlides/notesSlide179.xml"/><Relationship Id="rId2" Type="http://schemas.openxmlformats.org/officeDocument/2006/relationships/slideLayout" Target="../slideLayouts/slideLayout4.xml"/><Relationship Id="rId1" Type="http://schemas.openxmlformats.org/officeDocument/2006/relationships/customXml" Target="../../customXml/item144.xml"/></Relationships>
</file>

<file path=ppt/slides/_rels/slide181.xml.rels><?xml version="1.0" encoding="UTF-8" standalone="yes"?>
<Relationships xmlns="http://schemas.openxmlformats.org/package/2006/relationships"><Relationship Id="rId3" Type="http://schemas.openxmlformats.org/officeDocument/2006/relationships/notesSlide" Target="../notesSlides/notesSlide180.xml"/><Relationship Id="rId2" Type="http://schemas.openxmlformats.org/officeDocument/2006/relationships/slideLayout" Target="../slideLayouts/slideLayout4.xml"/><Relationship Id="rId1" Type="http://schemas.openxmlformats.org/officeDocument/2006/relationships/customXml" Target="../../customXml/item44.xml"/></Relationships>
</file>

<file path=ppt/slides/_rels/slide182.xml.rels><?xml version="1.0" encoding="UTF-8" standalone="yes"?>
<Relationships xmlns="http://schemas.openxmlformats.org/package/2006/relationships"><Relationship Id="rId3" Type="http://schemas.openxmlformats.org/officeDocument/2006/relationships/notesSlide" Target="../notesSlides/notesSlide181.xml"/><Relationship Id="rId2" Type="http://schemas.openxmlformats.org/officeDocument/2006/relationships/slideLayout" Target="../slideLayouts/slideLayout4.xml"/><Relationship Id="rId1" Type="http://schemas.openxmlformats.org/officeDocument/2006/relationships/customXml" Target="../../customXml/item37.xml"/></Relationships>
</file>

<file path=ppt/slides/_rels/slide183.xml.rels><?xml version="1.0" encoding="UTF-8" standalone="yes"?>
<Relationships xmlns="http://schemas.openxmlformats.org/package/2006/relationships"><Relationship Id="rId3" Type="http://schemas.openxmlformats.org/officeDocument/2006/relationships/notesSlide" Target="../notesSlides/notesSlide182.xml"/><Relationship Id="rId2" Type="http://schemas.openxmlformats.org/officeDocument/2006/relationships/slideLayout" Target="../slideLayouts/slideLayout4.xml"/><Relationship Id="rId1" Type="http://schemas.openxmlformats.org/officeDocument/2006/relationships/customXml" Target="../../customXml/item14.xml"/></Relationships>
</file>

<file path=ppt/slides/_rels/slide184.xml.rels><?xml version="1.0" encoding="UTF-8" standalone="yes"?>
<Relationships xmlns="http://schemas.openxmlformats.org/package/2006/relationships"><Relationship Id="rId3" Type="http://schemas.openxmlformats.org/officeDocument/2006/relationships/notesSlide" Target="../notesSlides/notesSlide183.xml"/><Relationship Id="rId2" Type="http://schemas.openxmlformats.org/officeDocument/2006/relationships/slideLayout" Target="../slideLayouts/slideLayout4.xml"/><Relationship Id="rId1" Type="http://schemas.openxmlformats.org/officeDocument/2006/relationships/customXml" Target="../../customXml/item71.xml"/></Relationships>
</file>

<file path=ppt/slides/_rels/slide185.xml.rels><?xml version="1.0" encoding="UTF-8" standalone="yes"?>
<Relationships xmlns="http://schemas.openxmlformats.org/package/2006/relationships"><Relationship Id="rId3" Type="http://schemas.openxmlformats.org/officeDocument/2006/relationships/notesSlide" Target="../notesSlides/notesSlide184.xml"/><Relationship Id="rId2" Type="http://schemas.openxmlformats.org/officeDocument/2006/relationships/slideLayout" Target="../slideLayouts/slideLayout4.xml"/><Relationship Id="rId1" Type="http://schemas.openxmlformats.org/officeDocument/2006/relationships/customXml" Target="../../customXml/item90.xml"/></Relationships>
</file>

<file path=ppt/slides/_rels/slide186.xml.rels><?xml version="1.0" encoding="UTF-8" standalone="yes"?>
<Relationships xmlns="http://schemas.openxmlformats.org/package/2006/relationships"><Relationship Id="rId3" Type="http://schemas.openxmlformats.org/officeDocument/2006/relationships/notesSlide" Target="../notesSlides/notesSlide185.xml"/><Relationship Id="rId2" Type="http://schemas.openxmlformats.org/officeDocument/2006/relationships/slideLayout" Target="../slideLayouts/slideLayout4.xml"/><Relationship Id="rId1" Type="http://schemas.openxmlformats.org/officeDocument/2006/relationships/customXml" Target="../../customXml/item16.xml"/></Relationships>
</file>

<file path=ppt/slides/_rels/slide187.xml.rels><?xml version="1.0" encoding="UTF-8" standalone="yes"?>
<Relationships xmlns="http://schemas.openxmlformats.org/package/2006/relationships"><Relationship Id="rId3" Type="http://schemas.openxmlformats.org/officeDocument/2006/relationships/notesSlide" Target="../notesSlides/notesSlide186.xml"/><Relationship Id="rId2" Type="http://schemas.openxmlformats.org/officeDocument/2006/relationships/slideLayout" Target="../slideLayouts/slideLayout4.xml"/><Relationship Id="rId1" Type="http://schemas.openxmlformats.org/officeDocument/2006/relationships/customXml" Target="../../customXml/item9.xml"/></Relationships>
</file>

<file path=ppt/slides/_rels/slide188.xml.rels><?xml version="1.0" encoding="UTF-8" standalone="yes"?>
<Relationships xmlns="http://schemas.openxmlformats.org/package/2006/relationships"><Relationship Id="rId3" Type="http://schemas.openxmlformats.org/officeDocument/2006/relationships/notesSlide" Target="../notesSlides/notesSlide187.xml"/><Relationship Id="rId2" Type="http://schemas.openxmlformats.org/officeDocument/2006/relationships/slideLayout" Target="../slideLayouts/slideLayout4.xml"/><Relationship Id="rId1" Type="http://schemas.openxmlformats.org/officeDocument/2006/relationships/customXml" Target="../../customXml/item105.xml"/></Relationships>
</file>

<file path=ppt/slides/_rels/slide189.xml.rels><?xml version="1.0" encoding="UTF-8" standalone="yes"?>
<Relationships xmlns="http://schemas.openxmlformats.org/package/2006/relationships"><Relationship Id="rId3" Type="http://schemas.openxmlformats.org/officeDocument/2006/relationships/notesSlide" Target="../notesSlides/notesSlide188.xml"/><Relationship Id="rId2" Type="http://schemas.openxmlformats.org/officeDocument/2006/relationships/slideLayout" Target="../slideLayouts/slideLayout4.xml"/><Relationship Id="rId1" Type="http://schemas.openxmlformats.org/officeDocument/2006/relationships/customXml" Target="../../customXml/item155.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xml"/><Relationship Id="rId1" Type="http://schemas.openxmlformats.org/officeDocument/2006/relationships/customXml" Target="../../customXml/item171.xml"/></Relationships>
</file>

<file path=ppt/slides/_rels/slide190.xml.rels><?xml version="1.0" encoding="UTF-8" standalone="yes"?>
<Relationships xmlns="http://schemas.openxmlformats.org/package/2006/relationships"><Relationship Id="rId3" Type="http://schemas.openxmlformats.org/officeDocument/2006/relationships/notesSlide" Target="../notesSlides/notesSlide189.xml"/><Relationship Id="rId2" Type="http://schemas.openxmlformats.org/officeDocument/2006/relationships/slideLayout" Target="../slideLayouts/slideLayout4.xml"/><Relationship Id="rId1" Type="http://schemas.openxmlformats.org/officeDocument/2006/relationships/customXml" Target="../../customXml/item4.xml"/></Relationships>
</file>

<file path=ppt/slides/_rels/slide191.xml.rels><?xml version="1.0" encoding="UTF-8" standalone="yes"?>
<Relationships xmlns="http://schemas.openxmlformats.org/package/2006/relationships"><Relationship Id="rId3" Type="http://schemas.openxmlformats.org/officeDocument/2006/relationships/notesSlide" Target="../notesSlides/notesSlide190.xml"/><Relationship Id="rId2" Type="http://schemas.openxmlformats.org/officeDocument/2006/relationships/slideLayout" Target="../slideLayouts/slideLayout4.xml"/><Relationship Id="rId1" Type="http://schemas.openxmlformats.org/officeDocument/2006/relationships/customXml" Target="../../customXml/item167.xml"/></Relationships>
</file>

<file path=ppt/slides/_rels/slide192.xml.rels><?xml version="1.0" encoding="UTF-8" standalone="yes"?>
<Relationships xmlns="http://schemas.openxmlformats.org/package/2006/relationships"><Relationship Id="rId3" Type="http://schemas.openxmlformats.org/officeDocument/2006/relationships/notesSlide" Target="../notesSlides/notesSlide191.xml"/><Relationship Id="rId2" Type="http://schemas.openxmlformats.org/officeDocument/2006/relationships/slideLayout" Target="../slideLayouts/slideLayout4.xml"/><Relationship Id="rId1" Type="http://schemas.openxmlformats.org/officeDocument/2006/relationships/customXml" Target="../../customXml/item192.xml"/></Relationships>
</file>

<file path=ppt/slides/_rels/slide193.xml.rels><?xml version="1.0" encoding="UTF-8" standalone="yes"?>
<Relationships xmlns="http://schemas.openxmlformats.org/package/2006/relationships"><Relationship Id="rId3" Type="http://schemas.openxmlformats.org/officeDocument/2006/relationships/notesSlide" Target="../notesSlides/notesSlide192.xml"/><Relationship Id="rId2" Type="http://schemas.openxmlformats.org/officeDocument/2006/relationships/slideLayout" Target="../slideLayouts/slideLayout4.xml"/><Relationship Id="rId1" Type="http://schemas.openxmlformats.org/officeDocument/2006/relationships/customXml" Target="../../customXml/item57.xml"/></Relationships>
</file>

<file path=ppt/slides/_rels/slide194.xml.rels><?xml version="1.0" encoding="UTF-8" standalone="yes"?>
<Relationships xmlns="http://schemas.openxmlformats.org/package/2006/relationships"><Relationship Id="rId3" Type="http://schemas.openxmlformats.org/officeDocument/2006/relationships/notesSlide" Target="../notesSlides/notesSlide193.xml"/><Relationship Id="rId2" Type="http://schemas.openxmlformats.org/officeDocument/2006/relationships/slideLayout" Target="../slideLayouts/slideLayout4.xml"/><Relationship Id="rId1" Type="http://schemas.openxmlformats.org/officeDocument/2006/relationships/customXml" Target="../../customXml/item110.xml"/></Relationships>
</file>

<file path=ppt/slides/_rels/slide195.xml.rels><?xml version="1.0" encoding="UTF-8" standalone="yes"?>
<Relationships xmlns="http://schemas.openxmlformats.org/package/2006/relationships"><Relationship Id="rId3" Type="http://schemas.openxmlformats.org/officeDocument/2006/relationships/notesSlide" Target="../notesSlides/notesSlide194.xml"/><Relationship Id="rId2" Type="http://schemas.openxmlformats.org/officeDocument/2006/relationships/slideLayout" Target="../slideLayouts/slideLayout4.xml"/><Relationship Id="rId1" Type="http://schemas.openxmlformats.org/officeDocument/2006/relationships/customXml" Target="../../customXml/item95.xml"/></Relationships>
</file>

<file path=ppt/slides/_rels/slide196.xml.rels><?xml version="1.0" encoding="UTF-8" standalone="yes"?>
<Relationships xmlns="http://schemas.openxmlformats.org/package/2006/relationships"><Relationship Id="rId3" Type="http://schemas.openxmlformats.org/officeDocument/2006/relationships/notesSlide" Target="../notesSlides/notesSlide195.xml"/><Relationship Id="rId2" Type="http://schemas.openxmlformats.org/officeDocument/2006/relationships/slideLayout" Target="../slideLayouts/slideLayout4.xml"/><Relationship Id="rId1" Type="http://schemas.openxmlformats.org/officeDocument/2006/relationships/customXml" Target="../../customXml/item137.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4.xml"/><Relationship Id="rId1" Type="http://schemas.openxmlformats.org/officeDocument/2006/relationships/customXml" Target="../../customXml/item74.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customXml" Target="../../customXml/item128.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customXml" Target="../../customXml/item109.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customXml" Target="../../customXml/item19.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4.xml"/><Relationship Id="rId1" Type="http://schemas.openxmlformats.org/officeDocument/2006/relationships/customXml" Target="../../customXml/item123.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4.xml"/><Relationship Id="rId1" Type="http://schemas.openxmlformats.org/officeDocument/2006/relationships/customXml" Target="../../customXml/item29.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4.xml"/><Relationship Id="rId1" Type="http://schemas.openxmlformats.org/officeDocument/2006/relationships/customXml" Target="../../customXml/item6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4.xml"/><Relationship Id="rId1" Type="http://schemas.openxmlformats.org/officeDocument/2006/relationships/customXml" Target="../../customXml/item58.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4.xml"/><Relationship Id="rId1" Type="http://schemas.openxmlformats.org/officeDocument/2006/relationships/customXml" Target="../../customXml/item89.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4.xml"/><Relationship Id="rId1" Type="http://schemas.openxmlformats.org/officeDocument/2006/relationships/customXml" Target="../../customXml/item194.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4.xml"/><Relationship Id="rId1" Type="http://schemas.openxmlformats.org/officeDocument/2006/relationships/customXml" Target="../../customXml/item9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customXml" Target="../../customXml/item96.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4.xml"/><Relationship Id="rId1" Type="http://schemas.openxmlformats.org/officeDocument/2006/relationships/customXml" Target="../../customXml/item33.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4.xml"/><Relationship Id="rId1" Type="http://schemas.openxmlformats.org/officeDocument/2006/relationships/customXml" Target="../../customXml/item30.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xml"/><Relationship Id="rId1" Type="http://schemas.openxmlformats.org/officeDocument/2006/relationships/customXml" Target="../../customXml/item79.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4.xml"/><Relationship Id="rId1" Type="http://schemas.openxmlformats.org/officeDocument/2006/relationships/customXml" Target="../../customXml/item114.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customXml" Target="../../customXml/item164.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4.xml"/><Relationship Id="rId1" Type="http://schemas.openxmlformats.org/officeDocument/2006/relationships/customXml" Target="../../customXml/item113.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4.xml"/><Relationship Id="rId1" Type="http://schemas.openxmlformats.org/officeDocument/2006/relationships/customXml" Target="../../customXml/item68.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4.xml"/><Relationship Id="rId1" Type="http://schemas.openxmlformats.org/officeDocument/2006/relationships/customXml" Target="../../customXml/item125.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4.xml"/><Relationship Id="rId1" Type="http://schemas.openxmlformats.org/officeDocument/2006/relationships/customXml" Target="../../customXml/item66.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4.xml"/><Relationship Id="rId1" Type="http://schemas.openxmlformats.org/officeDocument/2006/relationships/customXml" Target="../../customXml/item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4.xml"/><Relationship Id="rId1" Type="http://schemas.openxmlformats.org/officeDocument/2006/relationships/customXml" Target="../../customXml/item120.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4.xml"/><Relationship Id="rId1" Type="http://schemas.openxmlformats.org/officeDocument/2006/relationships/customXml" Target="../../customXml/item193.xml"/></Relationships>
</file>

<file path=ppt/slides/_rels/slide41.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4.xml"/><Relationship Id="rId1" Type="http://schemas.openxmlformats.org/officeDocument/2006/relationships/customXml" Target="../../customXml/item106.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4.xml"/><Relationship Id="rId1" Type="http://schemas.openxmlformats.org/officeDocument/2006/relationships/customXml" Target="../../customXml/item80.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4.xml"/><Relationship Id="rId1" Type="http://schemas.openxmlformats.org/officeDocument/2006/relationships/customXml" Target="../../customXml/item162.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4.xml"/><Relationship Id="rId1" Type="http://schemas.openxmlformats.org/officeDocument/2006/relationships/customXml" Target="../../customXml/item43.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4.xml"/><Relationship Id="rId1" Type="http://schemas.openxmlformats.org/officeDocument/2006/relationships/customXml" Target="../../customXml/item38.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4.xml"/><Relationship Id="rId1" Type="http://schemas.openxmlformats.org/officeDocument/2006/relationships/customXml" Target="../../customXml/item39.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4.xml"/><Relationship Id="rId1" Type="http://schemas.openxmlformats.org/officeDocument/2006/relationships/customXml" Target="../../customXml/item34.xml"/></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4.xml"/><Relationship Id="rId1" Type="http://schemas.openxmlformats.org/officeDocument/2006/relationships/customXml" Target="../../customXml/item15.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4.xml"/><Relationship Id="rId1" Type="http://schemas.openxmlformats.org/officeDocument/2006/relationships/customXml" Target="../../customXml/item185.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customXml" Target="../../customXml/item177.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4.xml"/><Relationship Id="rId1" Type="http://schemas.openxmlformats.org/officeDocument/2006/relationships/customXml" Target="../../customXml/item48.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4.xml"/><Relationship Id="rId1" Type="http://schemas.openxmlformats.org/officeDocument/2006/relationships/customXml" Target="../../customXml/item40.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4.xml"/><Relationship Id="rId1" Type="http://schemas.openxmlformats.org/officeDocument/2006/relationships/customXml" Target="../../customXml/item60.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4.xml"/><Relationship Id="rId1" Type="http://schemas.openxmlformats.org/officeDocument/2006/relationships/customXml" Target="../../customXml/item159.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4.xml"/><Relationship Id="rId1" Type="http://schemas.openxmlformats.org/officeDocument/2006/relationships/customXml" Target="../../customXml/item3.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4.xml"/><Relationship Id="rId1" Type="http://schemas.openxmlformats.org/officeDocument/2006/relationships/customXml" Target="../../customXml/item150.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4.xml"/><Relationship Id="rId1" Type="http://schemas.openxmlformats.org/officeDocument/2006/relationships/customXml" Target="../../customXml/item55.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4.xml"/><Relationship Id="rId1" Type="http://schemas.openxmlformats.org/officeDocument/2006/relationships/customXml" Target="../../customXml/item108.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4.xml"/><Relationship Id="rId1" Type="http://schemas.openxmlformats.org/officeDocument/2006/relationships/customXml" Target="../../customXml/item129.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4.xml"/><Relationship Id="rId1" Type="http://schemas.openxmlformats.org/officeDocument/2006/relationships/customXml" Target="../../customXml/item169.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4.xml"/><Relationship Id="rId1" Type="http://schemas.openxmlformats.org/officeDocument/2006/relationships/customXml" Target="../../customXml/item22.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4.xml"/><Relationship Id="rId1" Type="http://schemas.openxmlformats.org/officeDocument/2006/relationships/customXml" Target="../../customXml/item50.xml"/><Relationship Id="rId5" Type="http://schemas.openxmlformats.org/officeDocument/2006/relationships/image" Target="../media/image5.jpeg"/><Relationship Id="rId4" Type="http://schemas.openxmlformats.org/officeDocument/2006/relationships/image" Target="../media/image4.jpe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4.xml"/><Relationship Id="rId1" Type="http://schemas.openxmlformats.org/officeDocument/2006/relationships/customXml" Target="../../customXml/item6.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4.xml"/><Relationship Id="rId1" Type="http://schemas.openxmlformats.org/officeDocument/2006/relationships/customXml" Target="../../customXml/item189.xml"/></Relationships>
</file>

<file path=ppt/slides/_rels/slide63.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4.xml"/><Relationship Id="rId1" Type="http://schemas.openxmlformats.org/officeDocument/2006/relationships/customXml" Target="../../customXml/item21.xml"/></Relationships>
</file>

<file path=ppt/slides/_rels/slide64.xml.rels><?xml version="1.0" encoding="UTF-8" standalone="yes"?>
<Relationships xmlns="http://schemas.openxmlformats.org/package/2006/relationships"><Relationship Id="rId3" Type="http://schemas.openxmlformats.org/officeDocument/2006/relationships/notesSlide" Target="../notesSlides/notesSlide63.xml"/><Relationship Id="rId2" Type="http://schemas.openxmlformats.org/officeDocument/2006/relationships/slideLayout" Target="../slideLayouts/slideLayout4.xml"/><Relationship Id="rId1" Type="http://schemas.openxmlformats.org/officeDocument/2006/relationships/customXml" Target="../../customXml/item145.xml"/></Relationships>
</file>

<file path=ppt/slides/_rels/slide65.xml.rels><?xml version="1.0" encoding="UTF-8" standalone="yes"?>
<Relationships xmlns="http://schemas.openxmlformats.org/package/2006/relationships"><Relationship Id="rId3" Type="http://schemas.openxmlformats.org/officeDocument/2006/relationships/notesSlide" Target="../notesSlides/notesSlide64.xml"/><Relationship Id="rId2" Type="http://schemas.openxmlformats.org/officeDocument/2006/relationships/slideLayout" Target="../slideLayouts/slideLayout4.xml"/><Relationship Id="rId1" Type="http://schemas.openxmlformats.org/officeDocument/2006/relationships/customXml" Target="../../customXml/item78.xml"/></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65.xml"/><Relationship Id="rId2" Type="http://schemas.openxmlformats.org/officeDocument/2006/relationships/slideLayout" Target="../slideLayouts/slideLayout4.xml"/><Relationship Id="rId1" Type="http://schemas.openxmlformats.org/officeDocument/2006/relationships/customXml" Target="../../customXml/item172.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6.xml"/><Relationship Id="rId2" Type="http://schemas.openxmlformats.org/officeDocument/2006/relationships/slideLayout" Target="../slideLayouts/slideLayout4.xml"/><Relationship Id="rId1" Type="http://schemas.openxmlformats.org/officeDocument/2006/relationships/customXml" Target="../../customXml/item182.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4.xml"/><Relationship Id="rId1" Type="http://schemas.openxmlformats.org/officeDocument/2006/relationships/customXml" Target="../../customXml/item49.xml"/></Relationships>
</file>

<file path=ppt/slides/_rels/slide69.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4.xml"/><Relationship Id="rId1" Type="http://schemas.openxmlformats.org/officeDocument/2006/relationships/customXml" Target="../../customXml/item5.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4.xml"/><Relationship Id="rId1" Type="http://schemas.openxmlformats.org/officeDocument/2006/relationships/customXml" Target="../../customXml/item118.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69.xml"/><Relationship Id="rId2" Type="http://schemas.openxmlformats.org/officeDocument/2006/relationships/slideLayout" Target="../slideLayouts/slideLayout4.xml"/><Relationship Id="rId1" Type="http://schemas.openxmlformats.org/officeDocument/2006/relationships/customXml" Target="../../customXml/item127.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4.xml"/><Relationship Id="rId1" Type="http://schemas.openxmlformats.org/officeDocument/2006/relationships/customXml" Target="../../customXml/item183.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4.xml"/><Relationship Id="rId1" Type="http://schemas.openxmlformats.org/officeDocument/2006/relationships/customXml" Target="../../customXml/item20.xml"/></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4.xml"/><Relationship Id="rId1" Type="http://schemas.openxmlformats.org/officeDocument/2006/relationships/customXml" Target="../../customXml/item178.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3.xml"/><Relationship Id="rId2" Type="http://schemas.openxmlformats.org/officeDocument/2006/relationships/slideLayout" Target="../slideLayouts/slideLayout4.xml"/><Relationship Id="rId1" Type="http://schemas.openxmlformats.org/officeDocument/2006/relationships/customXml" Target="../../customXml/item24.xml"/></Relationships>
</file>

<file path=ppt/slides/_rels/slide75.xml.rels><?xml version="1.0" encoding="UTF-8" standalone="yes"?>
<Relationships xmlns="http://schemas.openxmlformats.org/package/2006/relationships"><Relationship Id="rId3" Type="http://schemas.openxmlformats.org/officeDocument/2006/relationships/notesSlide" Target="../notesSlides/notesSlide74.xml"/><Relationship Id="rId2" Type="http://schemas.openxmlformats.org/officeDocument/2006/relationships/slideLayout" Target="../slideLayouts/slideLayout4.xml"/><Relationship Id="rId1" Type="http://schemas.openxmlformats.org/officeDocument/2006/relationships/customXml" Target="../../customXml/item76.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5.xml"/><Relationship Id="rId2" Type="http://schemas.openxmlformats.org/officeDocument/2006/relationships/slideLayout" Target="../slideLayouts/slideLayout4.xml"/><Relationship Id="rId1" Type="http://schemas.openxmlformats.org/officeDocument/2006/relationships/customXml" Target="../../customXml/item130.xml"/></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4.xml"/><Relationship Id="rId1" Type="http://schemas.openxmlformats.org/officeDocument/2006/relationships/customXml" Target="../../customXml/item81.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77.xml"/><Relationship Id="rId2" Type="http://schemas.openxmlformats.org/officeDocument/2006/relationships/slideLayout" Target="../slideLayouts/slideLayout4.xml"/><Relationship Id="rId1" Type="http://schemas.openxmlformats.org/officeDocument/2006/relationships/customXml" Target="../../customXml/item174.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8.xml"/><Relationship Id="rId2" Type="http://schemas.openxmlformats.org/officeDocument/2006/relationships/slideLayout" Target="../slideLayouts/slideLayout4.xml"/><Relationship Id="rId1" Type="http://schemas.openxmlformats.org/officeDocument/2006/relationships/customXml" Target="../../customXml/item88.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4.xml"/><Relationship Id="rId1" Type="http://schemas.openxmlformats.org/officeDocument/2006/relationships/customXml" Target="../../customXml/item77.xml"/></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4.xml"/><Relationship Id="rId1" Type="http://schemas.openxmlformats.org/officeDocument/2006/relationships/customXml" Target="../../customXml/item146.xml"/></Relationships>
</file>

<file path=ppt/slides/_rels/slide81.xml.rels><?xml version="1.0" encoding="UTF-8" standalone="yes"?>
<Relationships xmlns="http://schemas.openxmlformats.org/package/2006/relationships"><Relationship Id="rId3" Type="http://schemas.openxmlformats.org/officeDocument/2006/relationships/notesSlide" Target="../notesSlides/notesSlide80.xml"/><Relationship Id="rId2" Type="http://schemas.openxmlformats.org/officeDocument/2006/relationships/slideLayout" Target="../slideLayouts/slideLayout4.xml"/><Relationship Id="rId1" Type="http://schemas.openxmlformats.org/officeDocument/2006/relationships/customXml" Target="../../customXml/item8.xml"/></Relationships>
</file>

<file path=ppt/slides/_rels/slide82.xml.rels><?xml version="1.0" encoding="UTF-8" standalone="yes"?>
<Relationships xmlns="http://schemas.openxmlformats.org/package/2006/relationships"><Relationship Id="rId3" Type="http://schemas.openxmlformats.org/officeDocument/2006/relationships/notesSlide" Target="../notesSlides/notesSlide81.xml"/><Relationship Id="rId2" Type="http://schemas.openxmlformats.org/officeDocument/2006/relationships/slideLayout" Target="../slideLayouts/slideLayout4.xml"/><Relationship Id="rId1" Type="http://schemas.openxmlformats.org/officeDocument/2006/relationships/customXml" Target="../../customXml/item140.xml"/></Relationships>
</file>

<file path=ppt/slides/_rels/slide83.xml.rels><?xml version="1.0" encoding="UTF-8" standalone="yes"?>
<Relationships xmlns="http://schemas.openxmlformats.org/package/2006/relationships"><Relationship Id="rId3" Type="http://schemas.openxmlformats.org/officeDocument/2006/relationships/notesSlide" Target="../notesSlides/notesSlide82.xml"/><Relationship Id="rId2" Type="http://schemas.openxmlformats.org/officeDocument/2006/relationships/slideLayout" Target="../slideLayouts/slideLayout4.xml"/><Relationship Id="rId1" Type="http://schemas.openxmlformats.org/officeDocument/2006/relationships/customXml" Target="../../customXml/item188.xml"/></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83.xml"/><Relationship Id="rId2" Type="http://schemas.openxmlformats.org/officeDocument/2006/relationships/slideLayout" Target="../slideLayouts/slideLayout4.xml"/><Relationship Id="rId1" Type="http://schemas.openxmlformats.org/officeDocument/2006/relationships/customXml" Target="../../customXml/item59.xml"/></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84.xml"/><Relationship Id="rId2" Type="http://schemas.openxmlformats.org/officeDocument/2006/relationships/slideLayout" Target="../slideLayouts/slideLayout4.xml"/><Relationship Id="rId1" Type="http://schemas.openxmlformats.org/officeDocument/2006/relationships/customXml" Target="../../customXml/item139.xml"/></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85.xml"/><Relationship Id="rId2" Type="http://schemas.openxmlformats.org/officeDocument/2006/relationships/slideLayout" Target="../slideLayouts/slideLayout4.xml"/><Relationship Id="rId1" Type="http://schemas.openxmlformats.org/officeDocument/2006/relationships/customXml" Target="../../customXml/item45.xml"/></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86.xml"/><Relationship Id="rId2" Type="http://schemas.openxmlformats.org/officeDocument/2006/relationships/slideLayout" Target="../slideLayouts/slideLayout4.xml"/><Relationship Id="rId1" Type="http://schemas.openxmlformats.org/officeDocument/2006/relationships/customXml" Target="../../customXml/item147.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7.xml"/><Relationship Id="rId2" Type="http://schemas.openxmlformats.org/officeDocument/2006/relationships/slideLayout" Target="../slideLayouts/slideLayout4.xml"/><Relationship Id="rId1" Type="http://schemas.openxmlformats.org/officeDocument/2006/relationships/customXml" Target="../../customXml/item17.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4.xml"/><Relationship Id="rId1" Type="http://schemas.openxmlformats.org/officeDocument/2006/relationships/customXml" Target="../../customXml/item7.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customXml" Target="../../customXml/item107.xml"/></Relationships>
</file>

<file path=ppt/slides/_rels/slide90.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4.xml"/><Relationship Id="rId1" Type="http://schemas.openxmlformats.org/officeDocument/2006/relationships/customXml" Target="../../customXml/item131.xml"/></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0.xml"/><Relationship Id="rId2" Type="http://schemas.openxmlformats.org/officeDocument/2006/relationships/slideLayout" Target="../slideLayouts/slideLayout4.xml"/><Relationship Id="rId1" Type="http://schemas.openxmlformats.org/officeDocument/2006/relationships/customXml" Target="../../customXml/item41.xml"/></Relationships>
</file>

<file path=ppt/slides/_rels/slide92.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4.xml"/><Relationship Id="rId1" Type="http://schemas.openxmlformats.org/officeDocument/2006/relationships/customXml" Target="../../customXml/item111.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2.xml"/><Relationship Id="rId2" Type="http://schemas.openxmlformats.org/officeDocument/2006/relationships/slideLayout" Target="../slideLayouts/slideLayout4.xml"/><Relationship Id="rId1" Type="http://schemas.openxmlformats.org/officeDocument/2006/relationships/customXml" Target="../../customXml/item117.xml"/></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4.xml"/><Relationship Id="rId1" Type="http://schemas.openxmlformats.org/officeDocument/2006/relationships/customXml" Target="../../customXml/item133.xml"/></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4.xml"/><Relationship Id="rId1" Type="http://schemas.openxmlformats.org/officeDocument/2006/relationships/customXml" Target="../../customXml/item191.xml"/></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4.xml"/><Relationship Id="rId1" Type="http://schemas.openxmlformats.org/officeDocument/2006/relationships/customXml" Target="../../customXml/item93.xml"/></Relationships>
</file>

<file path=ppt/slides/_rels/slide97.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4.xml"/><Relationship Id="rId1" Type="http://schemas.openxmlformats.org/officeDocument/2006/relationships/customXml" Target="../../customXml/item1.xml"/></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97.xml"/><Relationship Id="rId2" Type="http://schemas.openxmlformats.org/officeDocument/2006/relationships/slideLayout" Target="../slideLayouts/slideLayout4.xml"/><Relationship Id="rId1" Type="http://schemas.openxmlformats.org/officeDocument/2006/relationships/customXml" Target="../../customXml/item36.xml"/><Relationship Id="rId4" Type="http://schemas.openxmlformats.org/officeDocument/2006/relationships/image" Target="../media/image3.png"/></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98.xml"/><Relationship Id="rId2" Type="http://schemas.openxmlformats.org/officeDocument/2006/relationships/slideLayout" Target="../slideLayouts/slideLayout4.xml"/><Relationship Id="rId1" Type="http://schemas.openxmlformats.org/officeDocument/2006/relationships/customXml" Target="../../customXml/item149.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Rectangle 2"/>
          <p:cNvSpPr txBox="1">
            <a:spLocks noChangeArrowheads="1"/>
          </p:cNvSpPr>
          <p:nvPr/>
        </p:nvSpPr>
        <p:spPr>
          <a:xfrm>
            <a:off x="-6985" y="4717438"/>
            <a:ext cx="9144000" cy="1114754"/>
          </a:xfrm>
          <a:prstGeom prst="rect">
            <a:avLst/>
          </a:prstGeom>
        </p:spPr>
        <p:txBody>
          <a:bodyPr/>
          <a:lstStyle/>
          <a:p>
            <a:pPr marR="0" algn="ctr" defTabSz="914400">
              <a:lnSpc>
                <a:spcPts val="4000"/>
              </a:lnSpc>
              <a:buClrTx/>
              <a:buSzTx/>
              <a:buFontTx/>
              <a:buNone/>
              <a:defRPr/>
            </a:pPr>
            <a:r>
              <a:rPr kumimoji="0" lang="zh-CN" altLang="en-US" sz="3600" b="0" kern="0" cap="none" spc="0" normalizeH="0" baseline="0" noProof="0" dirty="0" smtClean="0">
                <a:latin typeface="黑体" panose="02010609060101010101" pitchFamily="49" charset="-122"/>
                <a:ea typeface="黑体" panose="02010609060101010101" pitchFamily="49" charset="-122"/>
                <a:cs typeface="+mj-cs"/>
              </a:rPr>
              <a:t>专题十一  文学类文本阅读</a:t>
            </a:r>
            <a:r>
              <a:rPr kumimoji="0" lang="en-US" altLang="zh-CN" sz="3600" b="0" kern="0" cap="none" spc="0" normalizeH="0" baseline="0" noProof="0" dirty="0" smtClean="0">
                <a:latin typeface="黑体" panose="02010609060101010101" pitchFamily="49" charset="-122"/>
                <a:ea typeface="黑体" panose="02010609060101010101" pitchFamily="49" charset="-122"/>
                <a:cs typeface="+mj-cs"/>
              </a:rPr>
              <a:t>·</a:t>
            </a:r>
            <a:r>
              <a:rPr kumimoji="0" lang="zh-CN" altLang="en-US" sz="3600" b="0" kern="0" cap="none" spc="0" normalizeH="0" baseline="0" noProof="0" dirty="0" smtClean="0">
                <a:latin typeface="黑体" panose="02010609060101010101" pitchFamily="49" charset="-122"/>
                <a:ea typeface="黑体" panose="02010609060101010101" pitchFamily="49" charset="-122"/>
                <a:cs typeface="+mj-cs"/>
              </a:rPr>
              <a:t>散文</a:t>
            </a:r>
            <a:r>
              <a:rPr kumimoji="0" lang="en-US" altLang="zh-CN" sz="2800" b="0" kern="0" cap="none" spc="0" normalizeH="0" baseline="0" noProof="0" dirty="0">
                <a:latin typeface="黑体" panose="02010609060101010101" pitchFamily="49" charset="-122"/>
                <a:ea typeface="黑体" panose="02010609060101010101" pitchFamily="49" charset="-122"/>
                <a:cs typeface="+mj-cs"/>
              </a:rPr>
              <a:t/>
            </a:r>
            <a:br>
              <a:rPr kumimoji="0" lang="en-US" altLang="zh-CN" sz="2800" b="0" kern="0" cap="none" spc="0" normalizeH="0" baseline="0" noProof="0" dirty="0">
                <a:latin typeface="黑体" panose="02010609060101010101" pitchFamily="49" charset="-122"/>
                <a:ea typeface="黑体" panose="02010609060101010101" pitchFamily="49" charset="-122"/>
                <a:cs typeface="+mj-cs"/>
              </a:rPr>
            </a:br>
            <a:endParaRPr kumimoji="0" lang="zh-CN" altLang="en-US" sz="2800" b="0" kern="0" cap="none" spc="0" normalizeH="0" baseline="0" noProof="0" dirty="0">
              <a:latin typeface="黑体" panose="02010609060101010101" pitchFamily="49" charset="-122"/>
              <a:ea typeface="黑体" panose="02010609060101010101" pitchFamily="49" charset="-122"/>
              <a:cs typeface="+mj-cs"/>
            </a:endParaRPr>
          </a:p>
        </p:txBody>
      </p:sp>
      <p:sp>
        <p:nvSpPr>
          <p:cNvPr id="3075" name="Rectangle 2"/>
          <p:cNvSpPr>
            <a:spLocks noGrp="1"/>
          </p:cNvSpPr>
          <p:nvPr>
            <p:ph type="ctrTitle" idx="4294967295"/>
          </p:nvPr>
        </p:nvSpPr>
        <p:spPr>
          <a:xfrm>
            <a:off x="0" y="3926975"/>
            <a:ext cx="9144000" cy="684054"/>
          </a:xfrm>
          <a:prstGeom prst="rect">
            <a:avLst/>
          </a:prstGeom>
          <a:noFill/>
          <a:ln w="9525">
            <a:noFill/>
          </a:ln>
        </p:spPr>
        <p:txBody>
          <a:bodyPr/>
          <a:lstStyle>
            <a:lvl1pPr lvl="0">
              <a:defRPr/>
            </a:lvl1pPr>
          </a:lstStyle>
          <a:p>
            <a:pPr lvl="0" eaLnBrk="1" hangingPunct="1"/>
            <a:r>
              <a:rPr lang="zh-CN" altLang="en-US" sz="2400" b="1" dirty="0" smtClean="0">
                <a:solidFill>
                  <a:schemeClr val="tx1"/>
                </a:solidFill>
                <a:ea typeface="黑体" panose="02010609060101010101" pitchFamily="49" charset="-122"/>
              </a:rPr>
              <a:t>高考语文</a:t>
            </a:r>
            <a:r>
              <a:rPr lang="zh-CN" altLang="en-US" sz="4000" dirty="0" smtClean="0">
                <a:solidFill>
                  <a:schemeClr val="tx1"/>
                </a:solidFill>
                <a:ea typeface="黑体" panose="02010609060101010101" pitchFamily="49" charset="-122"/>
              </a:rPr>
              <a:t> </a:t>
            </a:r>
            <a:r>
              <a:rPr lang="zh-CN" altLang="en-US" sz="1800" dirty="0" smtClean="0">
                <a:solidFill>
                  <a:schemeClr val="tx1"/>
                </a:solidFill>
                <a:ea typeface="黑体" panose="02010609060101010101" pitchFamily="49" charset="-122"/>
              </a:rPr>
              <a:t>(江苏省专用</a:t>
            </a:r>
            <a:r>
              <a:rPr lang="zh-CN" altLang="en-US" sz="1800" dirty="0">
                <a:solidFill>
                  <a:schemeClr val="tx1"/>
                </a:solidFill>
                <a:ea typeface="黑体" panose="02010609060101010101" pitchFamily="49" charset="-122"/>
              </a:rPr>
              <a: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615094"/>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一、(2018北京,18—22)阅读下面的作品,回答问题。(23分)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水缸里的文学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①我始终认为,我的文学梦,最初是从一口水缸里萌芽的。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②我幼年时期自来水还没有普及,一条街道上的居民共用一个水龙头,因此家家户户都有一个</a:t>
            </a:r>
            <a:r>
              <a:rPr dirty="0"/>
              <a:t/>
            </a:r>
            <a:br>
              <a:rPr dirty="0"/>
            </a:br>
            <a:r>
              <a:rPr lang="zh-CN" altLang="en-US" sz="1530" kern="0" dirty="0" smtClean="0">
                <a:solidFill>
                  <a:srgbClr val="000000"/>
                </a:solidFill>
                <a:latin typeface="Times New Roman" pitchFamily="65" charset="-122"/>
                <a:ea typeface="宋体" pitchFamily="65" charset="-122"/>
              </a:rPr>
              <a:t>储水的水缸,我们家的水缸</a:t>
            </a:r>
            <a:r>
              <a:rPr lang="zh-CN" altLang="en-US" sz="1530" u="sng" kern="0" dirty="0" smtClean="0">
                <a:solidFill>
                  <a:srgbClr val="000000"/>
                </a:solidFill>
                <a:latin typeface="Times New Roman" pitchFamily="65" charset="-122"/>
                <a:ea typeface="宋体" pitchFamily="65" charset="-122"/>
              </a:rPr>
              <a:t>雄踞</a:t>
            </a:r>
            <a:r>
              <a:rPr lang="zh-CN" altLang="en-US" sz="1530" kern="0" dirty="0" smtClean="0">
                <a:solidFill>
                  <a:srgbClr val="000000"/>
                </a:solidFill>
                <a:latin typeface="Times New Roman" pitchFamily="65" charset="-122"/>
                <a:ea typeface="宋体" pitchFamily="65" charset="-122"/>
              </a:rPr>
              <a:t>在厨房一角,像一个冰凉的大肚子巨人,也像一个傲慢的家庭成</a:t>
            </a:r>
            <a:r>
              <a:rPr dirty="0"/>
              <a:t/>
            </a:r>
            <a:br>
              <a:rPr dirty="0"/>
            </a:br>
            <a:r>
              <a:rPr lang="zh-CN" altLang="en-US" sz="1530" kern="0" dirty="0" smtClean="0">
                <a:solidFill>
                  <a:srgbClr val="000000"/>
                </a:solidFill>
                <a:latin typeface="Times New Roman" pitchFamily="65" charset="-122"/>
                <a:ea typeface="宋体" pitchFamily="65" charset="-122"/>
              </a:rPr>
              <a:t>员。记得去水站挑水的大多是我的两个姐姐,她们用两只白铁皮水桶接满水,歪着肩膀把水挑</a:t>
            </a:r>
            <a:r>
              <a:rPr dirty="0"/>
              <a:t/>
            </a:r>
            <a:br>
              <a:rPr dirty="0"/>
            </a:br>
            <a:r>
              <a:rPr lang="zh-CN" altLang="en-US" sz="1530" kern="0" dirty="0" smtClean="0">
                <a:solidFill>
                  <a:srgbClr val="000000"/>
                </a:solidFill>
                <a:latin typeface="Times New Roman" pitchFamily="65" charset="-122"/>
                <a:ea typeface="宋体" pitchFamily="65" charset="-122"/>
              </a:rPr>
              <a:t>回家,哗哗地倒入缸中,我自然是袖手旁观,看见水缸里的水转眼之间涨起来,清水吞没了褐色</a:t>
            </a:r>
            <a:r>
              <a:rPr dirty="0"/>
              <a:t/>
            </a:r>
            <a:br>
              <a:rPr dirty="0"/>
            </a:br>
            <a:r>
              <a:rPr lang="zh-CN" altLang="en-US" sz="1530" kern="0" dirty="0" smtClean="0">
                <a:solidFill>
                  <a:srgbClr val="000000"/>
                </a:solidFill>
                <a:latin typeface="Times New Roman" pitchFamily="65" charset="-122"/>
                <a:ea typeface="宋体" pitchFamily="65" charset="-122"/>
              </a:rPr>
              <a:t>的缸壁,我便有一种莫名的亢奋。现在回忆起来,亢奋是因为我有秘密,秘密的核心事关水缸深</a:t>
            </a:r>
            <a:r>
              <a:rPr dirty="0"/>
              <a:t/>
            </a:r>
            <a:br>
              <a:rPr dirty="0"/>
            </a:br>
            <a:r>
              <a:rPr lang="zh-CN" altLang="en-US" sz="1530" kern="0" dirty="0" smtClean="0">
                <a:solidFill>
                  <a:srgbClr val="000000"/>
                </a:solidFill>
                <a:latin typeface="Times New Roman" pitchFamily="65" charset="-122"/>
                <a:ea typeface="宋体" pitchFamily="65" charset="-122"/>
              </a:rPr>
              <a:t>处的一只河蚌。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③请原谅我向大人们重复一遍这个过于天真的故事,故事说一个贫穷而善良的青年在河边捡</a:t>
            </a:r>
            <a:r>
              <a:rPr dirty="0"/>
              <a:t/>
            </a:r>
            <a:br>
              <a:rPr dirty="0"/>
            </a:br>
            <a:r>
              <a:rPr lang="zh-CN" altLang="en-US" sz="1530" kern="0" dirty="0" smtClean="0">
                <a:solidFill>
                  <a:srgbClr val="000000"/>
                </a:solidFill>
                <a:latin typeface="Times New Roman" pitchFamily="65" charset="-122"/>
                <a:ea typeface="宋体" pitchFamily="65" charset="-122"/>
              </a:rPr>
              <a:t>到一只被人丢弃的河蚌,他怜惜地把它带回家,养在唯一的水缸里。按照童话的讲述规则,那河</a:t>
            </a:r>
            <a:r>
              <a:rPr dirty="0"/>
              <a:t/>
            </a:r>
            <a:br>
              <a:rPr dirty="0"/>
            </a:br>
            <a:r>
              <a:rPr lang="zh-CN" altLang="en-US" sz="1530" kern="0" dirty="0" smtClean="0">
                <a:solidFill>
                  <a:srgbClr val="000000"/>
                </a:solidFill>
                <a:latin typeface="Times New Roman" pitchFamily="65" charset="-122"/>
                <a:ea typeface="宋体" pitchFamily="65" charset="-122"/>
              </a:rPr>
              <a:t>蚌自然不是一只普通的河蚌,蚌里住着人,是一个仙女!也许是报知遇之恩,仙女每天在青年外</a:t>
            </a:r>
            <a:r>
              <a:rPr dirty="0"/>
              <a:t/>
            </a:r>
            <a:br>
              <a:rPr dirty="0"/>
            </a:br>
            <a:r>
              <a:rPr lang="zh-CN" altLang="en-US" sz="1530" kern="0" dirty="0" smtClean="0">
                <a:solidFill>
                  <a:srgbClr val="000000"/>
                </a:solidFill>
                <a:latin typeface="Times New Roman" pitchFamily="65" charset="-122"/>
                <a:ea typeface="宋体" pitchFamily="65" charset="-122"/>
              </a:rPr>
              <a:t>出劳作的时候从水缸里跳出来,变成一个能干的女子,给青年做好了饭菜放在桌上,然后回到水</a:t>
            </a:r>
            <a:endParaRPr lang="zh-CN" altLang="en-US" dirty="0"/>
          </a:p>
        </p:txBody>
      </p:sp>
      <p:sp>
        <p:nvSpPr>
          <p:cNvPr id="3" name="TextBox 11"/>
          <p:cNvSpPr txBox="1"/>
          <p:nvPr/>
        </p:nvSpPr>
        <p:spPr>
          <a:xfrm>
            <a:off x="2285984" y="1008883"/>
            <a:ext cx="4188967" cy="553998"/>
          </a:xfrm>
          <a:prstGeom prst="rect">
            <a:avLst/>
          </a:prstGeom>
          <a:noFill/>
          <a:ln w="9525">
            <a:noFill/>
          </a:ln>
        </p:spPr>
        <p:txBody>
          <a:bodyPr wrap="none">
            <a:spAutoFit/>
          </a:bodyPr>
          <a:lstStyle/>
          <a:p>
            <a:pPr eaLnBrk="0" latinLnBrk="1" hangingPunct="0">
              <a:lnSpc>
                <a:spcPct val="150000"/>
              </a:lnSpc>
              <a:spcBef>
                <a:spcPts val="0"/>
              </a:spcBef>
            </a:pPr>
            <a:r>
              <a:rPr lang="zh-CN" altLang="en-US" sz="2000" dirty="0" smtClean="0">
                <a:latin typeface="黑体" panose="02010600030101010101" pitchFamily="49" charset="-122"/>
                <a:ea typeface="黑体" panose="02010600030101010101" pitchFamily="49" charset="-122"/>
                <a:sym typeface="+mn-ea"/>
              </a:rPr>
              <a:t>B组  统一命题、省(区、市)卷题组</a:t>
            </a:r>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5265211"/>
            <a:chOff x="539750" y="1080000"/>
            <a:chExt cx="8127250" cy="5265211"/>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⑥那些“无有家教”的孩子呢?当然不会绝种的,那么有事情?也不至于都这般凑巧。然而第</a:t>
              </a:r>
              <a:r>
                <a:rPr dirty="0"/>
                <a:t/>
              </a:r>
              <a:br>
                <a:rPr dirty="0"/>
              </a:br>
              <a:r>
                <a:rPr lang="zh-CN" altLang="en-US" sz="1530" kern="0" dirty="0" smtClean="0">
                  <a:solidFill>
                    <a:srgbClr val="000000"/>
                  </a:solidFill>
                  <a:latin typeface="Times New Roman" pitchFamily="65" charset="-122"/>
                  <a:ea typeface="宋体" pitchFamily="65" charset="-122"/>
                </a:rPr>
                <a:t>二天事情却弄明白了。在土谷庙前,我看见一个孩子,十一二岁光景,瘦小身量,面容枯槁。他</a:t>
              </a:r>
              <a:r>
                <a:rPr dirty="0"/>
                <a:t/>
              </a:r>
              <a:br>
                <a:rPr dirty="0"/>
              </a:br>
              <a:r>
                <a:rPr lang="zh-CN" altLang="en-US" sz="1530" kern="0" dirty="0" smtClean="0">
                  <a:solidFill>
                    <a:srgbClr val="000000"/>
                  </a:solidFill>
                  <a:latin typeface="Times New Roman" pitchFamily="65" charset="-122"/>
                  <a:ea typeface="宋体" pitchFamily="65" charset="-122"/>
                </a:rPr>
                <a:t>昂首眺望着原野,正悠然地吸着烟。虽然他并不留神四近,然而任谁也会感动的吧,模样是那样</a:t>
              </a:r>
              <a:r>
                <a:rPr dirty="0"/>
                <a:t/>
              </a:r>
              <a:br>
                <a:rPr dirty="0"/>
              </a:br>
              <a:r>
                <a:rPr lang="zh-CN" altLang="en-US" sz="1530" kern="0" dirty="0" smtClean="0">
                  <a:solidFill>
                    <a:srgbClr val="000000"/>
                  </a:solidFill>
                  <a:latin typeface="Times New Roman" pitchFamily="65" charset="-122"/>
                  <a:ea typeface="宋体" pitchFamily="65" charset="-122"/>
                </a:rPr>
                <a:t>像一个流氓,一个盼望着故土的水手,可是不更像一个大人吗?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⑦暴力起初仅及于大人,孩子还只间接受到影响,渐渐的连大人也不够填满那贪婪的肠胃时,这</a:t>
              </a:r>
              <a:r>
                <a:rPr dirty="0"/>
                <a:t/>
              </a:r>
              <a:br>
                <a:rPr dirty="0"/>
              </a:br>
              <a:r>
                <a:rPr lang="zh-CN" altLang="en-US" sz="1530" kern="0" dirty="0" smtClean="0">
                  <a:solidFill>
                    <a:srgbClr val="000000"/>
                  </a:solidFill>
                  <a:latin typeface="Times New Roman" pitchFamily="65" charset="-122"/>
                  <a:ea typeface="宋体" pitchFamily="65" charset="-122"/>
                </a:rPr>
                <a:t>恶毒的网也就捕罗起孩子。本来还只是该嬉戏的孩童,已被残害去天真,被轧去一切快乐,逼着</a:t>
              </a:r>
              <a:r>
                <a:rPr dirty="0"/>
                <a:t/>
              </a:r>
              <a:br>
                <a:rPr dirty="0"/>
              </a:br>
              <a:r>
                <a:rPr lang="zh-CN" altLang="en-US" sz="1530" kern="0" dirty="0" smtClean="0">
                  <a:solidFill>
                    <a:srgbClr val="000000"/>
                  </a:solidFill>
                  <a:latin typeface="Times New Roman" pitchFamily="65" charset="-122"/>
                  <a:ea typeface="宋体" pitchFamily="65" charset="-122"/>
                </a:rPr>
                <a:t>不得不负担起成年人的任务和忧愁。我们的“天才”呢?哪里去了!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⑧这话离我当孩时只不过八九年光景,似乎不算怎样长久,然而八九年间已有过这样一番大的</a:t>
              </a:r>
              <a:r>
                <a:rPr dirty="0"/>
                <a:t/>
              </a:r>
              <a:br>
                <a:rPr dirty="0"/>
              </a:br>
              <a:r>
                <a:rPr lang="zh-CN" altLang="en-US" sz="1530" kern="0" dirty="0" smtClean="0">
                  <a:solidFill>
                    <a:srgbClr val="000000"/>
                  </a:solidFill>
                  <a:latin typeface="Times New Roman" pitchFamily="65" charset="-122"/>
                  <a:ea typeface="宋体" pitchFamily="65" charset="-122"/>
                </a:rPr>
                <a:t>变动,孩子们就连那样不大高明的乐园也一并失去了。现在又是将近三年,孩子们怎样了呢,谁</a:t>
              </a:r>
              <a:r>
                <a:rPr dirty="0"/>
                <a:t/>
              </a:r>
              <a:br>
                <a:rPr dirty="0"/>
              </a:br>
              <a:r>
                <a:rPr lang="zh-CN" altLang="en-US" sz="1530" kern="0" dirty="0" smtClean="0">
                  <a:solidFill>
                    <a:srgbClr val="000000"/>
                  </a:solidFill>
                  <a:latin typeface="Times New Roman" pitchFamily="65" charset="-122"/>
                  <a:ea typeface="宋体" pitchFamily="65" charset="-122"/>
                </a:rPr>
                <a:t>知道?</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(选自1937年3月版《黄花苔》,有删改)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1.(分析段落作用)简要说明文章第①段的作用。(4分)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2.(文本内容概括)作者为什么说“毫无什么虚实变幻的禾场,成了孩子们的乐园”?(6分)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3.(理解重要词语含义)根据第④段文意,简要分析“哀伤”的内涵。(4分)</a:t>
              </a:r>
              <a:endParaRPr lang="zh-CN" altLang="en-US" dirty="0"/>
            </a:p>
          </p:txBody>
        </p:sp>
        <p:sp>
          <p:nvSpPr>
            <p:cNvPr id="3" name="TextBox 2"/>
            <p:cNvSpPr txBox="1"/>
            <p:nvPr/>
          </p:nvSpPr>
          <p:spPr>
            <a:xfrm>
              <a:off x="539750" y="5992037"/>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4.(探究标题意蕴)探究标题“失乐园”的深刻意蕴。(6分)</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①写出了乡下人的生活状况,渲染了冷寂的氛围,暗示了当时的社会环境;②与下文孩</a:t>
            </a:r>
            <a:r>
              <a:rPr dirty="0"/>
              <a:t/>
            </a:r>
            <a:br>
              <a:rPr dirty="0"/>
            </a:br>
            <a:r>
              <a:rPr lang="zh-CN" altLang="en-US" sz="1530" kern="0" dirty="0" smtClean="0">
                <a:solidFill>
                  <a:srgbClr val="000000"/>
                </a:solidFill>
                <a:latin typeface="Times New Roman" pitchFamily="65" charset="-122"/>
                <a:ea typeface="宋体" pitchFamily="65" charset="-122"/>
              </a:rPr>
              <a:t>子们在“乐园”嬉戏时的热闹形成对比,反衬了“乐园”的美好。</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此题为句段作用题,句段作用要结合段落在文章中的位置,思考所运用的表达技巧,从内</a:t>
            </a:r>
            <a:r>
              <a:rPr dirty="0"/>
              <a:t/>
            </a:r>
            <a:br>
              <a:rPr dirty="0"/>
            </a:br>
            <a:r>
              <a:rPr lang="zh-CN" altLang="en-US" sz="1530" kern="0" dirty="0" smtClean="0">
                <a:solidFill>
                  <a:srgbClr val="000000"/>
                </a:solidFill>
                <a:latin typeface="Times New Roman" pitchFamily="65" charset="-122"/>
                <a:ea typeface="宋体" pitchFamily="65" charset="-122"/>
              </a:rPr>
              <a:t>容、结构、情感主旨作用等角度依次作答。第①段交代了乡下人的生活状况,并以此渲染氛</a:t>
            </a:r>
            <a:r>
              <a:rPr dirty="0"/>
              <a:t/>
            </a:r>
            <a:br>
              <a:rPr dirty="0"/>
            </a:br>
            <a:r>
              <a:rPr lang="zh-CN" altLang="en-US" sz="1530" kern="0" dirty="0" smtClean="0">
                <a:solidFill>
                  <a:srgbClr val="000000"/>
                </a:solidFill>
                <a:latin typeface="Times New Roman" pitchFamily="65" charset="-122"/>
                <a:ea typeface="宋体" pitchFamily="65" charset="-122"/>
              </a:rPr>
              <a:t>围,交代环境。结构上和下文形成对比,情感主旨上突出了乐园的美好。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①村庄贫穷落后,娱乐活动较少;②秋后的禾场适合孩子们无拘无束地玩乐;③禾场上</a:t>
            </a:r>
            <a:r>
              <a:rPr dirty="0"/>
              <a:t/>
            </a:r>
            <a:br>
              <a:rPr dirty="0"/>
            </a:br>
            <a:r>
              <a:rPr lang="zh-CN" altLang="en-US" sz="1530" kern="0" dirty="0" smtClean="0">
                <a:solidFill>
                  <a:srgbClr val="000000"/>
                </a:solidFill>
                <a:latin typeface="Times New Roman" pitchFamily="65" charset="-122"/>
                <a:ea typeface="宋体" pitchFamily="65" charset="-122"/>
              </a:rPr>
              <a:t>的游戏给天真、充满创造力的孩子们带来了快乐。</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此题考查概括内容要点的能力。首先要锁定答题区域,把握段落中心和段落层次。从</a:t>
            </a:r>
            <a:r>
              <a:rPr dirty="0"/>
              <a:t/>
            </a:r>
            <a:br>
              <a:rPr dirty="0"/>
            </a:br>
            <a:r>
              <a:rPr lang="zh-CN" altLang="en-US" sz="1530" kern="0" dirty="0" smtClean="0">
                <a:solidFill>
                  <a:srgbClr val="000000"/>
                </a:solidFill>
                <a:latin typeface="Times New Roman" pitchFamily="65" charset="-122"/>
                <a:ea typeface="宋体" pitchFamily="65" charset="-122"/>
              </a:rPr>
              <a:t>画线句子所在段落可以提取要点,禾场适合孩子玩,并且能从中获得充满创造力的快乐,结合文</a:t>
            </a:r>
            <a:r>
              <a:rPr dirty="0"/>
              <a:t/>
            </a:r>
            <a:br>
              <a:rPr dirty="0"/>
            </a:br>
            <a:r>
              <a:rPr lang="zh-CN" altLang="en-US" sz="1530" kern="0" dirty="0" smtClean="0">
                <a:solidFill>
                  <a:srgbClr val="000000"/>
                </a:solidFill>
                <a:latin typeface="Times New Roman" pitchFamily="65" charset="-122"/>
                <a:ea typeface="宋体" pitchFamily="65" charset="-122"/>
              </a:rPr>
              <a:t>章首段环境的介绍以及其与本段的对比关系,可以看出村庄贫穷落后、娱乐活动较少也是禾</a:t>
            </a:r>
            <a:r>
              <a:rPr dirty="0"/>
              <a:t/>
            </a:r>
            <a:br>
              <a:rPr dirty="0"/>
            </a:br>
            <a:r>
              <a:rPr lang="zh-CN" altLang="en-US" sz="1530" kern="0" dirty="0" smtClean="0">
                <a:solidFill>
                  <a:srgbClr val="000000"/>
                </a:solidFill>
                <a:latin typeface="Times New Roman" pitchFamily="65" charset="-122"/>
                <a:ea typeface="宋体" pitchFamily="65" charset="-122"/>
              </a:rPr>
              <a:t>场成了孩子们的乐园的重要原因。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①失去亲人的哀痛;②想参与儿童游戏而不得的慨叹;③美好童年逐渐远去的悲伤;④</a:t>
            </a:r>
            <a:r>
              <a:rPr dirty="0"/>
              <a:t/>
            </a:r>
            <a:br>
              <a:rPr dirty="0"/>
            </a:br>
            <a:r>
              <a:rPr lang="zh-CN" altLang="en-US" sz="1530" kern="0" dirty="0" smtClean="0">
                <a:solidFill>
                  <a:srgbClr val="000000"/>
                </a:solidFill>
                <a:latin typeface="Times New Roman" pitchFamily="65" charset="-122"/>
                <a:ea typeface="宋体" pitchFamily="65" charset="-122"/>
              </a:rPr>
              <a:t>必须按照一般成人那样去生活的无奈。</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解答文中重要词语的含义,要结合该词语所在的语言环境进行分析。根据上文,可知有</a:t>
            </a:r>
            <a:r>
              <a:rPr dirty="0"/>
              <a:t/>
            </a:r>
            <a:br>
              <a:rPr dirty="0"/>
            </a:br>
            <a:r>
              <a:rPr lang="zh-CN" altLang="en-US" sz="1530" kern="0" dirty="0" smtClean="0">
                <a:solidFill>
                  <a:srgbClr val="000000"/>
                </a:solidFill>
                <a:latin typeface="Times New Roman" pitchFamily="65" charset="-122"/>
                <a:ea typeface="宋体" pitchFamily="65" charset="-122"/>
              </a:rPr>
              <a:t>失去父亲的哀痛;结合主旨情感分析,可知有美好童年远去的悲伤,只能按照一般成人那样去生</a:t>
            </a:r>
            <a:r>
              <a:rPr dirty="0"/>
              <a:t/>
            </a:r>
            <a:br>
              <a:rPr dirty="0"/>
            </a:br>
            <a:r>
              <a:rPr lang="zh-CN" altLang="en-US" sz="1530" kern="0" dirty="0" smtClean="0">
                <a:solidFill>
                  <a:srgbClr val="000000"/>
                </a:solidFill>
                <a:latin typeface="Times New Roman" pitchFamily="65" charset="-122"/>
                <a:ea typeface="宋体" pitchFamily="65" charset="-122"/>
              </a:rPr>
              <a:t>活的无奈。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①对过去美好乐园的追忆;②对童真逝去、快乐时光消逝的叹惋;③对家园丧失的哀</a:t>
            </a:r>
            <a:r>
              <a:rPr dirty="0"/>
              <a:t/>
            </a:r>
            <a:br>
              <a:rPr dirty="0"/>
            </a:br>
            <a:r>
              <a:rPr lang="zh-CN" altLang="en-US" sz="1530" kern="0" dirty="0" smtClean="0">
                <a:solidFill>
                  <a:srgbClr val="000000"/>
                </a:solidFill>
                <a:latin typeface="Times New Roman" pitchFamily="65" charset="-122"/>
                <a:ea typeface="宋体" pitchFamily="65" charset="-122"/>
              </a:rPr>
              <a:t>痛;④对教育现状的隐忧,对儿童命运的关切;⑤对社会环境恶化、今不如昔的感喟;⑥对成年</a:t>
            </a:r>
            <a:r>
              <a:rPr dirty="0"/>
              <a:t/>
            </a:r>
            <a:br>
              <a:rPr dirty="0"/>
            </a:br>
            <a:r>
              <a:rPr lang="zh-CN" altLang="en-US" sz="1530" kern="0" dirty="0" smtClean="0">
                <a:solidFill>
                  <a:srgbClr val="000000"/>
                </a:solidFill>
                <a:latin typeface="Times New Roman" pitchFamily="65" charset="-122"/>
                <a:ea typeface="宋体" pitchFamily="65" charset="-122"/>
              </a:rPr>
              <a:t>人变得虚伪、平庸的无奈和反省;⑦对美好精神家园的向往。</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本题为探究标题意蕴题。从写了什么的角度可以分析出标题的表层义、引申义、象</a:t>
            </a:r>
            <a:r>
              <a:rPr dirty="0"/>
              <a:t/>
            </a:r>
            <a:br>
              <a:rPr dirty="0"/>
            </a:br>
            <a:r>
              <a:rPr lang="zh-CN" altLang="en-US" sz="1530" kern="0" dirty="0" smtClean="0">
                <a:solidFill>
                  <a:srgbClr val="000000"/>
                </a:solidFill>
                <a:latin typeface="Times New Roman" pitchFamily="65" charset="-122"/>
                <a:ea typeface="宋体" pitchFamily="65" charset="-122"/>
              </a:rPr>
              <a:t>征义或比喻义。失乐园首先是失去美好游戏乐园,象征义为失去童真、失去精神家园。从为</a:t>
            </a:r>
            <a:r>
              <a:rPr dirty="0"/>
              <a:t/>
            </a:r>
            <a:br>
              <a:rPr dirty="0"/>
            </a:br>
            <a:r>
              <a:rPr lang="zh-CN" altLang="en-US" sz="1530" kern="0" dirty="0" smtClean="0">
                <a:solidFill>
                  <a:srgbClr val="000000"/>
                </a:solidFill>
                <a:latin typeface="Times New Roman" pitchFamily="65" charset="-122"/>
                <a:ea typeface="宋体" pitchFamily="65" charset="-122"/>
              </a:rPr>
              <a:t>什么写的角度分析,结合文本理解失去乐园的原因,作者有对教育现状的隐忧、对社会环境今</a:t>
            </a:r>
            <a:r>
              <a:rPr dirty="0"/>
              <a:t/>
            </a:r>
            <a:br>
              <a:rPr dirty="0"/>
            </a:br>
            <a:r>
              <a:rPr lang="zh-CN" altLang="en-US" sz="1530" kern="0" dirty="0" smtClean="0">
                <a:solidFill>
                  <a:srgbClr val="000000"/>
                </a:solidFill>
                <a:latin typeface="Times New Roman" pitchFamily="65" charset="-122"/>
                <a:ea typeface="宋体" pitchFamily="65" charset="-122"/>
              </a:rPr>
              <a:t>不如昔的感喟,以此表达对美好精神家园的向往。</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二、(2018镇江考前压轴,13—16)阅读下面的作品,回答1—4题。(20分)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在河之洲</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陈忠实</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①东过渭河,田堰层叠的渭北高原,被青葱葱的麦子覆盖着,如此博大深沉,又如此舒展柔曼,让</a:t>
            </a:r>
            <a:r>
              <a:t/>
            </a:r>
            <a:br/>
            <a:r>
              <a:rPr lang="zh-CN" altLang="en-US" sz="1530" kern="0" dirty="0" smtClean="0">
                <a:solidFill>
                  <a:srgbClr val="000000"/>
                </a:solidFill>
                <a:latin typeface="Times New Roman" pitchFamily="65" charset="-122"/>
                <a:ea typeface="宋体" pitchFamily="65" charset="-122"/>
              </a:rPr>
              <a:t>人顿然发生对黄土高原深蕴不露的神奇伟力的感动。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②我的心绪早已舒展欢愉起来,却不完全因为满川满原的绿色的浸染和撩拨,更有潜藏心底的</a:t>
            </a:r>
            <a:r>
              <a:t/>
            </a:r>
            <a:br/>
            <a:r>
              <a:rPr lang="zh-CN" altLang="en-US" sz="1530" kern="0" dirty="0" smtClean="0">
                <a:solidFill>
                  <a:srgbClr val="000000"/>
                </a:solidFill>
                <a:latin typeface="Times New Roman" pitchFamily="65" charset="-122"/>
                <a:ea typeface="宋体" pitchFamily="65" charset="-122"/>
              </a:rPr>
              <a:t>一个极富诱惑的企盼——即将踏访2 000多年前那位“窈窕淑女”曾经生活和恋爱的“在河</a:t>
            </a:r>
            <a:r>
              <a:t/>
            </a:r>
            <a:br/>
            <a:r>
              <a:rPr lang="zh-CN" altLang="en-US" sz="1530" kern="0" dirty="0" smtClean="0">
                <a:solidFill>
                  <a:srgbClr val="000000"/>
                </a:solidFill>
                <a:latin typeface="Times New Roman" pitchFamily="65" charset="-122"/>
                <a:ea typeface="宋体" pitchFamily="65" charset="-122"/>
              </a:rPr>
              <a:t>之洲”了。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③在河之洲,在哪条河边的哪一块芳草地上,曾经出现过一位窈窕淑女,而且演绎出千古诵唱不</a:t>
            </a:r>
            <a:r>
              <a:t/>
            </a:r>
            <a:br/>
            <a:r>
              <a:rPr lang="zh-CN" altLang="en-US" sz="1530" kern="0" dirty="0" smtClean="0">
                <a:solidFill>
                  <a:srgbClr val="000000"/>
                </a:solidFill>
                <a:latin typeface="Times New Roman" pitchFamily="65" charset="-122"/>
                <a:ea typeface="宋体" pitchFamily="65" charset="-122"/>
              </a:rPr>
              <a:t>衰的美丽的爱情诗篇?神秘而又圣洁的“在河之洲”,就在我的心底潜存下来。我现在就奔着</a:t>
            </a:r>
            <a:r>
              <a:t/>
            </a:r>
            <a:br/>
            <a:r>
              <a:rPr lang="zh-CN" altLang="en-US" sz="1530" kern="0" dirty="0" smtClean="0">
                <a:solidFill>
                  <a:srgbClr val="000000"/>
                </a:solidFill>
                <a:latin typeface="Times New Roman" pitchFamily="65" charset="-122"/>
                <a:ea typeface="宋体" pitchFamily="65" charset="-122"/>
              </a:rPr>
              <a:t>那方神秘而又圣洁的芳草地来了。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④远远便瞅见了黄河。它冲出禹门,又冲出晋陕大峡谷,到这里才放松了,温柔了,也需要抒情</a:t>
            </a:r>
            <a:r>
              <a:t/>
            </a:r>
            <a:br/>
            <a:r>
              <a:rPr lang="zh-CN" altLang="en-US" sz="1530" kern="0" dirty="0" smtClean="0">
                <a:solidFill>
                  <a:srgbClr val="000000"/>
                </a:solidFill>
                <a:latin typeface="Times New Roman" pitchFamily="65" charset="-122"/>
                <a:ea typeface="宋体" pitchFamily="65" charset="-122"/>
              </a:rPr>
              <a:t>低吟了,抖落下沉重的泥沙,孕育出渭北高原这方秀美的河洲。这里坦坦荡荡铺展开的绿莹莹</a:t>
            </a:r>
            <a:r>
              <a:t/>
            </a:r>
            <a:br/>
            <a:r>
              <a:rPr lang="zh-CN" altLang="en-US" sz="1530" kern="0" dirty="0" smtClean="0">
                <a:solidFill>
                  <a:srgbClr val="000000"/>
                </a:solidFill>
                <a:latin typeface="Times New Roman" pitchFamily="65" charset="-122"/>
                <a:ea typeface="宋体" pitchFamily="65" charset="-122"/>
              </a:rPr>
              <a:t>的芦苇,在人初见的一瞬便感到巨大的摇撼和震颤。那潜存心底的“在河之洲”,完全不及现</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实的洽川之壮美。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⑤</a:t>
            </a:r>
            <a:r>
              <a:rPr lang="zh-CN" altLang="en-US" sz="1530" u="sng" kern="0" dirty="0" smtClean="0">
                <a:solidFill>
                  <a:srgbClr val="000000"/>
                </a:solidFill>
                <a:latin typeface="Times New Roman" pitchFamily="65" charset="-122"/>
                <a:ea typeface="宋体" pitchFamily="65" charset="-122"/>
              </a:rPr>
              <a:t>芦苇正长到和我一般高,齐刷刷,绿莹莹,宽宽的叶子上绣积着一层茸茸白毛,纯净到纤尘不</a:t>
            </a:r>
            <a:r>
              <a:t/>
            </a:r>
            <a:br/>
            <a:r>
              <a:rPr lang="zh-CN" altLang="en-US" sz="1530" u="sng" kern="0" dirty="0" smtClean="0">
                <a:solidFill>
                  <a:srgbClr val="000000"/>
                </a:solidFill>
                <a:latin typeface="Times New Roman" pitchFamily="65" charset="-122"/>
                <a:ea typeface="宋体" pitchFamily="65" charset="-122"/>
              </a:rPr>
              <a:t>染。我漫步在芦苇荡里青草铺垫的小道上,似可感到正值青春期的芦苇的呼吸。我自然想到</a:t>
            </a:r>
            <a:r>
              <a:t/>
            </a:r>
            <a:br/>
            <a:r>
              <a:rPr lang="zh-CN" altLang="en-US" sz="1530" u="sng" kern="0" dirty="0" smtClean="0">
                <a:solidFill>
                  <a:srgbClr val="000000"/>
                </a:solidFill>
                <a:latin typeface="Times New Roman" pitchFamily="65" charset="-122"/>
                <a:ea typeface="宋体" pitchFamily="65" charset="-122"/>
              </a:rPr>
              <a:t>那位身姿窈窕的淑女,也许在麦田里锄草,在桑树上采摘桑叶,在芦苇丛里聆听鸟鸣。</a:t>
            </a:r>
            <a:r>
              <a:rPr lang="zh-CN" altLang="en-US" sz="1530" kern="0" dirty="0" smtClean="0">
                <a:solidFill>
                  <a:srgbClr val="000000"/>
                </a:solidFill>
                <a:latin typeface="Times New Roman" pitchFamily="65" charset="-122"/>
                <a:ea typeface="宋体" pitchFamily="65" charset="-122"/>
              </a:rPr>
              <a:t>高原的地</a:t>
            </a:r>
            <a:r>
              <a:t/>
            </a:r>
            <a:br/>
            <a:r>
              <a:rPr lang="zh-CN" altLang="en-US" sz="1530" kern="0" dirty="0" smtClean="0">
                <a:solidFill>
                  <a:srgbClr val="000000"/>
                </a:solidFill>
                <a:latin typeface="Times New Roman" pitchFamily="65" charset="-122"/>
                <a:ea typeface="宋体" pitchFamily="65" charset="-122"/>
              </a:rPr>
              <a:t>脉和洽川芦荡的气韵,孕育出窈窕壮健的身姿和洒脱清爽的质地,才会让那个万众景仰的周文</a:t>
            </a:r>
            <a:r>
              <a:t/>
            </a:r>
            <a:br/>
            <a:r>
              <a:rPr lang="zh-CN" altLang="en-US" sz="1530" kern="0" dirty="0" smtClean="0">
                <a:solidFill>
                  <a:srgbClr val="000000"/>
                </a:solidFill>
                <a:latin typeface="Times New Roman" pitchFamily="65" charset="-122"/>
                <a:ea typeface="宋体" pitchFamily="65" charset="-122"/>
              </a:rPr>
              <a:t>王一见钟情,倾心求爱。就在这莽莽苍苍郁郁葱葱的芦苇荡里,留下《诗经》开篇的爱情诗篇,</a:t>
            </a:r>
            <a:r>
              <a:t/>
            </a:r>
            <a:br/>
            <a:r>
              <a:rPr lang="zh-CN" altLang="en-US" sz="1530" kern="0" dirty="0" smtClean="0">
                <a:solidFill>
                  <a:srgbClr val="000000"/>
                </a:solidFill>
                <a:latin typeface="Times New Roman" pitchFamily="65" charset="-122"/>
                <a:ea typeface="宋体" pitchFamily="65" charset="-122"/>
              </a:rPr>
              <a:t>萦绕在这个民族每一个子孙的情感之湖里,滋润了2 000余年,依然在诵着吟着品着咂着,成了</a:t>
            </a:r>
            <a:r>
              <a:t/>
            </a:r>
            <a:br/>
            <a:r>
              <a:rPr lang="zh-CN" altLang="en-US" sz="1530" kern="0" dirty="0" smtClean="0">
                <a:solidFill>
                  <a:srgbClr val="000000"/>
                </a:solidFill>
                <a:latin typeface="Times New Roman" pitchFamily="65" charset="-122"/>
                <a:ea typeface="宋体" pitchFamily="65" charset="-122"/>
              </a:rPr>
              <a:t>一种永恒。</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⑥雨下起来了。芦苇荡里白茫茫一片铺天盖地的雨雾,腾起排山倒海般雨打苇叶的啸声,一波</a:t>
            </a:r>
            <a:r>
              <a:t/>
            </a:r>
            <a:br/>
            <a:r>
              <a:rPr lang="zh-CN" altLang="en-US" sz="1530" kern="0" dirty="0" smtClean="0">
                <a:solidFill>
                  <a:srgbClr val="000000"/>
                </a:solidFill>
                <a:latin typeface="Times New Roman" pitchFamily="65" charset="-122"/>
                <a:ea typeface="宋体" pitchFamily="65" charset="-122"/>
              </a:rPr>
              <a:t>一波撞击人的胸膛。走到芦苇荡里一处开阔地时,看到一幅奇景,好大的一个水塘里,竟然有几</a:t>
            </a:r>
            <a:r>
              <a:t/>
            </a:r>
            <a:br/>
            <a:r>
              <a:rPr lang="zh-CN" altLang="en-US" sz="1530" kern="0" dirty="0" smtClean="0">
                <a:solidFill>
                  <a:srgbClr val="000000"/>
                </a:solidFill>
                <a:latin typeface="Times New Roman" pitchFamily="65" charset="-122"/>
                <a:ea typeface="宋体" pitchFamily="65" charset="-122"/>
              </a:rPr>
              <a:t>十个人在戏水。这个时月里的渭北高原,又下着大雨,气温不过十度,那些人只穿泳衣在水塘里</a:t>
            </a:r>
            <a:r>
              <a:t/>
            </a:r>
            <a:br/>
            <a:r>
              <a:rPr lang="zh-CN" altLang="en-US" sz="1530" kern="0" dirty="0" smtClean="0">
                <a:solidFill>
                  <a:srgbClr val="000000"/>
                </a:solidFill>
                <a:latin typeface="Times New Roman" pitchFamily="65" charset="-122"/>
                <a:ea typeface="宋体" pitchFamily="65" charset="-122"/>
              </a:rPr>
              <a:t>戏闹着,似乎不可思议。这是一个温泉,大约从文王向民间淑女求爱之前就涌流到今天了。温</a:t>
            </a:r>
            <a:r>
              <a:t/>
            </a:r>
            <a:br/>
            <a:r>
              <a:rPr lang="zh-CN" altLang="en-US" sz="1530" kern="0" dirty="0" smtClean="0">
                <a:solidFill>
                  <a:srgbClr val="000000"/>
                </a:solidFill>
                <a:latin typeface="Times New Roman" pitchFamily="65" charset="-122"/>
                <a:ea typeface="宋体" pitchFamily="65" charset="-122"/>
              </a:rPr>
              <a:t>泉蒸腾着白色的水汽,像一只沸滚的大锅,一团一团温热湿润的水汽向四周的芦苇丛里弥漫,幻</a:t>
            </a:r>
            <a:r>
              <a:t/>
            </a:r>
            <a:br/>
            <a:r>
              <a:rPr lang="zh-CN" altLang="en-US" sz="1530" kern="0" dirty="0" smtClean="0">
                <a:solidFill>
                  <a:srgbClr val="000000"/>
                </a:solidFill>
                <a:latin typeface="Times New Roman" pitchFamily="65" charset="-122"/>
                <a:ea typeface="宋体" pitchFamily="65" charset="-122"/>
              </a:rPr>
              <a:t>如仙境。洽川人得了这一塘好水,冬夏都可以尽情洗浴了。温泉自地下冒涌出来,冲起沙粒,对</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5265211"/>
            <a:chOff x="539750" y="1080000"/>
            <a:chExt cx="8127250" cy="5265211"/>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浴者的皮肤冲击搓磨,比现代浴室超豪华设施美妙得远了。在洽川,这样的泉有很多,细如蚁</a:t>
              </a:r>
              <a:r>
                <a:t/>
              </a:r>
              <a:br/>
              <a:r>
                <a:rPr lang="zh-CN" altLang="en-US" sz="1530" kern="0" dirty="0" smtClean="0">
                  <a:solidFill>
                    <a:srgbClr val="000000"/>
                  </a:solidFill>
                  <a:latin typeface="Times New Roman" pitchFamily="65" charset="-122"/>
                  <a:ea typeface="宋体" pitchFamily="65" charset="-122"/>
                </a:rPr>
                <a:t>穴,大如车轮。《水经注》等多种典籍都有生动具体的描绘。现在成了各地旅客观赏或享受</a:t>
              </a:r>
              <a:r>
                <a:t/>
              </a:r>
              <a:br/>
              <a:r>
                <a:rPr lang="zh-CN" altLang="en-US" sz="1530" kern="0" dirty="0" smtClean="0">
                  <a:solidFill>
                    <a:srgbClr val="000000"/>
                  </a:solidFill>
                  <a:latin typeface="Times New Roman" pitchFamily="65" charset="-122"/>
                  <a:ea typeface="宋体" pitchFamily="65" charset="-122"/>
                </a:rPr>
                <a:t>沙浪浴的好去处了。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⑦这肯定是我见过的最绝妙的温泉了,也肯定是我观赏到的最壮观最气派的芦苇荡了,造化给</a:t>
              </a:r>
              <a:r>
                <a:t/>
              </a:r>
              <a:br/>
              <a:r>
                <a:rPr lang="zh-CN" altLang="en-US" sz="1530" kern="0" dirty="0" smtClean="0">
                  <a:solidFill>
                    <a:srgbClr val="000000"/>
                  </a:solidFill>
                  <a:latin typeface="Times New Roman" pitchFamily="65" charset="-122"/>
                  <a:ea typeface="宋体" pitchFamily="65" charset="-122"/>
                </a:rPr>
                <a:t>缺雨干旱的渭北高原赐予这样迷人的一方绿地一塘好水,弥足珍贵。我在孙犁的小说散文里</a:t>
              </a:r>
              <a:r>
                <a:t/>
              </a:r>
              <a:br/>
              <a:r>
                <a:rPr lang="zh-CN" altLang="en-US" sz="1530" kern="0" dirty="0" smtClean="0">
                  <a:solidFill>
                    <a:srgbClr val="000000"/>
                  </a:solidFill>
                  <a:latin typeface="Times New Roman" pitchFamily="65" charset="-122"/>
                  <a:ea typeface="宋体" pitchFamily="65" charset="-122"/>
                </a:rPr>
                <a:t>领略过荷花淀和芦苇荡的诗意美,前不久从媒体上看到有干涸的危机,不免扼腕;从京剧《沙家</a:t>
              </a:r>
              <a:r>
                <a:t/>
              </a:r>
              <a:br/>
              <a:r>
                <a:rPr lang="zh-CN" altLang="en-US" sz="1530" kern="0" dirty="0" smtClean="0">
                  <a:solidFill>
                    <a:srgbClr val="000000"/>
                  </a:solidFill>
                  <a:latin typeface="Times New Roman" pitchFamily="65" charset="-122"/>
                  <a:ea typeface="宋体" pitchFamily="65" charset="-122"/>
                </a:rPr>
                <a:t>浜》里知道江南有一片可藏匿新四军的芦苇荡,不知还有芦苇否?芦苇丛生的湿地沙滩,被誉</a:t>
              </a:r>
              <a:r>
                <a:t/>
              </a:r>
              <a:br/>
              <a:r>
                <a:rPr lang="zh-CN" altLang="en-US" sz="1530" kern="0" dirty="0" smtClean="0">
                  <a:solidFill>
                    <a:srgbClr val="000000"/>
                  </a:solidFill>
                  <a:latin typeface="Times New Roman" pitchFamily="65" charset="-122"/>
                  <a:ea typeface="宋体" pitchFamily="65" charset="-122"/>
                </a:rPr>
                <a:t>为地球的肺。无须特意强调,谁都知道其对于人类生存不可或缺的功能。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⑧在黄河滩的洽川,芦苇在蓬勃着,温泉在涌着冒着,现代淑女和现代君子,在这一方芳草地上,</a:t>
              </a:r>
              <a:r>
                <a:t/>
              </a:r>
              <a:br/>
              <a:r>
                <a:rPr lang="zh-CN" altLang="en-US" sz="1530" kern="0" dirty="0" smtClean="0">
                  <a:solidFill>
                    <a:srgbClr val="000000"/>
                  </a:solidFill>
                  <a:latin typeface="Times New Roman" pitchFamily="65" charset="-122"/>
                  <a:ea typeface="宋体" pitchFamily="65" charset="-122"/>
                </a:rPr>
                <a:t>演绎着风流。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1.(理解结构思路)简析第③段文字在全文中所起的作用。(4分)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2.(赏析句子的表达效果)赏析第⑤段中画横线句子的表达效果。(6分)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3.(概括文本内容)文章结尾段为我们展现了一幅怎样的画面?请根据文意加以概括。(4分)</a:t>
              </a:r>
              <a:endParaRPr lang="zh-CN" altLang="en-US"/>
            </a:p>
          </p:txBody>
        </p:sp>
        <p:sp>
          <p:nvSpPr>
            <p:cNvPr id="3" name="TextBox 2"/>
            <p:cNvSpPr txBox="1"/>
            <p:nvPr/>
          </p:nvSpPr>
          <p:spPr>
            <a:xfrm>
              <a:off x="539750" y="5992037"/>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4.(探究标题意蕴)请探究文章以“在河之洲”为题的深刻意蕴。(6分)</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48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二、</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1.</a:t>
            </a:r>
            <a:r>
              <a:rPr lang="zh-CN" altLang="en-US" sz="1500" b="1" kern="0" dirty="0" smtClean="0">
                <a:solidFill>
                  <a:srgbClr val="000000"/>
                </a:solidFill>
                <a:latin typeface="Times New Roman" pitchFamily="65" charset="-122"/>
                <a:ea typeface="宋体" pitchFamily="65" charset="-122"/>
              </a:rPr>
              <a:t>答案</a:t>
            </a:r>
            <a:r>
              <a:rPr lang="zh-CN" altLang="en-US" sz="1500" kern="0" dirty="0" smtClean="0">
                <a:solidFill>
                  <a:srgbClr val="000000"/>
                </a:solidFill>
                <a:latin typeface="Times New Roman" pitchFamily="65" charset="-122"/>
                <a:ea typeface="宋体" pitchFamily="65" charset="-122"/>
              </a:rPr>
              <a:t>　①突出“在河之洲”的神秘圣洁及她之于“我”的魅力;②承前文对“在河之洲”</a:t>
            </a:r>
            <a:r>
              <a:rPr sz="1500" dirty="0"/>
              <a:t/>
            </a:r>
            <a:br>
              <a:rPr sz="1500" dirty="0"/>
            </a:br>
            <a:r>
              <a:rPr lang="zh-CN" altLang="en-US" sz="1500" kern="0" dirty="0" smtClean="0">
                <a:solidFill>
                  <a:srgbClr val="000000"/>
                </a:solidFill>
                <a:latin typeface="Times New Roman" pitchFamily="65" charset="-122"/>
                <a:ea typeface="宋体" pitchFamily="65" charset="-122"/>
              </a:rPr>
              <a:t>的憧憬,引出下文实地踏访现实中的“在河之洲”。</a:t>
            </a:r>
            <a:endParaRPr lang="zh-CN" altLang="en-US" sz="1500" dirty="0"/>
          </a:p>
          <a:p>
            <a:pPr marL="0" indent="0" eaLnBrk="0" latinLnBrk="1" hangingPunct="0">
              <a:lnSpc>
                <a:spcPct val="150000"/>
              </a:lnSpc>
              <a:spcBef>
                <a:spcPts val="0"/>
              </a:spcBef>
              <a:buNone/>
            </a:pPr>
            <a:r>
              <a:rPr lang="zh-CN" altLang="en-US" sz="1500" b="1" kern="0" dirty="0" smtClean="0">
                <a:solidFill>
                  <a:srgbClr val="000000"/>
                </a:solidFill>
                <a:latin typeface="Times New Roman" pitchFamily="65" charset="-122"/>
                <a:ea typeface="宋体" pitchFamily="65" charset="-122"/>
              </a:rPr>
              <a:t>解析</a:t>
            </a:r>
            <a:r>
              <a:rPr lang="zh-CN" altLang="en-US" sz="1500" kern="0" dirty="0" smtClean="0">
                <a:solidFill>
                  <a:srgbClr val="000000"/>
                </a:solidFill>
                <a:latin typeface="Times New Roman" pitchFamily="65" charset="-122"/>
                <a:ea typeface="宋体" pitchFamily="65" charset="-122"/>
              </a:rPr>
              <a:t>　分析语段作用要结合该段在文中的位置,从内容、结构等角度依次作答。从结构而言,</a:t>
            </a:r>
            <a:r>
              <a:rPr sz="1500" dirty="0"/>
              <a:t/>
            </a:r>
            <a:br>
              <a:rPr sz="1500" dirty="0"/>
            </a:br>
            <a:r>
              <a:rPr lang="zh-CN" altLang="en-US" sz="1500" kern="0" dirty="0" smtClean="0">
                <a:solidFill>
                  <a:srgbClr val="000000"/>
                </a:solidFill>
                <a:latin typeface="Times New Roman" pitchFamily="65" charset="-122"/>
                <a:ea typeface="宋体" pitchFamily="65" charset="-122"/>
              </a:rPr>
              <a:t>第③段承上启下;内容上以《诗经》中的爱情诗篇突出了“在河之洲”的神秘圣洁的魅力。</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2.</a:t>
            </a:r>
            <a:r>
              <a:rPr lang="zh-CN" altLang="en-US" sz="1500" b="1" kern="0" dirty="0" smtClean="0">
                <a:solidFill>
                  <a:srgbClr val="000000"/>
                </a:solidFill>
                <a:latin typeface="Times New Roman" pitchFamily="65" charset="-122"/>
                <a:ea typeface="宋体" pitchFamily="65" charset="-122"/>
              </a:rPr>
              <a:t>答案</a:t>
            </a:r>
            <a:r>
              <a:rPr lang="zh-CN" altLang="en-US" sz="1500" kern="0" dirty="0" smtClean="0">
                <a:solidFill>
                  <a:srgbClr val="000000"/>
                </a:solidFill>
                <a:latin typeface="Times New Roman" pitchFamily="65" charset="-122"/>
                <a:ea typeface="宋体" pitchFamily="65" charset="-122"/>
              </a:rPr>
              <a:t>　从视觉和人的内心(心理)感受角度,运用排比、比拟的修辞手法,又用了虚实相生的</a:t>
            </a:r>
            <a:r>
              <a:rPr sz="1500" dirty="0"/>
              <a:t/>
            </a:r>
            <a:br>
              <a:rPr sz="1500" dirty="0"/>
            </a:br>
            <a:r>
              <a:rPr lang="zh-CN" altLang="en-US" sz="1500" kern="0" dirty="0" smtClean="0">
                <a:solidFill>
                  <a:srgbClr val="000000"/>
                </a:solidFill>
                <a:latin typeface="Times New Roman" pitchFamily="65" charset="-122"/>
                <a:ea typeface="宋体" pitchFamily="65" charset="-122"/>
              </a:rPr>
              <a:t>写法以及多组叠词,语言富有韵味,表达了“我”对眼前芦苇的纯净、窈窕壮健的喜爱与赞</a:t>
            </a:r>
            <a:r>
              <a:rPr sz="1500" dirty="0"/>
              <a:t/>
            </a:r>
            <a:br>
              <a:rPr sz="1500" dirty="0"/>
            </a:br>
            <a:r>
              <a:rPr lang="zh-CN" altLang="en-US" sz="1500" kern="0" dirty="0" smtClean="0">
                <a:solidFill>
                  <a:srgbClr val="000000"/>
                </a:solidFill>
                <a:latin typeface="Times New Roman" pitchFamily="65" charset="-122"/>
                <a:ea typeface="宋体" pitchFamily="65" charset="-122"/>
              </a:rPr>
              <a:t>美。</a:t>
            </a:r>
            <a:endParaRPr lang="zh-CN" altLang="en-US" sz="1500" dirty="0"/>
          </a:p>
          <a:p>
            <a:pPr marL="0" indent="0" eaLnBrk="0" latinLnBrk="1" hangingPunct="0">
              <a:lnSpc>
                <a:spcPct val="150000"/>
              </a:lnSpc>
              <a:spcBef>
                <a:spcPts val="0"/>
              </a:spcBef>
              <a:buNone/>
            </a:pPr>
            <a:r>
              <a:rPr lang="zh-CN" altLang="en-US" sz="1500" b="1" kern="0" dirty="0" smtClean="0">
                <a:solidFill>
                  <a:srgbClr val="000000"/>
                </a:solidFill>
                <a:latin typeface="Times New Roman" pitchFamily="65" charset="-122"/>
                <a:ea typeface="宋体" pitchFamily="65" charset="-122"/>
              </a:rPr>
              <a:t>解析</a:t>
            </a:r>
            <a:r>
              <a:rPr lang="zh-CN" altLang="en-US" sz="1500" kern="0" dirty="0" smtClean="0">
                <a:solidFill>
                  <a:srgbClr val="000000"/>
                </a:solidFill>
                <a:latin typeface="Times New Roman" pitchFamily="65" charset="-122"/>
                <a:ea typeface="宋体" pitchFamily="65" charset="-122"/>
              </a:rPr>
              <a:t>　重要句子的表达效果,要根据画线句子所在文中位置,结合主旨情感,从表达方式、修辞</a:t>
            </a:r>
            <a:r>
              <a:rPr sz="1500" dirty="0"/>
              <a:t/>
            </a:r>
            <a:br>
              <a:rPr sz="1500" dirty="0"/>
            </a:br>
            <a:r>
              <a:rPr lang="zh-CN" altLang="en-US" sz="1500" kern="0" dirty="0" smtClean="0">
                <a:solidFill>
                  <a:srgbClr val="000000"/>
                </a:solidFill>
                <a:latin typeface="Times New Roman" pitchFamily="65" charset="-122"/>
                <a:ea typeface="宋体" pitchFamily="65" charset="-122"/>
              </a:rPr>
              <a:t>手法等角度依次作答。画线句子综合运用多种手法写出了芦苇的纯净、窈窕壮健,表达了作</a:t>
            </a:r>
            <a:r>
              <a:rPr sz="1500" dirty="0"/>
              <a:t/>
            </a:r>
            <a:br>
              <a:rPr sz="1500" dirty="0"/>
            </a:br>
            <a:r>
              <a:rPr lang="zh-CN" altLang="en-US" sz="1500" kern="0" dirty="0" smtClean="0">
                <a:solidFill>
                  <a:srgbClr val="000000"/>
                </a:solidFill>
                <a:latin typeface="Times New Roman" pitchFamily="65" charset="-122"/>
                <a:ea typeface="宋体" pitchFamily="65" charset="-122"/>
              </a:rPr>
              <a:t>者的赞美之情。</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3.</a:t>
            </a:r>
            <a:r>
              <a:rPr lang="zh-CN" altLang="en-US" sz="1500" b="1" kern="0" dirty="0" smtClean="0">
                <a:solidFill>
                  <a:srgbClr val="000000"/>
                </a:solidFill>
                <a:latin typeface="Times New Roman" pitchFamily="65" charset="-122"/>
                <a:ea typeface="宋体" pitchFamily="65" charset="-122"/>
              </a:rPr>
              <a:t>答案</a:t>
            </a:r>
            <a:r>
              <a:rPr lang="zh-CN" altLang="en-US" sz="1500" kern="0" dirty="0" smtClean="0">
                <a:solidFill>
                  <a:srgbClr val="000000"/>
                </a:solidFill>
                <a:latin typeface="Times New Roman" pitchFamily="65" charset="-122"/>
                <a:ea typeface="宋体" pitchFamily="65" charset="-122"/>
              </a:rPr>
              <a:t>　①自然生态美丽动人;②人们尽情享受自然的恩赐;③现代人与自然和谐共处。</a:t>
            </a:r>
            <a:endParaRPr lang="zh-CN" altLang="en-US" sz="1500" dirty="0"/>
          </a:p>
          <a:p>
            <a:pPr marL="0" indent="0" eaLnBrk="0" latinLnBrk="1" hangingPunct="0">
              <a:lnSpc>
                <a:spcPct val="150000"/>
              </a:lnSpc>
              <a:spcBef>
                <a:spcPts val="0"/>
              </a:spcBef>
              <a:buNone/>
            </a:pPr>
            <a:r>
              <a:rPr lang="zh-CN" altLang="en-US" sz="1500" b="1" kern="0" dirty="0" smtClean="0">
                <a:solidFill>
                  <a:srgbClr val="000000"/>
                </a:solidFill>
                <a:latin typeface="Times New Roman" pitchFamily="65" charset="-122"/>
                <a:ea typeface="宋体" pitchFamily="65" charset="-122"/>
              </a:rPr>
              <a:t>解析</a:t>
            </a:r>
            <a:r>
              <a:rPr lang="zh-CN" altLang="en-US" sz="1500" kern="0" dirty="0" smtClean="0">
                <a:solidFill>
                  <a:srgbClr val="000000"/>
                </a:solidFill>
                <a:latin typeface="Times New Roman" pitchFamily="65" charset="-122"/>
                <a:ea typeface="宋体" pitchFamily="65" charset="-122"/>
              </a:rPr>
              <a:t>　文意提炼题需要结合文章情感主旨,摘取文中关键词语深入分析,整合表达。“芦苇在</a:t>
            </a:r>
            <a:r>
              <a:rPr sz="1500" dirty="0"/>
              <a:t/>
            </a:r>
            <a:br>
              <a:rPr sz="1500" dirty="0"/>
            </a:br>
            <a:r>
              <a:rPr lang="zh-CN" altLang="en-US" sz="1500" kern="0" dirty="0" smtClean="0">
                <a:solidFill>
                  <a:srgbClr val="000000"/>
                </a:solidFill>
                <a:latin typeface="Times New Roman" pitchFamily="65" charset="-122"/>
                <a:ea typeface="宋体" pitchFamily="65" charset="-122"/>
              </a:rPr>
              <a:t>蓬勃”写出自然生态美丽动人;现代淑女和现代君子演绎风流写出人们尽情享受自然的恩赐</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以及和自然和谐共处。</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①“在河之洲”是窈窕淑女曾经生活、恋爱的地方,表达了作者对神秘的中华远古</a:t>
            </a:r>
            <a:r>
              <a:rPr dirty="0"/>
              <a:t/>
            </a:r>
            <a:br>
              <a:rPr dirty="0"/>
            </a:br>
            <a:r>
              <a:rPr lang="zh-CN" altLang="en-US" sz="1530" kern="0" dirty="0" smtClean="0">
                <a:solidFill>
                  <a:srgbClr val="000000"/>
                </a:solidFill>
                <a:latin typeface="Times New Roman" pitchFamily="65" charset="-122"/>
                <a:ea typeface="宋体" pitchFamily="65" charset="-122"/>
              </a:rPr>
              <a:t>文明的神往、缅怀。②“在河之洲”演绎过周文王与民间淑女的爱情故事,表达了作者对美</a:t>
            </a:r>
            <a:r>
              <a:rPr dirty="0"/>
              <a:t/>
            </a:r>
            <a:br>
              <a:rPr dirty="0"/>
            </a:br>
            <a:r>
              <a:rPr lang="zh-CN" altLang="en-US" sz="1530" kern="0" dirty="0" smtClean="0">
                <a:solidFill>
                  <a:srgbClr val="000000"/>
                </a:solidFill>
                <a:latin typeface="Times New Roman" pitchFamily="65" charset="-122"/>
                <a:ea typeface="宋体" pitchFamily="65" charset="-122"/>
              </a:rPr>
              <a:t>好、真挚爱情的歌颂、赞美。③“在河之洲”有着美丽的芦苇,温泉中有着尽情戏闹的男女,</a:t>
            </a:r>
            <a:r>
              <a:rPr dirty="0"/>
              <a:t/>
            </a:r>
            <a:br>
              <a:rPr dirty="0"/>
            </a:br>
            <a:r>
              <a:rPr lang="zh-CN" altLang="en-US" sz="1530" kern="0" dirty="0" smtClean="0">
                <a:solidFill>
                  <a:srgbClr val="000000"/>
                </a:solidFill>
                <a:latin typeface="Times New Roman" pitchFamily="65" charset="-122"/>
                <a:ea typeface="宋体" pitchFamily="65" charset="-122"/>
              </a:rPr>
              <a:t>表达了作者对人与自然和谐相融的欣赏、钦慕。④“在河之洲”引发了作者对芦苇荡的联</a:t>
            </a:r>
            <a:r>
              <a:rPr dirty="0"/>
              <a:t/>
            </a:r>
            <a:br>
              <a:rPr dirty="0"/>
            </a:br>
            <a:r>
              <a:rPr lang="zh-CN" altLang="en-US" sz="1530" kern="0" dirty="0" smtClean="0">
                <a:solidFill>
                  <a:srgbClr val="000000"/>
                </a:solidFill>
                <a:latin typeface="Times New Roman" pitchFamily="65" charset="-122"/>
                <a:ea typeface="宋体" pitchFamily="65" charset="-122"/>
              </a:rPr>
              <a:t>想,表达了作者对和谐生态遭到破坏的忧虑以及对人类与大自然关系的深层思考。</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“在河之洲”标题意蕴需要结合标题内容,因形悟神——表达作者对远古文明的神</a:t>
            </a:r>
            <a:r>
              <a:rPr dirty="0"/>
              <a:t/>
            </a:r>
            <a:br>
              <a:rPr dirty="0"/>
            </a:br>
            <a:r>
              <a:rPr lang="zh-CN" altLang="en-US" sz="1530" kern="0" dirty="0" smtClean="0">
                <a:solidFill>
                  <a:srgbClr val="000000"/>
                </a:solidFill>
                <a:latin typeface="Times New Roman" pitchFamily="65" charset="-122"/>
                <a:ea typeface="宋体" pitchFamily="65" charset="-122"/>
              </a:rPr>
              <a:t>往、缅怀,对美好、真挚爱情的歌颂、赞美。在此基础上深挖文本,见微知著,表达作者对人与</a:t>
            </a:r>
            <a:r>
              <a:rPr dirty="0"/>
              <a:t/>
            </a:r>
            <a:br>
              <a:rPr dirty="0"/>
            </a:br>
            <a:r>
              <a:rPr lang="zh-CN" altLang="en-US" sz="1530" kern="0" dirty="0" smtClean="0">
                <a:solidFill>
                  <a:srgbClr val="000000"/>
                </a:solidFill>
                <a:latin typeface="Times New Roman" pitchFamily="65" charset="-122"/>
                <a:ea typeface="宋体" pitchFamily="65" charset="-122"/>
              </a:rPr>
              <a:t>自然和谐相融的欣赏、钦慕,对和谐生态遭到破坏的忧虑及深层思考。</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三、(2018苏北四市一模,13—16)阅读下面的作品,回答问题。(20分)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老谈的江湖</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张虎生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与老谈的结识,场面有点另类。一日路过古董市场,信步斜入,不料晚了,唯见边角处还剩一中</a:t>
            </a:r>
            <a:r>
              <a:t/>
            </a:r>
            <a:br/>
            <a:r>
              <a:rPr lang="zh-CN" altLang="en-US" sz="1530" kern="0" dirty="0" smtClean="0">
                <a:solidFill>
                  <a:srgbClr val="000000"/>
                </a:solidFill>
                <a:latin typeface="Times New Roman" pitchFamily="65" charset="-122"/>
                <a:ea typeface="宋体" pitchFamily="65" charset="-122"/>
              </a:rPr>
              <a:t>年男子,守着个报纸大的小摊,孤零零的模样。倒是他的头发,象牙一样的白,半尺那么长,在八</a:t>
            </a:r>
            <a:r>
              <a:t/>
            </a:r>
            <a:br/>
            <a:r>
              <a:rPr lang="zh-CN" altLang="en-US" sz="1530" kern="0" dirty="0" smtClean="0">
                <a:solidFill>
                  <a:srgbClr val="000000"/>
                </a:solidFill>
                <a:latin typeface="Times New Roman" pitchFamily="65" charset="-122"/>
                <a:ea typeface="宋体" pitchFamily="65" charset="-122"/>
              </a:rPr>
              <a:t>月黄昏的热风中,一阵阵地扬起,有点意外的醒目。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我向前时,他突然叫住我,声音很轻,有点含混:“买下这串念珠吧,就20。”他悄然竖起两根指</a:t>
            </a:r>
            <a:r>
              <a:t/>
            </a:r>
            <a:br/>
            <a:r>
              <a:rPr lang="zh-CN" altLang="en-US" sz="1530" kern="0" dirty="0" smtClean="0">
                <a:solidFill>
                  <a:srgbClr val="000000"/>
                </a:solidFill>
                <a:latin typeface="Times New Roman" pitchFamily="65" charset="-122"/>
                <a:ea typeface="宋体" pitchFamily="65" charset="-122"/>
              </a:rPr>
              <a:t>头,同时隐隐约约的,一丝酒气飘了过来。细聊起来,得知眼前这位衣着有点落拓的谈先生,并</a:t>
            </a:r>
            <a:r>
              <a:t/>
            </a:r>
            <a:br/>
            <a:r>
              <a:rPr lang="zh-CN" altLang="en-US" sz="1530" kern="0" dirty="0" smtClean="0">
                <a:solidFill>
                  <a:srgbClr val="000000"/>
                </a:solidFill>
                <a:latin typeface="Times New Roman" pitchFamily="65" charset="-122"/>
                <a:ea typeface="宋体" pitchFamily="65" charset="-122"/>
              </a:rPr>
              <a:t>不是做买卖的熟手,那串念珠,他花了15块的本钱,熬了一整天,也没卖掉。举着一个酒瓶,老谈</a:t>
            </a:r>
            <a:r>
              <a:t/>
            </a:r>
            <a:br/>
            <a:r>
              <a:rPr lang="zh-CN" altLang="en-US" sz="1530" kern="0" dirty="0" smtClean="0">
                <a:solidFill>
                  <a:srgbClr val="000000"/>
                </a:solidFill>
                <a:latin typeface="Times New Roman" pitchFamily="65" charset="-122"/>
                <a:ea typeface="宋体" pitchFamily="65" charset="-122"/>
              </a:rPr>
              <a:t>讪笑道,“就挣顿酒钱”。那个扁扁的酒瓶是装二两五二锅头的,当时也就三五块钱。我收下</a:t>
            </a:r>
            <a:r>
              <a:t/>
            </a:r>
            <a:br/>
            <a:r>
              <a:rPr lang="zh-CN" altLang="en-US" sz="1530" kern="0" dirty="0" smtClean="0">
                <a:solidFill>
                  <a:srgbClr val="000000"/>
                </a:solidFill>
                <a:latin typeface="Times New Roman" pitchFamily="65" charset="-122"/>
                <a:ea typeface="宋体" pitchFamily="65" charset="-122"/>
              </a:rPr>
              <a:t>念珠后,老谈顿时松快了许多,“还有点东西,有兴趣,你就看看,买不买没关系”。他抬起身,打</a:t>
            </a:r>
            <a:r>
              <a:t/>
            </a:r>
            <a:br/>
            <a:r>
              <a:rPr lang="zh-CN" altLang="en-US" sz="1530" kern="0" dirty="0" smtClean="0">
                <a:solidFill>
                  <a:srgbClr val="000000"/>
                </a:solidFill>
                <a:latin typeface="Times New Roman" pitchFamily="65" charset="-122"/>
                <a:ea typeface="宋体" pitchFamily="65" charset="-122"/>
              </a:rPr>
              <a:t>开当作小凳的木盒,木盒一尺见方,塞得满满的,竟然全是印章。“你刻的?”我有些惊异,</a:t>
            </a:r>
            <a:r>
              <a:rPr lang="zh-CN" altLang="en-US" sz="1530" u="sng" kern="0" dirty="0" smtClean="0">
                <a:solidFill>
                  <a:srgbClr val="000000"/>
                </a:solidFill>
                <a:latin typeface="Times New Roman" pitchFamily="65" charset="-122"/>
                <a:ea typeface="宋体" pitchFamily="65" charset="-122"/>
              </a:rPr>
              <a:t>老谈</a:t>
            </a:r>
            <a:r>
              <a:t/>
            </a:r>
            <a:br/>
            <a:r>
              <a:rPr lang="zh-CN" altLang="en-US" sz="1530" u="sng" kern="0" dirty="0" smtClean="0">
                <a:solidFill>
                  <a:srgbClr val="000000"/>
                </a:solidFill>
                <a:latin typeface="Times New Roman" pitchFamily="65" charset="-122"/>
                <a:ea typeface="宋体" pitchFamily="65" charset="-122"/>
              </a:rPr>
              <a:t>轻声“嗯”了下,脸上浮起些许红晕。</a:t>
            </a:r>
            <a:r>
              <a:rPr lang="zh-CN" altLang="en-US" sz="1530" kern="0" dirty="0" smtClean="0">
                <a:solidFill>
                  <a:srgbClr val="000000"/>
                </a:solidFill>
                <a:latin typeface="Times New Roman" pitchFamily="65" charset="-122"/>
                <a:ea typeface="宋体" pitchFamily="65" charset="-122"/>
              </a:rPr>
              <a:t>带着疑惑,我一枚枚地端详。印文镌篆的功力相当不俗,</a:t>
            </a:r>
            <a:r>
              <a:t/>
            </a:r>
            <a:br/>
            <a:r>
              <a:rPr lang="zh-CN" altLang="en-US" sz="1530" kern="0" dirty="0" smtClean="0">
                <a:solidFill>
                  <a:srgbClr val="000000"/>
                </a:solidFill>
                <a:latin typeface="Times New Roman" pitchFamily="65" charset="-122"/>
                <a:ea typeface="宋体" pitchFamily="65" charset="-122"/>
              </a:rPr>
              <a:t>布局走刀,既守着端庄矜持,又稳中求变,疏密收放,甚是老到。</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后来成了朋友,方知老谈篆刻的资历很是高深,是南京印社的早期会员,与他同期的,不乏响当</a:t>
            </a:r>
            <a:r>
              <a:t/>
            </a:r>
            <a:br/>
            <a:r>
              <a:rPr lang="zh-CN" altLang="en-US" sz="1530" kern="0" dirty="0" smtClean="0">
                <a:solidFill>
                  <a:srgbClr val="000000"/>
                </a:solidFill>
                <a:latin typeface="Times New Roman" pitchFamily="65" charset="-122"/>
                <a:ea typeface="宋体" pitchFamily="65" charset="-122"/>
              </a:rPr>
              <a:t>当的大名家。人家的行情,一方印,硬是5000起步。反观老谈,就便宜到家了,开价二三百,机灵</a:t>
            </a:r>
            <a:r>
              <a:t/>
            </a:r>
            <a:br/>
            <a:r>
              <a:rPr lang="zh-CN" altLang="en-US" sz="1530" kern="0" dirty="0" smtClean="0">
                <a:solidFill>
                  <a:srgbClr val="000000"/>
                </a:solidFill>
                <a:latin typeface="Times New Roman" pitchFamily="65" charset="-122"/>
                <a:ea typeface="宋体" pitchFamily="65" charset="-122"/>
              </a:rPr>
              <a:t>的买主,当然还得杀杀价。我问他是否搞这个专业,</a:t>
            </a:r>
            <a:r>
              <a:rPr lang="zh-CN" altLang="en-US" sz="1530" u="sng" kern="0" dirty="0" smtClean="0">
                <a:solidFill>
                  <a:srgbClr val="000000"/>
                </a:solidFill>
                <a:latin typeface="Times New Roman" pitchFamily="65" charset="-122"/>
                <a:ea typeface="宋体" pitchFamily="65" charset="-122"/>
              </a:rPr>
              <a:t>老谈眉眼微蹙,依旧低声悄语地说“副业,</a:t>
            </a:r>
            <a:r>
              <a:t/>
            </a:r>
            <a:br/>
            <a:r>
              <a:rPr lang="zh-CN" altLang="en-US" sz="1530" u="sng" kern="0" dirty="0" smtClean="0">
                <a:solidFill>
                  <a:srgbClr val="000000"/>
                </a:solidFill>
                <a:latin typeface="Times New Roman" pitchFamily="65" charset="-122"/>
                <a:ea typeface="宋体" pitchFamily="65" charset="-122"/>
              </a:rPr>
              <a:t>副业”,然后又添上一句“专业也是操刀,不过是把大刀”。</a:t>
            </a:r>
            <a:r>
              <a:rPr lang="zh-CN" altLang="en-US" sz="1530" kern="0" dirty="0" smtClean="0">
                <a:solidFill>
                  <a:srgbClr val="000000"/>
                </a:solidFill>
                <a:latin typeface="Times New Roman" pitchFamily="65" charset="-122"/>
                <a:ea typeface="宋体" pitchFamily="65" charset="-122"/>
              </a:rPr>
              <a:t>听了这话,再瞧瞧眼前这位神态弱</a:t>
            </a:r>
            <a:r>
              <a:t/>
            </a:r>
            <a:br/>
            <a:r>
              <a:rPr lang="zh-CN" altLang="en-US" sz="1530" kern="0" dirty="0" smtClean="0">
                <a:solidFill>
                  <a:srgbClr val="000000"/>
                </a:solidFill>
                <a:latin typeface="Times New Roman" pitchFamily="65" charset="-122"/>
                <a:ea typeface="宋体" pitchFamily="65" charset="-122"/>
              </a:rPr>
              <a:t>弱的老夫子,我一时惊诧莫名。被我催逼,老谈断断续续地道来:念初中时,父亲亡故,他十几岁</a:t>
            </a:r>
            <a:r>
              <a:t/>
            </a:r>
            <a:br/>
            <a:r>
              <a:rPr lang="zh-CN" altLang="en-US" sz="1530" kern="0" dirty="0" smtClean="0">
                <a:solidFill>
                  <a:srgbClr val="000000"/>
                </a:solidFill>
                <a:latin typeface="Times New Roman" pitchFamily="65" charset="-122"/>
                <a:ea typeface="宋体" pitchFamily="65" charset="-122"/>
              </a:rPr>
              <a:t>就顶职进了肉联厂,一直到下岗,始终专业杀猪匠一名。说起这些,老谈慢悠悠的,云淡风轻的</a:t>
            </a:r>
            <a:r>
              <a:t/>
            </a:r>
            <a:br/>
            <a:r>
              <a:rPr lang="zh-CN" altLang="en-US" sz="1530" kern="0" dirty="0" smtClean="0">
                <a:solidFill>
                  <a:srgbClr val="000000"/>
                </a:solidFill>
                <a:latin typeface="Times New Roman" pitchFamily="65" charset="-122"/>
                <a:ea typeface="宋体" pitchFamily="65" charset="-122"/>
              </a:rPr>
              <a:t>坦然。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老谈的中餐,一律就在摊前。惹人注目的,是老谈与酒菜之间那种难言的微妙。一个中午,摊子</a:t>
            </a:r>
            <a:r>
              <a:t/>
            </a:r>
            <a:br/>
            <a:r>
              <a:rPr lang="zh-CN" altLang="en-US" sz="1530" kern="0" dirty="0" smtClean="0">
                <a:solidFill>
                  <a:srgbClr val="000000"/>
                </a:solidFill>
                <a:latin typeface="Times New Roman" pitchFamily="65" charset="-122"/>
                <a:ea typeface="宋体" pitchFamily="65" charset="-122"/>
              </a:rPr>
              <a:t>跟前,老谈照例摆出一壶一盅,几个小菜,抿上一口,细细地嚼着,渐渐的,面颊微酡了,话头也密了</a:t>
            </a:r>
            <a:r>
              <a:t/>
            </a:r>
            <a:br/>
            <a:r>
              <a:rPr lang="zh-CN" altLang="en-US" sz="1530" kern="0" dirty="0" smtClean="0">
                <a:solidFill>
                  <a:srgbClr val="000000"/>
                </a:solidFill>
                <a:latin typeface="Times New Roman" pitchFamily="65" charset="-122"/>
                <a:ea typeface="宋体" pitchFamily="65" charset="-122"/>
              </a:rPr>
              <a:t>起来:你们插队吃不上肉吧,我倒是整天泡在肉窝子里。实在饿了,刚出锅的油渣,又酥又软,抓</a:t>
            </a:r>
            <a:r>
              <a:t/>
            </a:r>
            <a:br/>
            <a:r>
              <a:rPr lang="zh-CN" altLang="en-US" sz="1530" kern="0" dirty="0" smtClean="0">
                <a:solidFill>
                  <a:srgbClr val="000000"/>
                </a:solidFill>
                <a:latin typeface="Times New Roman" pitchFamily="65" charset="-122"/>
                <a:ea typeface="宋体" pitchFamily="65" charset="-122"/>
              </a:rPr>
              <a:t>一把,三口两口大嚼一番,那才叫个油水</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我还沉浸在他描摹的胜景中,他又连连自嘲道:</a:t>
            </a:r>
            <a:r>
              <a:t/>
            </a:r>
            <a:br/>
            <a:r>
              <a:rPr lang="zh-CN" altLang="en-US" sz="1530" kern="0" dirty="0" smtClean="0">
                <a:solidFill>
                  <a:srgbClr val="000000"/>
                </a:solidFill>
                <a:latin typeface="Times New Roman" pitchFamily="65" charset="-122"/>
                <a:ea typeface="宋体" pitchFamily="65" charset="-122"/>
              </a:rPr>
              <a:t>“油渣青春,油渣青春,根本不值一提。”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确实,虽油水丰厚,老谈却不甘肉食,早早迷上了篆刻。乔布斯说,“你须寻所爱”,而这位杀猪</a:t>
            </a:r>
            <a:r>
              <a:t/>
            </a:r>
            <a:br/>
            <a:r>
              <a:rPr lang="zh-CN" altLang="en-US" sz="1530" kern="0" dirty="0" smtClean="0">
                <a:solidFill>
                  <a:srgbClr val="000000"/>
                </a:solidFill>
                <a:latin typeface="Times New Roman" pitchFamily="65" charset="-122"/>
                <a:ea typeface="宋体" pitchFamily="65" charset="-122"/>
              </a:rPr>
              <a:t>的老谈,早就践行了这一步。他秉性勤奋,又拜得名师,一块冷硬的石头,一番心思过后,古老的</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缸钻进蚌里去。而那贫穷的吃了上顿没下顿的青年,从此丰衣足食,在莫名其妙中摆脱了贫</a:t>
            </a:r>
            <a:r>
              <a:t/>
            </a:r>
            <a:br/>
            <a:r>
              <a:rPr lang="zh-CN" altLang="en-US" sz="1530" kern="0" dirty="0" smtClean="0">
                <a:solidFill>
                  <a:srgbClr val="000000"/>
                </a:solidFill>
                <a:latin typeface="Times New Roman" pitchFamily="65" charset="-122"/>
                <a:ea typeface="宋体" pitchFamily="65" charset="-122"/>
              </a:rPr>
              <a:t>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④我现在还羞于分析,小时候听大人们说了那么多光怪陆离的童话故事,为什么独独对那个蚌</a:t>
            </a:r>
            <a:r>
              <a:t/>
            </a:r>
            <a:br/>
            <a:r>
              <a:rPr lang="zh-CN" altLang="en-US" sz="1530" kern="0" dirty="0" smtClean="0">
                <a:solidFill>
                  <a:srgbClr val="000000"/>
                </a:solidFill>
                <a:latin typeface="Times New Roman" pitchFamily="65" charset="-122"/>
                <a:ea typeface="宋体" pitchFamily="65" charset="-122"/>
              </a:rPr>
              <a:t>壳里的仙女的故事那么钟情?如果不是天性中有好逸恶劳的基因,就可能有等待天上掉馅饼的</a:t>
            </a:r>
            <a:r>
              <a:t/>
            </a:r>
            <a:br/>
            <a:r>
              <a:rPr lang="zh-CN" altLang="en-US" sz="1530" kern="0" dirty="0" smtClean="0">
                <a:solidFill>
                  <a:srgbClr val="000000"/>
                </a:solidFill>
                <a:latin typeface="Times New Roman" pitchFamily="65" charset="-122"/>
                <a:ea typeface="宋体" pitchFamily="65" charset="-122"/>
              </a:rPr>
              <a:t>庸众心理。我至今还在怀念打开水缸盖的那些瞬间,缸盖揭开的时候,一个虚妄而</a:t>
            </a:r>
            <a:r>
              <a:rPr lang="zh-CN" altLang="en-US" sz="1530" u="sng" kern="0" dirty="0" smtClean="0">
                <a:solidFill>
                  <a:srgbClr val="000000"/>
                </a:solidFill>
                <a:latin typeface="Times New Roman" pitchFamily="65" charset="-122"/>
                <a:ea typeface="宋体" pitchFamily="65" charset="-122"/>
              </a:rPr>
              <a:t>热烈</a:t>
            </a:r>
            <a:r>
              <a:rPr lang="zh-CN" altLang="en-US" sz="1530" kern="0" dirty="0" smtClean="0">
                <a:solidFill>
                  <a:srgbClr val="000000"/>
                </a:solidFill>
                <a:latin typeface="Times New Roman" pitchFamily="65" charset="-122"/>
                <a:ea typeface="宋体" pitchFamily="65" charset="-122"/>
              </a:rPr>
              <a:t>的梦想</a:t>
            </a:r>
            <a:r>
              <a:t/>
            </a:r>
            <a:br/>
            <a:r>
              <a:rPr lang="zh-CN" altLang="en-US" sz="1530" kern="0" dirty="0" smtClean="0">
                <a:solidFill>
                  <a:srgbClr val="000000"/>
                </a:solidFill>
                <a:latin typeface="Times New Roman" pitchFamily="65" charset="-122"/>
                <a:ea typeface="宋体" pitchFamily="65" charset="-122"/>
              </a:rPr>
              <a:t>也展开了:我盼望看见河蚌在缸底打开,那个仙女从蚌壳里钻出来,一开始像一颗珍珠那么大,</a:t>
            </a:r>
            <a:r>
              <a:t/>
            </a:r>
            <a:br/>
            <a:r>
              <a:rPr lang="zh-CN" altLang="en-US" sz="1530" kern="0" dirty="0" smtClean="0">
                <a:solidFill>
                  <a:srgbClr val="000000"/>
                </a:solidFill>
                <a:latin typeface="Times New Roman" pitchFamily="65" charset="-122"/>
                <a:ea typeface="宋体" pitchFamily="65" charset="-122"/>
              </a:rPr>
              <a:t>在水缸里上升,上升,渐渐变大,爬出来的时候已经是一个</a:t>
            </a:r>
            <a:r>
              <a:rPr lang="zh-CN" altLang="en-US" sz="1530" u="sng" kern="0" dirty="0" smtClean="0">
                <a:solidFill>
                  <a:srgbClr val="000000"/>
                </a:solidFill>
                <a:latin typeface="Times New Roman" pitchFamily="65" charset="-122"/>
                <a:ea typeface="宋体" pitchFamily="65" charset="-122"/>
              </a:rPr>
              <a:t>正规</a:t>
            </a:r>
            <a:r>
              <a:rPr lang="zh-CN" altLang="en-US" sz="1530" kern="0" dirty="0" smtClean="0">
                <a:solidFill>
                  <a:srgbClr val="000000"/>
                </a:solidFill>
                <a:latin typeface="Times New Roman" pitchFamily="65" charset="-122"/>
                <a:ea typeface="宋体" pitchFamily="65" charset="-122"/>
              </a:rPr>
              <a:t>仙女的模样了。然后是一个动人</a:t>
            </a:r>
            <a:r>
              <a:t/>
            </a:r>
            <a:br/>
            <a:r>
              <a:rPr lang="zh-CN" altLang="en-US" sz="1530" kern="0" dirty="0" smtClean="0">
                <a:solidFill>
                  <a:srgbClr val="000000"/>
                </a:solidFill>
                <a:latin typeface="Times New Roman" pitchFamily="65" charset="-122"/>
                <a:ea typeface="宋体" pitchFamily="65" charset="-122"/>
              </a:rPr>
              <a:t>而实惠的细节,那仙女直奔我家的八仙桌,简单清扫一下,她开始往来于桌子和水缸之间,从水</a:t>
            </a:r>
            <a:r>
              <a:t/>
            </a:r>
            <a:br/>
            <a:r>
              <a:rPr lang="zh-CN" altLang="en-US" sz="1530" kern="0" dirty="0" smtClean="0">
                <a:solidFill>
                  <a:srgbClr val="000000"/>
                </a:solidFill>
                <a:latin typeface="Times New Roman" pitchFamily="65" charset="-122"/>
                <a:ea typeface="宋体" pitchFamily="65" charset="-122"/>
              </a:rPr>
              <a:t>里搬出一盘盘美味佳肴,一盘鸡,一盘鸭,一盘炒猪肝,还有一大碗酱汁四溢香喷喷的红烧肉!(仙</a:t>
            </a:r>
            <a:r>
              <a:t/>
            </a:r>
            <a:br/>
            <a:r>
              <a:rPr lang="zh-CN" altLang="en-US" sz="1530" kern="0" dirty="0" smtClean="0">
                <a:solidFill>
                  <a:srgbClr val="000000"/>
                </a:solidFill>
                <a:latin typeface="Times New Roman" pitchFamily="65" charset="-122"/>
                <a:ea typeface="宋体" pitchFamily="65" charset="-122"/>
              </a:rPr>
              <a:t>女的菜肴中没有鱼,因为我从小就不爱吃鱼。)</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⑤很显然,凝视水缸是我最早的阅读方式,也是我至今最怀念的阅读方式。这样的阅读一方面</a:t>
            </a:r>
            <a:r>
              <a:t/>
            </a:r>
            <a:br/>
            <a:r>
              <a:rPr lang="zh-CN" altLang="en-US" sz="1530" kern="0" dirty="0" smtClean="0">
                <a:solidFill>
                  <a:srgbClr val="000000"/>
                </a:solidFill>
                <a:latin typeface="Times New Roman" pitchFamily="65" charset="-122"/>
                <a:ea typeface="宋体" pitchFamily="65" charset="-122"/>
              </a:rPr>
              <a:t>充满诗意,另一方面充满空虚,无论是诗意还是空虚,都要用时间去体会。我从来没有在我家的</a:t>
            </a:r>
            <a:r>
              <a:t/>
            </a:r>
            <a:br/>
            <a:r>
              <a:rPr lang="zh-CN" altLang="en-US" sz="1530" kern="0" dirty="0" smtClean="0">
                <a:solidFill>
                  <a:srgbClr val="000000"/>
                </a:solidFill>
                <a:latin typeface="Times New Roman" pitchFamily="65" charset="-122"/>
                <a:ea typeface="宋体" pitchFamily="65" charset="-122"/>
              </a:rPr>
              <a:t>水缸里看见童话的再现,去别人家揭别人家的水缸也一样,除了水,都没有蚌壳,更不见仙女。</a:t>
            </a:r>
            <a:r>
              <a:t/>
            </a:r>
            <a:br/>
            <a:r>
              <a:rPr lang="zh-CN" altLang="en-US" sz="1530" kern="0" dirty="0" smtClean="0">
                <a:solidFill>
                  <a:srgbClr val="000000"/>
                </a:solidFill>
                <a:latin typeface="Times New Roman" pitchFamily="65" charset="-122"/>
                <a:ea typeface="宋体" pitchFamily="65" charset="-122"/>
              </a:rPr>
              <a:t>偶尔地我母亲从市场上买回河蚌,准备烧豆腐,我却对河蚌的归宿另有想法,我总是觉得应该把</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4961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艺术之花,就在手指间,一朵接一朵地绽放开来。在那文化贫瘠的年岁里,这无疑是一份精神的</a:t>
            </a:r>
            <a:r>
              <a:rPr sz="1500" dirty="0"/>
              <a:t/>
            </a:r>
            <a:br>
              <a:rPr sz="1500" dirty="0"/>
            </a:br>
            <a:r>
              <a:rPr lang="zh-CN" altLang="en-US" sz="1500" kern="0" dirty="0" smtClean="0">
                <a:solidFill>
                  <a:srgbClr val="000000"/>
                </a:solidFill>
                <a:latin typeface="Times New Roman" pitchFamily="65" charset="-122"/>
                <a:ea typeface="宋体" pitchFamily="65" charset="-122"/>
              </a:rPr>
              <a:t>膏腴,老谈的心,因此而愈加柔软,愈加丰厚。</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世事难料,他50岁时,肉联厂被卖掉,老谈猛地跌入下岗大潮。空荡荡的手里,只剩一把刻字刀</a:t>
            </a:r>
            <a:r>
              <a:rPr sz="1500" dirty="0"/>
              <a:t/>
            </a:r>
            <a:br>
              <a:rPr sz="1500" dirty="0"/>
            </a:br>
            <a:r>
              <a:rPr lang="zh-CN" altLang="en-US" sz="1500" kern="0" dirty="0" smtClean="0">
                <a:solidFill>
                  <a:srgbClr val="000000"/>
                </a:solidFill>
                <a:latin typeface="Times New Roman" pitchFamily="65" charset="-122"/>
                <a:ea typeface="宋体" pitchFamily="65" charset="-122"/>
              </a:rPr>
              <a:t>了。可他迂腐,奉行着艺术至上的圭臬,羞于卖印换钱,只好到处找些零工做,又无法专心治</a:t>
            </a:r>
            <a:r>
              <a:rPr sz="1500" dirty="0"/>
              <a:t/>
            </a:r>
            <a:br>
              <a:rPr sz="1500" dirty="0"/>
            </a:br>
            <a:r>
              <a:rPr lang="zh-CN" altLang="en-US" sz="1500" kern="0" dirty="0" smtClean="0">
                <a:solidFill>
                  <a:srgbClr val="000000"/>
                </a:solidFill>
                <a:latin typeface="Times New Roman" pitchFamily="65" charset="-122"/>
                <a:ea typeface="宋体" pitchFamily="65" charset="-122"/>
              </a:rPr>
              <a:t>印。我一再劝他放下:“人家齐白石能卖画,你为什么不能卖印?以一己之长挣钱,你的艺术才</a:t>
            </a:r>
            <a:r>
              <a:rPr sz="1500" dirty="0"/>
              <a:t/>
            </a:r>
            <a:br>
              <a:rPr sz="1500" dirty="0"/>
            </a:br>
            <a:r>
              <a:rPr lang="zh-CN" altLang="en-US" sz="1500" kern="0" dirty="0" smtClean="0">
                <a:solidFill>
                  <a:srgbClr val="000000"/>
                </a:solidFill>
                <a:latin typeface="Times New Roman" pitchFamily="65" charset="-122"/>
                <a:ea typeface="宋体" pitchFamily="65" charset="-122"/>
              </a:rPr>
              <a:t>有可能续命存活。”</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又几年过去,现在老谈的印章,已经成了古董市场的一大卖点,生意不错,价格却一直没涨。遇</a:t>
            </a:r>
            <a:r>
              <a:rPr sz="1500" dirty="0"/>
              <a:t/>
            </a:r>
            <a:br>
              <a:rPr sz="1500" dirty="0"/>
            </a:br>
            <a:r>
              <a:rPr lang="zh-CN" altLang="en-US" sz="1500" kern="0" dirty="0" smtClean="0">
                <a:solidFill>
                  <a:srgbClr val="000000"/>
                </a:solidFill>
                <a:latin typeface="Times New Roman" pitchFamily="65" charset="-122"/>
                <a:ea typeface="宋体" pitchFamily="65" charset="-122"/>
              </a:rPr>
              <a:t>到懂行且对他的道行啧啧称赏的,老谈就会喜不自禁,当场开上一堂洋洋洒洒的篆刻课。也有</a:t>
            </a:r>
            <a:r>
              <a:rPr sz="1500" dirty="0"/>
              <a:t/>
            </a:r>
            <a:br>
              <a:rPr sz="1500" dirty="0"/>
            </a:br>
            <a:r>
              <a:rPr lang="zh-CN" altLang="en-US" sz="1500" kern="0" dirty="0" smtClean="0">
                <a:solidFill>
                  <a:srgbClr val="000000"/>
                </a:solidFill>
                <a:latin typeface="Times New Roman" pitchFamily="65" charset="-122"/>
                <a:ea typeface="宋体" pitchFamily="65" charset="-122"/>
              </a:rPr>
              <a:t>喜欢然而缺钱的穷学生,期期艾艾地舍不得走,老谈见状,爽快对折,半卖半送,附赠若干小窍</a:t>
            </a:r>
            <a:r>
              <a:rPr sz="1500" dirty="0"/>
              <a:t/>
            </a:r>
            <a:br>
              <a:rPr sz="1500" dirty="0"/>
            </a:br>
            <a:r>
              <a:rPr lang="zh-CN" altLang="en-US" sz="1500" kern="0" dirty="0" smtClean="0">
                <a:solidFill>
                  <a:srgbClr val="000000"/>
                </a:solidFill>
                <a:latin typeface="Times New Roman" pitchFamily="65" charset="-122"/>
                <a:ea typeface="宋体" pitchFamily="65" charset="-122"/>
              </a:rPr>
              <a:t>门。资本当道,难免有心人把老谈当作潜力股,提出诸如工作室之类的待遇包装,老谈却从没应</a:t>
            </a:r>
            <a:r>
              <a:rPr sz="1500" dirty="0"/>
              <a:t/>
            </a:r>
            <a:br>
              <a:rPr sz="1500" dirty="0"/>
            </a:br>
            <a:r>
              <a:rPr lang="zh-CN" altLang="en-US" sz="1500" kern="0" dirty="0" smtClean="0">
                <a:solidFill>
                  <a:srgbClr val="000000"/>
                </a:solidFill>
                <a:latin typeface="Times New Roman" pitchFamily="65" charset="-122"/>
                <a:ea typeface="宋体" pitchFamily="65" charset="-122"/>
              </a:rPr>
              <a:t>承。也许,大凡遭遇过失业的人,心里不免还留着隐痛,但我想,年届耳顺,尘埃落定,老谈已经寻</a:t>
            </a:r>
            <a:r>
              <a:rPr sz="1500" dirty="0"/>
              <a:t/>
            </a:r>
            <a:br>
              <a:rPr sz="1500" dirty="0"/>
            </a:br>
            <a:r>
              <a:rPr lang="zh-CN" altLang="en-US" sz="1500" kern="0" dirty="0" smtClean="0">
                <a:solidFill>
                  <a:srgbClr val="000000"/>
                </a:solidFill>
                <a:latin typeface="Times New Roman" pitchFamily="65" charset="-122"/>
                <a:ea typeface="宋体" pitchFamily="65" charset="-122"/>
              </a:rPr>
              <a:t>得了属于自己的那份使命,那份手是自己手、脚是自己脚、自己领导自己的自由自在。一天</a:t>
            </a:r>
            <a:r>
              <a:rPr sz="1500" dirty="0"/>
              <a:t/>
            </a:r>
            <a:br>
              <a:rPr sz="1500" dirty="0"/>
            </a:br>
            <a:r>
              <a:rPr lang="zh-CN" altLang="en-US" sz="1500" kern="0" dirty="0" smtClean="0">
                <a:solidFill>
                  <a:srgbClr val="000000"/>
                </a:solidFill>
                <a:latin typeface="Times New Roman" pitchFamily="65" charset="-122"/>
                <a:ea typeface="宋体" pitchFamily="65" charset="-122"/>
              </a:rPr>
              <a:t>两遍酒,一日一方印。不求闻达,但愿无忧。江湖深阔,老谈仅取方寸;刻印换钱,老谈从不逾</a:t>
            </a:r>
            <a:r>
              <a:rPr sz="1500" dirty="0"/>
              <a:t/>
            </a:r>
            <a:br>
              <a:rPr sz="1500" dirty="0"/>
            </a:br>
            <a:r>
              <a:rPr lang="zh-CN" altLang="en-US" sz="1500" kern="0" dirty="0" smtClean="0">
                <a:solidFill>
                  <a:srgbClr val="000000"/>
                </a:solidFill>
                <a:latin typeface="Times New Roman" pitchFamily="65" charset="-122"/>
                <a:ea typeface="宋体" pitchFamily="65" charset="-122"/>
              </a:rPr>
              <a:t>矩。</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老谈的江湖,就这么大。</a:t>
            </a:r>
            <a:endParaRPr lang="zh-CN" altLang="en-US" sz="1500" dirty="0" smtClean="0"/>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(选自2017年3月《新华日报》,有删改)</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2752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1.(分析段落作用)请简要分析文章第一段的作用。(4分)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2.(分析人物心理)文中画线句表达了“老谈”什么样的心理?(4分)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(1)老谈轻声“嗯”了下,脸上浮起些许红晕。(2分)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(2)老谈眉眼微蹙,依旧低声悄语地说“副业,副业”,然后又添上一句“专业也是操刀,不过是</a:t>
            </a:r>
            <a:r>
              <a:rPr dirty="0"/>
              <a:t/>
            </a:r>
            <a:br>
              <a:rPr dirty="0"/>
            </a:br>
            <a:r>
              <a:rPr lang="zh-CN" altLang="en-US" sz="1530" kern="0" dirty="0" smtClean="0">
                <a:solidFill>
                  <a:srgbClr val="000000"/>
                </a:solidFill>
                <a:latin typeface="Times New Roman" pitchFamily="65" charset="-122"/>
                <a:ea typeface="宋体" pitchFamily="65" charset="-122"/>
              </a:rPr>
              <a:t>把大刀”。(2分)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3.(分析物象作用)文中为什么多处写到老谈刻的印章?请简要分析。(6分)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4.(探究文段意蕴)请探究最后一段的意蕴。(6分)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①运用场面和肖像描写,突出了老谈的另类;②为下文具体叙写老谈的另类做铺垫;③</a:t>
            </a:r>
            <a:r>
              <a:rPr dirty="0"/>
              <a:t/>
            </a:r>
            <a:br>
              <a:rPr dirty="0"/>
            </a:br>
            <a:r>
              <a:rPr lang="zh-CN" altLang="en-US" sz="1530" kern="0" dirty="0" smtClean="0">
                <a:solidFill>
                  <a:srgbClr val="000000"/>
                </a:solidFill>
                <a:latin typeface="Times New Roman" pitchFamily="65" charset="-122"/>
                <a:ea typeface="宋体" pitchFamily="65" charset="-122"/>
              </a:rPr>
              <a:t>照应标题。</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理解散文中重要句子或段落的作用要结合该句或该段在文章中的位置来分析。首段</a:t>
            </a:r>
            <a:r>
              <a:rPr dirty="0"/>
              <a:t/>
            </a:r>
            <a:br>
              <a:rPr dirty="0"/>
            </a:br>
            <a:r>
              <a:rPr lang="zh-CN" altLang="en-US" sz="1530" kern="0" dirty="0" smtClean="0">
                <a:solidFill>
                  <a:srgbClr val="000000"/>
                </a:solidFill>
                <a:latin typeface="Times New Roman" pitchFamily="65" charset="-122"/>
                <a:ea typeface="宋体" pitchFamily="65" charset="-122"/>
              </a:rPr>
              <a:t>一般起和标题相照应,为下文具体描写人物做铺垫的作用。本段有具体的场面描写,有对老谈</a:t>
            </a:r>
            <a:r>
              <a:rPr dirty="0"/>
              <a:t/>
            </a:r>
            <a:br>
              <a:rPr dirty="0"/>
            </a:br>
            <a:r>
              <a:rPr lang="zh-CN" altLang="en-US" sz="1530" kern="0" dirty="0" smtClean="0">
                <a:solidFill>
                  <a:srgbClr val="000000"/>
                </a:solidFill>
                <a:latin typeface="Times New Roman" pitchFamily="65" charset="-122"/>
                <a:ea typeface="宋体" pitchFamily="65" charset="-122"/>
              </a:rPr>
              <a:t>的肖像描写,突出了老谈的另类。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(1)①自得(自豪),②不好意思(害羞)。</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(2)①谦逊(自嘲),②酸楚。</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理解老谈的情感要把握文章中心,老谈是一个另类的人,结合当时的背景,老谈是难得坚</a:t>
            </a:r>
            <a:r>
              <a:rPr dirty="0"/>
              <a:t/>
            </a:r>
            <a:br>
              <a:rPr dirty="0"/>
            </a:br>
            <a:r>
              <a:rPr lang="zh-CN" altLang="en-US" sz="1530" kern="0" dirty="0" smtClean="0">
                <a:solidFill>
                  <a:srgbClr val="000000"/>
                </a:solidFill>
                <a:latin typeface="Times New Roman" pitchFamily="65" charset="-122"/>
                <a:ea typeface="宋体" pitchFamily="65" charset="-122"/>
              </a:rPr>
              <a:t>持自己艺术追求的人,第(1)句是“我”询问印章是不是老谈刻的,面对“我”的惊异,老谈表</a:t>
            </a:r>
            <a:r>
              <a:rPr dirty="0"/>
              <a:t/>
            </a:r>
            <a:br>
              <a:rPr dirty="0"/>
            </a:br>
            <a:r>
              <a:rPr lang="zh-CN" altLang="en-US" sz="1530" kern="0" dirty="0" smtClean="0">
                <a:solidFill>
                  <a:srgbClr val="000000"/>
                </a:solidFill>
                <a:latin typeface="Times New Roman" pitchFamily="65" charset="-122"/>
                <a:ea typeface="宋体" pitchFamily="65" charset="-122"/>
              </a:rPr>
              <a:t>现出的自豪;第(2)句是“我”问老谈是不是搞这个专业的,老谈表现出的一种谦逊。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①“印章”贯穿全篇,前后呼应,体现文章的整体性;②业余刻印,表现老谈的另类;③</a:t>
            </a:r>
            <a:r>
              <a:rPr dirty="0"/>
              <a:t/>
            </a:r>
            <a:br>
              <a:rPr dirty="0"/>
            </a:br>
            <a:r>
              <a:rPr lang="zh-CN" altLang="en-US" sz="1530" kern="0" dirty="0" smtClean="0">
                <a:solidFill>
                  <a:srgbClr val="000000"/>
                </a:solidFill>
                <a:latin typeface="Times New Roman" pitchFamily="65" charset="-122"/>
                <a:ea typeface="宋体" pitchFamily="65" charset="-122"/>
              </a:rPr>
              <a:t>体现老谈对艺术的坚守,对精神生活的追求;④老谈的印章成了市场的卖点,老谈却宠辱不惊,</a:t>
            </a:r>
            <a:r>
              <a:rPr dirty="0"/>
              <a:t/>
            </a:r>
            <a:br>
              <a:rPr dirty="0"/>
            </a:br>
            <a:r>
              <a:rPr lang="zh-CN" altLang="en-US" sz="1530" kern="0" dirty="0" smtClean="0">
                <a:solidFill>
                  <a:srgbClr val="000000"/>
                </a:solidFill>
                <a:latin typeface="Times New Roman" pitchFamily="65" charset="-122"/>
                <a:ea typeface="宋体" pitchFamily="65" charset="-122"/>
              </a:rPr>
              <a:t>体现了老谈的人格魅力。</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分析具体物象“印章”的作用,要从文章的结构形式上去分析其贯穿全文的作用;从主</a:t>
            </a:r>
            <a:r>
              <a:rPr dirty="0"/>
              <a:t/>
            </a:r>
            <a:br>
              <a:rPr dirty="0"/>
            </a:br>
            <a:r>
              <a:rPr lang="zh-CN" altLang="en-US" sz="1530" kern="0" dirty="0" smtClean="0">
                <a:solidFill>
                  <a:srgbClr val="000000"/>
                </a:solidFill>
                <a:latin typeface="Times New Roman" pitchFamily="65" charset="-122"/>
                <a:ea typeface="宋体" pitchFamily="65" charset="-122"/>
              </a:rPr>
              <a:t>要人物形象的特征分析,能体现老谈对艺术的坚守;从主旨的角度分析,可见老谈的另类以及其</a:t>
            </a:r>
            <a:r>
              <a:rPr dirty="0"/>
              <a:t/>
            </a:r>
            <a:br>
              <a:rPr dirty="0"/>
            </a:br>
            <a:r>
              <a:rPr lang="zh-CN" altLang="en-US" sz="1530" kern="0" dirty="0" smtClean="0">
                <a:solidFill>
                  <a:srgbClr val="000000"/>
                </a:solidFill>
                <a:latin typeface="Times New Roman" pitchFamily="65" charset="-122"/>
                <a:ea typeface="宋体" pitchFamily="65" charset="-122"/>
              </a:rPr>
              <a:t>人格魅力。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①老谈的生活圈子小,生活方式简单;②老谈的生活态度坦然、豁达,活出了自我;③暗</a:t>
            </a:r>
            <a:r>
              <a:rPr dirty="0"/>
              <a:t/>
            </a:r>
            <a:br>
              <a:rPr dirty="0"/>
            </a:br>
            <a:r>
              <a:rPr lang="zh-CN" altLang="en-US" sz="1530" kern="0" dirty="0" smtClean="0">
                <a:solidFill>
                  <a:srgbClr val="000000"/>
                </a:solidFill>
                <a:latin typeface="Times New Roman" pitchFamily="65" charset="-122"/>
                <a:ea typeface="宋体" pitchFamily="65" charset="-122"/>
              </a:rPr>
              <a:t>含作者对老谈的肯定与欣赏。</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回答本题可多层次、多角度分析,由老谈的生活圈子小以及生活方式简单深入到其对</a:t>
            </a:r>
            <a:r>
              <a:rPr dirty="0"/>
              <a:t/>
            </a:r>
            <a:br>
              <a:rPr dirty="0"/>
            </a:br>
            <a:r>
              <a:rPr lang="zh-CN" altLang="en-US" sz="1530" kern="0" dirty="0" smtClean="0">
                <a:solidFill>
                  <a:srgbClr val="000000"/>
                </a:solidFill>
                <a:latin typeface="Times New Roman" pitchFamily="65" charset="-122"/>
                <a:ea typeface="宋体" pitchFamily="65" charset="-122"/>
              </a:rPr>
              <a:t>待生活的态度。再从作者的角度分析,可以看出作者对老谈的肯定与欣赏。</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四、(2017镇江一模,12—15)阅读下面的作品,回答问题。(20分)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晒麦路上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简 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①仿佛一夜之间,城里的一些商铺关门了,在它们门口的两边墙上,红纸黑字写着:回家收麦,停</a:t>
            </a:r>
            <a:r>
              <a:t/>
            </a:r>
            <a:br/>
            <a:r>
              <a:rPr lang="zh-CN" altLang="en-US" sz="1530" kern="0" dirty="0" smtClean="0">
                <a:solidFill>
                  <a:srgbClr val="000000"/>
                </a:solidFill>
                <a:latin typeface="Times New Roman" pitchFamily="65" charset="-122"/>
                <a:ea typeface="宋体" pitchFamily="65" charset="-122"/>
              </a:rPr>
              <a:t>业一天。</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②又是一年麦季,麦熟一晌,熟透的麦子像等待生产的婴儿,攒聚在挺拔的穗上。热辣辣的夏季</a:t>
            </a:r>
            <a:r>
              <a:t/>
            </a:r>
            <a:br/>
            <a:r>
              <a:rPr lang="zh-CN" altLang="en-US" sz="1530" kern="0" dirty="0" smtClean="0">
                <a:solidFill>
                  <a:srgbClr val="000000"/>
                </a:solidFill>
                <a:latin typeface="Times New Roman" pitchFamily="65" charset="-122"/>
                <a:ea typeface="宋体" pitchFamily="65" charset="-122"/>
              </a:rPr>
              <a:t>风吹过,没有人收割,也没有铁器撞它们的腰,它们闭上眼睛弹了出去,似在跳远,比谁跳得远,划</a:t>
            </a:r>
            <a:r>
              <a:t/>
            </a:r>
            <a:br/>
            <a:r>
              <a:rPr lang="zh-CN" altLang="en-US" sz="1530" kern="0" dirty="0" smtClean="0">
                <a:solidFill>
                  <a:srgbClr val="000000"/>
                </a:solidFill>
                <a:latin typeface="Times New Roman" pitchFamily="65" charset="-122"/>
                <a:ea typeface="宋体" pitchFamily="65" charset="-122"/>
              </a:rPr>
              <a:t>过细长的弧线,落入时光偶尔闪现的缝隙中,被从天降临的雨水浸泡,小心地发出牛毛似的芽</a:t>
            </a:r>
            <a:r>
              <a:t/>
            </a:r>
            <a:br/>
            <a:r>
              <a:rPr lang="zh-CN" altLang="en-US" sz="1530" kern="0" dirty="0" smtClean="0">
                <a:solidFill>
                  <a:srgbClr val="000000"/>
                </a:solidFill>
                <a:latin typeface="Times New Roman" pitchFamily="65" charset="-122"/>
                <a:ea typeface="宋体" pitchFamily="65" charset="-122"/>
              </a:rPr>
              <a:t>儿,重新开始一株麦子的旅程。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③在湖沟的日子,我一晚一晚地听着蛤蟆的叫声,一天一天地看着麦子成熟。我住的村委会院</a:t>
            </a:r>
            <a:r>
              <a:t/>
            </a:r>
            <a:br/>
            <a:r>
              <a:rPr lang="zh-CN" altLang="en-US" sz="1530" kern="0" dirty="0" smtClean="0">
                <a:solidFill>
                  <a:srgbClr val="000000"/>
                </a:solidFill>
                <a:latin typeface="Times New Roman" pitchFamily="65" charset="-122"/>
                <a:ea typeface="宋体" pitchFamily="65" charset="-122"/>
              </a:rPr>
              <a:t>外,有一口水窖,水泥砌就,呈长方形,四面光滑笔直。它一览无余地敞开内心,接受天空的恩赐,</a:t>
            </a:r>
            <a:r>
              <a:t/>
            </a:r>
            <a:br/>
            <a:r>
              <a:rPr lang="zh-CN" altLang="en-US" sz="1530" kern="0" dirty="0" smtClean="0">
                <a:solidFill>
                  <a:srgbClr val="000000"/>
                </a:solidFill>
                <a:latin typeface="Times New Roman" pitchFamily="65" charset="-122"/>
                <a:ea typeface="宋体" pitchFamily="65" charset="-122"/>
              </a:rPr>
              <a:t>再源源不断地输送给它周围的土地。今年这片土地运气不错,没喊过渴,算得上风调雨顺。水</a:t>
            </a:r>
            <a:r>
              <a:t/>
            </a:r>
            <a:br/>
            <a:r>
              <a:rPr lang="zh-CN" altLang="en-US" sz="1530" kern="0" dirty="0" smtClean="0">
                <a:solidFill>
                  <a:srgbClr val="000000"/>
                </a:solidFill>
                <a:latin typeface="Times New Roman" pitchFamily="65" charset="-122"/>
                <a:ea typeface="宋体" pitchFamily="65" charset="-122"/>
              </a:rPr>
              <a:t>窖储满了水,上头漂着去秋至今的落叶,蚊蝇嗡嗡地绕飞起哄,蛤蟆穿着树叶的隐身衣藏匿其</a:t>
            </a:r>
            <a:r>
              <a:t/>
            </a:r>
            <a:br/>
            <a:r>
              <a:rPr lang="zh-CN" altLang="en-US" sz="1530" kern="0" dirty="0" smtClean="0">
                <a:solidFill>
                  <a:srgbClr val="000000"/>
                </a:solidFill>
                <a:latin typeface="Times New Roman" pitchFamily="65" charset="-122"/>
                <a:ea typeface="宋体" pitchFamily="65" charset="-122"/>
              </a:rPr>
              <a:t>中,是真正的伪装者。个别蛤蟆耐不住寂寞,白天也叫,听上去寥落而稀疏,叫得四周空荡荡的</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群山更空了。到了晚上,蛤蟆齐鸣,绵绵密密,汩汩滔滔,翻墙越窗,进入室内。在寂天寞地的山</a:t>
            </a:r>
            <a:r>
              <a:t/>
            </a:r>
            <a:br/>
            <a:r>
              <a:rPr lang="zh-CN" altLang="en-US" sz="1530" kern="0" dirty="0" smtClean="0">
                <a:solidFill>
                  <a:srgbClr val="000000"/>
                </a:solidFill>
                <a:latin typeface="Times New Roman" pitchFamily="65" charset="-122"/>
                <a:ea typeface="宋体" pitchFamily="65" charset="-122"/>
              </a:rPr>
              <a:t>里,水窖是热闹的中心,就像一枚石子丢进一池水中,荡开一波一波的涟漪,这个夜晚陡生了无</a:t>
            </a:r>
            <a:r>
              <a:t/>
            </a:r>
            <a:br/>
            <a:r>
              <a:rPr lang="zh-CN" altLang="en-US" sz="1530" kern="0" dirty="0" smtClean="0">
                <a:solidFill>
                  <a:srgbClr val="000000"/>
                </a:solidFill>
                <a:latin typeface="Times New Roman" pitchFamily="65" charset="-122"/>
                <a:ea typeface="宋体" pitchFamily="65" charset="-122"/>
              </a:rPr>
              <a:t>穷的动感,一端连接着我的梦境。我知道,在这个山里,过去人们普遍贫穷,到了青黄不接的日</a:t>
            </a:r>
            <a:r>
              <a:t/>
            </a:r>
            <a:br/>
            <a:r>
              <a:rPr lang="zh-CN" altLang="en-US" sz="1530" kern="0" dirty="0" smtClean="0">
                <a:solidFill>
                  <a:srgbClr val="000000"/>
                </a:solidFill>
                <a:latin typeface="Times New Roman" pitchFamily="65" charset="-122"/>
                <a:ea typeface="宋体" pitchFamily="65" charset="-122"/>
              </a:rPr>
              <a:t>子,总盼着池塘里的蛤蟆开叫,那意味着土地上的麦子就要成熟了。是蛤蟆在青与黄两种日子</a:t>
            </a:r>
            <a:r>
              <a:t/>
            </a:r>
            <a:br/>
            <a:r>
              <a:rPr lang="zh-CN" altLang="en-US" sz="1530" kern="0" dirty="0" smtClean="0">
                <a:solidFill>
                  <a:srgbClr val="000000"/>
                </a:solidFill>
                <a:latin typeface="Times New Roman" pitchFamily="65" charset="-122"/>
                <a:ea typeface="宋体" pitchFamily="65" charset="-122"/>
              </a:rPr>
              <a:t>间穿针引线,以稠密如针脚的呼唤,接续起饥饿和温饱。</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④墙上的草帽被取了下来,它赋闲快一年了,落满了尘世的灰土,曾经的金黄黯淡了,像个垂暮</a:t>
            </a:r>
            <a:r>
              <a:t/>
            </a:r>
            <a:br/>
            <a:r>
              <a:rPr lang="zh-CN" altLang="en-US" sz="1530" kern="0" dirty="0" smtClean="0">
                <a:solidFill>
                  <a:srgbClr val="000000"/>
                </a:solidFill>
                <a:latin typeface="Times New Roman" pitchFamily="65" charset="-122"/>
                <a:ea typeface="宋体" pitchFamily="65" charset="-122"/>
              </a:rPr>
              <a:t>的农人,但仍条分缕析得出阳光、雨水和农谚;一起被摘下的还有镰刀,它挂在墙上,锋刃向下,</a:t>
            </a:r>
            <a:r>
              <a:t/>
            </a:r>
            <a:br/>
            <a:r>
              <a:rPr lang="zh-CN" altLang="en-US" sz="1530" kern="0" dirty="0" smtClean="0">
                <a:solidFill>
                  <a:srgbClr val="000000"/>
                </a:solidFill>
                <a:latin typeface="Times New Roman" pitchFamily="65" charset="-122"/>
                <a:ea typeface="宋体" pitchFamily="65" charset="-122"/>
              </a:rPr>
              <a:t>像个“7”,现在它被搁到磨刀石上反复磨砺,清水洗去了它隔年的锈与尘,体内的锋利和光芒</a:t>
            </a:r>
            <a:r>
              <a:t/>
            </a:r>
            <a:br/>
            <a:r>
              <a:rPr lang="zh-CN" altLang="en-US" sz="1530" kern="0" dirty="0" smtClean="0">
                <a:solidFill>
                  <a:srgbClr val="000000"/>
                </a:solidFill>
                <a:latin typeface="Times New Roman" pitchFamily="65" charset="-122"/>
                <a:ea typeface="宋体" pitchFamily="65" charset="-122"/>
              </a:rPr>
              <a:t>重新汹涌澎湃。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⑤收割后的麦子面临着脱粒和晾晒。我发现他们的院子小得晒不开麦子,有的人家看得远,想</a:t>
            </a:r>
            <a:r>
              <a:t/>
            </a:r>
            <a:br/>
            <a:r>
              <a:rPr lang="zh-CN" altLang="en-US" sz="1530" kern="0" dirty="0" smtClean="0">
                <a:solidFill>
                  <a:srgbClr val="000000"/>
                </a:solidFill>
                <a:latin typeface="Times New Roman" pitchFamily="65" charset="-122"/>
                <a:ea typeface="宋体" pitchFamily="65" charset="-122"/>
              </a:rPr>
              <a:t>得周全,翻盖房子时在房顶上打了水泥地,可以由房内提了粮食上去摊开晾晒。有一条名为</a:t>
            </a:r>
            <a:r>
              <a:t/>
            </a:r>
            <a:br/>
            <a:r>
              <a:rPr lang="zh-CN" altLang="en-US" sz="1530" kern="0" dirty="0" smtClean="0">
                <a:solidFill>
                  <a:srgbClr val="000000"/>
                </a:solidFill>
                <a:latin typeface="Times New Roman" pitchFamily="65" charset="-122"/>
                <a:ea typeface="宋体" pitchFamily="65" charset="-122"/>
              </a:rPr>
              <a:t>“村村通”的水泥路,像一根牛绳,牵起了山里和山外,湖沟就是这上头的一个绳扣。这条路迎</a:t>
            </a:r>
            <a:r>
              <a:t/>
            </a:r>
            <a:br/>
            <a:r>
              <a:rPr lang="zh-CN" altLang="en-US" sz="1530" kern="0" dirty="0" smtClean="0">
                <a:solidFill>
                  <a:srgbClr val="000000"/>
                </a:solidFill>
                <a:latin typeface="Times New Roman" pitchFamily="65" charset="-122"/>
                <a:ea typeface="宋体" pitchFamily="65" charset="-122"/>
              </a:rPr>
              <a:t>合山势修筑,漫长而曲折,仅可容一辆车驶过。村民偶尔会挑平坦的路段撒上刚收割的麦子,叫</a:t>
            </a:r>
            <a:r>
              <a:t/>
            </a:r>
            <a:br/>
            <a:r>
              <a:rPr lang="zh-CN" altLang="en-US" sz="1530" kern="0" dirty="0" smtClean="0">
                <a:solidFill>
                  <a:srgbClr val="000000"/>
                </a:solidFill>
                <a:latin typeface="Times New Roman" pitchFamily="65" charset="-122"/>
                <a:ea typeface="宋体" pitchFamily="65" charset="-122"/>
              </a:rPr>
              <a:t>来来往往的汽车、驴车、自行车、拖拉机、摩托车碾轧过,麦粒在尘世的履带下应声脱落。</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499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他们也没办法,过去的打麦场不知不觉地消失了,摇身变成了谁家的宅院或承包田,村庄中再没</a:t>
            </a:r>
            <a:r>
              <a:rPr sz="1500" dirty="0"/>
              <a:t/>
            </a:r>
            <a:br>
              <a:rPr sz="1500" dirty="0"/>
            </a:br>
            <a:r>
              <a:rPr lang="zh-CN" altLang="en-US" sz="1500" kern="0" dirty="0" smtClean="0">
                <a:solidFill>
                  <a:srgbClr val="000000"/>
                </a:solidFill>
                <a:latin typeface="Times New Roman" pitchFamily="65" charset="-122"/>
                <a:ea typeface="宋体" pitchFamily="65" charset="-122"/>
              </a:rPr>
              <a:t>有那一片地方,没了夏夜劳力们各种话题的集散地,也没了孩子们嬉闹玩耍的乐园。</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⑥车来车往,一溜烟地。这儿不是天堂,而是尘世。接下来木锨素面登场了,它活在歇后语中:</a:t>
            </a:r>
            <a:r>
              <a:rPr sz="1500" dirty="0"/>
              <a:t/>
            </a:r>
            <a:br>
              <a:rPr sz="1500" dirty="0"/>
            </a:br>
            <a:r>
              <a:rPr lang="zh-CN" altLang="en-US" sz="1500" kern="0" dirty="0" smtClean="0">
                <a:solidFill>
                  <a:srgbClr val="000000"/>
                </a:solidFill>
                <a:latin typeface="Times New Roman" pitchFamily="65" charset="-122"/>
                <a:ea typeface="宋体" pitchFamily="65" charset="-122"/>
              </a:rPr>
              <a:t>老鼠拉木锨——大头在后边。“大头”是说它的锨面,既薄且宽,高高地扬起麦粒,借助风力吹</a:t>
            </a:r>
            <a:r>
              <a:rPr sz="1500" dirty="0"/>
              <a:t/>
            </a:r>
            <a:br>
              <a:rPr sz="1500" dirty="0"/>
            </a:br>
            <a:r>
              <a:rPr lang="zh-CN" altLang="en-US" sz="1500" kern="0" dirty="0" smtClean="0">
                <a:solidFill>
                  <a:srgbClr val="000000"/>
                </a:solidFill>
                <a:latin typeface="Times New Roman" pitchFamily="65" charset="-122"/>
                <a:ea typeface="宋体" pitchFamily="65" charset="-122"/>
              </a:rPr>
              <a:t>掉糠壳和尘土,撒下干净饱满的籽粒。</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⑦没了打麦场,麦子、玉米、黄豆等鱼贯上路了。水泥公路和沥青公路,条条都能通往你想去</a:t>
            </a:r>
            <a:r>
              <a:rPr sz="1500" dirty="0"/>
              <a:t/>
            </a:r>
            <a:br>
              <a:rPr sz="1500" dirty="0"/>
            </a:br>
            <a:r>
              <a:rPr lang="zh-CN" altLang="en-US" sz="1500" kern="0" dirty="0" smtClean="0">
                <a:solidFill>
                  <a:srgbClr val="000000"/>
                </a:solidFill>
                <a:latin typeface="Times New Roman" pitchFamily="65" charset="-122"/>
                <a:ea typeface="宋体" pitchFamily="65" charset="-122"/>
              </a:rPr>
              <a:t>的地方——已经有麦子提前覆盖在上头了。有时,四周会放着石块,圈起它们,似乎在防止它们</a:t>
            </a:r>
            <a:r>
              <a:rPr sz="1500" dirty="0"/>
              <a:t/>
            </a:r>
            <a:br>
              <a:rPr sz="1500" dirty="0"/>
            </a:br>
            <a:r>
              <a:rPr lang="zh-CN" altLang="en-US" sz="1500" kern="0" dirty="0" smtClean="0">
                <a:solidFill>
                  <a:srgbClr val="000000"/>
                </a:solidFill>
                <a:latin typeface="Times New Roman" pitchFamily="65" charset="-122"/>
                <a:ea typeface="宋体" pitchFamily="65" charset="-122"/>
              </a:rPr>
              <a:t>拔腿逃跑。</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⑧车轮滚滚,一趟趟地飞速驶过,带来了丝丝热风,带走了一些麦子,进入城里。</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⑨那个开羊汤馆的中年人,刚刚回家收麦归来,正将扬过的麦粒倒在饭馆门前的水泥地上晾</a:t>
            </a:r>
            <a:r>
              <a:rPr sz="1500" dirty="0"/>
              <a:t/>
            </a:r>
            <a:br>
              <a:rPr sz="1500" dirty="0"/>
            </a:br>
            <a:r>
              <a:rPr lang="zh-CN" altLang="en-US" sz="1500" kern="0" dirty="0" smtClean="0">
                <a:solidFill>
                  <a:srgbClr val="000000"/>
                </a:solidFill>
                <a:latin typeface="Times New Roman" pitchFamily="65" charset="-122"/>
                <a:ea typeface="宋体" pitchFamily="65" charset="-122"/>
              </a:rPr>
              <a:t>晒。这儿地处城里的腹地。昨晚凭空下了一场小雨,今天上午这一小片麦粒就不偏不倚地落</a:t>
            </a:r>
            <a:r>
              <a:rPr sz="1500" dirty="0"/>
              <a:t/>
            </a:r>
            <a:br>
              <a:rPr sz="1500" dirty="0"/>
            </a:br>
            <a:r>
              <a:rPr lang="zh-CN" altLang="en-US" sz="1500" kern="0" dirty="0" smtClean="0">
                <a:solidFill>
                  <a:srgbClr val="000000"/>
                </a:solidFill>
                <a:latin typeface="Times New Roman" pitchFamily="65" charset="-122"/>
                <a:ea typeface="宋体" pitchFamily="65" charset="-122"/>
              </a:rPr>
              <a:t>到了这儿,晒着城里的阳光,一点一点地被抽干水分。</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⑩中年人熟练地卷起一根烟,迷离的目光越过地上的麦粒,望向高楼阻隔的远方,巨大的阴影像</a:t>
            </a:r>
            <a:r>
              <a:rPr sz="1500" dirty="0"/>
              <a:t/>
            </a:r>
            <a:br>
              <a:rPr sz="1500" dirty="0"/>
            </a:br>
            <a:r>
              <a:rPr lang="zh-CN" altLang="en-US" sz="1500" kern="0" dirty="0" smtClean="0">
                <a:solidFill>
                  <a:srgbClr val="000000"/>
                </a:solidFill>
                <a:latin typeface="Times New Roman" pitchFamily="65" charset="-122"/>
                <a:ea typeface="宋体" pitchFamily="65" charset="-122"/>
              </a:rPr>
              <a:t>篱笆挡住了他,他突然感到</a:t>
            </a:r>
            <a:r>
              <a:rPr lang="zh-CN" altLang="en-US" sz="1500" u="sng" kern="0" dirty="0" smtClean="0">
                <a:solidFill>
                  <a:srgbClr val="000000"/>
                </a:solidFill>
                <a:latin typeface="Times New Roman" pitchFamily="65" charset="-122"/>
                <a:ea typeface="宋体" pitchFamily="65" charset="-122"/>
              </a:rPr>
              <a:t>手足无措,内心压抑,泪水无声地滑过脸庞</a:t>
            </a:r>
            <a:r>
              <a:rPr lang="zh-CN" altLang="en-US" sz="1500" kern="0" dirty="0" smtClean="0">
                <a:solidFill>
                  <a:srgbClr val="000000"/>
                </a:solidFill>
                <a:latin typeface="Times New Roman" pitchFamily="65" charset="-122"/>
                <a:ea typeface="宋体" pitchFamily="65" charset="-122"/>
              </a:rPr>
              <a:t>,坠落如果核</a:t>
            </a:r>
            <a:r>
              <a:rPr lang="zh-CN" altLang="en-US" sz="1500" kern="0" dirty="0" smtClean="0">
                <a:solidFill>
                  <a:srgbClr val="000000"/>
                </a:solidFill>
                <a:latin typeface="黑体" pitchFamily="65" charset="-122"/>
                <a:ea typeface="宋体" pitchFamily="65" charset="-122"/>
              </a:rPr>
              <a:t>……</a:t>
            </a:r>
            <a:endParaRPr lang="en-US" altLang="zh-CN" sz="1500" kern="0" dirty="0" smtClean="0">
              <a:solidFill>
                <a:srgbClr val="000000"/>
              </a:solidFill>
              <a:latin typeface="黑体"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(选自《光明日报》2016年9月)</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1.(鉴赏表达技巧)请赏析第二段文字的表达特色。(6分)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2.(概括文章内容)没有了过去的打麦场,麦子没有了晾晒的地方,请具体说说文中麦子晾晒在</a:t>
            </a:r>
            <a:r>
              <a:rPr dirty="0"/>
              <a:t/>
            </a:r>
            <a:br>
              <a:rPr dirty="0"/>
            </a:br>
            <a:r>
              <a:rPr lang="zh-CN" altLang="en-US" sz="1530" kern="0" dirty="0" smtClean="0">
                <a:solidFill>
                  <a:srgbClr val="000000"/>
                </a:solidFill>
                <a:latin typeface="Times New Roman" pitchFamily="65" charset="-122"/>
                <a:ea typeface="宋体" pitchFamily="65" charset="-122"/>
              </a:rPr>
              <a:t>哪些地方。(4分)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3.(理解文章内容)文章结尾中年男人为什么会“手足无措,内心压抑,泪水无声地滑过脸庞”?</a:t>
            </a:r>
            <a:r>
              <a:rPr dirty="0"/>
              <a:t/>
            </a:r>
            <a:br>
              <a:rPr dirty="0"/>
            </a:br>
            <a:r>
              <a:rPr lang="zh-CN" altLang="en-US" sz="1530" kern="0" dirty="0" smtClean="0">
                <a:solidFill>
                  <a:srgbClr val="000000"/>
                </a:solidFill>
                <a:latin typeface="Times New Roman" pitchFamily="65" charset="-122"/>
                <a:ea typeface="宋体" pitchFamily="65" charset="-122"/>
              </a:rPr>
              <a:t>(4分)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4.(探究情感)请探究本文作者的情感意蕴。(6分)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499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四、</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1.</a:t>
            </a:r>
            <a:r>
              <a:rPr lang="zh-CN" altLang="en-US" sz="1500" b="1" kern="0" dirty="0" smtClean="0">
                <a:solidFill>
                  <a:srgbClr val="000000"/>
                </a:solidFill>
                <a:latin typeface="Times New Roman" pitchFamily="65" charset="-122"/>
                <a:ea typeface="宋体" pitchFamily="65" charset="-122"/>
              </a:rPr>
              <a:t>答案</a:t>
            </a:r>
            <a:r>
              <a:rPr lang="zh-CN" altLang="en-US" sz="1500" kern="0" dirty="0" smtClean="0">
                <a:solidFill>
                  <a:srgbClr val="000000"/>
                </a:solidFill>
                <a:latin typeface="Times New Roman" pitchFamily="65" charset="-122"/>
                <a:ea typeface="宋体" pitchFamily="65" charset="-122"/>
              </a:rPr>
              <a:t>　比喻,把熟透的麦子比喻为待产的婴儿、把麦芽比喻为牛毛;拟人,把麦子拟人化;想象</a:t>
            </a:r>
            <a:r>
              <a:rPr sz="1500" dirty="0"/>
              <a:t/>
            </a:r>
            <a:br>
              <a:rPr sz="1500" dirty="0"/>
            </a:br>
            <a:r>
              <a:rPr lang="zh-CN" altLang="en-US" sz="1500" kern="0" dirty="0" smtClean="0">
                <a:solidFill>
                  <a:srgbClr val="000000"/>
                </a:solidFill>
                <a:latin typeface="Times New Roman" pitchFamily="65" charset="-122"/>
                <a:ea typeface="宋体" pitchFamily="65" charset="-122"/>
              </a:rPr>
              <a:t>(虚写)的手法或采用了细节(动作)描写,生动细腻地写出了麦子成熟时的状态,写出了作者对</a:t>
            </a:r>
            <a:r>
              <a:rPr sz="1500" dirty="0"/>
              <a:t/>
            </a:r>
            <a:br>
              <a:rPr sz="1500" dirty="0"/>
            </a:br>
            <a:r>
              <a:rPr lang="zh-CN" altLang="en-US" sz="1500" kern="0" dirty="0" smtClean="0">
                <a:solidFill>
                  <a:srgbClr val="000000"/>
                </a:solidFill>
                <a:latin typeface="Times New Roman" pitchFamily="65" charset="-122"/>
                <a:ea typeface="宋体" pitchFamily="65" charset="-122"/>
              </a:rPr>
              <a:t>麦子丰收的期待。</a:t>
            </a:r>
            <a:endParaRPr lang="zh-CN" altLang="en-US" sz="1500" dirty="0"/>
          </a:p>
          <a:p>
            <a:pPr marL="0" indent="0" eaLnBrk="0" latinLnBrk="1" hangingPunct="0">
              <a:lnSpc>
                <a:spcPct val="150000"/>
              </a:lnSpc>
              <a:spcBef>
                <a:spcPts val="0"/>
              </a:spcBef>
              <a:buNone/>
            </a:pPr>
            <a:r>
              <a:rPr lang="zh-CN" altLang="en-US" sz="1500" b="1" kern="0" dirty="0" smtClean="0">
                <a:solidFill>
                  <a:srgbClr val="000000"/>
                </a:solidFill>
                <a:latin typeface="Times New Roman" pitchFamily="65" charset="-122"/>
                <a:ea typeface="宋体" pitchFamily="65" charset="-122"/>
              </a:rPr>
              <a:t>解析</a:t>
            </a:r>
            <a:r>
              <a:rPr lang="zh-CN" altLang="en-US" sz="1500" kern="0" dirty="0" smtClean="0">
                <a:solidFill>
                  <a:srgbClr val="000000"/>
                </a:solidFill>
                <a:latin typeface="Times New Roman" pitchFamily="65" charset="-122"/>
                <a:ea typeface="宋体" pitchFamily="65" charset="-122"/>
              </a:rPr>
              <a:t>　赏析表达特色,应先说手法,再说内容、效果。“麦子像等待生产的婴儿”是比喻,“它</a:t>
            </a:r>
            <a:r>
              <a:rPr sz="1500" dirty="0"/>
              <a:t/>
            </a:r>
            <a:br>
              <a:rPr sz="1500" dirty="0"/>
            </a:br>
            <a:r>
              <a:rPr lang="zh-CN" altLang="en-US" sz="1500" kern="0" dirty="0" smtClean="0">
                <a:solidFill>
                  <a:srgbClr val="000000"/>
                </a:solidFill>
                <a:latin typeface="Times New Roman" pitchFamily="65" charset="-122"/>
                <a:ea typeface="宋体" pitchFamily="65" charset="-122"/>
              </a:rPr>
              <a:t>们闭上眼睛弹了出去,似在跳远”是拟人,“划过</a:t>
            </a:r>
            <a:r>
              <a:rPr lang="zh-CN" altLang="en-US" sz="1500" kern="0" dirty="0" smtClean="0">
                <a:solidFill>
                  <a:srgbClr val="000000"/>
                </a:solidFill>
                <a:latin typeface="黑体"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,落入</a:t>
            </a:r>
            <a:r>
              <a:rPr lang="zh-CN" altLang="en-US" sz="1500" kern="0" dirty="0" smtClean="0">
                <a:solidFill>
                  <a:srgbClr val="000000"/>
                </a:solidFill>
                <a:latin typeface="黑体"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”是想象(虚写),写出了麦子的</a:t>
            </a:r>
            <a:r>
              <a:rPr sz="1500" dirty="0"/>
              <a:t/>
            </a:r>
            <a:br>
              <a:rPr sz="1500" dirty="0"/>
            </a:br>
            <a:r>
              <a:rPr lang="zh-CN" altLang="en-US" sz="1500" kern="0" dirty="0" smtClean="0">
                <a:solidFill>
                  <a:srgbClr val="000000"/>
                </a:solidFill>
                <a:latin typeface="Times New Roman" pitchFamily="65" charset="-122"/>
                <a:ea typeface="宋体" pitchFamily="65" charset="-122"/>
              </a:rPr>
              <a:t>成熟,写出了作者的情感。</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2.</a:t>
            </a:r>
            <a:r>
              <a:rPr lang="zh-CN" altLang="en-US" sz="1500" b="1" kern="0" dirty="0" smtClean="0">
                <a:solidFill>
                  <a:srgbClr val="000000"/>
                </a:solidFill>
                <a:latin typeface="Times New Roman" pitchFamily="65" charset="-122"/>
                <a:ea typeface="宋体" pitchFamily="65" charset="-122"/>
              </a:rPr>
              <a:t>答案</a:t>
            </a:r>
            <a:r>
              <a:rPr lang="zh-CN" altLang="en-US" sz="1500" kern="0" dirty="0" smtClean="0">
                <a:solidFill>
                  <a:srgbClr val="000000"/>
                </a:solidFill>
                <a:latin typeface="Times New Roman" pitchFamily="65" charset="-122"/>
                <a:ea typeface="宋体" pitchFamily="65" charset="-122"/>
              </a:rPr>
              <a:t>　(1)自家院子;(2)房顶上打的水泥地上;(3)一条名为“村村通”的水泥路上;(4)水泥公</a:t>
            </a:r>
            <a:r>
              <a:rPr sz="1500" dirty="0"/>
              <a:t/>
            </a:r>
            <a:br>
              <a:rPr sz="1500" dirty="0"/>
            </a:br>
            <a:r>
              <a:rPr lang="zh-CN" altLang="en-US" sz="1500" kern="0" dirty="0" smtClean="0">
                <a:solidFill>
                  <a:srgbClr val="000000"/>
                </a:solidFill>
                <a:latin typeface="Times New Roman" pitchFamily="65" charset="-122"/>
                <a:ea typeface="宋体" pitchFamily="65" charset="-122"/>
              </a:rPr>
              <a:t>路和沥青公路上;(5)饭馆门前的水泥地上。</a:t>
            </a:r>
            <a:endParaRPr lang="zh-CN" altLang="en-US" sz="1500" dirty="0"/>
          </a:p>
          <a:p>
            <a:pPr marL="0" indent="0" eaLnBrk="0" latinLnBrk="1" hangingPunct="0">
              <a:lnSpc>
                <a:spcPct val="150000"/>
              </a:lnSpc>
              <a:spcBef>
                <a:spcPts val="0"/>
              </a:spcBef>
              <a:buNone/>
            </a:pPr>
            <a:r>
              <a:rPr lang="zh-CN" altLang="en-US" sz="1500" b="1" kern="0" dirty="0" smtClean="0">
                <a:solidFill>
                  <a:srgbClr val="000000"/>
                </a:solidFill>
                <a:latin typeface="Times New Roman" pitchFamily="65" charset="-122"/>
                <a:ea typeface="宋体" pitchFamily="65" charset="-122"/>
              </a:rPr>
              <a:t>解析</a:t>
            </a:r>
            <a:r>
              <a:rPr lang="zh-CN" altLang="en-US" sz="1500" kern="0" dirty="0" smtClean="0">
                <a:solidFill>
                  <a:srgbClr val="000000"/>
                </a:solidFill>
                <a:latin typeface="Times New Roman" pitchFamily="65" charset="-122"/>
                <a:ea typeface="宋体" pitchFamily="65" charset="-122"/>
              </a:rPr>
              <a:t>　麦子晾晒的地方从第⑤段开始写起,一直到第⑨段。“我发现他们的院子小得晒不开</a:t>
            </a:r>
            <a:r>
              <a:rPr sz="1500" dirty="0"/>
              <a:t/>
            </a:r>
            <a:br>
              <a:rPr sz="1500" dirty="0"/>
            </a:br>
            <a:r>
              <a:rPr lang="zh-CN" altLang="en-US" sz="1500" kern="0" dirty="0" smtClean="0">
                <a:solidFill>
                  <a:srgbClr val="000000"/>
                </a:solidFill>
                <a:latin typeface="Times New Roman" pitchFamily="65" charset="-122"/>
                <a:ea typeface="宋体" pitchFamily="65" charset="-122"/>
              </a:rPr>
              <a:t>麦子”“翻盖房子时在房顶上打了水泥地,可以由房内提了粮食上去摊开晾晒”“有一条名</a:t>
            </a:r>
            <a:r>
              <a:rPr sz="1500" dirty="0"/>
              <a:t/>
            </a:r>
            <a:br>
              <a:rPr sz="1500" dirty="0"/>
            </a:br>
            <a:r>
              <a:rPr lang="zh-CN" altLang="en-US" sz="1500" kern="0" dirty="0" smtClean="0">
                <a:solidFill>
                  <a:srgbClr val="000000"/>
                </a:solidFill>
                <a:latin typeface="Times New Roman" pitchFamily="65" charset="-122"/>
                <a:ea typeface="宋体" pitchFamily="65" charset="-122"/>
              </a:rPr>
              <a:t>为‘村村通’的水泥路</a:t>
            </a:r>
            <a:r>
              <a:rPr lang="zh-CN" altLang="en-US" sz="1500" kern="0" dirty="0" smtClean="0">
                <a:solidFill>
                  <a:srgbClr val="000000"/>
                </a:solidFill>
                <a:latin typeface="黑体"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村民偶尔会挑平坦的路段撒上刚收割的麦子,叫来来往往的汽</a:t>
            </a:r>
            <a:r>
              <a:rPr sz="1500" dirty="0"/>
              <a:t/>
            </a:r>
            <a:br>
              <a:rPr sz="1500" dirty="0"/>
            </a:br>
            <a:r>
              <a:rPr lang="zh-CN" altLang="en-US" sz="1500" kern="0" dirty="0" smtClean="0">
                <a:solidFill>
                  <a:srgbClr val="000000"/>
                </a:solidFill>
                <a:latin typeface="Times New Roman" pitchFamily="65" charset="-122"/>
                <a:ea typeface="宋体" pitchFamily="65" charset="-122"/>
              </a:rPr>
              <a:t>车、驴车、自行车、拖拉机、摩托车碾轧过”“水泥公路和沥青公路,条条都能通往你想去</a:t>
            </a:r>
            <a:r>
              <a:rPr sz="1500" dirty="0"/>
              <a:t/>
            </a:r>
            <a:br>
              <a:rPr sz="1500" dirty="0"/>
            </a:br>
            <a:r>
              <a:rPr lang="zh-CN" altLang="en-US" sz="1500" kern="0" dirty="0" smtClean="0">
                <a:solidFill>
                  <a:srgbClr val="000000"/>
                </a:solidFill>
                <a:latin typeface="Times New Roman" pitchFamily="65" charset="-122"/>
                <a:ea typeface="宋体" pitchFamily="65" charset="-122"/>
              </a:rPr>
              <a:t>的地方——已经有麦子提前覆盖在上头了”“正将扬过的麦粒倒在饭馆门前的水泥地上晾</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晒”,据此可以归纳出晾晒麦子的地方。</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(1)城市的高楼阻断了他与乡村的联系;(2)传统农业没落的感伤;(3)对生活方式的变化</a:t>
            </a:r>
            <a:r>
              <a:rPr dirty="0"/>
              <a:t/>
            </a:r>
            <a:br>
              <a:rPr dirty="0"/>
            </a:br>
            <a:r>
              <a:rPr lang="zh-CN" altLang="en-US" sz="1530" kern="0" dirty="0" smtClean="0">
                <a:solidFill>
                  <a:srgbClr val="000000"/>
                </a:solidFill>
                <a:latin typeface="Times New Roman" pitchFamily="65" charset="-122"/>
                <a:ea typeface="宋体" pitchFamily="65" charset="-122"/>
              </a:rPr>
              <a:t>(无法融入城市生活)的迷茫;(4)离开家园,思念家乡。</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题干问为什么,原因应该从画线句前面“迷离的目光越过地上的麦粒,望向高楼阻隔的</a:t>
            </a:r>
            <a:r>
              <a:rPr dirty="0"/>
              <a:t/>
            </a:r>
            <a:br>
              <a:rPr dirty="0"/>
            </a:br>
            <a:r>
              <a:rPr lang="zh-CN" altLang="en-US" sz="1530" kern="0" dirty="0" smtClean="0">
                <a:solidFill>
                  <a:srgbClr val="000000"/>
                </a:solidFill>
                <a:latin typeface="Times New Roman" pitchFamily="65" charset="-122"/>
                <a:ea typeface="宋体" pitchFamily="65" charset="-122"/>
              </a:rPr>
              <a:t>远方,巨大的阴影像篱笆挡住了他”之中寻找。目光“迷离”说明心神的恍惚;而“手足无</a:t>
            </a:r>
            <a:r>
              <a:rPr dirty="0"/>
              <a:t/>
            </a:r>
            <a:br>
              <a:rPr dirty="0"/>
            </a:br>
            <a:r>
              <a:rPr lang="zh-CN" altLang="en-US" sz="1530" kern="0" dirty="0" smtClean="0">
                <a:solidFill>
                  <a:srgbClr val="000000"/>
                </a:solidFill>
                <a:latin typeface="Times New Roman" pitchFamily="65" charset="-122"/>
                <a:ea typeface="宋体" pitchFamily="65" charset="-122"/>
              </a:rPr>
              <a:t>措”则表明了他不知道怎么办是好,写出了他的无所适从;“高楼阻隔”了他的视线,使他无法</a:t>
            </a:r>
            <a:r>
              <a:rPr dirty="0"/>
              <a:t/>
            </a:r>
            <a:br>
              <a:rPr dirty="0"/>
            </a:br>
            <a:r>
              <a:rPr lang="zh-CN" altLang="en-US" sz="1530" kern="0" dirty="0" smtClean="0">
                <a:solidFill>
                  <a:srgbClr val="000000"/>
                </a:solidFill>
                <a:latin typeface="Times New Roman" pitchFamily="65" charset="-122"/>
                <a:ea typeface="宋体" pitchFamily="65" charset="-122"/>
              </a:rPr>
              <a:t>望到家乡的方向;“巨大的阴影”也是心里挥之不去的感伤,是内心压抑的缘由。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(1)麦子成熟、收割的喜悦之情;(2)打麦场消失,夏夜村中缺少各种话题的集散地,没</a:t>
            </a:r>
            <a:r>
              <a:rPr dirty="0"/>
              <a:t/>
            </a:r>
            <a:br>
              <a:rPr dirty="0"/>
            </a:br>
            <a:r>
              <a:rPr lang="zh-CN" altLang="en-US" sz="1530" kern="0" dirty="0" smtClean="0">
                <a:solidFill>
                  <a:srgbClr val="000000"/>
                </a:solidFill>
                <a:latin typeface="Times New Roman" pitchFamily="65" charset="-122"/>
                <a:ea typeface="宋体" pitchFamily="65" charset="-122"/>
              </a:rPr>
              <a:t>了孩子们嬉闹玩耍的乐园的遗憾之情;(3)对过去乡村宁静生活的回忆;(4)农民进城打工却又</a:t>
            </a:r>
            <a:r>
              <a:rPr dirty="0"/>
              <a:t/>
            </a:r>
            <a:br>
              <a:rPr dirty="0"/>
            </a:br>
            <a:r>
              <a:rPr lang="zh-CN" altLang="en-US" sz="1530" kern="0" dirty="0" smtClean="0">
                <a:solidFill>
                  <a:srgbClr val="000000"/>
                </a:solidFill>
                <a:latin typeface="Times New Roman" pitchFamily="65" charset="-122"/>
                <a:ea typeface="宋体" pitchFamily="65" charset="-122"/>
              </a:rPr>
              <a:t>期待回乡收割的无奈处境;(5)时代变迁迅速,有些农民无法适应,感到手足无措的尴尬。</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本文的情感是复杂而丰富的,既有对麦子丰收的喜悦,也有无处晾晒麦子、让大人们没</a:t>
            </a:r>
            <a:r>
              <a:rPr dirty="0"/>
              <a:t/>
            </a:r>
            <a:br>
              <a:rPr dirty="0"/>
            </a:br>
            <a:r>
              <a:rPr lang="zh-CN" altLang="en-US" sz="1530" kern="0" dirty="0" smtClean="0">
                <a:solidFill>
                  <a:srgbClr val="000000"/>
                </a:solidFill>
                <a:latin typeface="Times New Roman" pitchFamily="65" charset="-122"/>
                <a:ea typeface="宋体" pitchFamily="65" charset="-122"/>
              </a:rPr>
              <a:t>有了话题的集散地、让孩子们失去了嬉闹玩耍的乐园、让进城的农民失去了家的温馨的遗</a:t>
            </a:r>
            <a:r>
              <a:rPr dirty="0"/>
              <a:t/>
            </a:r>
            <a:br>
              <a:rPr dirty="0"/>
            </a:br>
            <a:r>
              <a:rPr lang="zh-CN" altLang="en-US" sz="1530" kern="0" dirty="0" smtClean="0">
                <a:solidFill>
                  <a:srgbClr val="000000"/>
                </a:solidFill>
                <a:latin typeface="Times New Roman" pitchFamily="65" charset="-122"/>
                <a:ea typeface="宋体" pitchFamily="65" charset="-122"/>
              </a:rPr>
              <a:t>憾、无奈、尴尬之情。细细品读,应该可以归纳出来。</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河蚌放到水缸里试验一下,我试过一次,由于河蚌在水里散发的腥味影响水质,试验很快被发</a:t>
            </a:r>
            <a:r>
              <a:t/>
            </a:r>
            <a:br/>
            <a:r>
              <a:rPr lang="zh-CN" altLang="en-US" sz="1530" kern="0" dirty="0" smtClean="0">
                <a:solidFill>
                  <a:srgbClr val="000000"/>
                </a:solidFill>
                <a:latin typeface="Times New Roman" pitchFamily="65" charset="-122"/>
                <a:ea typeface="宋体" pitchFamily="65" charset="-122"/>
              </a:rPr>
              <a:t>现,家里人把河蚌从缸底捞出来扔了,说,水缸里怎么养河蚌?你看看,辛辛苦苦挑来的水,不能喝</a:t>
            </a:r>
            <a:r>
              <a:t/>
            </a:r>
            <a:br/>
            <a:r>
              <a:rPr lang="zh-CN" altLang="en-US" sz="1530" kern="0" dirty="0" smtClean="0">
                <a:solidFill>
                  <a:srgbClr val="000000"/>
                </a:solidFill>
                <a:latin typeface="Times New Roman" pitchFamily="65" charset="-122"/>
                <a:ea typeface="宋体" pitchFamily="65" charset="-122"/>
              </a:rPr>
              <a:t>了,你这孩子,聪明面孔笨肚肠!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⑥我童年时仅有的科学幻想都局限于各种飞行器,我渴望阅读,但是身边没有多少适合少年儿</a:t>
            </a:r>
            <a:r>
              <a:t/>
            </a:r>
            <a:br/>
            <a:r>
              <a:rPr lang="zh-CN" altLang="en-US" sz="1530" kern="0" dirty="0" smtClean="0">
                <a:solidFill>
                  <a:srgbClr val="000000"/>
                </a:solidFill>
                <a:latin typeface="Times New Roman" pitchFamily="65" charset="-122"/>
                <a:ea typeface="宋体" pitchFamily="65" charset="-122"/>
              </a:rPr>
              <a:t>童的书,我想吃得好穿得光鲜,但我的家庭只能提供给我简陋贫困的物质生活。这样的先天不</a:t>
            </a:r>
            <a:r>
              <a:t/>
            </a:r>
            <a:br/>
            <a:r>
              <a:rPr lang="zh-CN" altLang="en-US" sz="1530" kern="0" dirty="0" smtClean="0">
                <a:solidFill>
                  <a:srgbClr val="000000"/>
                </a:solidFill>
                <a:latin typeface="Times New Roman" pitchFamily="65" charset="-122"/>
                <a:ea typeface="宋体" pitchFamily="65" charset="-122"/>
              </a:rPr>
              <a:t>足是我童年生活的基本写照,今天反过来看,恰好也是一种特别的恩赐,因为一无所有,所以我</a:t>
            </a:r>
            <a:r>
              <a:t/>
            </a:r>
            <a:br/>
            <a:r>
              <a:rPr lang="zh-CN" altLang="en-US" sz="1530" kern="0" dirty="0" smtClean="0">
                <a:solidFill>
                  <a:srgbClr val="000000"/>
                </a:solidFill>
                <a:latin typeface="Times New Roman" pitchFamily="65" charset="-122"/>
                <a:ea typeface="宋体" pitchFamily="65" charset="-122"/>
              </a:rPr>
              <a:t>们格外好奇。我们家家都有水缸,一只水缸足以让一个孩子的梦想在其中畅游,像一条鱼。孩</a:t>
            </a:r>
            <a:r>
              <a:t/>
            </a:r>
            <a:br/>
            <a:r>
              <a:rPr lang="zh-CN" altLang="en-US" sz="1530" kern="0" dirty="0" smtClean="0">
                <a:solidFill>
                  <a:srgbClr val="000000"/>
                </a:solidFill>
                <a:latin typeface="Times New Roman" pitchFamily="65" charset="-122"/>
                <a:ea typeface="宋体" pitchFamily="65" charset="-122"/>
              </a:rPr>
              <a:t>子眼里的世界与孩子身体一样有待发育,现实是未知的,如同未来一样,刺激想象,刺激智力,我</a:t>
            </a:r>
            <a:r>
              <a:t/>
            </a:r>
            <a:br/>
            <a:r>
              <a:rPr lang="zh-CN" altLang="en-US" sz="1530" kern="0" dirty="0" smtClean="0">
                <a:solidFill>
                  <a:srgbClr val="000000"/>
                </a:solidFill>
                <a:latin typeface="Times New Roman" pitchFamily="65" charset="-122"/>
                <a:ea typeface="宋体" pitchFamily="65" charset="-122"/>
              </a:rPr>
              <a:t>感激那只水缸对我的刺激。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⑦我一直相信,所有成人一本正经的艺术创作与童年生活的好奇心可能是互动的。对于普通</a:t>
            </a:r>
            <a:r>
              <a:t/>
            </a:r>
            <a:br/>
            <a:r>
              <a:rPr lang="zh-CN" altLang="en-US" sz="1530" kern="0" dirty="0" smtClean="0">
                <a:solidFill>
                  <a:srgbClr val="000000"/>
                </a:solidFill>
                <a:latin typeface="Times New Roman" pitchFamily="65" charset="-122"/>
                <a:ea typeface="宋体" pitchFamily="65" charset="-122"/>
              </a:rPr>
              <a:t>的成年人来说,好奇心是广袤天空中可有可无的一片云彩,这云彩有时灿烂明亮,有时阴郁发</a:t>
            </a:r>
            <a:r>
              <a:t/>
            </a:r>
            <a:br/>
            <a:r>
              <a:rPr lang="zh-CN" altLang="en-US" sz="1530" kern="0" dirty="0" smtClean="0">
                <a:solidFill>
                  <a:srgbClr val="000000"/>
                </a:solidFill>
                <a:latin typeface="Times New Roman" pitchFamily="65" charset="-122"/>
                <a:ea typeface="宋体" pitchFamily="65" charset="-122"/>
              </a:rPr>
              <a:t>黑,有时则碎若游丝,残存在成年人身上所有的好奇心都变得功利而深奥,有的直接发展为知识</a:t>
            </a:r>
            <a:r>
              <a:t/>
            </a:r>
            <a:br/>
            <a:r>
              <a:rPr lang="zh-CN" altLang="en-US" sz="1530" kern="0" dirty="0" smtClean="0">
                <a:solidFill>
                  <a:srgbClr val="000000"/>
                </a:solidFill>
                <a:latin typeface="Times New Roman" pitchFamily="65" charset="-122"/>
                <a:ea typeface="宋体" pitchFamily="65" charset="-122"/>
              </a:rPr>
              <a:t>和技术。对人事纠缠的好奇心导致了历史哲学等等人文科学,对物的无限好奇导致了无数科</a:t>
            </a:r>
            <a:r>
              <a:t/>
            </a:r>
            <a:br/>
            <a:r>
              <a:rPr lang="zh-CN" altLang="en-US" sz="1530" kern="0" dirty="0" smtClean="0">
                <a:solidFill>
                  <a:srgbClr val="000000"/>
                </a:solidFill>
                <a:latin typeface="Times New Roman" pitchFamily="65" charset="-122"/>
                <a:ea typeface="宋体" pitchFamily="65" charset="-122"/>
              </a:rPr>
              <a:t>学学科和科技发明。而所谓的作家,他们的好奇心都化为了有用或无用的文字,被淘汰,或者被</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五、(2017徐州、宿迁、连云港、淮安四市三联,13—16)阅读下面的作品,回答问题。(20分)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横八字巷的人们</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黄蓓佳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①奈保尔在《米格尔街》中写道:生活如此绝望,每个人却都兴高采烈地活着。横八字巷里的</a:t>
            </a:r>
            <a:r>
              <a:t/>
            </a:r>
            <a:br/>
            <a:r>
              <a:rPr lang="zh-CN" altLang="en-US" sz="1530" kern="0" dirty="0" smtClean="0">
                <a:solidFill>
                  <a:srgbClr val="000000"/>
                </a:solidFill>
                <a:latin typeface="Times New Roman" pitchFamily="65" charset="-122"/>
                <a:ea typeface="宋体" pitchFamily="65" charset="-122"/>
              </a:rPr>
              <a:t>人们也是。他们生活在那个荒凉又贫瘠的年代,随波逐流地游荡在这个世界上,生命中从来没</a:t>
            </a:r>
            <a:r>
              <a:t/>
            </a:r>
            <a:br/>
            <a:r>
              <a:rPr lang="zh-CN" altLang="en-US" sz="1530" kern="0" dirty="0" smtClean="0">
                <a:solidFill>
                  <a:srgbClr val="000000"/>
                </a:solidFill>
                <a:latin typeface="Times New Roman" pitchFamily="65" charset="-122"/>
                <a:ea typeface="宋体" pitchFamily="65" charset="-122"/>
              </a:rPr>
              <a:t>有“希望”这个奢华的词语,却也竭尽所能把自己的日子过出了动静。</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②横八字巷长仅有50米,窄到至多二人并行,还得是两个瘦子。巷子阴暗潮湿,青苔漫地。外婆</a:t>
            </a:r>
            <a:r>
              <a:t/>
            </a:r>
            <a:br/>
            <a:r>
              <a:rPr lang="zh-CN" altLang="en-US" sz="1530" kern="0" dirty="0" smtClean="0">
                <a:solidFill>
                  <a:srgbClr val="000000"/>
                </a:solidFill>
                <a:latin typeface="Times New Roman" pitchFamily="65" charset="-122"/>
                <a:ea typeface="宋体" pitchFamily="65" charset="-122"/>
              </a:rPr>
              <a:t>家就在横八字巷里。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③外婆家曾是小城里的富裕人家,可惜好景不长,外公50岁染上病离世,儿女们一个接一个夭</a:t>
            </a:r>
            <a:r>
              <a:t/>
            </a:r>
            <a:br/>
            <a:r>
              <a:rPr lang="zh-CN" altLang="en-US" sz="1530" kern="0" dirty="0" smtClean="0">
                <a:solidFill>
                  <a:srgbClr val="000000"/>
                </a:solidFill>
                <a:latin typeface="Times New Roman" pitchFamily="65" charset="-122"/>
                <a:ea typeface="宋体" pitchFamily="65" charset="-122"/>
              </a:rPr>
              <a:t>折,亲戚们觊觎外公的遗产,之后是日本人来了</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可怜我的孤寡外婆,半个世纪风雨飘摇,拐</a:t>
            </a:r>
            <a:r>
              <a:t/>
            </a:r>
            <a:br/>
            <a:r>
              <a:rPr lang="zh-CN" altLang="en-US" sz="1530" kern="0" dirty="0" smtClean="0">
                <a:solidFill>
                  <a:srgbClr val="000000"/>
                </a:solidFill>
                <a:latin typeface="Times New Roman" pitchFamily="65" charset="-122"/>
                <a:ea typeface="宋体" pitchFamily="65" charset="-122"/>
              </a:rPr>
              <a:t>着一双半大的“解放脚”,养大了我母亲,顺带养大了小叔子遗下的孤女。外婆最后落下横八</a:t>
            </a:r>
            <a:r>
              <a:t/>
            </a:r>
            <a:br/>
            <a:r>
              <a:rPr lang="zh-CN" altLang="en-US" sz="1530" kern="0" dirty="0" smtClean="0">
                <a:solidFill>
                  <a:srgbClr val="000000"/>
                </a:solidFill>
                <a:latin typeface="Times New Roman" pitchFamily="65" charset="-122"/>
                <a:ea typeface="宋体" pitchFamily="65" charset="-122"/>
              </a:rPr>
              <a:t>字巷里一套宽敞院落,以为能终老在此,谁料“文化大革命”时期被扫地出门,带着我和弟弟蜗</a:t>
            </a:r>
            <a:r>
              <a:t/>
            </a:r>
            <a:br/>
            <a:r>
              <a:rPr lang="zh-CN" altLang="en-US" sz="1530" kern="0" dirty="0" smtClean="0">
                <a:solidFill>
                  <a:srgbClr val="000000"/>
                </a:solidFill>
                <a:latin typeface="Times New Roman" pitchFamily="65" charset="-122"/>
                <a:ea typeface="宋体" pitchFamily="65" charset="-122"/>
              </a:rPr>
              <a:t>居在曾是门房的两间小屋。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a:t>
            </a:r>
            <a:r>
              <a:rPr lang="zh-CN" altLang="en-US" sz="1530" u="sng" kern="0" dirty="0" smtClean="0">
                <a:solidFill>
                  <a:srgbClr val="000000"/>
                </a:solidFill>
                <a:latin typeface="Times New Roman" pitchFamily="65" charset="-122"/>
                <a:ea typeface="宋体" pitchFamily="65" charset="-122"/>
              </a:rPr>
              <a:t>家中斑驳潮湿的墙壁,墙缝里手一抠便簌簌掉落的石灰,梅雨天满天井的积水,睡一觉起来鞋</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u="sng" kern="0" dirty="0" smtClean="0">
                <a:solidFill>
                  <a:srgbClr val="000000"/>
                </a:solidFill>
                <a:latin typeface="Times New Roman" pitchFamily="65" charset="-122"/>
                <a:ea typeface="宋体" pitchFamily="65" charset="-122"/>
              </a:rPr>
              <a:t>子里的粘粘虫,冬天屋顶瓦楞上瑟瑟抖缩的草,屋檐下细溜溜的晶莹剔透的冰凌,满脚满手的冻</a:t>
            </a:r>
            <a:r>
              <a:t/>
            </a:r>
            <a:br/>
            <a:r>
              <a:rPr lang="zh-CN" altLang="en-US" sz="1530" u="sng" kern="0" dirty="0" smtClean="0">
                <a:solidFill>
                  <a:srgbClr val="000000"/>
                </a:solidFill>
                <a:latin typeface="Times New Roman" pitchFamily="65" charset="-122"/>
                <a:ea typeface="宋体" pitchFamily="65" charset="-122"/>
              </a:rPr>
              <a:t>疮</a:t>
            </a:r>
            <a:r>
              <a:rPr lang="zh-CN" altLang="en-US" sz="1530" u="sng"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⑤即便如此,春节时父母回家,家里必定要晒腊肉灌香肠,做馒头蒸米糕,自制花生糖芝麻糖。</a:t>
            </a:r>
            <a:r>
              <a:t/>
            </a:r>
            <a:br/>
            <a:r>
              <a:rPr lang="zh-CN" altLang="en-US" sz="1530" kern="0" dirty="0" smtClean="0">
                <a:solidFill>
                  <a:srgbClr val="000000"/>
                </a:solidFill>
                <a:latin typeface="Times New Roman" pitchFamily="65" charset="-122"/>
                <a:ea typeface="宋体" pitchFamily="65" charset="-122"/>
              </a:rPr>
              <a:t>清明摊一锅杨柳叶子油香饼。端午包粽子,熏艾草。中秋吃月饼。重阳买一块枣泥糕。立冬</a:t>
            </a:r>
            <a:r>
              <a:t/>
            </a:r>
            <a:br/>
            <a:r>
              <a:rPr lang="zh-CN" altLang="en-US" sz="1530" kern="0" dirty="0" smtClean="0">
                <a:solidFill>
                  <a:srgbClr val="000000"/>
                </a:solidFill>
                <a:latin typeface="Times New Roman" pitchFamily="65" charset="-122"/>
                <a:ea typeface="宋体" pitchFamily="65" charset="-122"/>
              </a:rPr>
              <a:t>要吃汤圆。腊八肯定煮腊八粥。此外,春天要吃杨梅,夏天用井水冰西瓜,秋天菱角上市,冬天</a:t>
            </a:r>
            <a:r>
              <a:t/>
            </a:r>
            <a:br/>
            <a:r>
              <a:rPr lang="zh-CN" altLang="en-US" sz="1530" kern="0" dirty="0" smtClean="0">
                <a:solidFill>
                  <a:srgbClr val="000000"/>
                </a:solidFill>
                <a:latin typeface="Times New Roman" pitchFamily="65" charset="-122"/>
                <a:ea typeface="宋体" pitchFamily="65" charset="-122"/>
              </a:rPr>
              <a:t>萝卜赛梨。一个季节有一个季节的新鲜,一样下市了,另一样再上桌,有板有眼,纹丝不乱。那</a:t>
            </a:r>
            <a:r>
              <a:t/>
            </a:r>
            <a:br/>
            <a:r>
              <a:rPr lang="zh-CN" altLang="en-US" sz="1530" kern="0" dirty="0" smtClean="0">
                <a:solidFill>
                  <a:srgbClr val="000000"/>
                </a:solidFill>
                <a:latin typeface="Times New Roman" pitchFamily="65" charset="-122"/>
                <a:ea typeface="宋体" pitchFamily="65" charset="-122"/>
              </a:rPr>
              <a:t>些日子虽然清贫寒酸,我们却过得一丝不苟,庄严排场。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⑥我有个四叔公,膝下无子,新中国成立后以摆小人书摊为生。“文化大革命”开始,书摊不让</a:t>
            </a:r>
            <a:r>
              <a:t/>
            </a:r>
            <a:br/>
            <a:r>
              <a:rPr lang="zh-CN" altLang="en-US" sz="1530" kern="0" dirty="0" smtClean="0">
                <a:solidFill>
                  <a:srgbClr val="000000"/>
                </a:solidFill>
                <a:latin typeface="Times New Roman" pitchFamily="65" charset="-122"/>
                <a:ea typeface="宋体" pitchFamily="65" charset="-122"/>
              </a:rPr>
              <a:t>摆了,靠一点微薄积蓄过日子;母亲隔三岔五给他们十块八块钱。叔公家也住横八字巷,春节去</a:t>
            </a:r>
            <a:r>
              <a:t/>
            </a:r>
            <a:br/>
            <a:r>
              <a:rPr lang="zh-CN" altLang="en-US" sz="1530" kern="0" dirty="0" smtClean="0">
                <a:solidFill>
                  <a:srgbClr val="000000"/>
                </a:solidFill>
                <a:latin typeface="Times New Roman" pitchFamily="65" charset="-122"/>
                <a:ea typeface="宋体" pitchFamily="65" charset="-122"/>
              </a:rPr>
              <a:t>拜年,两位老人穿戴得格格正正,裤缝都用搪瓷缸子盛了热水熨得笔挺。桌上一碟糕一碟糖是</a:t>
            </a:r>
            <a:r>
              <a:t/>
            </a:r>
            <a:br/>
            <a:r>
              <a:rPr lang="zh-CN" altLang="en-US" sz="1530" kern="0" dirty="0" smtClean="0">
                <a:solidFill>
                  <a:srgbClr val="000000"/>
                </a:solidFill>
                <a:latin typeface="Times New Roman" pitchFamily="65" charset="-122"/>
                <a:ea typeface="宋体" pitchFamily="65" charset="-122"/>
              </a:rPr>
              <a:t>再也少不了的,甭管是不是做个样子。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⑦邻居的一个姐姐会踩缝纫机,买块花布就能裁剪出各种合体衣服。有一回她用立体裁剪法</a:t>
            </a:r>
            <a:r>
              <a:t/>
            </a:r>
            <a:br/>
            <a:r>
              <a:rPr lang="zh-CN" altLang="en-US" sz="1530" kern="0" dirty="0" smtClean="0">
                <a:solidFill>
                  <a:srgbClr val="000000"/>
                </a:solidFill>
                <a:latin typeface="Times New Roman" pitchFamily="65" charset="-122"/>
                <a:ea typeface="宋体" pitchFamily="65" charset="-122"/>
              </a:rPr>
              <a:t>帮我做了两条花短裤,我左看右看,惊叹世界上竟有这等聪明之人!我恨自己不及她十分之一</a:t>
            </a:r>
            <a:r>
              <a:t/>
            </a:r>
            <a:br/>
            <a:r>
              <a:rPr lang="zh-CN" altLang="en-US" sz="1530" kern="0" dirty="0" smtClean="0">
                <a:solidFill>
                  <a:srgbClr val="000000"/>
                </a:solidFill>
                <a:latin typeface="Times New Roman" pitchFamily="65" charset="-122"/>
                <a:ea typeface="宋体" pitchFamily="65" charset="-122"/>
              </a:rPr>
              <a:t>的心灵手巧。</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848501"/>
            <a:ext cx="8127250" cy="5900120"/>
            <a:chOff x="539750" y="848501"/>
            <a:chExt cx="8127250" cy="5900120"/>
          </a:xfrm>
        </p:grpSpPr>
        <p:sp>
          <p:nvSpPr>
            <p:cNvPr id="2" name="TextBox 2"/>
            <p:cNvSpPr txBox="1"/>
            <p:nvPr/>
          </p:nvSpPr>
          <p:spPr>
            <a:xfrm>
              <a:off x="540000" y="848501"/>
              <a:ext cx="8127000" cy="49444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⑧横八字巷头上,高门楼儿里,黑漆大门偶尔打开,走出来一位斜眼的退休私塾老先生。他年轻</a:t>
              </a:r>
              <a:r>
                <a:rPr dirty="0"/>
                <a:t/>
              </a:r>
              <a:br>
                <a:rPr dirty="0"/>
              </a:br>
              <a:r>
                <a:rPr lang="zh-CN" altLang="en-US" sz="1530" kern="0" dirty="0" smtClean="0">
                  <a:solidFill>
                    <a:srgbClr val="000000"/>
                  </a:solidFill>
                  <a:latin typeface="Times New Roman" pitchFamily="65" charset="-122"/>
                  <a:ea typeface="宋体" pitchFamily="65" charset="-122"/>
                </a:rPr>
                <a:t>时教过我母亲,因为这层关系,他在巷子里唯一走动的就是我们家。他是头一个欣赏我的人,大</a:t>
              </a:r>
              <a:r>
                <a:rPr dirty="0"/>
                <a:t/>
              </a:r>
              <a:br>
                <a:rPr dirty="0"/>
              </a:br>
              <a:r>
                <a:rPr lang="zh-CN" altLang="en-US" sz="1530" kern="0" dirty="0" smtClean="0">
                  <a:solidFill>
                    <a:srgbClr val="000000"/>
                  </a:solidFill>
                  <a:latin typeface="Times New Roman" pitchFamily="65" charset="-122"/>
                  <a:ea typeface="宋体" pitchFamily="65" charset="-122"/>
                </a:rPr>
                <a:t>概在那个年代,我是个比较少见的喜欢看书写字的女孩子吧。他总是在有太阳的日子里出门,</a:t>
              </a:r>
              <a:r>
                <a:rPr dirty="0"/>
                <a:t/>
              </a:r>
              <a:br>
                <a:rPr dirty="0"/>
              </a:br>
              <a:r>
                <a:rPr lang="zh-CN" altLang="en-US" sz="1530" kern="0" dirty="0" smtClean="0">
                  <a:solidFill>
                    <a:srgbClr val="000000"/>
                  </a:solidFill>
                  <a:latin typeface="Times New Roman" pitchFamily="65" charset="-122"/>
                  <a:ea typeface="宋体" pitchFamily="65" charset="-122"/>
                </a:rPr>
                <a:t>拄着拐杖,踱进我家小院,靠壁坐下,跟外婆聊几句,再询问我几句。他有一张十分自负的沧桑</a:t>
              </a:r>
              <a:r>
                <a:rPr dirty="0"/>
                <a:t/>
              </a:r>
              <a:br>
                <a:rPr dirty="0"/>
              </a:br>
              <a:r>
                <a:rPr lang="zh-CN" altLang="en-US" sz="1530" kern="0" dirty="0" smtClean="0">
                  <a:solidFill>
                    <a:srgbClr val="000000"/>
                  </a:solidFill>
                  <a:latin typeface="Times New Roman" pitchFamily="65" charset="-122"/>
                  <a:ea typeface="宋体" pitchFamily="65" charset="-122"/>
                </a:rPr>
                <a:t>的脸,还有斜视的眼睛——看起来望向别处,实际上却是紧盯住我,这让我觉得像是被别人偷</a:t>
              </a:r>
              <a:r>
                <a:rPr dirty="0"/>
                <a:t/>
              </a:r>
              <a:br>
                <a:rPr dirty="0"/>
              </a:br>
              <a:r>
                <a:rPr lang="zh-CN" altLang="en-US" sz="1530" kern="0" dirty="0" smtClean="0">
                  <a:solidFill>
                    <a:srgbClr val="000000"/>
                  </a:solidFill>
                  <a:latin typeface="Times New Roman" pitchFamily="65" charset="-122"/>
                  <a:ea typeface="宋体" pitchFamily="65" charset="-122"/>
                </a:rPr>
                <a:t>窥,心里一阵阵发紧。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⑨还有位麻脸老太太,是外婆的好朋友,她有一双粽子大的小脚,真正的三寸金莲。老太太和外</a:t>
              </a:r>
              <a:r>
                <a:rPr dirty="0"/>
                <a:t/>
              </a:r>
              <a:br>
                <a:rPr dirty="0"/>
              </a:br>
              <a:r>
                <a:rPr lang="zh-CN" altLang="en-US" sz="1530" kern="0" dirty="0" smtClean="0">
                  <a:solidFill>
                    <a:srgbClr val="000000"/>
                  </a:solidFill>
                  <a:latin typeface="Times New Roman" pitchFamily="65" charset="-122"/>
                  <a:ea typeface="宋体" pitchFamily="65" charset="-122"/>
                </a:rPr>
                <a:t>婆有一桩共同爱好:看戏。像什么越剧、锡剧、扬剧、沪剧、京剧,不挑不拣,来者不拒。《珍</a:t>
              </a:r>
              <a:r>
                <a:rPr dirty="0"/>
                <a:t/>
              </a:r>
              <a:br>
                <a:rPr dirty="0"/>
              </a:br>
              <a:r>
                <a:rPr lang="zh-CN" altLang="en-US" sz="1530" kern="0" dirty="0" smtClean="0">
                  <a:solidFill>
                    <a:srgbClr val="000000"/>
                  </a:solidFill>
                  <a:latin typeface="Times New Roman" pitchFamily="65" charset="-122"/>
                  <a:ea typeface="宋体" pitchFamily="65" charset="-122"/>
                </a:rPr>
                <a:t>珠塔》《打金枝》《西厢记》《白蛇传》这些传统剧目,她俩讲起来头头是道,余味悠长。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⑩六七十年代横八字巷的往事,没有多少让人兴奋的瞬间,是我那些兴高采烈的长辈和伙伴们,</a:t>
              </a:r>
              <a:r>
                <a:rPr dirty="0"/>
                <a:t/>
              </a:r>
              <a:br>
                <a:rPr dirty="0"/>
              </a:br>
              <a:r>
                <a:rPr lang="zh-CN" altLang="en-US" sz="1530" kern="0" dirty="0" smtClean="0">
                  <a:solidFill>
                    <a:srgbClr val="000000"/>
                  </a:solidFill>
                  <a:latin typeface="Times New Roman" pitchFamily="65" charset="-122"/>
                  <a:ea typeface="宋体" pitchFamily="65" charset="-122"/>
                </a:rPr>
                <a:t>嬉笑怒骂皆成趣味的家常琐事,让我的童年记忆五彩缤纷。成年后,走过很多国家,结识过很多</a:t>
              </a:r>
              <a:r>
                <a:rPr dirty="0"/>
                <a:t/>
              </a:r>
              <a:br>
                <a:rPr dirty="0"/>
              </a:br>
              <a:r>
                <a:rPr lang="zh-CN" altLang="en-US" sz="1530" kern="0" dirty="0" smtClean="0">
                  <a:solidFill>
                    <a:srgbClr val="000000"/>
                  </a:solidFill>
                  <a:latin typeface="Times New Roman" pitchFamily="65" charset="-122"/>
                  <a:ea typeface="宋体" pitchFamily="65" charset="-122"/>
                </a:rPr>
                <a:t>人,能够让我刻骨铭心的,深夜想起来心里发紧发疼的,真是没有,实实在在都是过眼云烟。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(原载《新华日报》,有删改)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1.(分析段落作用)第①段在文中有什么作用?(4分)</a:t>
              </a:r>
              <a:endParaRPr lang="zh-CN" altLang="en-US" dirty="0"/>
            </a:p>
          </p:txBody>
        </p:sp>
        <p:sp>
          <p:nvSpPr>
            <p:cNvPr id="3" name="TextBox 2"/>
            <p:cNvSpPr txBox="1"/>
            <p:nvPr/>
          </p:nvSpPr>
          <p:spPr>
            <a:xfrm>
              <a:off x="539750" y="5689100"/>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2.(赏析艺术手法)请赏析第④段中画线句子的表达特色。(4分)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3.(分析短语含义)请分析第⑤段中的“庄严排场”的含义。(6分)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4.(分析文章内容)联系全文,探究横八字巷的往事让“我”“刻骨铭心”的原因。(6分)</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499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五、</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1.</a:t>
            </a:r>
            <a:r>
              <a:rPr lang="zh-CN" altLang="en-US" sz="1500" b="1" kern="0" dirty="0" smtClean="0">
                <a:solidFill>
                  <a:srgbClr val="000000"/>
                </a:solidFill>
                <a:latin typeface="Times New Roman" pitchFamily="65" charset="-122"/>
                <a:ea typeface="宋体" pitchFamily="65" charset="-122"/>
              </a:rPr>
              <a:t>答案</a:t>
            </a:r>
            <a:r>
              <a:rPr lang="zh-CN" altLang="en-US" sz="1500" kern="0" dirty="0" smtClean="0">
                <a:solidFill>
                  <a:srgbClr val="000000"/>
                </a:solidFill>
                <a:latin typeface="Times New Roman" pitchFamily="65" charset="-122"/>
                <a:ea typeface="宋体" pitchFamily="65" charset="-122"/>
              </a:rPr>
              <a:t>　①内容上,指出那个时代横八字巷人们生活贫穷却努力把日子过出动静的特点;②结</a:t>
            </a:r>
            <a:r>
              <a:rPr sz="1500" dirty="0"/>
              <a:t/>
            </a:r>
            <a:br>
              <a:rPr sz="1500" dirty="0"/>
            </a:br>
            <a:r>
              <a:rPr lang="zh-CN" altLang="en-US" sz="1500" kern="0" dirty="0" smtClean="0">
                <a:solidFill>
                  <a:srgbClr val="000000"/>
                </a:solidFill>
                <a:latin typeface="Times New Roman" pitchFamily="65" charset="-122"/>
                <a:ea typeface="宋体" pitchFamily="65" charset="-122"/>
              </a:rPr>
              <a:t>构上,领起下文对横八字巷往事的叙写。</a:t>
            </a:r>
            <a:endParaRPr lang="zh-CN" altLang="en-US" sz="1500" dirty="0"/>
          </a:p>
          <a:p>
            <a:pPr marL="0" indent="0" eaLnBrk="0" latinLnBrk="1" hangingPunct="0">
              <a:lnSpc>
                <a:spcPct val="150000"/>
              </a:lnSpc>
              <a:spcBef>
                <a:spcPts val="0"/>
              </a:spcBef>
              <a:buNone/>
            </a:pPr>
            <a:r>
              <a:rPr lang="zh-CN" altLang="en-US" sz="1500" b="1" kern="0" dirty="0" smtClean="0">
                <a:solidFill>
                  <a:srgbClr val="000000"/>
                </a:solidFill>
                <a:latin typeface="Times New Roman" pitchFamily="65" charset="-122"/>
                <a:ea typeface="宋体" pitchFamily="65" charset="-122"/>
              </a:rPr>
              <a:t>解析</a:t>
            </a:r>
            <a:r>
              <a:rPr lang="zh-CN" altLang="en-US" sz="1500" kern="0" dirty="0" smtClean="0">
                <a:solidFill>
                  <a:srgbClr val="000000"/>
                </a:solidFill>
                <a:latin typeface="Times New Roman" pitchFamily="65" charset="-122"/>
                <a:ea typeface="宋体" pitchFamily="65" charset="-122"/>
              </a:rPr>
              <a:t>　答题时注意首先概括该语段的主要内容,然后分析和上下文之间的关系及在表达主旨</a:t>
            </a:r>
            <a:r>
              <a:rPr sz="1500" dirty="0"/>
              <a:t/>
            </a:r>
            <a:br>
              <a:rPr sz="1500" dirty="0"/>
            </a:br>
            <a:r>
              <a:rPr lang="zh-CN" altLang="en-US" sz="1500" kern="0" dirty="0" smtClean="0">
                <a:solidFill>
                  <a:srgbClr val="000000"/>
                </a:solidFill>
                <a:latin typeface="Times New Roman" pitchFamily="65" charset="-122"/>
                <a:ea typeface="宋体" pitchFamily="65" charset="-122"/>
              </a:rPr>
              <a:t>和人物性格塑造方面的作用,还要注意结合语段在文章中所处的位置进行分析。第①段写横</a:t>
            </a:r>
            <a:r>
              <a:rPr sz="1500" dirty="0"/>
              <a:t/>
            </a:r>
            <a:br>
              <a:rPr sz="1500" dirty="0"/>
            </a:br>
            <a:r>
              <a:rPr lang="zh-CN" altLang="en-US" sz="1500" kern="0" dirty="0" smtClean="0">
                <a:solidFill>
                  <a:srgbClr val="000000"/>
                </a:solidFill>
                <a:latin typeface="Times New Roman" pitchFamily="65" charset="-122"/>
                <a:ea typeface="宋体" pitchFamily="65" charset="-122"/>
              </a:rPr>
              <a:t>八字巷的人们生命中没有希望,但“都兴高采烈地活着”,由此可引出下文对横八字巷里的人</a:t>
            </a:r>
            <a:r>
              <a:rPr sz="1500" dirty="0"/>
              <a:t/>
            </a:r>
            <a:br>
              <a:rPr sz="1500" dirty="0"/>
            </a:br>
            <a:r>
              <a:rPr lang="zh-CN" altLang="en-US" sz="1500" kern="0" dirty="0" smtClean="0">
                <a:solidFill>
                  <a:srgbClr val="000000"/>
                </a:solidFill>
                <a:latin typeface="Times New Roman" pitchFamily="65" charset="-122"/>
                <a:ea typeface="宋体" pitchFamily="65" charset="-122"/>
              </a:rPr>
              <a:t>们的生活的描写。</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2.</a:t>
            </a:r>
            <a:r>
              <a:rPr lang="zh-CN" altLang="en-US" sz="1500" b="1" kern="0" dirty="0" smtClean="0">
                <a:solidFill>
                  <a:srgbClr val="000000"/>
                </a:solidFill>
                <a:latin typeface="Times New Roman" pitchFamily="65" charset="-122"/>
                <a:ea typeface="宋体" pitchFamily="65" charset="-122"/>
              </a:rPr>
              <a:t>答案</a:t>
            </a:r>
            <a:r>
              <a:rPr lang="zh-CN" altLang="en-US" sz="1500" kern="0" dirty="0" smtClean="0">
                <a:solidFill>
                  <a:srgbClr val="000000"/>
                </a:solidFill>
                <a:latin typeface="Times New Roman" pitchFamily="65" charset="-122"/>
                <a:ea typeface="宋体" pitchFamily="65" charset="-122"/>
              </a:rPr>
              <a:t>　选取典型景物,运用排比和拟人的修辞手法,注重细节描写,写出了横八字巷阴冷潮</a:t>
            </a:r>
            <a:r>
              <a:rPr sz="1500" dirty="0"/>
              <a:t/>
            </a:r>
            <a:br>
              <a:rPr sz="1500" dirty="0"/>
            </a:br>
            <a:r>
              <a:rPr lang="zh-CN" altLang="en-US" sz="1500" kern="0" dirty="0" smtClean="0">
                <a:solidFill>
                  <a:srgbClr val="000000"/>
                </a:solidFill>
                <a:latin typeface="Times New Roman" pitchFamily="65" charset="-122"/>
                <a:ea typeface="宋体" pitchFamily="65" charset="-122"/>
              </a:rPr>
              <a:t>湿、萧条破败的特点,表现了横八字巷人们生活的贫困艰难;运用叠词,富有音韵美。</a:t>
            </a:r>
            <a:endParaRPr lang="zh-CN" altLang="en-US" sz="1500" dirty="0"/>
          </a:p>
          <a:p>
            <a:pPr marL="0" indent="0" eaLnBrk="0" latinLnBrk="1" hangingPunct="0">
              <a:lnSpc>
                <a:spcPct val="150000"/>
              </a:lnSpc>
              <a:spcBef>
                <a:spcPts val="0"/>
              </a:spcBef>
              <a:buNone/>
            </a:pPr>
            <a:r>
              <a:rPr lang="zh-CN" altLang="en-US" sz="1500" b="1" kern="0" dirty="0" smtClean="0">
                <a:solidFill>
                  <a:srgbClr val="000000"/>
                </a:solidFill>
                <a:latin typeface="Times New Roman" pitchFamily="65" charset="-122"/>
                <a:ea typeface="宋体" pitchFamily="65" charset="-122"/>
              </a:rPr>
              <a:t>解析</a:t>
            </a:r>
            <a:r>
              <a:rPr lang="zh-CN" altLang="en-US" sz="1500" kern="0" dirty="0" smtClean="0">
                <a:solidFill>
                  <a:srgbClr val="000000"/>
                </a:solidFill>
                <a:latin typeface="Times New Roman" pitchFamily="65" charset="-122"/>
                <a:ea typeface="宋体" pitchFamily="65" charset="-122"/>
              </a:rPr>
              <a:t>　可以从修辞手法、写景特色、用词特点等方面分析。如这句话运用了排比和拟人的</a:t>
            </a:r>
            <a:r>
              <a:rPr sz="1500" dirty="0"/>
              <a:t/>
            </a:r>
            <a:br>
              <a:rPr sz="1500" dirty="0"/>
            </a:br>
            <a:r>
              <a:rPr lang="zh-CN" altLang="en-US" sz="1500" kern="0" dirty="0" smtClean="0">
                <a:solidFill>
                  <a:srgbClr val="000000"/>
                </a:solidFill>
                <a:latin typeface="Times New Roman" pitchFamily="65" charset="-122"/>
                <a:ea typeface="宋体" pitchFamily="65" charset="-122"/>
              </a:rPr>
              <a:t>修辞手法,注重细节描写,写出了横八字巷阴冷潮湿、萧条破败的特点。</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3.</a:t>
            </a:r>
            <a:r>
              <a:rPr lang="zh-CN" altLang="en-US" sz="1500" b="1" kern="0" dirty="0" smtClean="0">
                <a:solidFill>
                  <a:srgbClr val="000000"/>
                </a:solidFill>
                <a:latin typeface="Times New Roman" pitchFamily="65" charset="-122"/>
                <a:ea typeface="宋体" pitchFamily="65" charset="-122"/>
              </a:rPr>
              <a:t>答案</a:t>
            </a:r>
            <a:r>
              <a:rPr lang="zh-CN" altLang="en-US" sz="1500" kern="0" dirty="0" smtClean="0">
                <a:solidFill>
                  <a:srgbClr val="000000"/>
                </a:solidFill>
                <a:latin typeface="Times New Roman" pitchFamily="65" charset="-122"/>
                <a:ea typeface="宋体" pitchFamily="65" charset="-122"/>
              </a:rPr>
              <a:t>　①生活态度:不苟且,不绝望(严肃认真、满怀希望)。②生活方式:有板有眼,恪守传</a:t>
            </a:r>
            <a:r>
              <a:rPr sz="1500" dirty="0"/>
              <a:t/>
            </a:r>
            <a:br>
              <a:rPr sz="1500" dirty="0"/>
            </a:br>
            <a:r>
              <a:rPr lang="zh-CN" altLang="en-US" sz="1500" kern="0" dirty="0" smtClean="0">
                <a:solidFill>
                  <a:srgbClr val="000000"/>
                </a:solidFill>
                <a:latin typeface="Times New Roman" pitchFamily="65" charset="-122"/>
                <a:ea typeface="宋体" pitchFamily="65" charset="-122"/>
              </a:rPr>
              <a:t>统。</a:t>
            </a:r>
            <a:endParaRPr lang="zh-CN" altLang="en-US" sz="1500" dirty="0"/>
          </a:p>
          <a:p>
            <a:pPr marL="0" indent="0" eaLnBrk="0" latinLnBrk="1" hangingPunct="0">
              <a:lnSpc>
                <a:spcPct val="150000"/>
              </a:lnSpc>
              <a:spcBef>
                <a:spcPts val="0"/>
              </a:spcBef>
              <a:buNone/>
            </a:pPr>
            <a:r>
              <a:rPr lang="zh-CN" altLang="en-US" sz="1500" b="1" kern="0" dirty="0" smtClean="0">
                <a:solidFill>
                  <a:srgbClr val="000000"/>
                </a:solidFill>
                <a:latin typeface="Times New Roman" pitchFamily="65" charset="-122"/>
                <a:ea typeface="宋体" pitchFamily="65" charset="-122"/>
              </a:rPr>
              <a:t>解析</a:t>
            </a:r>
            <a:r>
              <a:rPr lang="zh-CN" altLang="en-US" sz="1500" kern="0" dirty="0" smtClean="0">
                <a:solidFill>
                  <a:srgbClr val="000000"/>
                </a:solidFill>
                <a:latin typeface="Times New Roman" pitchFamily="65" charset="-122"/>
                <a:ea typeface="宋体" pitchFamily="65" charset="-122"/>
              </a:rPr>
              <a:t>　将“庄严排场”放回原文,联系上下文内容分析,“那些日子虽然清贫寒酸,我们却过得</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一丝不苟”,主要从生活态度和生活方式方面分析。</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①那些充满趣味的家常琐事,使“我”童年的记忆五彩缤纷;②人与人之间互帮互助,</a:t>
            </a:r>
            <a:r>
              <a:rPr dirty="0"/>
              <a:t/>
            </a:r>
            <a:br>
              <a:rPr dirty="0"/>
            </a:br>
            <a:r>
              <a:rPr lang="zh-CN" altLang="en-US" sz="1530" kern="0" dirty="0" smtClean="0">
                <a:solidFill>
                  <a:srgbClr val="000000"/>
                </a:solidFill>
                <a:latin typeface="Times New Roman" pitchFamily="65" charset="-122"/>
                <a:ea typeface="宋体" pitchFamily="65" charset="-122"/>
              </a:rPr>
              <a:t>让“我”感受到了人情的温暖;③人们在清贫中一丝不苟的生活态度,让“我”体悟到了生命</a:t>
            </a:r>
            <a:r>
              <a:rPr dirty="0"/>
              <a:t/>
            </a:r>
            <a:br>
              <a:rPr dirty="0"/>
            </a:br>
            <a:r>
              <a:rPr lang="zh-CN" altLang="en-US" sz="1530" kern="0" dirty="0" smtClean="0">
                <a:solidFill>
                  <a:srgbClr val="000000"/>
                </a:solidFill>
                <a:latin typeface="Times New Roman" pitchFamily="65" charset="-122"/>
                <a:ea typeface="宋体" pitchFamily="65" charset="-122"/>
              </a:rPr>
              <a:t>的尊严;④人们在艰难中对美好事物的追求,让“我”看到了生活的希望。</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本题属于探究题。探究横八字巷的往事让“我”“刻骨铭心”的原因,应主要从横八</a:t>
            </a:r>
            <a:r>
              <a:rPr dirty="0"/>
              <a:t/>
            </a:r>
            <a:br>
              <a:rPr dirty="0"/>
            </a:br>
            <a:r>
              <a:rPr lang="zh-CN" altLang="en-US" sz="1530" kern="0" dirty="0" smtClean="0">
                <a:solidFill>
                  <a:srgbClr val="000000"/>
                </a:solidFill>
                <a:latin typeface="Times New Roman" pitchFamily="65" charset="-122"/>
                <a:ea typeface="宋体" pitchFamily="65" charset="-122"/>
              </a:rPr>
              <a:t>字巷的特点、人物、事件等方面分析。</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六、(2016苏锡常镇四市一模,12—15)阅读下面的作品,回答问题。(20分)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表的喜剧</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季羡林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①自己是乡下人,没见过世面;乡下人的固执与畏怯还保留了一部分。初到柏林,眼前飞动着汽</a:t>
            </a:r>
            <a:r>
              <a:rPr dirty="0"/>
              <a:t/>
            </a:r>
            <a:br>
              <a:rPr dirty="0"/>
            </a:br>
            <a:r>
              <a:rPr lang="zh-CN" altLang="en-US" sz="1530" kern="0" dirty="0" smtClean="0">
                <a:solidFill>
                  <a:srgbClr val="000000"/>
                </a:solidFill>
                <a:latin typeface="Times New Roman" pitchFamily="65" charset="-122"/>
                <a:ea typeface="宋体" pitchFamily="65" charset="-122"/>
              </a:rPr>
              <a:t>车电车的影子,天空里交织着电线,大街小街错综交叉着:这一切织成了一幅有魔力的网。我惘</a:t>
            </a:r>
            <a:r>
              <a:rPr dirty="0"/>
              <a:t/>
            </a:r>
            <a:br>
              <a:rPr dirty="0"/>
            </a:br>
            <a:r>
              <a:rPr lang="zh-CN" altLang="en-US" sz="1530" kern="0" dirty="0" smtClean="0">
                <a:solidFill>
                  <a:srgbClr val="000000"/>
                </a:solidFill>
                <a:latin typeface="Times New Roman" pitchFamily="65" charset="-122"/>
                <a:ea typeface="宋体" pitchFamily="65" charset="-122"/>
              </a:rPr>
              <a:t>然地跟着别人走,像在一片茫无涯际的大海里摸索。我第一次感觉到表的需要,它能告诉我,什</a:t>
            </a:r>
            <a:r>
              <a:rPr dirty="0"/>
              <a:t/>
            </a:r>
            <a:br>
              <a:rPr dirty="0"/>
            </a:br>
            <a:r>
              <a:rPr lang="zh-CN" altLang="en-US" sz="1530" kern="0" dirty="0" smtClean="0">
                <a:solidFill>
                  <a:srgbClr val="000000"/>
                </a:solidFill>
                <a:latin typeface="Times New Roman" pitchFamily="65" charset="-122"/>
                <a:ea typeface="宋体" pitchFamily="65" charset="-122"/>
              </a:rPr>
              <a:t>么时候去吃饭,什么时候去访人。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②到自己要按钟点挣面包的时候,才买了一只表。然而换车时,因为急着搬行李,竟把玻璃罩碰</a:t>
            </a:r>
            <a:r>
              <a:rPr dirty="0"/>
              <a:t/>
            </a:r>
            <a:br>
              <a:rPr dirty="0"/>
            </a:br>
            <a:r>
              <a:rPr lang="zh-CN" altLang="en-US" sz="1530" kern="0" dirty="0" smtClean="0">
                <a:solidFill>
                  <a:srgbClr val="000000"/>
                </a:solidFill>
                <a:latin typeface="Times New Roman" pitchFamily="65" charset="-122"/>
                <a:ea typeface="宋体" pitchFamily="65" charset="-122"/>
              </a:rPr>
              <a:t>碎了。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③于是由一位在柏林住过两年的朋友陪我去修理。仍然有一幅充满了魔力的网笼罩着我,我</a:t>
            </a:r>
            <a:r>
              <a:rPr dirty="0"/>
              <a:t/>
            </a:r>
            <a:br>
              <a:rPr dirty="0"/>
            </a:br>
            <a:r>
              <a:rPr lang="zh-CN" altLang="en-US" sz="1530" kern="0" dirty="0" smtClean="0">
                <a:solidFill>
                  <a:srgbClr val="000000"/>
                </a:solidFill>
                <a:latin typeface="Times New Roman" pitchFamily="65" charset="-122"/>
                <a:ea typeface="宋体" pitchFamily="65" charset="-122"/>
              </a:rPr>
              <a:t>迷惘地随了他走,在康德街找到了一家表铺,说明要换一个玻璃罩,表匠给了我一张纸条,答应</a:t>
            </a:r>
            <a:r>
              <a:rPr dirty="0"/>
              <a:t/>
            </a:r>
            <a:br>
              <a:rPr dirty="0"/>
            </a:br>
            <a:r>
              <a:rPr lang="zh-CN" altLang="en-US" sz="1530" kern="0" dirty="0" smtClean="0">
                <a:solidFill>
                  <a:srgbClr val="000000"/>
                </a:solidFill>
                <a:latin typeface="Times New Roman" pitchFamily="65" charset="-122"/>
                <a:ea typeface="宋体" pitchFamily="65" charset="-122"/>
              </a:rPr>
              <a:t>第二天去拿。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④第二天,我不愿意再让别人陪我走无意义的路,便自己去取表。但一想到到什么地方去取,立</a:t>
            </a:r>
            <a:r>
              <a:rPr dirty="0"/>
              <a:t/>
            </a:r>
            <a:br>
              <a:rPr dirty="0"/>
            </a:br>
            <a:r>
              <a:rPr lang="zh-CN" altLang="en-US" sz="1530" kern="0" dirty="0" smtClean="0">
                <a:solidFill>
                  <a:srgbClr val="000000"/>
                </a:solidFill>
                <a:latin typeface="Times New Roman" pitchFamily="65" charset="-122"/>
                <a:ea typeface="宋体" pitchFamily="65" charset="-122"/>
              </a:rPr>
              <a:t>刻有一团迷离错杂交织着电线的长长的街的影子浮现在我的眼前。我拿出纸条看,才发现没</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有铺子的名字,更没有地址。我迷惑了,本能地沿着康德街走去,把注意力集中到每个铺子的招</a:t>
            </a:r>
            <a:r>
              <a:t/>
            </a:r>
            <a:br/>
            <a:r>
              <a:rPr lang="zh-CN" altLang="en-US" sz="1530" kern="0" dirty="0" smtClean="0">
                <a:solidFill>
                  <a:srgbClr val="000000"/>
                </a:solidFill>
                <a:latin typeface="Times New Roman" pitchFamily="65" charset="-122"/>
                <a:ea typeface="宋体" pitchFamily="65" charset="-122"/>
              </a:rPr>
              <a:t>牌上、窗子里,时刻预备着接受一个奇迹:蓦地会有一个表字或一只表呈现到我的眼前。然而</a:t>
            </a:r>
            <a:r>
              <a:t/>
            </a:r>
            <a:br/>
            <a:r>
              <a:rPr lang="zh-CN" altLang="en-US" sz="1530" kern="0" dirty="0" smtClean="0">
                <a:solidFill>
                  <a:srgbClr val="000000"/>
                </a:solidFill>
                <a:latin typeface="Times New Roman" pitchFamily="65" charset="-122"/>
                <a:ea typeface="宋体" pitchFamily="65" charset="-122"/>
              </a:rPr>
              <a:t>得到的是失望,康德街为什么竟这样长呢?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⑤走到街的尽端,折回来再看看,终于发现了一个表铺的招牌。我仿佛到了圣地似的快活,一步</a:t>
            </a:r>
            <a:r>
              <a:t/>
            </a:r>
            <a:br/>
            <a:r>
              <a:rPr lang="zh-CN" altLang="en-US" sz="1530" kern="0" dirty="0" smtClean="0">
                <a:solidFill>
                  <a:srgbClr val="000000"/>
                </a:solidFill>
                <a:latin typeface="Times New Roman" pitchFamily="65" charset="-122"/>
                <a:ea typeface="宋体" pitchFamily="65" charset="-122"/>
              </a:rPr>
              <a:t>跨进去。但立刻觉得有点不对,昨天进表铺时,那位修理表的老头正伏在窗子前工作,背后有一</a:t>
            </a:r>
            <a:r>
              <a:t/>
            </a:r>
            <a:br/>
            <a:r>
              <a:rPr lang="zh-CN" altLang="en-US" sz="1530" kern="0" dirty="0" smtClean="0">
                <a:solidFill>
                  <a:srgbClr val="000000"/>
                </a:solidFill>
                <a:latin typeface="Times New Roman" pitchFamily="65" charset="-122"/>
                <a:ea typeface="宋体" pitchFamily="65" charset="-122"/>
              </a:rPr>
              <a:t>个放满了表的小玻璃橱,但今天那橱子移到哪儿去了呢?主人出来了,也是一位老头。我只好</a:t>
            </a:r>
            <a:r>
              <a:t/>
            </a:r>
            <a:br/>
            <a:r>
              <a:rPr lang="zh-CN" altLang="en-US" sz="1530" kern="0" dirty="0" smtClean="0">
                <a:solidFill>
                  <a:srgbClr val="000000"/>
                </a:solidFill>
                <a:latin typeface="Times New Roman" pitchFamily="65" charset="-122"/>
                <a:ea typeface="宋体" pitchFamily="65" charset="-122"/>
              </a:rPr>
              <a:t>把纸条给他,他立刻去找表。看他的神气,想到刚才自己的怀疑,我笑了。但找了半天,表没找</a:t>
            </a:r>
            <a:r>
              <a:t/>
            </a:r>
            <a:br/>
            <a:r>
              <a:rPr lang="zh-CN" altLang="en-US" sz="1530" kern="0" dirty="0" smtClean="0">
                <a:solidFill>
                  <a:srgbClr val="000000"/>
                </a:solidFill>
                <a:latin typeface="Times New Roman" pitchFamily="65" charset="-122"/>
                <a:ea typeface="宋体" pitchFamily="65" charset="-122"/>
              </a:rPr>
              <a:t>到。他搔着发亮的头皮,告诉我他太太或者知道表放在什么地方,让我第二天再去。他把地址</a:t>
            </a:r>
            <a:r>
              <a:t/>
            </a:r>
            <a:br/>
            <a:r>
              <a:rPr lang="zh-CN" altLang="en-US" sz="1530" kern="0" dirty="0" smtClean="0">
                <a:solidFill>
                  <a:srgbClr val="000000"/>
                </a:solidFill>
                <a:latin typeface="Times New Roman" pitchFamily="65" charset="-122"/>
                <a:ea typeface="宋体" pitchFamily="65" charset="-122"/>
              </a:rPr>
              <a:t>写在那张纸条的后面。我心里充满了疑惑和不安定。踏着暮色回去时,对着这海似的柏林,我</a:t>
            </a:r>
            <a:r>
              <a:t/>
            </a:r>
            <a:br/>
            <a:r>
              <a:rPr lang="zh-CN" altLang="en-US" sz="1530" kern="0" dirty="0" smtClean="0">
                <a:solidFill>
                  <a:srgbClr val="000000"/>
                </a:solidFill>
                <a:latin typeface="Times New Roman" pitchFamily="65" charset="-122"/>
                <a:ea typeface="宋体" pitchFamily="65" charset="-122"/>
              </a:rPr>
              <a:t>叹了一口气。</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⑥过了一个杂念缭绕的夜,我又走到昨天去的铺子。老头不在,出来的是他太太。我递给她纸</a:t>
            </a:r>
            <a:r>
              <a:t/>
            </a:r>
            <a:br/>
            <a:r>
              <a:rPr lang="zh-CN" altLang="en-US" sz="1530" kern="0" dirty="0" smtClean="0">
                <a:solidFill>
                  <a:srgbClr val="000000"/>
                </a:solidFill>
                <a:latin typeface="Times New Roman" pitchFamily="65" charset="-122"/>
                <a:ea typeface="宋体" pitchFamily="65" charset="-122"/>
              </a:rPr>
              <a:t>条。她看到上面的字是她丈夫写的,立刻去找表。她拉开每一个抽屉、每一个橱子,把每一个</a:t>
            </a:r>
            <a:r>
              <a:t/>
            </a:r>
            <a:br/>
            <a:r>
              <a:rPr lang="zh-CN" altLang="en-US" sz="1530" kern="0" dirty="0" smtClean="0">
                <a:solidFill>
                  <a:srgbClr val="000000"/>
                </a:solidFill>
                <a:latin typeface="Times New Roman" pitchFamily="65" charset="-122"/>
                <a:ea typeface="宋体" pitchFamily="65" charset="-122"/>
              </a:rPr>
              <a:t>纸包全打开,然而没找到。我的怀疑一点都没有了,我觉得表的确是送到这儿来的。老太婆更</a:t>
            </a:r>
            <a:r>
              <a:t/>
            </a:r>
            <a:br/>
            <a:r>
              <a:rPr lang="zh-CN" altLang="en-US" sz="1530" kern="0" dirty="0" smtClean="0">
                <a:solidFill>
                  <a:srgbClr val="000000"/>
                </a:solidFill>
                <a:latin typeface="Times New Roman" pitchFamily="65" charset="-122"/>
                <a:ea typeface="宋体" pitchFamily="65" charset="-122"/>
              </a:rPr>
              <a:t>焦急了,白发在灯下闪着光,有点颤动。她只好让我过午再去。我怀了更大的疑惑和不安定走</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4961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了出来。</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⑦要近黄昏,我又走了去。看到是我,老头显得惊惶,老太婆露出不安定的神气。两个人把每一</a:t>
            </a:r>
            <a:r>
              <a:rPr sz="1500" dirty="0"/>
              <a:t/>
            </a:r>
            <a:br>
              <a:rPr sz="1500" dirty="0"/>
            </a:br>
            <a:r>
              <a:rPr lang="zh-CN" altLang="en-US" sz="1500" kern="0" dirty="0" smtClean="0">
                <a:solidFill>
                  <a:srgbClr val="000000"/>
                </a:solidFill>
                <a:latin typeface="Times New Roman" pitchFamily="65" charset="-122"/>
                <a:ea typeface="宋体" pitchFamily="65" charset="-122"/>
              </a:rPr>
              <a:t>个可能的地方全找了,但终于没找到。老头更用力地搔着发亮的头皮;老太婆的头发在灯影里</a:t>
            </a:r>
            <a:r>
              <a:rPr sz="1500" dirty="0"/>
              <a:t/>
            </a:r>
            <a:br>
              <a:rPr sz="1500" dirty="0"/>
            </a:br>
            <a:r>
              <a:rPr lang="zh-CN" altLang="en-US" sz="1500" kern="0" dirty="0" smtClean="0">
                <a:solidFill>
                  <a:srgbClr val="000000"/>
                </a:solidFill>
                <a:latin typeface="Times New Roman" pitchFamily="65" charset="-122"/>
                <a:ea typeface="宋体" pitchFamily="65" charset="-122"/>
              </a:rPr>
              <a:t>颤动得更厉害。最后老头终于忍不住问,是不是我自己送来的。我昨天的怀疑立刻又活跃起</a:t>
            </a:r>
            <a:r>
              <a:rPr sz="1500" dirty="0"/>
              <a:t/>
            </a:r>
            <a:br>
              <a:rPr sz="1500" dirty="0"/>
            </a:br>
            <a:r>
              <a:rPr lang="zh-CN" altLang="en-US" sz="1500" kern="0" dirty="0" smtClean="0">
                <a:solidFill>
                  <a:srgbClr val="000000"/>
                </a:solidFill>
                <a:latin typeface="Times New Roman" pitchFamily="65" charset="-122"/>
                <a:ea typeface="宋体" pitchFamily="65" charset="-122"/>
              </a:rPr>
              <a:t>来,于是解释说,我到柏林还不到四天,街道弄不清楚。他恍然大悟似的噢了一声,赶忙从抽屉</a:t>
            </a:r>
            <a:r>
              <a:rPr sz="1500" dirty="0"/>
              <a:t/>
            </a:r>
            <a:br>
              <a:rPr sz="1500" dirty="0"/>
            </a:br>
            <a:r>
              <a:rPr lang="zh-CN" altLang="en-US" sz="1500" kern="0" dirty="0" smtClean="0">
                <a:solidFill>
                  <a:srgbClr val="000000"/>
                </a:solidFill>
                <a:latin typeface="Times New Roman" pitchFamily="65" charset="-122"/>
                <a:ea typeface="宋体" pitchFamily="65" charset="-122"/>
              </a:rPr>
              <a:t>里拿出一沓纸条,同我给他的比着:两者显然有极大的区别。我完全明白了,我走错了铺子。我</a:t>
            </a:r>
            <a:r>
              <a:rPr sz="1500" dirty="0"/>
              <a:t/>
            </a:r>
            <a:br>
              <a:rPr sz="1500" dirty="0"/>
            </a:br>
            <a:r>
              <a:rPr lang="zh-CN" altLang="en-US" sz="1500" kern="0" dirty="0" smtClean="0">
                <a:solidFill>
                  <a:srgbClr val="000000"/>
                </a:solidFill>
                <a:latin typeface="Times New Roman" pitchFamily="65" charset="-122"/>
                <a:ea typeface="宋体" pitchFamily="65" charset="-122"/>
              </a:rPr>
              <a:t>向他道歉,把我脑筋里所有的在这情形下用得着的德文单字全搜寻出来,老人脸上浮起一片诚</a:t>
            </a:r>
            <a:r>
              <a:rPr sz="1500" dirty="0"/>
              <a:t/>
            </a:r>
            <a:br>
              <a:rPr sz="1500" dirty="0"/>
            </a:br>
            <a:r>
              <a:rPr lang="zh-CN" altLang="en-US" sz="1500" kern="0" dirty="0" smtClean="0">
                <a:solidFill>
                  <a:srgbClr val="000000"/>
                </a:solidFill>
                <a:latin typeface="Times New Roman" pitchFamily="65" charset="-122"/>
                <a:ea typeface="宋体" pitchFamily="65" charset="-122"/>
              </a:rPr>
              <a:t>挚而会意的微笑。</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⑧我沿着康德街走去,心里仿佛坠上了一块石头。天空里交织着电线,眼前是一条条错综交叉</a:t>
            </a:r>
            <a:r>
              <a:rPr sz="1500" dirty="0"/>
              <a:t/>
            </a:r>
            <a:br>
              <a:rPr sz="1500" dirty="0"/>
            </a:br>
            <a:r>
              <a:rPr lang="zh-CN" altLang="en-US" sz="1500" kern="0" dirty="0" smtClean="0">
                <a:solidFill>
                  <a:srgbClr val="000000"/>
                </a:solidFill>
                <a:latin typeface="Times New Roman" pitchFamily="65" charset="-122"/>
                <a:ea typeface="宋体" pitchFamily="65" charset="-122"/>
              </a:rPr>
              <a:t>的大街小街,街旁的电灯都亮起来了,一盏盏沿着街引上去,极目处是半面让电灯照得晕红了起</a:t>
            </a:r>
            <a:r>
              <a:rPr sz="1500" dirty="0"/>
              <a:t/>
            </a:r>
            <a:br>
              <a:rPr sz="1500" dirty="0"/>
            </a:br>
            <a:r>
              <a:rPr lang="zh-CN" altLang="en-US" sz="1500" kern="0" dirty="0" smtClean="0">
                <a:solidFill>
                  <a:srgbClr val="000000"/>
                </a:solidFill>
                <a:latin typeface="Times New Roman" pitchFamily="65" charset="-122"/>
                <a:ea typeface="宋体" pitchFamily="65" charset="-122"/>
              </a:rPr>
              <a:t>来的天空。柏林是大海,我正在这大海里漂浮着,找一个比我自己还要渺小的表。我下意识地</a:t>
            </a:r>
            <a:r>
              <a:rPr sz="1500" dirty="0"/>
              <a:t/>
            </a:r>
            <a:br>
              <a:rPr sz="1500" dirty="0"/>
            </a:br>
            <a:r>
              <a:rPr lang="zh-CN" altLang="en-US" sz="1500" kern="0" dirty="0" smtClean="0">
                <a:solidFill>
                  <a:srgbClr val="000000"/>
                </a:solidFill>
                <a:latin typeface="Times New Roman" pitchFamily="65" charset="-122"/>
                <a:ea typeface="宋体" pitchFamily="65" charset="-122"/>
              </a:rPr>
              <a:t>走到我那位朋友家里,把找表的经过说给他听。他立刻领我出来到康德街西半的一个表铺,离</a:t>
            </a:r>
            <a:r>
              <a:rPr sz="1500" dirty="0"/>
              <a:t/>
            </a:r>
            <a:br>
              <a:rPr sz="1500" dirty="0"/>
            </a:br>
            <a:r>
              <a:rPr lang="zh-CN" altLang="en-US" sz="1500" kern="0" dirty="0" smtClean="0">
                <a:solidFill>
                  <a:srgbClr val="000000"/>
                </a:solidFill>
                <a:latin typeface="Times New Roman" pitchFamily="65" charset="-122"/>
                <a:ea typeface="宋体" pitchFamily="65" charset="-122"/>
              </a:rPr>
              <a:t>我去的那个最少有二里路。</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⑨一拿到表,心里有说不出的感觉。</a:t>
            </a:r>
            <a:r>
              <a:rPr lang="zh-CN" altLang="en-US" sz="1500" u="sng" kern="0" dirty="0" smtClean="0">
                <a:solidFill>
                  <a:srgbClr val="000000"/>
                </a:solidFill>
                <a:latin typeface="Times New Roman" pitchFamily="65" charset="-122"/>
                <a:ea typeface="宋体" pitchFamily="65" charset="-122"/>
              </a:rPr>
              <a:t>想到两天来演的这一幕小小的喜剧,想到那位诚挚的老头</a:t>
            </a:r>
            <a:endParaRPr lang="en-US" altLang="zh-CN" sz="1500" u="sng"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u="sng" kern="0" dirty="0" smtClean="0">
                <a:solidFill>
                  <a:srgbClr val="000000"/>
                </a:solidFill>
                <a:latin typeface="Times New Roman" pitchFamily="65" charset="-122"/>
                <a:ea typeface="宋体" pitchFamily="65" charset="-122"/>
              </a:rPr>
              <a:t>用手搔着发亮的头皮的神气,对了这大海似的柏林,自己笑起来了。</a:t>
            </a:r>
            <a:endParaRPr lang="zh-CN" altLang="en-US" sz="1500" dirty="0" smtClean="0"/>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1935年12月2日于德国哥廷根</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2117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1.(分析重要短语含义)请结合文章内容,说明第一段中“固执与畏怯”的含义。(4分)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2.(分析环境描写的作用)文章第①段和第⑧段都有关于柏林街景的描写,它们分别有什么作</a:t>
            </a:r>
            <a:r>
              <a:rPr dirty="0"/>
              <a:t/>
            </a:r>
            <a:br>
              <a:rPr dirty="0"/>
            </a:br>
            <a:r>
              <a:rPr lang="zh-CN" altLang="en-US" sz="1530" kern="0" dirty="0" smtClean="0">
                <a:solidFill>
                  <a:srgbClr val="000000"/>
                </a:solidFill>
                <a:latin typeface="Times New Roman" pitchFamily="65" charset="-122"/>
                <a:ea typeface="宋体" pitchFamily="65" charset="-122"/>
              </a:rPr>
              <a:t>用?(6分)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3.(分析人物形象)作品中德国老夫妇有哪些特点?请简要概括。(4分)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4.(分析句子含意)试探究最后一段中画线句的内涵。(6分)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性格内向,不能很快适应环境;遇事不善变通,怕给人添麻烦。</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“固执”“畏怯”都是性格特点,自然从人物行为、心理等方面去分析。“固执与畏</a:t>
            </a:r>
            <a:r>
              <a:rPr dirty="0"/>
              <a:t/>
            </a:r>
            <a:br>
              <a:rPr dirty="0"/>
            </a:br>
            <a:r>
              <a:rPr lang="zh-CN" altLang="en-US" sz="1530" kern="0" dirty="0" smtClean="0">
                <a:solidFill>
                  <a:srgbClr val="000000"/>
                </a:solidFill>
                <a:latin typeface="Times New Roman" pitchFamily="65" charset="-122"/>
                <a:ea typeface="宋体" pitchFamily="65" charset="-122"/>
              </a:rPr>
              <a:t>怯”的前面有“没见过世面”,后面第④段开头有“不愿意再让别人陪我走无意义的路”的</a:t>
            </a:r>
            <a:r>
              <a:rPr dirty="0"/>
              <a:t/>
            </a:r>
            <a:br>
              <a:rPr dirty="0"/>
            </a:br>
            <a:r>
              <a:rPr lang="zh-CN" altLang="en-US" sz="1530" kern="0" dirty="0" smtClean="0">
                <a:solidFill>
                  <a:srgbClr val="000000"/>
                </a:solidFill>
                <a:latin typeface="Times New Roman" pitchFamily="65" charset="-122"/>
                <a:ea typeface="宋体" pitchFamily="65" charset="-122"/>
              </a:rPr>
              <a:t>想法,才弄出充满喜剧色彩的笑话。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第①段:表现柏林的繁华和广大,表达了作者初到柏林的茫然无助;为下文修表和找错</a:t>
            </a:r>
            <a:r>
              <a:rPr dirty="0"/>
              <a:t/>
            </a:r>
            <a:br>
              <a:rPr dirty="0"/>
            </a:br>
            <a:r>
              <a:rPr lang="zh-CN" altLang="en-US" sz="1530" kern="0" dirty="0" smtClean="0">
                <a:solidFill>
                  <a:srgbClr val="000000"/>
                </a:solidFill>
                <a:latin typeface="Times New Roman" pitchFamily="65" charset="-122"/>
                <a:ea typeface="宋体" pitchFamily="65" charset="-122"/>
              </a:rPr>
              <a:t>表铺做铺垫。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第⑧段:烘托作者取表未果的沉重和失落无助的心理。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第①段把柏林比作大海,凸显出没见过世面的乡下人,对眼前飞动的汽车电车、交织着</a:t>
            </a:r>
            <a:r>
              <a:rPr dirty="0"/>
              <a:t/>
            </a:r>
            <a:br>
              <a:rPr dirty="0"/>
            </a:br>
            <a:r>
              <a:rPr lang="zh-CN" altLang="en-US" sz="1530" kern="0" dirty="0" smtClean="0">
                <a:solidFill>
                  <a:srgbClr val="000000"/>
                </a:solidFill>
                <a:latin typeface="Times New Roman" pitchFamily="65" charset="-122"/>
                <a:ea typeface="宋体" pitchFamily="65" charset="-122"/>
              </a:rPr>
              <a:t>电线的天空以及错综交叉的大街小街,感到茫无涯际,惘然无助,感觉到买表的必要性。结构</a:t>
            </a:r>
            <a:r>
              <a:rPr dirty="0"/>
              <a:t/>
            </a:r>
            <a:br>
              <a:rPr dirty="0"/>
            </a:br>
            <a:r>
              <a:rPr lang="zh-CN" altLang="en-US" sz="1530" kern="0" dirty="0" smtClean="0">
                <a:solidFill>
                  <a:srgbClr val="000000"/>
                </a:solidFill>
                <a:latin typeface="Times New Roman" pitchFamily="65" charset="-122"/>
                <a:ea typeface="宋体" pitchFamily="65" charset="-122"/>
              </a:rPr>
              <a:t>上,第①段的街景描写为下文修表、找错表铺做铺垫。第⑧段直接把柏林说成是大海,是因为</a:t>
            </a:r>
            <a:r>
              <a:rPr dirty="0"/>
              <a:t/>
            </a:r>
            <a:br>
              <a:rPr dirty="0"/>
            </a:br>
            <a:r>
              <a:rPr lang="zh-CN" altLang="en-US" sz="1530" kern="0" dirty="0" smtClean="0">
                <a:solidFill>
                  <a:srgbClr val="000000"/>
                </a:solidFill>
                <a:latin typeface="Times New Roman" pitchFamily="65" charset="-122"/>
                <a:ea typeface="宋体" pitchFamily="65" charset="-122"/>
              </a:rPr>
              <a:t>实在难以找到比自己还渺小的表;“心里仿佛坠上了一块石头”突出了心情的沉重压抑。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诚实和善(一直从自身去想找不到表的原因;发现是“我”走错了表铺后,丝毫没有埋</a:t>
            </a:r>
            <a:r>
              <a:rPr dirty="0"/>
              <a:t/>
            </a:r>
            <a:br>
              <a:rPr dirty="0"/>
            </a:br>
            <a:r>
              <a:rPr lang="zh-CN" altLang="en-US" sz="1530" kern="0" dirty="0" smtClean="0">
                <a:solidFill>
                  <a:srgbClr val="000000"/>
                </a:solidFill>
                <a:latin typeface="Times New Roman" pitchFamily="65" charset="-122"/>
                <a:ea typeface="宋体" pitchFamily="65" charset="-122"/>
              </a:rPr>
              <a:t>怨之意);服务热情(“立刻去找表”“让我第二天再去”),做事认真(“拉开每一个抽屉、每</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挽留。这是一个与现代文明若即若离的族群,他们阅读,多半是出于对别人的好奇,他们创作,</a:t>
            </a:r>
            <a:r>
              <a:rPr dirty="0"/>
              <a:t/>
            </a:r>
            <a:br>
              <a:rPr dirty="0"/>
            </a:br>
            <a:r>
              <a:rPr lang="zh-CN" altLang="en-US" sz="1530" kern="0" dirty="0" smtClean="0">
                <a:solidFill>
                  <a:srgbClr val="000000"/>
                </a:solidFill>
                <a:latin typeface="Times New Roman" pitchFamily="65" charset="-122"/>
                <a:ea typeface="宋体" pitchFamily="65" charset="-122"/>
              </a:rPr>
              <a:t>多半是出于对自己的好奇。在好奇心方面,他们扮演的角色最幸运也最蹊跷,似乎同时拥有幸</a:t>
            </a:r>
            <a:r>
              <a:rPr dirty="0"/>
              <a:t/>
            </a:r>
            <a:br>
              <a:rPr dirty="0"/>
            </a:br>
            <a:r>
              <a:rPr lang="zh-CN" altLang="en-US" sz="1530" kern="0" dirty="0" smtClean="0">
                <a:solidFill>
                  <a:srgbClr val="000000"/>
                </a:solidFill>
                <a:latin typeface="Times New Roman" pitchFamily="65" charset="-122"/>
                <a:ea typeface="宋体" pitchFamily="65" charset="-122"/>
              </a:rPr>
              <a:t>运和不幸,他们的好奇心包罗万象,因为没有实用价值和具体方向而略显模糊,凭借一颗模糊的</a:t>
            </a:r>
            <a:r>
              <a:rPr dirty="0"/>
              <a:t/>
            </a:r>
            <a:br>
              <a:rPr dirty="0"/>
            </a:br>
            <a:r>
              <a:rPr lang="zh-CN" altLang="en-US" sz="1530" kern="0" dirty="0" smtClean="0">
                <a:solidFill>
                  <a:srgbClr val="000000"/>
                </a:solidFill>
                <a:latin typeface="Times New Roman" pitchFamily="65" charset="-122"/>
                <a:ea typeface="宋体" pitchFamily="65" charset="-122"/>
              </a:rPr>
              <a:t>好奇心,却要对现实世界做出最锋利的解剖和说明,因此这职业有时让我觉得是宿命,是挑战,</a:t>
            </a:r>
            <a:r>
              <a:rPr dirty="0"/>
              <a:t/>
            </a:r>
            <a:br>
              <a:rPr dirty="0"/>
            </a:br>
            <a:r>
              <a:rPr lang="zh-CN" altLang="en-US" sz="1530" kern="0" dirty="0" smtClean="0">
                <a:solidFill>
                  <a:srgbClr val="000000"/>
                </a:solidFill>
                <a:latin typeface="Times New Roman" pitchFamily="65" charset="-122"/>
                <a:ea typeface="宋体" pitchFamily="65" charset="-122"/>
              </a:rPr>
              <a:t>更是一个奇迹。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⑧一个奇迹般的职业是需要奇迹支撑的,我童年时期对奇迹的向往都维系在一只水缸上了,时</a:t>
            </a:r>
            <a:r>
              <a:rPr dirty="0"/>
              <a:t/>
            </a:r>
            <a:br>
              <a:rPr dirty="0"/>
            </a:br>
            <a:r>
              <a:rPr lang="zh-CN" altLang="en-US" sz="1530" kern="0" dirty="0" smtClean="0">
                <a:solidFill>
                  <a:srgbClr val="000000"/>
                </a:solidFill>
                <a:latin typeface="Times New Roman" pitchFamily="65" charset="-122"/>
                <a:ea typeface="宋体" pitchFamily="65" charset="-122"/>
              </a:rPr>
              <a:t>光流逝,带走了水缸,也带走了一部分奇迹。我从不喜欢过度美化童年的生活,也不愿意坐在回</a:t>
            </a:r>
            <a:r>
              <a:rPr dirty="0"/>
              <a:t/>
            </a:r>
            <a:br>
              <a:rPr dirty="0"/>
            </a:br>
            <a:r>
              <a:rPr lang="zh-CN" altLang="en-US" sz="1530" kern="0" dirty="0" smtClean="0">
                <a:solidFill>
                  <a:srgbClr val="000000"/>
                </a:solidFill>
                <a:latin typeface="Times New Roman" pitchFamily="65" charset="-122"/>
                <a:ea typeface="宋体" pitchFamily="65" charset="-122"/>
              </a:rPr>
              <a:t>忆的大树上卖弄</a:t>
            </a:r>
            <a:r>
              <a:rPr lang="zh-CN" altLang="en-US" sz="1530" u="sng" kern="0" dirty="0" smtClean="0">
                <a:solidFill>
                  <a:srgbClr val="000000"/>
                </a:solidFill>
                <a:latin typeface="Times New Roman" pitchFamily="65" charset="-122"/>
                <a:ea typeface="宋体" pitchFamily="65" charset="-122"/>
              </a:rPr>
              <a:t>泛滥</a:t>
            </a:r>
            <a:r>
              <a:rPr lang="zh-CN" altLang="en-US" sz="1530" kern="0" dirty="0" smtClean="0">
                <a:solidFill>
                  <a:srgbClr val="000000"/>
                </a:solidFill>
                <a:latin typeface="Times New Roman" pitchFamily="65" charset="-122"/>
                <a:ea typeface="宋体" pitchFamily="65" charset="-122"/>
              </a:rPr>
              <a:t>的情感,但我绝不忍心抛弃童年时代那水缸的记忆。这么多年来,我其实</a:t>
            </a:r>
            <a:r>
              <a:rPr dirty="0"/>
              <a:t/>
            </a:r>
            <a:br>
              <a:rPr dirty="0"/>
            </a:br>
            <a:r>
              <a:rPr lang="zh-CN" altLang="en-US" sz="1530" kern="0" dirty="0" smtClean="0">
                <a:solidFill>
                  <a:srgbClr val="000000"/>
                </a:solidFill>
                <a:latin typeface="Times New Roman" pitchFamily="65" charset="-122"/>
                <a:ea typeface="宋体" pitchFamily="65" charset="-122"/>
              </a:rPr>
              <a:t>一直在写作生活中重复那个揭开水缸的动作,谁知道这是等待的动作还是追求的动作呢?从一</a:t>
            </a:r>
            <a:r>
              <a:rPr dirty="0"/>
              <a:t/>
            </a:r>
            <a:br>
              <a:rPr dirty="0"/>
            </a:br>
            <a:r>
              <a:rPr lang="zh-CN" altLang="en-US" sz="1530" kern="0" dirty="0" smtClean="0">
                <a:solidFill>
                  <a:srgbClr val="000000"/>
                </a:solidFill>
                <a:latin typeface="Times New Roman" pitchFamily="65" charset="-122"/>
                <a:ea typeface="宋体" pitchFamily="65" charset="-122"/>
              </a:rPr>
              <a:t>只水缸看不见人生,却可以看见那只河蚌,从河蚌里看不见钻出蚌壳的仙女,却可以看见奇迹的</a:t>
            </a:r>
            <a:r>
              <a:rPr dirty="0"/>
              <a:t/>
            </a:r>
            <a:br>
              <a:rPr dirty="0"/>
            </a:br>
            <a:r>
              <a:rPr lang="zh-CN" altLang="en-US" sz="1530" kern="0" dirty="0" smtClean="0">
                <a:solidFill>
                  <a:srgbClr val="000000"/>
                </a:solidFill>
                <a:latin typeface="Times New Roman" pitchFamily="65" charset="-122"/>
                <a:ea typeface="宋体" pitchFamily="65" charset="-122"/>
              </a:rPr>
              <a:t>光芒。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(取材于苏童的同名散文)</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919939"/>
            <a:ext cx="8127250" cy="5618384"/>
            <a:chOff x="539750" y="1080000"/>
            <a:chExt cx="8127250" cy="5618384"/>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一个橱子,把每一个纸包全打开”,把纸条比给“我”看)。</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人物的特点需从语言、动作、神态、心理等方面去分析。对德国老夫妇的描写,集中</a:t>
              </a:r>
              <a:r>
                <a:rPr dirty="0"/>
                <a:t/>
              </a:r>
              <a:br>
                <a:rPr dirty="0"/>
              </a:br>
              <a:r>
                <a:rPr lang="zh-CN" altLang="en-US" sz="1530" kern="0" dirty="0" smtClean="0">
                  <a:solidFill>
                    <a:srgbClr val="000000"/>
                  </a:solidFill>
                  <a:latin typeface="Times New Roman" pitchFamily="65" charset="-122"/>
                  <a:ea typeface="宋体" pitchFamily="65" charset="-122"/>
                </a:rPr>
                <a:t>在⑤—⑦段,当“我”去取表时,老头“立刻去找表”,老太婆也是“立刻去找表。她“拉开每</a:t>
              </a:r>
              <a:r>
                <a:rPr dirty="0"/>
                <a:t/>
              </a:r>
              <a:br>
                <a:rPr dirty="0"/>
              </a:br>
              <a:r>
                <a:rPr lang="zh-CN" altLang="en-US" sz="1530" kern="0" dirty="0" smtClean="0">
                  <a:solidFill>
                    <a:srgbClr val="000000"/>
                  </a:solidFill>
                  <a:latin typeface="Times New Roman" pitchFamily="65" charset="-122"/>
                  <a:ea typeface="宋体" pitchFamily="65" charset="-122"/>
                </a:rPr>
                <a:t>一个抽屉、每一个橱子,把每一个纸包全打开”,这些描写,凸显了老夫妇的热情、负责。表没</a:t>
              </a:r>
              <a:r>
                <a:rPr dirty="0"/>
                <a:t/>
              </a:r>
              <a:br>
                <a:rPr dirty="0"/>
              </a:br>
              <a:r>
                <a:rPr lang="zh-CN" altLang="en-US" sz="1530" kern="0" dirty="0" smtClean="0">
                  <a:solidFill>
                    <a:srgbClr val="000000"/>
                  </a:solidFill>
                  <a:latin typeface="Times New Roman" pitchFamily="65" charset="-122"/>
                  <a:ea typeface="宋体" pitchFamily="65" charset="-122"/>
                </a:rPr>
                <a:t>有找到时,老头“把地址写在那张纸条的后面”,老太婆“让我过午再去”,也表现了他们的认</a:t>
              </a:r>
              <a:r>
                <a:rPr dirty="0"/>
                <a:t/>
              </a:r>
              <a:br>
                <a:rPr dirty="0"/>
              </a:br>
              <a:r>
                <a:rPr lang="zh-CN" altLang="en-US" sz="1530" kern="0" dirty="0" smtClean="0">
                  <a:solidFill>
                    <a:srgbClr val="000000"/>
                  </a:solidFill>
                  <a:latin typeface="Times New Roman" pitchFamily="65" charset="-122"/>
                  <a:ea typeface="宋体" pitchFamily="65" charset="-122"/>
                </a:rPr>
                <a:t>真负责。当“我”再次来到表店,“老头显得惊惶”“老太婆露出不安定的神气”,但得知是</a:t>
              </a:r>
              <a:r>
                <a:rPr dirty="0"/>
                <a:t/>
              </a:r>
              <a:br>
                <a:rPr dirty="0"/>
              </a:br>
              <a:r>
                <a:rPr lang="zh-CN" altLang="en-US" sz="1530" kern="0" dirty="0" smtClean="0">
                  <a:solidFill>
                    <a:srgbClr val="000000"/>
                  </a:solidFill>
                  <a:latin typeface="Times New Roman" pitchFamily="65" charset="-122"/>
                  <a:ea typeface="宋体" pitchFamily="65" charset="-122"/>
                </a:rPr>
                <a:t>“我”记错了地方并向他道歉时,“老人脸上浮起一片诚挚而会意的微笑”,由此可以看出他</a:t>
              </a:r>
              <a:r>
                <a:rPr dirty="0"/>
                <a:t/>
              </a:r>
              <a:br>
                <a:rPr dirty="0"/>
              </a:br>
              <a:r>
                <a:rPr lang="zh-CN" altLang="en-US" sz="1530" kern="0" dirty="0" smtClean="0">
                  <a:solidFill>
                    <a:srgbClr val="000000"/>
                  </a:solidFill>
                  <a:latin typeface="Times New Roman" pitchFamily="65" charset="-122"/>
                  <a:ea typeface="宋体" pitchFamily="65" charset="-122"/>
                </a:rPr>
                <a:t>们的宽容善良。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①对自己的性格不足的自我解嘲;②为给德国老夫妇添麻烦感到歉意,对他们的诚恳</a:t>
              </a:r>
              <a:r>
                <a:rPr dirty="0"/>
                <a:t/>
              </a:r>
              <a:br>
                <a:rPr dirty="0"/>
              </a:br>
              <a:r>
                <a:rPr lang="zh-CN" altLang="en-US" sz="1530" kern="0" dirty="0" smtClean="0">
                  <a:solidFill>
                    <a:srgbClr val="000000"/>
                  </a:solidFill>
                  <a:latin typeface="Times New Roman" pitchFamily="65" charset="-122"/>
                  <a:ea typeface="宋体" pitchFamily="65" charset="-122"/>
                </a:rPr>
                <a:t>友善充满感激;③对柏林这座大海似的城市的感觉发生了细微的变化,由原先的恐惧到觉得它</a:t>
              </a:r>
              <a:r>
                <a:rPr dirty="0"/>
                <a:t/>
              </a:r>
              <a:br>
                <a:rPr dirty="0"/>
              </a:br>
              <a:r>
                <a:rPr lang="zh-CN" altLang="en-US" sz="1530" kern="0" dirty="0" smtClean="0">
                  <a:solidFill>
                    <a:srgbClr val="000000"/>
                  </a:solidFill>
                  <a:latin typeface="Times New Roman" pitchFamily="65" charset="-122"/>
                  <a:ea typeface="宋体" pitchFamily="65" charset="-122"/>
                </a:rPr>
                <a:t>没那么可怕甚至有点喜欢。</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句末的“笑起来了”是理解整个句子的关键,抓住它前面的句子来理解“笑”的内涵,</a:t>
              </a:r>
              <a:r>
                <a:rPr dirty="0"/>
                <a:t/>
              </a:r>
              <a:br>
                <a:rPr dirty="0"/>
              </a:br>
              <a:r>
                <a:rPr lang="zh-CN" altLang="en-US" sz="1530" kern="0" dirty="0" smtClean="0">
                  <a:solidFill>
                    <a:srgbClr val="000000"/>
                  </a:solidFill>
                  <a:latin typeface="Times New Roman" pitchFamily="65" charset="-122"/>
                  <a:ea typeface="宋体" pitchFamily="65" charset="-122"/>
                </a:rPr>
                <a:t>一是对自己荒唐行为的嘲笑;二是对因自己的荒唐而给老夫妇带来麻烦,而老夫妇并未抱怨、</a:t>
              </a:r>
              <a:r>
                <a:rPr dirty="0"/>
                <a:t/>
              </a:r>
              <a:br>
                <a:rPr dirty="0"/>
              </a:br>
              <a:r>
                <a:rPr lang="zh-CN" altLang="en-US" sz="1530" kern="0" dirty="0" smtClean="0">
                  <a:solidFill>
                    <a:srgbClr val="000000"/>
                  </a:solidFill>
                  <a:latin typeface="Times New Roman" pitchFamily="65" charset="-122"/>
                  <a:ea typeface="宋体" pitchFamily="65" charset="-122"/>
                </a:rPr>
                <a:t>责骂的感激;三是说明对柏林的情感由先前的“惘然”到现在的舒心的“笑”,感到自己不再</a:t>
              </a:r>
              <a:endParaRPr lang="zh-CN" altLang="en-US" dirty="0"/>
            </a:p>
          </p:txBody>
        </p:sp>
        <p:sp>
          <p:nvSpPr>
            <p:cNvPr id="3" name="TextBox 2"/>
            <p:cNvSpPr txBox="1"/>
            <p:nvPr/>
          </p:nvSpPr>
          <p:spPr>
            <a:xfrm>
              <a:off x="539750" y="5992037"/>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是在“茫无涯际”的“大海里漂浮着”,而是由老夫妇的和善感到了柏林大海般的博大。文</a:t>
              </a:r>
              <a:r>
                <a:rPr dirty="0"/>
                <a:t/>
              </a:r>
              <a:br>
                <a:rPr dirty="0"/>
              </a:br>
              <a:r>
                <a:rPr lang="zh-CN" altLang="en-US" sz="1530" kern="0" dirty="0" smtClean="0">
                  <a:solidFill>
                    <a:srgbClr val="000000"/>
                  </a:solidFill>
                  <a:latin typeface="Times New Roman" pitchFamily="65" charset="-122"/>
                  <a:ea typeface="宋体" pitchFamily="65" charset="-122"/>
                </a:rPr>
                <a:t>章标题也透露出了自嘲的诙谐与幽默的色彩。</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870083"/>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一、(2018南京、盐城三模,13—16)阅读下面作品,回答1—4题。(20分)</a:t>
            </a:r>
            <a:endParaRPr lang="zh-CN" altLang="en-US"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惜笛人语</a:t>
            </a:r>
            <a:endParaRPr lang="zh-CN" altLang="en-US"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钟晓阳</a:t>
            </a:r>
            <a:endParaRPr lang="zh-CN" altLang="en-US"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教我笛子的老师姓叶,男的,碰见他真是我的运气。</a:t>
            </a:r>
            <a:endParaRPr lang="zh-CN" altLang="en-US"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第一次上课,叶老师进来,拿什么敲我肩头一记,示意我跟他去。那一敲,定下了师生名分。那</a:t>
            </a:r>
            <a:r>
              <a:rPr dirty="0" smtClean="0"/>
              <a:t/>
            </a:r>
            <a:br>
              <a:rPr dirty="0" smtClean="0"/>
            </a:br>
            <a:r>
              <a:rPr lang="zh-CN" altLang="en-US" sz="1530" kern="0" dirty="0" smtClean="0">
                <a:solidFill>
                  <a:srgbClr val="000000"/>
                </a:solidFill>
                <a:latin typeface="Times New Roman" pitchFamily="65" charset="-122"/>
                <a:ea typeface="宋体" pitchFamily="65" charset="-122"/>
              </a:rPr>
              <a:t>次我在笛子的尾端吊了一只玉佛,叶老师说:“很多人以为这两个穿绳孔是用来穿系饰物的,其</a:t>
            </a:r>
            <a:r>
              <a:rPr dirty="0" smtClean="0"/>
              <a:t/>
            </a:r>
            <a:br>
              <a:rPr dirty="0" smtClean="0"/>
            </a:br>
            <a:r>
              <a:rPr lang="zh-CN" altLang="en-US" sz="1530" kern="0" dirty="0" smtClean="0">
                <a:solidFill>
                  <a:srgbClr val="000000"/>
                </a:solidFill>
                <a:latin typeface="Times New Roman" pitchFamily="65" charset="-122"/>
                <a:ea typeface="宋体" pitchFamily="65" charset="-122"/>
              </a:rPr>
              <a:t>实它们也有实际的用途。”虽然他没有说明系饰物是错的,但我觉得极不好意思,第二次去就</a:t>
            </a:r>
            <a:r>
              <a:rPr dirty="0" smtClean="0"/>
              <a:t/>
            </a:r>
            <a:br>
              <a:rPr dirty="0" smtClean="0"/>
            </a:br>
            <a:r>
              <a:rPr lang="zh-CN" altLang="en-US" sz="1530" kern="0" dirty="0" smtClean="0">
                <a:solidFill>
                  <a:srgbClr val="000000"/>
                </a:solidFill>
                <a:latin typeface="Times New Roman" pitchFamily="65" charset="-122"/>
                <a:ea typeface="宋体" pitchFamily="65" charset="-122"/>
              </a:rPr>
              <a:t>把小玉佛解下来了。</a:t>
            </a:r>
            <a:endParaRPr lang="zh-CN" altLang="en-US"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坐在对面,听他讲笛子的种种,觉得一举手一投足都显出他为人的恬淡祥和。有魄力有冲劲的</a:t>
            </a:r>
            <a:r>
              <a:rPr dirty="0" smtClean="0"/>
              <a:t/>
            </a:r>
            <a:br>
              <a:rPr dirty="0" smtClean="0"/>
            </a:br>
            <a:r>
              <a:rPr lang="zh-CN" altLang="en-US" sz="1530" kern="0" dirty="0" smtClean="0">
                <a:solidFill>
                  <a:srgbClr val="000000"/>
                </a:solidFill>
                <a:latin typeface="Times New Roman" pitchFamily="65" charset="-122"/>
                <a:ea typeface="宋体" pitchFamily="65" charset="-122"/>
              </a:rPr>
              <a:t>年轻人是待开的朝花,时辰到了不是开的,是爆的,一蓬蓬色彩浓浓的要染没周遭,急迫地要拥</a:t>
            </a:r>
            <a:r>
              <a:rPr dirty="0" smtClean="0"/>
              <a:t/>
            </a:r>
            <a:br>
              <a:rPr dirty="0" smtClean="0"/>
            </a:br>
            <a:r>
              <a:rPr lang="zh-CN" altLang="en-US" sz="1530" kern="0" dirty="0" smtClean="0">
                <a:solidFill>
                  <a:srgbClr val="000000"/>
                </a:solidFill>
                <a:latin typeface="Times New Roman" pitchFamily="65" charset="-122"/>
                <a:ea typeface="宋体" pitchFamily="65" charset="-122"/>
              </a:rPr>
              <a:t>抱一切。像叶老师,是让岁月冲淡了的,根底深厚,完全禁得起平淡的日子,不与众物争持。</a:t>
            </a:r>
            <a:endParaRPr lang="zh-CN" altLang="en-US"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我不是学笛子的天才。初学阶段,用气不得其法,涨得脸红脖子粗的,画成漫画是七窍喷烟。过</a:t>
            </a:r>
            <a:endParaRPr lang="zh-CN" altLang="en-US" dirty="0"/>
          </a:p>
        </p:txBody>
      </p:sp>
      <p:sp>
        <p:nvSpPr>
          <p:cNvPr id="4" name="TextBox 11"/>
          <p:cNvSpPr txBox="1"/>
          <p:nvPr/>
        </p:nvSpPr>
        <p:spPr>
          <a:xfrm>
            <a:off x="2214546" y="987361"/>
            <a:ext cx="4687502" cy="907171"/>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dirty="0">
                <a:latin typeface="黑体" panose="02010609060101010101" pitchFamily="49" charset="-122"/>
                <a:ea typeface="黑体" panose="02010609060101010101" pitchFamily="49" charset="-122"/>
                <a:sym typeface="+mn-ea"/>
              </a:rPr>
              <a:t>B</a:t>
            </a:r>
            <a:r>
              <a:rPr lang="zh-CN" altLang="en-US" sz="2000" dirty="0">
                <a:latin typeface="黑体" panose="02010609060101010101" pitchFamily="49" charset="-122"/>
                <a:ea typeface="黑体" panose="02010609060101010101" pitchFamily="49" charset="-122"/>
                <a:sym typeface="+mn-ea"/>
              </a:rPr>
              <a:t>组  </a:t>
            </a:r>
            <a:r>
              <a:rPr lang="zh-CN" altLang="en-US" sz="2000" dirty="0" smtClean="0">
                <a:latin typeface="黑体" panose="02010609060101010101" pitchFamily="49" charset="-122"/>
                <a:ea typeface="黑体" panose="02010609060101010101" pitchFamily="49" charset="-122"/>
                <a:sym typeface="+mn-ea"/>
              </a:rPr>
              <a:t>201</a:t>
            </a:r>
            <a:r>
              <a:rPr lang="en-US" altLang="zh-CN" sz="2000" dirty="0" smtClean="0">
                <a:latin typeface="黑体" panose="02010609060101010101" pitchFamily="49" charset="-122"/>
                <a:ea typeface="黑体" panose="02010609060101010101" pitchFamily="49" charset="-122"/>
                <a:sym typeface="+mn-ea"/>
              </a:rPr>
              <a:t>6</a:t>
            </a:r>
            <a:r>
              <a:rPr lang="zh-CN" altLang="en-US" sz="2000" dirty="0" smtClean="0">
                <a:latin typeface="黑体" panose="02010609060101010101" pitchFamily="49" charset="-122"/>
                <a:ea typeface="黑体" panose="02010609060101010101" pitchFamily="49" charset="-122"/>
                <a:sym typeface="+mn-ea"/>
              </a:rPr>
              <a:t>—201</a:t>
            </a:r>
            <a:r>
              <a:rPr lang="en-US" altLang="zh-CN" sz="2000" dirty="0" smtClean="0">
                <a:latin typeface="黑体" panose="02010609060101010101" pitchFamily="49" charset="-122"/>
                <a:ea typeface="黑体" panose="02010609060101010101" pitchFamily="49" charset="-122"/>
                <a:sym typeface="+mn-ea"/>
              </a:rPr>
              <a:t>8</a:t>
            </a:r>
            <a:r>
              <a:rPr lang="zh-CN" altLang="en-US" sz="2000" dirty="0" smtClean="0">
                <a:latin typeface="黑体" panose="02010609060101010101" pitchFamily="49" charset="-122"/>
                <a:ea typeface="黑体" panose="02010609060101010101" pitchFamily="49" charset="-122"/>
                <a:sym typeface="+mn-ea"/>
              </a:rPr>
              <a:t>年</a:t>
            </a:r>
            <a:r>
              <a:rPr lang="zh-CN" altLang="en-US" sz="2000" dirty="0">
                <a:latin typeface="黑体" panose="02010609060101010101" pitchFamily="49" charset="-122"/>
                <a:ea typeface="黑体" panose="02010609060101010101" pitchFamily="49" charset="-122"/>
                <a:sym typeface="+mn-ea"/>
              </a:rPr>
              <a:t>高考模拟·综合题组</a:t>
            </a:r>
            <a:endParaRPr lang="zh-CN" altLang="en-US" sz="2000" dirty="0">
              <a:solidFill>
                <a:schemeClr val="tx1"/>
              </a:solidFill>
              <a:latin typeface="黑体" panose="02010609060101010101" pitchFamily="49" charset="-122"/>
              <a:ea typeface="黑体" panose="02010609060101010101" pitchFamily="49" charset="-122"/>
              <a:sym typeface="+mn-ea"/>
            </a:endParaRPr>
          </a:p>
          <a:p>
            <a:pPr algn="ctr" eaLnBrk="0" latinLnBrk="1" hangingPunct="0">
              <a:lnSpc>
                <a:spcPct val="150000"/>
              </a:lnSpc>
            </a:pPr>
            <a:r>
              <a:rPr lang="en-US" altLang="zh-CN" sz="1400" b="0" dirty="0" smtClean="0">
                <a:latin typeface="黑体" panose="02010609060101010101" pitchFamily="49" charset="-122"/>
                <a:ea typeface="黑体" panose="02010609060101010101" pitchFamily="49" charset="-122"/>
                <a:sym typeface="+mn-ea"/>
              </a:rPr>
              <a:t>(</a:t>
            </a:r>
            <a:r>
              <a:rPr lang="zh-CN" altLang="en-US" sz="1400" kern="0" dirty="0" smtClean="0">
                <a:solidFill>
                  <a:srgbClr val="000000"/>
                </a:solidFill>
                <a:latin typeface="Times New Roman" pitchFamily="65" charset="-122"/>
                <a:ea typeface="宋体" pitchFamily="65" charset="-122"/>
              </a:rPr>
              <a:t>每题建议用时20分钟</a:t>
            </a:r>
            <a:endParaRPr lang="zh-CN" altLang="en-US" sz="14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了这一关,学吹高音。风门不得掌握,两唇摩擦,“扑哧”一声,擦出口水花。那一刻我难堪到</a:t>
            </a:r>
            <a:r>
              <a:t/>
            </a:r>
            <a:br/>
            <a:r>
              <a:rPr lang="zh-CN" altLang="en-US" sz="1530" kern="0" dirty="0" smtClean="0">
                <a:solidFill>
                  <a:srgbClr val="000000"/>
                </a:solidFill>
                <a:latin typeface="Times New Roman" pitchFamily="65" charset="-122"/>
                <a:ea typeface="宋体" pitchFamily="65" charset="-122"/>
              </a:rPr>
              <a:t>极点,叶老师只是轻蹙眉尖,对着我不甚可救的样子笑一笑。不过,无论如何那小小隔音室里的</a:t>
            </a:r>
            <a:r>
              <a:t/>
            </a:r>
            <a:br/>
            <a:r>
              <a:rPr lang="zh-CN" altLang="en-US" sz="1530" kern="0" dirty="0" smtClean="0">
                <a:solidFill>
                  <a:srgbClr val="000000"/>
                </a:solidFill>
                <a:latin typeface="Times New Roman" pitchFamily="65" charset="-122"/>
                <a:ea typeface="宋体" pitchFamily="65" charset="-122"/>
              </a:rPr>
              <a:t>笛声到底日益清顺了。反过来吹从前的曲谱,居然得心应手,也有余裕多用点感情,真是万分高</a:t>
            </a:r>
            <a:r>
              <a:t/>
            </a:r>
            <a:br/>
            <a:r>
              <a:rPr lang="zh-CN" altLang="en-US" sz="1530" kern="0" dirty="0" smtClean="0">
                <a:solidFill>
                  <a:srgbClr val="000000"/>
                </a:solidFill>
                <a:latin typeface="Times New Roman" pitchFamily="65" charset="-122"/>
                <a:ea typeface="宋体" pitchFamily="65" charset="-122"/>
              </a:rPr>
              <a:t>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又一次,上完了课,两人出来站在街上讲话。离了那隔音室,我竟觉生疏。几回早到了,在室外</a:t>
            </a:r>
            <a:r>
              <a:t/>
            </a:r>
            <a:br/>
            <a:r>
              <a:rPr lang="zh-CN" altLang="en-US" sz="1530" kern="0" dirty="0" smtClean="0">
                <a:solidFill>
                  <a:srgbClr val="000000"/>
                </a:solidFill>
                <a:latin typeface="Times New Roman" pitchFamily="65" charset="-122"/>
                <a:ea typeface="宋体" pitchFamily="65" charset="-122"/>
              </a:rPr>
              <a:t>稍候,上一个学生出来,和他道声再会,他也应了。我这才发觉我从来没跟他说再见,他也就不</a:t>
            </a:r>
            <a:r>
              <a:t/>
            </a:r>
            <a:br/>
            <a:r>
              <a:rPr lang="zh-CN" altLang="en-US" sz="1530" kern="0" dirty="0" smtClean="0">
                <a:solidFill>
                  <a:srgbClr val="000000"/>
                </a:solidFill>
                <a:latin typeface="Times New Roman" pitchFamily="65" charset="-122"/>
                <a:ea typeface="宋体" pitchFamily="65" charset="-122"/>
              </a:rPr>
              <a:t>讲。</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在室内吹笛子,使人有英才错用之感。笛音撞墙碰壁,摔摔跌跌。如果它们都是活的,一定都变</a:t>
            </a:r>
            <a:r>
              <a:t/>
            </a:r>
            <a:br/>
            <a:r>
              <a:rPr lang="zh-CN" altLang="en-US" sz="1530" kern="0" dirty="0" smtClean="0">
                <a:solidFill>
                  <a:srgbClr val="000000"/>
                </a:solidFill>
                <a:latin typeface="Times New Roman" pitchFamily="65" charset="-122"/>
                <a:ea typeface="宋体" pitchFamily="65" charset="-122"/>
              </a:rPr>
              <a:t>得焦头烂额。阳台上就不同,放生一般把笛音放出去,开朗广阔尽显出来了。晚间对面是熠熠</a:t>
            </a:r>
            <a:r>
              <a:t/>
            </a:r>
            <a:br/>
            <a:r>
              <a:rPr lang="zh-CN" altLang="en-US" sz="1530" kern="0" dirty="0" smtClean="0">
                <a:solidFill>
                  <a:srgbClr val="000000"/>
                </a:solidFill>
                <a:latin typeface="Times New Roman" pitchFamily="65" charset="-122"/>
                <a:ea typeface="宋体" pitchFamily="65" charset="-122"/>
              </a:rPr>
              <a:t>灯火,市声沉淀而笛韵嘹亮,仿佛天籁,凡心一动落在红尘,从此生于民间长于民间。有风更好,</a:t>
            </a:r>
            <a:r>
              <a:t/>
            </a:r>
            <a:br/>
            <a:r>
              <a:rPr lang="zh-CN" altLang="en-US" sz="1530" kern="0" dirty="0" smtClean="0">
                <a:solidFill>
                  <a:srgbClr val="000000"/>
                </a:solidFill>
                <a:latin typeface="Times New Roman" pitchFamily="65" charset="-122"/>
                <a:ea typeface="宋体" pitchFamily="65" charset="-122"/>
              </a:rPr>
              <a:t>笛声自身是风,飘到很远的地方,让人听了梦魂一惊,忽起辽远之思。日间也有日间的情调,望</a:t>
            </a:r>
            <a:r>
              <a:t/>
            </a:r>
            <a:br/>
            <a:r>
              <a:rPr lang="zh-CN" altLang="en-US" sz="1530" kern="0" dirty="0" smtClean="0">
                <a:solidFill>
                  <a:srgbClr val="000000"/>
                </a:solidFill>
                <a:latin typeface="Times New Roman" pitchFamily="65" charset="-122"/>
                <a:ea typeface="宋体" pitchFamily="65" charset="-122"/>
              </a:rPr>
              <a:t>出去尽是密密匝匝的公寓洋房,马路上轿车一辆接一辆,遮阳伞像鲜艳夺目的花蘑菇,上坡的上</a:t>
            </a:r>
            <a:r>
              <a:t/>
            </a:r>
            <a:br/>
            <a:r>
              <a:rPr lang="zh-CN" altLang="en-US" sz="1530" kern="0" dirty="0" smtClean="0">
                <a:solidFill>
                  <a:srgbClr val="000000"/>
                </a:solidFill>
                <a:latin typeface="Times New Roman" pitchFamily="65" charset="-122"/>
                <a:ea typeface="宋体" pitchFamily="65" charset="-122"/>
              </a:rPr>
              <a:t>坡,下坡的下坡。卖豆腐花的戴顶草帽腆着胖肚子一路吆喝上来。这时吹吹笛子,有一种人生</a:t>
            </a:r>
            <a:r>
              <a:t/>
            </a:r>
            <a:br/>
            <a:r>
              <a:rPr lang="zh-CN" altLang="en-US" sz="1530" kern="0" dirty="0" smtClean="0">
                <a:solidFill>
                  <a:srgbClr val="000000"/>
                </a:solidFill>
                <a:latin typeface="Times New Roman" pitchFamily="65" charset="-122"/>
                <a:ea typeface="宋体" pitchFamily="65" charset="-122"/>
              </a:rPr>
              <a:t>在世的踏实感。不过笛子最好还是要在山头或草原上吹,最能领略它的春光明媚,春意剔透。</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一曲《牧童短笛》,我最喜欢,叶老师以二胡替我伴奏。</a:t>
            </a:r>
            <a:r>
              <a:rPr lang="zh-CN" altLang="en-US" sz="1530" u="sng" kern="0" dirty="0" smtClean="0">
                <a:solidFill>
                  <a:srgbClr val="000000"/>
                </a:solidFill>
                <a:latin typeface="Times New Roman" pitchFamily="65" charset="-122"/>
                <a:ea typeface="宋体" pitchFamily="65" charset="-122"/>
              </a:rPr>
              <a:t>想想还是该由牧童来吹,牛背上一挫一</a:t>
            </a:r>
            <a:r>
              <a:t/>
            </a:r>
            <a:br/>
            <a:r>
              <a:rPr lang="zh-CN" altLang="en-US" sz="1530" u="sng" kern="0" dirty="0" smtClean="0">
                <a:solidFill>
                  <a:srgbClr val="000000"/>
                </a:solidFill>
                <a:latin typeface="Times New Roman" pitchFamily="65" charset="-122"/>
                <a:ea typeface="宋体" pitchFamily="65" charset="-122"/>
              </a:rPr>
              <a:t>荡,那样的悠闲。日出而出,日入而入,鸡鸣桑树颠,落霞赶炊烟,好像岁月也在那儿踱来踱去,老</a:t>
            </a:r>
            <a:r>
              <a:t/>
            </a:r>
            <a:br/>
            <a:r>
              <a:rPr lang="zh-CN" altLang="en-US" sz="1530" u="sng" kern="0" dirty="0" smtClean="0">
                <a:solidFill>
                  <a:srgbClr val="000000"/>
                </a:solidFill>
                <a:latin typeface="Times New Roman" pitchFamily="65" charset="-122"/>
                <a:ea typeface="宋体" pitchFamily="65" charset="-122"/>
              </a:rPr>
              <a:t>也不走。</a:t>
            </a:r>
            <a:r>
              <a:rPr lang="zh-CN" altLang="en-US" sz="1530" kern="0" dirty="0" smtClean="0">
                <a:solidFill>
                  <a:srgbClr val="000000"/>
                </a:solidFill>
                <a:latin typeface="Times New Roman" pitchFamily="65" charset="-122"/>
                <a:ea typeface="宋体" pitchFamily="65" charset="-122"/>
              </a:rPr>
              <a:t>我是城市人,城市的悠闲是偶尔跳出来的休止符。总设法要把它消磨得值得回味,于</a:t>
            </a:r>
            <a:r>
              <a:t/>
            </a:r>
            <a:br/>
            <a:r>
              <a:rPr lang="zh-CN" altLang="en-US" sz="1530" kern="0" dirty="0" smtClean="0">
                <a:solidFill>
                  <a:srgbClr val="000000"/>
                </a:solidFill>
                <a:latin typeface="Times New Roman" pitchFamily="65" charset="-122"/>
                <a:ea typeface="宋体" pitchFamily="65" charset="-122"/>
              </a:rPr>
              <a:t>是连那消磨的心情也是焦急的。我在这里吹,老师在一旁拉,光阴就匆匆地去了。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叶老师会演奏的管弦乐器至少有四种:笛子、扬琴、古筝、二胡。</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箫笛比其他乐器与演奏者有更切身的关系,因为用的是气。声由气出,音由声出;不止精神,连</a:t>
            </a:r>
            <a:r>
              <a:t/>
            </a:r>
            <a:br/>
            <a:r>
              <a:rPr lang="zh-CN" altLang="en-US" sz="1530" kern="0" dirty="0" smtClean="0">
                <a:solidFill>
                  <a:srgbClr val="000000"/>
                </a:solidFill>
                <a:latin typeface="Times New Roman" pitchFamily="65" charset="-122"/>
                <a:ea typeface="宋体" pitchFamily="65" charset="-122"/>
              </a:rPr>
              <a:t>整个身体都要投入。笛子音色清亮圆润,悠扬处绝伦无可匹比。凄伤之曲落到笛管中也带几</a:t>
            </a:r>
            <a:r>
              <a:t/>
            </a:r>
            <a:br/>
            <a:r>
              <a:rPr lang="zh-CN" altLang="en-US" sz="1530" kern="0" dirty="0" smtClean="0">
                <a:solidFill>
                  <a:srgbClr val="000000"/>
                </a:solidFill>
                <a:latin typeface="Times New Roman" pitchFamily="65" charset="-122"/>
                <a:ea typeface="宋体" pitchFamily="65" charset="-122"/>
              </a:rPr>
              <a:t>分高扬,公然说与天下人知晓。箫则是万般情绪诉与自己听。一扇户牖,几家民房,都可以是箫</a:t>
            </a:r>
            <a:r>
              <a:t/>
            </a:r>
            <a:br/>
            <a:r>
              <a:rPr lang="zh-CN" altLang="en-US" sz="1530" kern="0" dirty="0" smtClean="0">
                <a:solidFill>
                  <a:srgbClr val="000000"/>
                </a:solidFill>
                <a:latin typeface="Times New Roman" pitchFamily="65" charset="-122"/>
                <a:ea typeface="宋体" pitchFamily="65" charset="-122"/>
              </a:rPr>
              <a:t>声徘徊地。箫身长而孔疏,男子吹比较好,但必须有个深沉壮阔的背景。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扬琴也是男子的。每逢叶老师替我用扬琴伴奏,琤琤琮琮,纷纷繁繁,铿锵中轻盈可喜。许多东</a:t>
            </a:r>
            <a:r>
              <a:t/>
            </a:r>
            <a:br/>
            <a:r>
              <a:rPr lang="zh-CN" altLang="en-US" sz="1530" kern="0" dirty="0" smtClean="0">
                <a:solidFill>
                  <a:srgbClr val="000000"/>
                </a:solidFill>
                <a:latin typeface="Times New Roman" pitchFamily="65" charset="-122"/>
                <a:ea typeface="宋体" pitchFamily="65" charset="-122"/>
              </a:rPr>
              <a:t>西要交代,但交代得有条不紊。古筝是女子的,人要素静,且要低眉垂睫,一派清简。一种凄婉</a:t>
            </a:r>
            <a:r>
              <a:t/>
            </a:r>
            <a:br/>
            <a:r>
              <a:rPr lang="zh-CN" altLang="en-US" sz="1530" kern="0" dirty="0" smtClean="0">
                <a:solidFill>
                  <a:srgbClr val="000000"/>
                </a:solidFill>
                <a:latin typeface="Times New Roman" pitchFamily="65" charset="-122"/>
                <a:ea typeface="宋体" pitchFamily="65" charset="-122"/>
              </a:rPr>
              <a:t>处,万物皆沉静下来。二胡无论如何是男子的。箫笛是情绪多于故事,二胡则是说不尽的故事,</a:t>
            </a:r>
            <a:r>
              <a:t/>
            </a:r>
            <a:br/>
            <a:r>
              <a:rPr lang="zh-CN" altLang="en-US" sz="1530" kern="0" dirty="0" smtClean="0">
                <a:solidFill>
                  <a:srgbClr val="000000"/>
                </a:solidFill>
                <a:latin typeface="Times New Roman" pitchFamily="65" charset="-122"/>
                <a:ea typeface="宋体" pitchFamily="65" charset="-122"/>
              </a:rPr>
              <a:t>拉来拉去拉不完。想象中拉二胡的该是个长方形脸,瘦、穷——至少不能太富裕,穿一袭浅灰</a:t>
            </a:r>
            <a:r>
              <a:t/>
            </a:r>
            <a:br/>
            <a:r>
              <a:rPr lang="zh-CN" altLang="en-US" sz="1530" kern="0" dirty="0" smtClean="0">
                <a:solidFill>
                  <a:srgbClr val="000000"/>
                </a:solidFill>
                <a:latin typeface="Times New Roman" pitchFamily="65" charset="-122"/>
                <a:ea typeface="宋体" pitchFamily="65" charset="-122"/>
              </a:rPr>
              <a:t>夹袍,在露冷的小天井里,老榕树下,满地青白的月光像碾碎的玉。夜阑人静了,想起往事,真是</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唉唉唉三声唏嘘。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百般乐器,无论吹弹敲拨,皆不可有表演之心。此心一生,魔障即生,就算多精通也是不成大器</a:t>
            </a:r>
            <a:r>
              <a:rPr dirty="0"/>
              <a:t/>
            </a:r>
            <a:br>
              <a:rPr dirty="0"/>
            </a:br>
            <a:r>
              <a:rPr lang="zh-CN" altLang="en-US" sz="1530" kern="0" dirty="0" smtClean="0">
                <a:solidFill>
                  <a:srgbClr val="000000"/>
                </a:solidFill>
                <a:latin typeface="Times New Roman" pitchFamily="65" charset="-122"/>
                <a:ea typeface="宋体" pitchFamily="65" charset="-122"/>
              </a:rPr>
              <a:t>的。惜笛人说惜笛话,有此两句:“暗红尘霎时雪亮,热春光一阵冰凉。”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1.简要概括文中叶老师的形象特点。(4分)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2.赏析文章画线句子的表达效果。(6分)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3.倒数第二段关于扬琴等乐器的叙写有何作用?(4分)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4.结合全文,探究文末“暗红尘霎时雪亮,热春光一阵冰凉”的丰富意蕴。(6分)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注重启发;恬淡祥和;宽容耐心;才艺丰富。</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本题为人物形象特点概括题,从文中提取正面描写、侧面描写、介绍与评价的语句,梳</a:t>
            </a:r>
            <a:r>
              <a:rPr dirty="0"/>
              <a:t/>
            </a:r>
            <a:br>
              <a:rPr dirty="0"/>
            </a:br>
            <a:r>
              <a:rPr lang="zh-CN" altLang="en-US" sz="1530" kern="0" dirty="0" smtClean="0">
                <a:solidFill>
                  <a:srgbClr val="000000"/>
                </a:solidFill>
                <a:latin typeface="Times New Roman" pitchFamily="65" charset="-122"/>
                <a:ea typeface="宋体" pitchFamily="65" charset="-122"/>
              </a:rPr>
              <a:t>理文中具体事例,概括形象特点即可。老师委婉提醒“我”摘掉玉佛,表现其宽厚体贴;第三段</a:t>
            </a:r>
            <a:r>
              <a:rPr dirty="0"/>
              <a:t/>
            </a:r>
            <a:br>
              <a:rPr dirty="0"/>
            </a:br>
            <a:r>
              <a:rPr lang="zh-CN" altLang="en-US" sz="1530" kern="0" dirty="0" smtClean="0">
                <a:solidFill>
                  <a:srgbClr val="000000"/>
                </a:solidFill>
                <a:latin typeface="Times New Roman" pitchFamily="65" charset="-122"/>
                <a:ea typeface="宋体" pitchFamily="65" charset="-122"/>
              </a:rPr>
              <a:t>直接描写其“恬淡祥和”“不与众物争持”;“我”学笛“不甚可救”,叶老师只是“笑一</a:t>
            </a:r>
            <a:r>
              <a:rPr dirty="0"/>
              <a:t/>
            </a:r>
            <a:br>
              <a:rPr dirty="0"/>
            </a:br>
            <a:r>
              <a:rPr lang="zh-CN" altLang="en-US" sz="1530" kern="0" dirty="0" smtClean="0">
                <a:solidFill>
                  <a:srgbClr val="000000"/>
                </a:solidFill>
                <a:latin typeface="Times New Roman" pitchFamily="65" charset="-122"/>
                <a:ea typeface="宋体" pitchFamily="65" charset="-122"/>
              </a:rPr>
              <a:t>笑”以及“没跟他说再见,他也就不讲”,表现其温和从容;叶老师为“我”伴奏《牧童短笛》</a:t>
            </a:r>
            <a:r>
              <a:rPr dirty="0"/>
              <a:t/>
            </a:r>
            <a:br>
              <a:rPr dirty="0"/>
            </a:br>
            <a:r>
              <a:rPr lang="zh-CN" altLang="en-US" sz="1530" kern="0" dirty="0" smtClean="0">
                <a:solidFill>
                  <a:srgbClr val="000000"/>
                </a:solidFill>
                <a:latin typeface="Times New Roman" pitchFamily="65" charset="-122"/>
                <a:ea typeface="宋体" pitchFamily="65" charset="-122"/>
              </a:rPr>
              <a:t>表现其技艺高超;至少会四种乐器,表现其多才多艺;对箫笛等乐器的描写,侧面表现其内心充</a:t>
            </a:r>
            <a:r>
              <a:rPr dirty="0"/>
              <a:t/>
            </a:r>
            <a:br>
              <a:rPr dirty="0"/>
            </a:br>
            <a:r>
              <a:rPr lang="zh-CN" altLang="en-US" sz="1530" kern="0" dirty="0" smtClean="0">
                <a:solidFill>
                  <a:srgbClr val="000000"/>
                </a:solidFill>
                <a:latin typeface="Times New Roman" pitchFamily="65" charset="-122"/>
                <a:ea typeface="宋体" pitchFamily="65" charset="-122"/>
              </a:rPr>
              <a:t>盈丰富;最后一段“不可有表演之心”,表现叶老师超然物外。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通过想象的画面,传达出《牧童短笛》一曲的音乐特点;化用诗文,文字典雅,营造意境</a:t>
            </a:r>
            <a:r>
              <a:rPr dirty="0"/>
              <a:t/>
            </a:r>
            <a:br>
              <a:rPr dirty="0"/>
            </a:br>
            <a:r>
              <a:rPr lang="zh-CN" altLang="en-US" sz="1530" kern="0" dirty="0" smtClean="0">
                <a:solidFill>
                  <a:srgbClr val="000000"/>
                </a:solidFill>
                <a:latin typeface="Times New Roman" pitchFamily="65" charset="-122"/>
                <a:ea typeface="宋体" pitchFamily="65" charset="-122"/>
              </a:rPr>
              <a:t>美;运用拟人修辞,形象地表现出时光的盘桓与绵长;句式整散结合,富有节奏感。</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赏析散文语言,可从表达方式、修辞手法、表现手法、语言表达等角度依次分析。画</a:t>
            </a:r>
            <a:r>
              <a:rPr dirty="0"/>
              <a:t/>
            </a:r>
            <a:br>
              <a:rPr dirty="0"/>
            </a:br>
            <a:r>
              <a:rPr lang="zh-CN" altLang="en-US" sz="1530" kern="0" dirty="0" smtClean="0">
                <a:solidFill>
                  <a:srgbClr val="000000"/>
                </a:solidFill>
                <a:latin typeface="Times New Roman" pitchFamily="65" charset="-122"/>
                <a:ea typeface="宋体" pitchFamily="65" charset="-122"/>
              </a:rPr>
              <a:t>线句子为作者由《牧童短笛》引发的联想想象;一“挫”一“荡”,用词准确、生动,表现笛声</a:t>
            </a:r>
            <a:r>
              <a:rPr dirty="0"/>
              <a:t/>
            </a:r>
            <a:br>
              <a:rPr dirty="0"/>
            </a:br>
            <a:r>
              <a:rPr lang="zh-CN" altLang="en-US" sz="1530" kern="0" dirty="0" smtClean="0">
                <a:solidFill>
                  <a:srgbClr val="000000"/>
                </a:solidFill>
                <a:latin typeface="Times New Roman" pitchFamily="65" charset="-122"/>
                <a:ea typeface="宋体" pitchFamily="65" charset="-122"/>
              </a:rPr>
              <a:t>的抑扬顿挫、宛转悠扬;“日出而出,日入而入,鸡鸣桑树颠,落霞赶炊烟”为整句,其他为散句,</a:t>
            </a:r>
            <a:r>
              <a:rPr dirty="0"/>
              <a:t/>
            </a:r>
            <a:br>
              <a:rPr dirty="0"/>
            </a:br>
            <a:r>
              <a:rPr lang="zh-CN" altLang="en-US" sz="1530" kern="0" dirty="0" smtClean="0">
                <a:solidFill>
                  <a:srgbClr val="000000"/>
                </a:solidFill>
                <a:latin typeface="Times New Roman" pitchFamily="65" charset="-122"/>
                <a:ea typeface="宋体" pitchFamily="65" charset="-122"/>
              </a:rPr>
              <a:t>句子整散结合,长短结合,句式整齐,错落有致;“踱来踱去”将岁月拟人化,生动形象。为读者肛</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991377"/>
            <a:ext cx="8127250" cy="5561460"/>
            <a:chOff x="539750" y="1080000"/>
            <a:chExt cx="8127250" cy="556146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展现了一幅“牧童吹笛图”,写出了叶老师技艺高超,淡然雅致,以及对叶老师的感激、敬佩,</a:t>
              </a:r>
              <a:r>
                <a:rPr dirty="0"/>
                <a:t/>
              </a:r>
              <a:br>
                <a:rPr dirty="0"/>
              </a:br>
              <a:r>
                <a:rPr lang="zh-CN" altLang="en-US" sz="1530" kern="0" dirty="0" smtClean="0">
                  <a:solidFill>
                    <a:srgbClr val="000000"/>
                  </a:solidFill>
                  <a:latin typeface="Times New Roman" pitchFamily="65" charset="-122"/>
                  <a:ea typeface="宋体" pitchFamily="65" charset="-122"/>
                </a:rPr>
                <a:t>对恬淡乡村生活的热爱。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内容上,表达作者对不同乐器的独到理解,体现叶老师的音乐素养及对“我”的影响;</a:t>
              </a:r>
              <a:r>
                <a:rPr dirty="0"/>
                <a:t/>
              </a:r>
              <a:br>
                <a:rPr dirty="0"/>
              </a:br>
              <a:r>
                <a:rPr lang="zh-CN" altLang="en-US" sz="1530" kern="0" dirty="0" smtClean="0">
                  <a:solidFill>
                    <a:srgbClr val="000000"/>
                  </a:solidFill>
                  <a:latin typeface="Times New Roman" pitchFamily="65" charset="-122"/>
                  <a:ea typeface="宋体" pitchFamily="65" charset="-122"/>
                </a:rPr>
                <a:t>结构上,为后文表达对艺术和人生的领悟张本。</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语段作用题,可从内容、结构和表达等角度结合情感主旨依次分析。内容方面,通过分</a:t>
              </a:r>
              <a:r>
                <a:rPr dirty="0"/>
                <a:t/>
              </a:r>
              <a:br>
                <a:rPr dirty="0"/>
              </a:br>
              <a:r>
                <a:rPr lang="zh-CN" altLang="en-US" sz="1530" kern="0" dirty="0" smtClean="0">
                  <a:solidFill>
                    <a:srgbClr val="000000"/>
                  </a:solidFill>
                  <a:latin typeface="Times New Roman" pitchFamily="65" charset="-122"/>
                  <a:ea typeface="宋体" pitchFamily="65" charset="-122"/>
                </a:rPr>
                <a:t>析各种乐器,侧面表现人物形象,叶老师刚柔并济,平淡祥和,内心丰富;结构上,与前文对箫笛的</a:t>
              </a:r>
              <a:r>
                <a:rPr dirty="0"/>
                <a:t/>
              </a:r>
              <a:br>
                <a:rPr dirty="0"/>
              </a:br>
              <a:r>
                <a:rPr lang="zh-CN" altLang="en-US" sz="1530" kern="0" dirty="0" smtClean="0">
                  <a:solidFill>
                    <a:srgbClr val="000000"/>
                  </a:solidFill>
                  <a:latin typeface="Times New Roman" pitchFamily="65" charset="-122"/>
                  <a:ea typeface="宋体" pitchFamily="65" charset="-122"/>
                </a:rPr>
                <a:t>分析相照应,为结尾段的抒情议论做了铺垫;表达上,语言优美简洁,丰富文章内容,增强了文章</a:t>
              </a:r>
              <a:r>
                <a:rPr dirty="0"/>
                <a:t/>
              </a:r>
              <a:br>
                <a:rPr dirty="0"/>
              </a:br>
              <a:r>
                <a:rPr lang="zh-CN" altLang="en-US" sz="1530" kern="0" dirty="0" smtClean="0">
                  <a:solidFill>
                    <a:srgbClr val="000000"/>
                  </a:solidFill>
                  <a:latin typeface="Times New Roman" pitchFamily="65" charset="-122"/>
                  <a:ea typeface="宋体" pitchFamily="65" charset="-122"/>
                </a:rPr>
                <a:t>的艺术感染力,吸引读者兴趣。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笛声清亮,让人霎时获得心灵的感动;音乐丰盈,启悟人生,使人心中雪亮;叶老师言传</a:t>
              </a:r>
              <a:r>
                <a:rPr dirty="0"/>
                <a:t/>
              </a:r>
              <a:br>
                <a:rPr dirty="0"/>
              </a:br>
              <a:r>
                <a:rPr lang="zh-CN" altLang="en-US" sz="1530" kern="0" dirty="0" smtClean="0">
                  <a:solidFill>
                    <a:srgbClr val="000000"/>
                  </a:solidFill>
                  <a:latin typeface="Times New Roman" pitchFamily="65" charset="-122"/>
                  <a:ea typeface="宋体" pitchFamily="65" charset="-122"/>
                </a:rPr>
                <a:t>身教,使“我”对艺术和人生有了更深的领悟;奏百般乐器,须屏除表演之心;处喧嚣俗世,须保</a:t>
              </a:r>
              <a:r>
                <a:rPr dirty="0"/>
                <a:t/>
              </a:r>
              <a:br>
                <a:rPr dirty="0"/>
              </a:br>
              <a:r>
                <a:rPr lang="zh-CN" altLang="en-US" sz="1530" kern="0" dirty="0" smtClean="0">
                  <a:solidFill>
                    <a:srgbClr val="000000"/>
                  </a:solidFill>
                  <a:latin typeface="Times New Roman" pitchFamily="65" charset="-122"/>
                  <a:ea typeface="宋体" pitchFamily="65" charset="-122"/>
                </a:rPr>
                <a:t>持冷静淡泊。</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探究重要句子意蕴,要结合句子在文中的位置分析,内抓特征,外看联系,结合作者情感,</a:t>
              </a:r>
              <a:r>
                <a:rPr dirty="0"/>
                <a:t/>
              </a:r>
              <a:br>
                <a:rPr dirty="0"/>
              </a:br>
              <a:r>
                <a:rPr lang="zh-CN" altLang="en-US" sz="1530" kern="0" dirty="0" smtClean="0">
                  <a:solidFill>
                    <a:srgbClr val="000000"/>
                  </a:solidFill>
                  <a:latin typeface="Times New Roman" pitchFamily="65" charset="-122"/>
                  <a:ea typeface="宋体" pitchFamily="65" charset="-122"/>
                </a:rPr>
                <a:t>分析其具体含意、所蕴含的情感以及现实意义。该句出自清代孔尚任的《桃花扇》,意为</a:t>
              </a:r>
              <a:r>
                <a:rPr dirty="0"/>
                <a:t/>
              </a:r>
              <a:br>
                <a:rPr dirty="0"/>
              </a:br>
              <a:r>
                <a:rPr lang="zh-CN" altLang="en-US" sz="1530" kern="0" dirty="0" smtClean="0">
                  <a:solidFill>
                    <a:srgbClr val="000000"/>
                  </a:solidFill>
                  <a:latin typeface="Times New Roman" pitchFamily="65" charset="-122"/>
                  <a:ea typeface="宋体" pitchFamily="65" charset="-122"/>
                </a:rPr>
                <a:t>“浑浑噩噩中突然间明白了红尘世事,心中豁然开朗,看穿了红尘滚滚,世事险恶,发现自己陷</a:t>
              </a:r>
              <a:endParaRPr lang="zh-CN" altLang="en-US" dirty="0"/>
            </a:p>
          </p:txBody>
        </p:sp>
        <p:sp>
          <p:nvSpPr>
            <p:cNvPr id="3" name="TextBox 2"/>
            <p:cNvSpPr txBox="1"/>
            <p:nvPr/>
          </p:nvSpPr>
          <p:spPr>
            <a:xfrm>
              <a:off x="539750" y="5935113"/>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入迷障,心中凉意顿生”,抒发了作者对“不可有表演之心”的感慨,通过刻画叶老师超然物</a:t>
              </a:r>
              <a:r>
                <a:rPr dirty="0"/>
                <a:t/>
              </a:r>
              <a:br>
                <a:rPr dirty="0"/>
              </a:br>
              <a:r>
                <a:rPr lang="zh-CN" altLang="en-US" sz="1530" kern="0" dirty="0" smtClean="0">
                  <a:solidFill>
                    <a:srgbClr val="000000"/>
                  </a:solidFill>
                  <a:latin typeface="Times New Roman" pitchFamily="65" charset="-122"/>
                  <a:ea typeface="宋体" pitchFamily="65" charset="-122"/>
                </a:rPr>
                <a:t>外、不与众物争持的人物形象,表达了作者对这种人生态度的赞赏和提倡。</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二、(2018苏州期中调研,13—16)阅读下面的作品,完成1—4题。(20分)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观鹳雀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贾国勇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①若不是窥到了鹳雀眼中闪出的光,说不定你会误认为那是一团蓬蓬松松的芦花。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②正是芦花飞扬的季节,每一棵芦苇的头上都顶着一团硕大的缨穗。风吹来的时候,缨穗就散</a:t>
            </a:r>
            <a:r>
              <a:rPr dirty="0"/>
              <a:t/>
            </a:r>
            <a:br>
              <a:rPr dirty="0"/>
            </a:br>
            <a:r>
              <a:rPr lang="zh-CN" altLang="en-US" sz="1530" kern="0" dirty="0" smtClean="0">
                <a:solidFill>
                  <a:srgbClr val="000000"/>
                </a:solidFill>
                <a:latin typeface="Times New Roman" pitchFamily="65" charset="-122"/>
                <a:ea typeface="宋体" pitchFamily="65" charset="-122"/>
              </a:rPr>
              <a:t>发出一团团芦绒,漫天里飞舞,落在观鸟岛上似白雪皑皑。那只鹳雀就站在一簇簇的芦花下</a:t>
            </a:r>
            <a:r>
              <a:rPr dirty="0"/>
              <a:t/>
            </a:r>
            <a:br>
              <a:rPr dirty="0"/>
            </a:br>
            <a:r>
              <a:rPr lang="zh-CN" altLang="en-US" sz="1530" kern="0" dirty="0" smtClean="0">
                <a:solidFill>
                  <a:srgbClr val="000000"/>
                </a:solidFill>
                <a:latin typeface="Times New Roman" pitchFamily="65" charset="-122"/>
                <a:ea typeface="宋体" pitchFamily="65" charset="-122"/>
              </a:rPr>
              <a:t>面。她垂下了长长的翅膀,缩回了细细的长颈,头深深地埋藏在灰色的羽毛中,偷偷地观察着这</a:t>
            </a:r>
            <a:r>
              <a:rPr dirty="0"/>
              <a:t/>
            </a:r>
            <a:br>
              <a:rPr dirty="0"/>
            </a:br>
            <a:r>
              <a:rPr lang="zh-CN" altLang="en-US" sz="1530" kern="0" dirty="0" smtClean="0">
                <a:solidFill>
                  <a:srgbClr val="000000"/>
                </a:solidFill>
                <a:latin typeface="Times New Roman" pitchFamily="65" charset="-122"/>
                <a:ea typeface="宋体" pitchFamily="65" charset="-122"/>
              </a:rPr>
              <a:t>个世界。如一只浅灰色的球体隐身于同样是浅灰色的芦花中,浑然一体,若不是细心观察怎么</a:t>
            </a:r>
            <a:r>
              <a:rPr dirty="0"/>
              <a:t/>
            </a:r>
            <a:br>
              <a:rPr dirty="0"/>
            </a:br>
            <a:r>
              <a:rPr lang="zh-CN" altLang="en-US" sz="1530" kern="0" dirty="0" smtClean="0">
                <a:solidFill>
                  <a:srgbClr val="000000"/>
                </a:solidFill>
                <a:latin typeface="Times New Roman" pitchFamily="65" charset="-122"/>
                <a:ea typeface="宋体" pitchFamily="65" charset="-122"/>
              </a:rPr>
              <a:t>看得出不同来?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③这个时候,我正坐在淮阳龙湖国家湿地的游客观鸟椅上,观察着水面上掠过的一只只蜻蜓。</a:t>
            </a:r>
            <a:r>
              <a:rPr dirty="0"/>
              <a:t/>
            </a:r>
            <a:br>
              <a:rPr dirty="0"/>
            </a:br>
            <a:r>
              <a:rPr lang="zh-CN" altLang="en-US" sz="1530" kern="0" dirty="0" smtClean="0">
                <a:solidFill>
                  <a:srgbClr val="000000"/>
                </a:solidFill>
                <a:latin typeface="Times New Roman" pitchFamily="65" charset="-122"/>
                <a:ea typeface="宋体" pitchFamily="65" charset="-122"/>
              </a:rPr>
              <a:t>在我的身后,有一棵树皮斑驳陆离的老柳树,葱茏的树枝如一把密不透风的遮阳伞,为我掩映着</a:t>
            </a:r>
            <a:r>
              <a:rPr dirty="0"/>
              <a:t/>
            </a:r>
            <a:br>
              <a:rPr dirty="0"/>
            </a:br>
            <a:r>
              <a:rPr lang="zh-CN" altLang="en-US" sz="1530" kern="0" dirty="0" smtClean="0">
                <a:solidFill>
                  <a:srgbClr val="000000"/>
                </a:solidFill>
                <a:latin typeface="Times New Roman" pitchFamily="65" charset="-122"/>
                <a:ea typeface="宋体" pitchFamily="65" charset="-122"/>
              </a:rPr>
              <a:t>厚厚的树荫。鹳雀就站在我前面的芦苇荡边缘,头上是飞扬的芦花,脚下是遮盖了水面的浮</a:t>
            </a:r>
            <a:r>
              <a:rPr dirty="0"/>
              <a:t/>
            </a:r>
            <a:br>
              <a:rPr dirty="0"/>
            </a:br>
            <a:r>
              <a:rPr lang="zh-CN" altLang="en-US" sz="1530" kern="0" dirty="0" smtClean="0">
                <a:solidFill>
                  <a:srgbClr val="000000"/>
                </a:solidFill>
                <a:latin typeface="Times New Roman" pitchFamily="65" charset="-122"/>
                <a:ea typeface="宋体" pitchFamily="65" charset="-122"/>
              </a:rPr>
              <a:t>萍。浮萍圆圆的叶儿,厚厚实实,如翡翠般悬在水面上。有凉爽的风吹了过来,浮萍随风漂浮,</a:t>
            </a:r>
            <a:r>
              <a:rPr dirty="0"/>
              <a:t/>
            </a:r>
            <a:br>
              <a:rPr dirty="0"/>
            </a:br>
            <a:r>
              <a:rPr lang="zh-CN" altLang="en-US" sz="1530" kern="0" dirty="0" smtClean="0">
                <a:solidFill>
                  <a:srgbClr val="000000"/>
                </a:solidFill>
                <a:latin typeface="Times New Roman" pitchFamily="65" charset="-122"/>
                <a:ea typeface="宋体" pitchFamily="65" charset="-122"/>
              </a:rPr>
              <a:t>散开来又聚拢到一起。鹳雀站在那儿犹如入定,任是风掠过水面芦苇摇曳,却岿然不动。是在</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享受这难得的清静吗?还是在为大自然中许许多多奇妙的秘密而思考?没有人回答我。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④在淮阳县,有“饿死干慌饿不死老等”的俗语。“老等”就是鹳雀的俗名,“干慌”指的则</a:t>
            </a:r>
            <a:r>
              <a:t/>
            </a:r>
            <a:br/>
            <a:r>
              <a:rPr lang="zh-CN" altLang="en-US" sz="1530" kern="0" dirty="0" smtClean="0">
                <a:solidFill>
                  <a:srgbClr val="000000"/>
                </a:solidFill>
                <a:latin typeface="Times New Roman" pitchFamily="65" charset="-122"/>
                <a:ea typeface="宋体" pitchFamily="65" charset="-122"/>
              </a:rPr>
              <a:t>是鹭鸶。这句话的意思是鹳雀以等待见长,总会有意想不到的收获;鹭鸶则是慌里慌张地不停</a:t>
            </a:r>
            <a:r>
              <a:t/>
            </a:r>
            <a:br/>
            <a:r>
              <a:rPr lang="zh-CN" altLang="en-US" sz="1530" kern="0" dirty="0" smtClean="0">
                <a:solidFill>
                  <a:srgbClr val="000000"/>
                </a:solidFill>
                <a:latin typeface="Times New Roman" pitchFamily="65" charset="-122"/>
                <a:ea typeface="宋体" pitchFamily="65" charset="-122"/>
              </a:rPr>
              <a:t>地寻食儿,其结果并不见得比鹳雀收获得多。今天我倒是要看看鹳雀能站多长时间,会有什么</a:t>
            </a:r>
            <a:r>
              <a:t/>
            </a:r>
            <a:br/>
            <a:r>
              <a:rPr lang="zh-CN" altLang="en-US" sz="1530" kern="0" dirty="0" smtClean="0">
                <a:solidFill>
                  <a:srgbClr val="000000"/>
                </a:solidFill>
                <a:latin typeface="Times New Roman" pitchFamily="65" charset="-122"/>
                <a:ea typeface="宋体" pitchFamily="65" charset="-122"/>
              </a:rPr>
              <a:t>样的收获?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⑤很长时间了,</a:t>
            </a:r>
            <a:r>
              <a:rPr lang="zh-CN" altLang="en-US" sz="1530" u="sng" kern="0" dirty="0" smtClean="0">
                <a:solidFill>
                  <a:srgbClr val="000000"/>
                </a:solidFill>
                <a:latin typeface="Times New Roman" pitchFamily="65" charset="-122"/>
                <a:ea typeface="宋体" pitchFamily="65" charset="-122"/>
              </a:rPr>
              <a:t>柳树的树荫已经移去,温热的感觉一点点地袭了上来,直到感受到了炙热烘烤,</a:t>
            </a:r>
            <a:r>
              <a:t/>
            </a:r>
            <a:br/>
            <a:r>
              <a:rPr lang="zh-CN" altLang="en-US" sz="1530" u="sng" kern="0" dirty="0" smtClean="0">
                <a:solidFill>
                  <a:srgbClr val="000000"/>
                </a:solidFill>
                <a:latin typeface="Times New Roman" pitchFamily="65" charset="-122"/>
                <a:ea typeface="宋体" pitchFamily="65" charset="-122"/>
              </a:rPr>
              <a:t>我才明白应该挪个地方了</a:t>
            </a:r>
            <a:r>
              <a:rPr lang="zh-CN" altLang="en-US" sz="1530" kern="0" dirty="0" smtClean="0">
                <a:solidFill>
                  <a:srgbClr val="000000"/>
                </a:solidFill>
                <a:latin typeface="Times New Roman" pitchFamily="65" charset="-122"/>
                <a:ea typeface="宋体" pitchFamily="65" charset="-122"/>
              </a:rPr>
              <a:t>。那鹳雀却依然动也不动。水色潋滟,波光粼粼,有翠色的鸟儿飞了</a:t>
            </a:r>
            <a:r>
              <a:t/>
            </a:r>
            <a:br/>
            <a:r>
              <a:rPr lang="zh-CN" altLang="en-US" sz="1530" kern="0" dirty="0" smtClean="0">
                <a:solidFill>
                  <a:srgbClr val="000000"/>
                </a:solidFill>
                <a:latin typeface="Times New Roman" pitchFamily="65" charset="-122"/>
                <a:ea typeface="宋体" pitchFamily="65" charset="-122"/>
              </a:rPr>
              <a:t>过来,竟然落在了鹳雀的头上,伸出嘴去不停地为鹳雀梳理着羽毛。鹳雀如没有知觉的木桩,只</a:t>
            </a:r>
            <a:r>
              <a:t/>
            </a:r>
            <a:br/>
            <a:r>
              <a:rPr lang="zh-CN" altLang="en-US" sz="1530" kern="0" dirty="0" smtClean="0">
                <a:solidFill>
                  <a:srgbClr val="000000"/>
                </a:solidFill>
                <a:latin typeface="Times New Roman" pitchFamily="65" charset="-122"/>
                <a:ea typeface="宋体" pitchFamily="65" charset="-122"/>
              </a:rPr>
              <a:t>是呆呆地站在那儿,任翠色的鸟儿在她的头上折腾。</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⑥又有一群鹭鸶从天而降,落到了鹳雀的不远处。鹳雀头上那只翠色的鸟儿也飞了起来。显</a:t>
            </a:r>
            <a:r>
              <a:t/>
            </a:r>
            <a:br/>
            <a:r>
              <a:rPr lang="zh-CN" altLang="en-US" sz="1530" kern="0" dirty="0" smtClean="0">
                <a:solidFill>
                  <a:srgbClr val="000000"/>
                </a:solidFill>
                <a:latin typeface="Times New Roman" pitchFamily="65" charset="-122"/>
                <a:ea typeface="宋体" pitchFamily="65" charset="-122"/>
              </a:rPr>
              <a:t>然,鹳雀对翠色鸟的骚扰有点儿不耐烦了,轻轻地摆动了一下头。</a:t>
            </a:r>
            <a:r>
              <a:rPr lang="zh-CN" altLang="en-US" sz="1530" u="sng" kern="0" dirty="0" smtClean="0">
                <a:solidFill>
                  <a:srgbClr val="000000"/>
                </a:solidFill>
                <a:latin typeface="Times New Roman" pitchFamily="65" charset="-122"/>
                <a:ea typeface="宋体" pitchFamily="65" charset="-122"/>
              </a:rPr>
              <a:t>也就是在翠色鸟儿飞起的瞬</a:t>
            </a:r>
            <a:r>
              <a:t/>
            </a:r>
            <a:br/>
            <a:r>
              <a:rPr lang="zh-CN" altLang="en-US" sz="1530" u="sng" kern="0" dirty="0" smtClean="0">
                <a:solidFill>
                  <a:srgbClr val="000000"/>
                </a:solidFill>
                <a:latin typeface="Times New Roman" pitchFamily="65" charset="-122"/>
                <a:ea typeface="宋体" pitchFamily="65" charset="-122"/>
              </a:rPr>
              <a:t>间,我看到了从鹳雀眼中射出的一丝光,那目光如闪电,似流星,又如利剑出鞘。这时的鹳雀更</a:t>
            </a:r>
            <a:r>
              <a:t/>
            </a:r>
            <a:br/>
            <a:r>
              <a:rPr lang="zh-CN" altLang="en-US" sz="1530" u="sng" kern="0" dirty="0" smtClean="0">
                <a:solidFill>
                  <a:srgbClr val="000000"/>
                </a:solidFill>
                <a:latin typeface="Times New Roman" pitchFamily="65" charset="-122"/>
                <a:ea typeface="宋体" pitchFamily="65" charset="-122"/>
              </a:rPr>
              <a:t>像是深藏于密林、时刻准备着出击的猛虎,虎身未动,目光早已经杀向猎物。</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⑦不愧被称为“干慌”,刚刚落到水面,鹭鸶就开始忙碌起来。大伙儿三三两两散开,如是围猎</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21944"/>
            <a:ext cx="8127250" cy="5546946"/>
            <a:chOff x="539750" y="1080000"/>
            <a:chExt cx="8127250" cy="5546946"/>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的猎手,不停地用嘴啄击着水面,似乎要从水下叼出些什么来。结果,失望得很,除了偶尔出现</a:t>
              </a:r>
              <a:r>
                <a:t/>
              </a:r>
              <a:br/>
              <a:r>
                <a:rPr lang="zh-CN" altLang="en-US" sz="1530" kern="0" dirty="0" smtClean="0">
                  <a:solidFill>
                    <a:srgbClr val="000000"/>
                  </a:solidFill>
                  <a:latin typeface="Times New Roman" pitchFamily="65" charset="-122"/>
                  <a:ea typeface="宋体" pitchFamily="65" charset="-122"/>
                </a:rPr>
                <a:t>的一条细小可怜的小鱼外,几乎没有见过鹭鸶有大的收获。也正是在鹭鸶的啄击中,一条鲤鱼</a:t>
              </a:r>
              <a:r>
                <a:t/>
              </a:r>
              <a:br/>
              <a:r>
                <a:rPr lang="zh-CN" altLang="en-US" sz="1530" kern="0" dirty="0" smtClean="0">
                  <a:solidFill>
                    <a:srgbClr val="000000"/>
                  </a:solidFill>
                  <a:latin typeface="Times New Roman" pitchFamily="65" charset="-122"/>
                  <a:ea typeface="宋体" pitchFamily="65" charset="-122"/>
                </a:rPr>
                <a:t>从鹭鸶围猎的缝隙中钻了出来,径向站在芦苇荡边缘的鹳雀游去。这条鲤鱼银色的鳞片闪耀</a:t>
              </a:r>
              <a:r>
                <a:t/>
              </a:r>
              <a:br/>
              <a:r>
                <a:rPr lang="zh-CN" altLang="en-US" sz="1530" kern="0" dirty="0" smtClean="0">
                  <a:solidFill>
                    <a:srgbClr val="000000"/>
                  </a:solidFill>
                  <a:latin typeface="Times New Roman" pitchFamily="65" charset="-122"/>
                  <a:ea typeface="宋体" pitchFamily="65" charset="-122"/>
                </a:rPr>
                <a:t>着熠熠的光辉。个头也相对大些,估摸着足可以让鹳雀饱餐一顿。相对于湿地的浅水区,深深</a:t>
              </a:r>
              <a:r>
                <a:t/>
              </a:r>
              <a:br/>
              <a:r>
                <a:rPr lang="zh-CN" altLang="en-US" sz="1530" kern="0" dirty="0" smtClean="0">
                  <a:solidFill>
                    <a:srgbClr val="000000"/>
                  </a:solidFill>
                  <a:latin typeface="Times New Roman" pitchFamily="65" charset="-122"/>
                  <a:ea typeface="宋体" pitchFamily="65" charset="-122"/>
                </a:rPr>
                <a:t>的芦苇荡可以阻止鹭鸶的围猎,对这条受惊吓的鲤鱼来说非常重要。但是,由于急于逃命,这条</a:t>
              </a:r>
              <a:r>
                <a:t/>
              </a:r>
              <a:br/>
              <a:r>
                <a:rPr lang="zh-CN" altLang="en-US" sz="1530" kern="0" dirty="0" smtClean="0">
                  <a:solidFill>
                    <a:srgbClr val="000000"/>
                  </a:solidFill>
                  <a:latin typeface="Times New Roman" pitchFamily="65" charset="-122"/>
                  <a:ea typeface="宋体" pitchFamily="65" charset="-122"/>
                </a:rPr>
                <a:t>鲤鱼根本没有顾及芦苇荡边还站着一只鹳雀。或许,鹳雀隐藏得太深了,在鲤鱼的视线内,那也</a:t>
              </a:r>
              <a:r>
                <a:t/>
              </a:r>
              <a:br/>
              <a:r>
                <a:rPr lang="zh-CN" altLang="en-US" sz="1530" kern="0" dirty="0" smtClean="0">
                  <a:solidFill>
                    <a:srgbClr val="000000"/>
                  </a:solidFill>
                  <a:latin typeface="Times New Roman" pitchFamily="65" charset="-122"/>
                  <a:ea typeface="宋体" pitchFamily="65" charset="-122"/>
                </a:rPr>
                <a:t>不过是一团灰色的芦花</a:t>
              </a:r>
              <a:r>
                <a:rPr lang="zh-CN" altLang="en-US" sz="1530"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⑧当那条鲤鱼刚刚游到鹳雀脚下时,她突然伸出了尖利的喙,一下子就刺入水中。速度之快,若</a:t>
              </a:r>
              <a:r>
                <a:t/>
              </a:r>
              <a:br/>
              <a:r>
                <a:rPr lang="zh-CN" altLang="en-US" sz="1530" kern="0" dirty="0" smtClean="0">
                  <a:solidFill>
                    <a:srgbClr val="000000"/>
                  </a:solidFill>
                  <a:latin typeface="Times New Roman" pitchFamily="65" charset="-122"/>
                  <a:ea typeface="宋体" pitchFamily="65" charset="-122"/>
                </a:rPr>
                <a:t>雷鸣电闪,尖喙入水出水也就是瞬间的工夫。待我惊讶地站起身来准备细细地看时,鹳雀已经</a:t>
              </a:r>
              <a:r>
                <a:t/>
              </a:r>
              <a:br/>
              <a:r>
                <a:rPr lang="zh-CN" altLang="en-US" sz="1530" kern="0" dirty="0" smtClean="0">
                  <a:solidFill>
                    <a:srgbClr val="000000"/>
                  </a:solidFill>
                  <a:latin typeface="Times New Roman" pitchFamily="65" charset="-122"/>
                  <a:ea typeface="宋体" pitchFamily="65" charset="-122"/>
                </a:rPr>
                <a:t>叼着那条鱼扑闪着翅膀离开了芦苇荡</a:t>
              </a:r>
              <a:r>
                <a:rPr lang="zh-CN" altLang="en-US" sz="1530"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(选自《人民日报》2016年2月17日,有删改)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1.作品第②段在文中有什么作用?请简要分析。(4分)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2.作品第⑤段画波浪线的语句说“柳树的树荫已经移去,温热的感觉一点点地袭了上来,直到</a:t>
              </a:r>
              <a:r>
                <a:t/>
              </a:r>
              <a:br/>
              <a:r>
                <a:rPr lang="zh-CN" altLang="en-US" sz="1530" kern="0" dirty="0" smtClean="0">
                  <a:solidFill>
                    <a:srgbClr val="000000"/>
                  </a:solidFill>
                  <a:latin typeface="Times New Roman" pitchFamily="65" charset="-122"/>
                  <a:ea typeface="宋体" pitchFamily="65" charset="-122"/>
                </a:rPr>
                <a:t>感受到了炙热烘烤,我才明白应该挪个地方了”,这样写有何用意?请简要分析。(5分)</a:t>
              </a:r>
              <a:endParaRPr lang="zh-CN" altLang="en-US"/>
            </a:p>
          </p:txBody>
        </p:sp>
        <p:sp>
          <p:nvSpPr>
            <p:cNvPr id="3" name="TextBox 2"/>
            <p:cNvSpPr txBox="1"/>
            <p:nvPr/>
          </p:nvSpPr>
          <p:spPr>
            <a:xfrm>
              <a:off x="539750" y="5920599"/>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3.请赏析作品第⑥段中的画横线语句的表达特色。(5分)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4.文中具体描写观鹳雀捕食的经过,蕴含怎样的深刻意蕴?请结合文本探究。(6分)</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62815"/>
            <a:ext cx="8127000" cy="3178562"/>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1.下列对文中加点词语的解说 ,</a:t>
            </a:r>
            <a:r>
              <a:rPr lang="zh-CN" altLang="en-US" sz="1530" u="sng" kern="0" dirty="0" smtClean="0">
                <a:solidFill>
                  <a:srgbClr val="000000"/>
                </a:solidFill>
                <a:latin typeface="Times New Roman" pitchFamily="65" charset="-122"/>
                <a:ea typeface="宋体" pitchFamily="65" charset="-122"/>
              </a:rPr>
              <a:t>不正确</a:t>
            </a:r>
            <a:r>
              <a:rPr lang="zh-CN" altLang="en-US" sz="1530" kern="0" dirty="0" smtClean="0">
                <a:solidFill>
                  <a:srgbClr val="000000"/>
                </a:solidFill>
                <a:latin typeface="Times New Roman" pitchFamily="65" charset="-122"/>
                <a:ea typeface="宋体" pitchFamily="65" charset="-122"/>
              </a:rPr>
              <a:t>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A.我们家的水缸</a:t>
            </a:r>
            <a:r>
              <a:rPr lang="zh-CN" altLang="en-US" sz="1530" u="sng" kern="0" dirty="0" smtClean="0">
                <a:solidFill>
                  <a:srgbClr val="000000"/>
                </a:solidFill>
                <a:latin typeface="Times New Roman" pitchFamily="65" charset="-122"/>
                <a:ea typeface="宋体" pitchFamily="65" charset="-122"/>
              </a:rPr>
              <a:t>雄踞</a:t>
            </a:r>
            <a:r>
              <a:rPr lang="zh-CN" altLang="en-US" sz="1530" kern="0" dirty="0" smtClean="0">
                <a:solidFill>
                  <a:srgbClr val="000000"/>
                </a:solidFill>
                <a:latin typeface="Times New Roman" pitchFamily="65" charset="-122"/>
                <a:ea typeface="宋体" pitchFamily="65" charset="-122"/>
              </a:rPr>
              <a:t>在厨房一角</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雄踞:颇有气势地蹲坐。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B.一个虚妄而</a:t>
            </a:r>
            <a:r>
              <a:rPr lang="zh-CN" altLang="en-US" sz="1530" u="sng" kern="0" dirty="0" smtClean="0">
                <a:solidFill>
                  <a:srgbClr val="000000"/>
                </a:solidFill>
                <a:latin typeface="Times New Roman" pitchFamily="65" charset="-122"/>
                <a:ea typeface="宋体" pitchFamily="65" charset="-122"/>
              </a:rPr>
              <a:t>热烈</a:t>
            </a:r>
            <a:r>
              <a:rPr lang="zh-CN" altLang="en-US" sz="1530" kern="0" dirty="0" smtClean="0">
                <a:solidFill>
                  <a:srgbClr val="000000"/>
                </a:solidFill>
                <a:latin typeface="Times New Roman" pitchFamily="65" charset="-122"/>
                <a:ea typeface="宋体" pitchFamily="65" charset="-122"/>
              </a:rPr>
              <a:t>的梦想也展开了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热烈:热闹,眼花缭乱。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C.爬出来的时候已经是一个</a:t>
            </a:r>
            <a:r>
              <a:rPr lang="zh-CN" altLang="en-US" sz="1530" u="sng" kern="0" dirty="0" smtClean="0">
                <a:solidFill>
                  <a:srgbClr val="000000"/>
                </a:solidFill>
                <a:latin typeface="Times New Roman" pitchFamily="65" charset="-122"/>
                <a:ea typeface="宋体" pitchFamily="65" charset="-122"/>
              </a:rPr>
              <a:t>正规</a:t>
            </a:r>
            <a:r>
              <a:rPr lang="zh-CN" altLang="en-US" sz="1530" kern="0" dirty="0" smtClean="0">
                <a:solidFill>
                  <a:srgbClr val="000000"/>
                </a:solidFill>
                <a:latin typeface="Times New Roman" pitchFamily="65" charset="-122"/>
                <a:ea typeface="宋体" pitchFamily="65" charset="-122"/>
              </a:rPr>
              <a:t>仙女的模样了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正规:与想象的标准吻合。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D.卖弄</a:t>
            </a:r>
            <a:r>
              <a:rPr lang="zh-CN" altLang="en-US" sz="1530" u="sng" kern="0" dirty="0" smtClean="0">
                <a:solidFill>
                  <a:srgbClr val="000000"/>
                </a:solidFill>
                <a:latin typeface="Times New Roman" pitchFamily="65" charset="-122"/>
                <a:ea typeface="宋体" pitchFamily="65" charset="-122"/>
              </a:rPr>
              <a:t>泛滥</a:t>
            </a:r>
            <a:r>
              <a:rPr lang="zh-CN" altLang="en-US" sz="1530" kern="0" dirty="0" smtClean="0">
                <a:solidFill>
                  <a:srgbClr val="000000"/>
                </a:solidFill>
                <a:latin typeface="Times New Roman" pitchFamily="65" charset="-122"/>
                <a:ea typeface="宋体" pitchFamily="65" charset="-122"/>
              </a:rPr>
              <a:t>的情感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泛滥:过度,不加节制。</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内容上,具体描写鹳雀所处的季节和环境以及鹳雀的外貌、动作等,突出表现了鹳雀</a:t>
            </a:r>
            <a:r>
              <a:rPr dirty="0"/>
              <a:t/>
            </a:r>
            <a:br>
              <a:rPr dirty="0"/>
            </a:br>
            <a:r>
              <a:rPr lang="zh-CN" altLang="en-US" sz="1530" kern="0" dirty="0" smtClean="0">
                <a:solidFill>
                  <a:srgbClr val="000000"/>
                </a:solidFill>
                <a:latin typeface="Times New Roman" pitchFamily="65" charset="-122"/>
                <a:ea typeface="宋体" pitchFamily="65" charset="-122"/>
              </a:rPr>
              <a:t>与芦花浑然一体的特点;结构上,承接上文,引出下文,为后文写翠色鸟在鹳雀头上落脚和鹳雀</a:t>
            </a:r>
            <a:r>
              <a:rPr dirty="0"/>
              <a:t/>
            </a:r>
            <a:br>
              <a:rPr dirty="0"/>
            </a:br>
            <a:r>
              <a:rPr lang="zh-CN" altLang="en-US" sz="1530" kern="0" dirty="0" smtClean="0">
                <a:solidFill>
                  <a:srgbClr val="000000"/>
                </a:solidFill>
                <a:latin typeface="Times New Roman" pitchFamily="65" charset="-122"/>
                <a:ea typeface="宋体" pitchFamily="65" charset="-122"/>
              </a:rPr>
              <a:t>伺机捕食做铺垫。</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分析语段作用,要结合语段在文中的的位置,从内容、结构等角度依次作答。第②段对</a:t>
            </a:r>
            <a:r>
              <a:rPr dirty="0"/>
              <a:t/>
            </a:r>
            <a:br>
              <a:rPr dirty="0"/>
            </a:br>
            <a:r>
              <a:rPr lang="zh-CN" altLang="en-US" sz="1530" kern="0" dirty="0" smtClean="0">
                <a:solidFill>
                  <a:srgbClr val="000000"/>
                </a:solidFill>
                <a:latin typeface="Times New Roman" pitchFamily="65" charset="-122"/>
                <a:ea typeface="宋体" pitchFamily="65" charset="-122"/>
              </a:rPr>
              <a:t>鹳雀进行了具体描写,写出了其特点,结构上承上启下。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①与上文第③段的描写呼应。②表现时间过去很久,而“那鹳雀却依然动也不动”,</a:t>
            </a:r>
            <a:r>
              <a:rPr dirty="0"/>
              <a:t/>
            </a:r>
            <a:br>
              <a:rPr dirty="0"/>
            </a:br>
            <a:r>
              <a:rPr lang="zh-CN" altLang="en-US" sz="1530" kern="0" dirty="0" smtClean="0">
                <a:solidFill>
                  <a:srgbClr val="000000"/>
                </a:solidFill>
                <a:latin typeface="Times New Roman" pitchFamily="65" charset="-122"/>
                <a:ea typeface="宋体" pitchFamily="65" charset="-122"/>
              </a:rPr>
              <a:t>突出鹳雀等待的耐心非同寻常;③借描写景物和自己的心理感受表现时间的流逝,形象生动。</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重要语句作用要结合其在文中的位置,从内容、结构等角度依次作答。分析内容作用</a:t>
            </a:r>
            <a:r>
              <a:rPr dirty="0"/>
              <a:t/>
            </a:r>
            <a:br>
              <a:rPr dirty="0"/>
            </a:br>
            <a:r>
              <a:rPr lang="zh-CN" altLang="en-US" sz="1530" kern="0" dirty="0" smtClean="0">
                <a:solidFill>
                  <a:srgbClr val="000000"/>
                </a:solidFill>
                <a:latin typeface="Times New Roman" pitchFamily="65" charset="-122"/>
                <a:ea typeface="宋体" pitchFamily="65" charset="-122"/>
              </a:rPr>
              <a:t>时要紧扣语句中的关键词以及关键词之间的关系。树荫已经移去,突出时间之长,鹳雀等待的</a:t>
            </a:r>
            <a:r>
              <a:rPr dirty="0"/>
              <a:t/>
            </a:r>
            <a:br>
              <a:rPr dirty="0"/>
            </a:br>
            <a:r>
              <a:rPr lang="zh-CN" altLang="en-US" sz="1530" kern="0" dirty="0" smtClean="0">
                <a:solidFill>
                  <a:srgbClr val="000000"/>
                </a:solidFill>
                <a:latin typeface="Times New Roman" pitchFamily="65" charset="-122"/>
                <a:ea typeface="宋体" pitchFamily="65" charset="-122"/>
              </a:rPr>
              <a:t>耐心;从“我”的角度而言,也写出了“我”的心理感受。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①运用了比喻、夸张的修辞手法。“如闪电,似流星,又如利剑出鞘”形象地再现了</a:t>
            </a:r>
            <a:r>
              <a:rPr dirty="0"/>
              <a:t/>
            </a:r>
            <a:br>
              <a:rPr dirty="0"/>
            </a:br>
            <a:r>
              <a:rPr lang="zh-CN" altLang="en-US" sz="1530" kern="0" dirty="0" smtClean="0">
                <a:solidFill>
                  <a:srgbClr val="000000"/>
                </a:solidFill>
                <a:latin typeface="Times New Roman" pitchFamily="65" charset="-122"/>
                <a:ea typeface="宋体" pitchFamily="65" charset="-122"/>
              </a:rPr>
              <a:t>鹳雀目光的敏锐、犀利。②整散句结合。语言错落有致,富有节奏感和画面感。</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分析表达特色要紧扣语段的关键词语,从修辞、语言、句式等角度依次回答,回答时要</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围绕陈述对象和文章情感主旨,如“如闪电,似流星,又如利剑出鞘”的描写,形象地再现了鹳</a:t>
            </a:r>
            <a:r>
              <a:rPr dirty="0"/>
              <a:t/>
            </a:r>
            <a:br>
              <a:rPr dirty="0"/>
            </a:br>
            <a:r>
              <a:rPr lang="zh-CN" altLang="en-US" sz="1530" kern="0" dirty="0" smtClean="0">
                <a:solidFill>
                  <a:srgbClr val="000000"/>
                </a:solidFill>
                <a:latin typeface="Times New Roman" pitchFamily="65" charset="-122"/>
                <a:ea typeface="宋体" pitchFamily="65" charset="-122"/>
              </a:rPr>
              <a:t>雀目光的敏锐、犀利。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①写鹳雀垂下翅膀,缩回长颈,隐身于浅灰色的芦花中,等待猎物,非常具有隐蔽性,表</a:t>
            </a:r>
            <a:r>
              <a:rPr dirty="0"/>
              <a:t/>
            </a:r>
            <a:br>
              <a:rPr dirty="0"/>
            </a:br>
            <a:r>
              <a:rPr lang="zh-CN" altLang="en-US" sz="1530" kern="0" dirty="0" smtClean="0">
                <a:solidFill>
                  <a:srgbClr val="000000"/>
                </a:solidFill>
                <a:latin typeface="Times New Roman" pitchFamily="65" charset="-122"/>
                <a:ea typeface="宋体" pitchFamily="65" charset="-122"/>
              </a:rPr>
              <a:t>现了鹳雀善于利用环境的生存智慧;②写鹳雀长时间的等待,能忍受翠色鸟的折腾,终有收获,</a:t>
            </a:r>
            <a:r>
              <a:rPr dirty="0"/>
              <a:t/>
            </a:r>
            <a:br>
              <a:rPr dirty="0"/>
            </a:br>
            <a:r>
              <a:rPr lang="zh-CN" altLang="en-US" sz="1530" kern="0" dirty="0" smtClean="0">
                <a:solidFill>
                  <a:srgbClr val="000000"/>
                </a:solidFill>
                <a:latin typeface="Times New Roman" pitchFamily="65" charset="-122"/>
                <a:ea typeface="宋体" pitchFamily="65" charset="-122"/>
              </a:rPr>
              <a:t>说明一个人要想成功,要学会等待机会,耐得住寂寞,更要禁受住外物的骚扰;③描写鹳雀见到</a:t>
            </a:r>
            <a:r>
              <a:rPr dirty="0"/>
              <a:t/>
            </a:r>
            <a:br>
              <a:rPr dirty="0"/>
            </a:br>
            <a:r>
              <a:rPr lang="zh-CN" altLang="en-US" sz="1530" kern="0" dirty="0" smtClean="0">
                <a:solidFill>
                  <a:srgbClr val="000000"/>
                </a:solidFill>
                <a:latin typeface="Times New Roman" pitchFamily="65" charset="-122"/>
                <a:ea typeface="宋体" pitchFamily="65" charset="-122"/>
              </a:rPr>
              <a:t>鲤鱼刚到脚下时,就迅速尖喙入水,成功获取猎物,启示我们要善于抓住机会;④描写鹭鸶慌里</a:t>
            </a:r>
            <a:r>
              <a:rPr dirty="0"/>
              <a:t/>
            </a:r>
            <a:br>
              <a:rPr dirty="0"/>
            </a:br>
            <a:r>
              <a:rPr lang="zh-CN" altLang="en-US" sz="1530" kern="0" dirty="0" smtClean="0">
                <a:solidFill>
                  <a:srgbClr val="000000"/>
                </a:solidFill>
                <a:latin typeface="Times New Roman" pitchFamily="65" charset="-122"/>
                <a:ea typeface="宋体" pitchFamily="65" charset="-122"/>
              </a:rPr>
              <a:t>慌张地不停地寻食儿,结果收获寥寥,与鹳雀形成鲜明对比,表明做好一件事,要踏实稳重,有目</a:t>
            </a:r>
            <a:r>
              <a:rPr dirty="0"/>
              <a:t/>
            </a:r>
            <a:br>
              <a:rPr dirty="0"/>
            </a:br>
            <a:r>
              <a:rPr lang="zh-CN" altLang="en-US" sz="1530" kern="0" dirty="0" smtClean="0">
                <a:solidFill>
                  <a:srgbClr val="000000"/>
                </a:solidFill>
                <a:latin typeface="Times New Roman" pitchFamily="65" charset="-122"/>
                <a:ea typeface="宋体" pitchFamily="65" charset="-122"/>
              </a:rPr>
              <a:t>标,找准时机,不可盲目行动。</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分析文章主旨要根据散文中的描写对象,紧扣文本中的正面描写和侧面描写语句,勾画</a:t>
            </a:r>
            <a:r>
              <a:rPr dirty="0"/>
              <a:t/>
            </a:r>
            <a:br>
              <a:rPr dirty="0"/>
            </a:br>
            <a:r>
              <a:rPr lang="zh-CN" altLang="en-US" sz="1530" kern="0" dirty="0" smtClean="0">
                <a:solidFill>
                  <a:srgbClr val="000000"/>
                </a:solidFill>
                <a:latin typeface="Times New Roman" pitchFamily="65" charset="-122"/>
                <a:ea typeface="宋体" pitchFamily="65" charset="-122"/>
              </a:rPr>
              <a:t>关键词语,整合重要信息作答。由鹳雀等待猎物具有隐蔽性可见善于利用环境的生存智慧;由</a:t>
            </a:r>
            <a:r>
              <a:rPr dirty="0"/>
              <a:t/>
            </a:r>
            <a:br>
              <a:rPr dirty="0"/>
            </a:br>
            <a:r>
              <a:rPr lang="zh-CN" altLang="en-US" sz="1530" kern="0" dirty="0" smtClean="0">
                <a:solidFill>
                  <a:srgbClr val="000000"/>
                </a:solidFill>
                <a:latin typeface="Times New Roman" pitchFamily="65" charset="-122"/>
                <a:ea typeface="宋体" pitchFamily="65" charset="-122"/>
              </a:rPr>
              <a:t>鹳雀长时间的等待可见要耐得住寂寞;由鹳雀获取猎物可见要善于抓住机会;由鹭鸶的慌里慌</a:t>
            </a:r>
            <a:r>
              <a:rPr dirty="0"/>
              <a:t/>
            </a:r>
            <a:br>
              <a:rPr dirty="0"/>
            </a:br>
            <a:r>
              <a:rPr lang="zh-CN" altLang="en-US" sz="1530" kern="0" dirty="0" smtClean="0">
                <a:solidFill>
                  <a:srgbClr val="000000"/>
                </a:solidFill>
                <a:latin typeface="Times New Roman" pitchFamily="65" charset="-122"/>
                <a:ea typeface="宋体" pitchFamily="65" charset="-122"/>
              </a:rPr>
              <a:t>张和鹳雀对比可见要踏实稳重,有目标,找准时机,不可盲目行动。</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三、(2018江苏第三次全国大联考,13—16)阅读下面的作品,回答1—4题。(20分)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塞罕坝的“横平竖直”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王国平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位于河北承德的塞罕坝,落叶松遍布,笔挺笔挺的。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这些松树经历的四季,都不是一般意义上的时序更迭。冬天长期唱主角,春天、夏天被强行压</a:t>
            </a:r>
            <a:r>
              <a:t/>
            </a:r>
            <a:br/>
            <a:r>
              <a:rPr lang="zh-CN" altLang="en-US" sz="1530" kern="0" dirty="0" smtClean="0">
                <a:solidFill>
                  <a:srgbClr val="000000"/>
                </a:solidFill>
                <a:latin typeface="Times New Roman" pitchFamily="65" charset="-122"/>
                <a:ea typeface="宋体" pitchFamily="65" charset="-122"/>
              </a:rPr>
              <a:t>缩了,高寒、沙化、干旱,带有负面色彩的词在这里集合,兴冲冲地向松树发起攻击。松树们不</a:t>
            </a:r>
            <a:r>
              <a:t/>
            </a:r>
            <a:br/>
            <a:r>
              <a:rPr lang="zh-CN" altLang="en-US" sz="1530" kern="0" dirty="0" smtClean="0">
                <a:solidFill>
                  <a:srgbClr val="000000"/>
                </a:solidFill>
                <a:latin typeface="Times New Roman" pitchFamily="65" charset="-122"/>
                <a:ea typeface="宋体" pitchFamily="65" charset="-122"/>
              </a:rPr>
              <a:t>加理会,顶天立地,铆足了劲,往上长,直直地往上长。“何当凌云霄,直上数千尺”“白首归来</a:t>
            </a:r>
            <a:r>
              <a:t/>
            </a:r>
            <a:br/>
            <a:r>
              <a:rPr lang="zh-CN" altLang="en-US" sz="1530" kern="0" dirty="0" smtClean="0">
                <a:solidFill>
                  <a:srgbClr val="000000"/>
                </a:solidFill>
                <a:latin typeface="Times New Roman" pitchFamily="65" charset="-122"/>
                <a:ea typeface="宋体" pitchFamily="65" charset="-122"/>
              </a:rPr>
              <a:t>种万松,待看千尺舞霜风”“时人不识凌云木,直待凌云始道高”,这些句子,都是历代文人写</a:t>
            </a:r>
            <a:r>
              <a:t/>
            </a:r>
            <a:br/>
            <a:r>
              <a:rPr lang="zh-CN" altLang="en-US" sz="1530" kern="0" dirty="0" smtClean="0">
                <a:solidFill>
                  <a:srgbClr val="000000"/>
                </a:solidFill>
                <a:latin typeface="Times New Roman" pitchFamily="65" charset="-122"/>
                <a:ea typeface="宋体" pitchFamily="65" charset="-122"/>
              </a:rPr>
              <a:t>给松树的,都是高声礼赞。松树的品行,好像自古以来就是免检的。塞罕坝是松树的天下。这</a:t>
            </a:r>
            <a:r>
              <a:t/>
            </a:r>
            <a:br/>
            <a:r>
              <a:rPr lang="zh-CN" altLang="en-US" sz="1530" kern="0" dirty="0" smtClean="0">
                <a:solidFill>
                  <a:srgbClr val="000000"/>
                </a:solidFill>
                <a:latin typeface="Times New Roman" pitchFamily="65" charset="-122"/>
                <a:ea typeface="宋体" pitchFamily="65" charset="-122"/>
              </a:rPr>
              <a:t>些松树,跟风对话,跟雪周旋,跟寂寞逗趣。漫步塞罕坝,目力所及都是挺立着的灵魂。你会感</a:t>
            </a:r>
            <a:r>
              <a:t/>
            </a:r>
            <a:br/>
            <a:r>
              <a:rPr lang="zh-CN" altLang="en-US" sz="1530" kern="0" dirty="0" smtClean="0">
                <a:solidFill>
                  <a:srgbClr val="000000"/>
                </a:solidFill>
                <a:latin typeface="Times New Roman" pitchFamily="65" charset="-122"/>
                <a:ea typeface="宋体" pitchFamily="65" charset="-122"/>
              </a:rPr>
              <a:t>觉被一股正气萦绕着,内心不由得生发出敬畏的情感。</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在这片140万亩的土地上,人工绿化面积达112万亩。都说塞罕坝在大地上书写着绿色奇迹,那</a:t>
            </a:r>
            <a:r>
              <a:t/>
            </a:r>
            <a:br/>
            <a:r>
              <a:rPr lang="zh-CN" altLang="en-US" sz="1530" kern="0" dirty="0" smtClean="0">
                <a:solidFill>
                  <a:srgbClr val="000000"/>
                </a:solidFill>
                <a:latin typeface="Times New Roman" pitchFamily="65" charset="-122"/>
                <a:ea typeface="宋体" pitchFamily="65" charset="-122"/>
              </a:rPr>
              <a:t>么松树负责的就是那一笔稳健的“竖”。</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松树在地上投下的影子,就是路。</a:t>
            </a:r>
            <a:r>
              <a:rPr lang="zh-CN" altLang="en-US" sz="1530" u="sng" kern="0" dirty="0" smtClean="0">
                <a:solidFill>
                  <a:srgbClr val="000000"/>
                </a:solidFill>
                <a:latin typeface="Times New Roman" pitchFamily="65" charset="-122"/>
                <a:ea typeface="宋体" pitchFamily="65" charset="-122"/>
              </a:rPr>
              <a:t>塞罕坝的路,那么的细,那么的长,就像孩子用纯白色的油画</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u="sng" kern="0" dirty="0" smtClean="0">
                <a:solidFill>
                  <a:srgbClr val="000000"/>
                </a:solidFill>
                <a:latin typeface="Times New Roman" pitchFamily="65" charset="-122"/>
                <a:ea typeface="宋体" pitchFamily="65" charset="-122"/>
              </a:rPr>
              <a:t>棒,在硕大的墨绿色纸张上画出的一道道平展的白线,径直地伸向远方。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塞罕坝原本没有路,是塞罕坝人用铁脚板踩出了一条条路。森林深处的一条条小道,给塞罕坝</a:t>
            </a:r>
            <a:r>
              <a:t/>
            </a:r>
            <a:br/>
            <a:r>
              <a:rPr lang="zh-CN" altLang="en-US" sz="1530" kern="0" dirty="0" smtClean="0">
                <a:solidFill>
                  <a:srgbClr val="000000"/>
                </a:solidFill>
                <a:latin typeface="Times New Roman" pitchFamily="65" charset="-122"/>
                <a:ea typeface="宋体" pitchFamily="65" charset="-122"/>
              </a:rPr>
              <a:t>添上了灵气,让塞罕坝的花草树木跟人亲近了,也让塞罕坝的壮美与幽深得以被人识、被人</a:t>
            </a:r>
            <a:r>
              <a:t/>
            </a:r>
            <a:br/>
            <a:r>
              <a:rPr lang="zh-CN" altLang="en-US" sz="1530" kern="0" dirty="0" smtClean="0">
                <a:solidFill>
                  <a:srgbClr val="000000"/>
                </a:solidFill>
                <a:latin typeface="Times New Roman" pitchFamily="65" charset="-122"/>
                <a:ea typeface="宋体" pitchFamily="65" charset="-122"/>
              </a:rPr>
              <a:t>叹、被人爱。</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你如果添加了塞罕坝人为微信好友,又关心微信运动的计步排名,就会发现,塞罕坝人多数时候</a:t>
            </a:r>
            <a:r>
              <a:t/>
            </a:r>
            <a:br/>
            <a:r>
              <a:rPr lang="zh-CN" altLang="en-US" sz="1530" kern="0" dirty="0" smtClean="0">
                <a:solidFill>
                  <a:srgbClr val="000000"/>
                </a:solidFill>
                <a:latin typeface="Times New Roman" pitchFamily="65" charset="-122"/>
                <a:ea typeface="宋体" pitchFamily="65" charset="-122"/>
              </a:rPr>
              <a:t>是排在前列的,甚至不时占据封面。这是因为塞罕坝人总是在路上,喜欢在“林子”里转悠,他</a:t>
            </a:r>
            <a:r>
              <a:t/>
            </a:r>
            <a:br/>
            <a:r>
              <a:rPr lang="zh-CN" altLang="en-US" sz="1530" kern="0" dirty="0" smtClean="0">
                <a:solidFill>
                  <a:srgbClr val="000000"/>
                </a:solidFill>
                <a:latin typeface="Times New Roman" pitchFamily="65" charset="-122"/>
                <a:ea typeface="宋体" pitchFamily="65" charset="-122"/>
              </a:rPr>
              <a:t>们在工作,在生活,在守护绿色,在制造“氧气”,在用坚实的脚步丈量着、书写着大地上的那</a:t>
            </a:r>
            <a:r>
              <a:t/>
            </a:r>
            <a:br/>
            <a:r>
              <a:rPr lang="zh-CN" altLang="en-US" sz="1530" kern="0" dirty="0" smtClean="0">
                <a:solidFill>
                  <a:srgbClr val="000000"/>
                </a:solidFill>
                <a:latin typeface="Times New Roman" pitchFamily="65" charset="-122"/>
                <a:ea typeface="宋体" pitchFamily="65" charset="-122"/>
              </a:rPr>
              <a:t>一笔舒展的“横”。</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有了“横”与“竖”,坐标系的X轴、Y轴就确立了,而坐标系的原点,站着的是“人”。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一撇一捺,重重两笔,挥就的是人的浩浩威严,“水火有气而无生,草木有生而无知,禽兽有知而</a:t>
            </a:r>
            <a:r>
              <a:t/>
            </a:r>
            <a:br/>
            <a:r>
              <a:rPr lang="zh-CN" altLang="en-US" sz="1530" kern="0" dirty="0" smtClean="0">
                <a:solidFill>
                  <a:srgbClr val="000000"/>
                </a:solidFill>
                <a:latin typeface="Times New Roman" pitchFamily="65" charset="-122"/>
                <a:ea typeface="宋体" pitchFamily="65" charset="-122"/>
              </a:rPr>
              <a:t>无义,人有气、有生、有知,亦且有义,故最为天下贵也”。塞罕坝人,在茫茫荒漠上种树,历时</a:t>
            </a:r>
            <a:r>
              <a:t/>
            </a:r>
            <a:br/>
            <a:r>
              <a:rPr lang="zh-CN" altLang="en-US" sz="1530" kern="0" dirty="0" smtClean="0">
                <a:solidFill>
                  <a:srgbClr val="000000"/>
                </a:solidFill>
                <a:latin typeface="Times New Roman" pitchFamily="65" charset="-122"/>
                <a:ea typeface="宋体" pitchFamily="65" charset="-122"/>
              </a:rPr>
              <a:t>五十五载,那么单调,那么漫长,他们顶住了风,挡住了雨,吞下了苦,咽下了痛,以强硬的姿态号令</a:t>
            </a:r>
            <a:r>
              <a:t/>
            </a:r>
            <a:br/>
            <a:r>
              <a:rPr lang="zh-CN" altLang="en-US" sz="1530" kern="0" dirty="0" smtClean="0">
                <a:solidFill>
                  <a:srgbClr val="000000"/>
                </a:solidFill>
                <a:latin typeface="Times New Roman" pitchFamily="65" charset="-122"/>
                <a:ea typeface="宋体" pitchFamily="65" charset="-122"/>
              </a:rPr>
              <a:t>茫茫荒漠变身茫茫林海,让绿色常驻人心,并见证着生态保护跃居时代主潮。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一撇一捺,轻轻两笔,也状写着人的柔性智慧,“竭泽而渔,岂不获得?而明年无鱼;焚薮而田,岂</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不获得?而明年无兽”。塞罕坝人伺候着自己或前辈种下的这些树,担心它们受森林病虫害的</a:t>
            </a:r>
            <a:r>
              <a:t/>
            </a:r>
            <a:br/>
            <a:r>
              <a:rPr lang="zh-CN" altLang="en-US" sz="1530" kern="0" dirty="0" smtClean="0">
                <a:solidFill>
                  <a:srgbClr val="000000"/>
                </a:solidFill>
                <a:latin typeface="Times New Roman" pitchFamily="65" charset="-122"/>
                <a:ea typeface="宋体" pitchFamily="65" charset="-122"/>
              </a:rPr>
              <a:t>困扰,有个“头疼脑热”,又忧心它们一着不慎“惹火上身”,后果难以想象。在石质阳坡植</a:t>
            </a:r>
            <a:r>
              <a:t/>
            </a:r>
            <a:br/>
            <a:r>
              <a:rPr lang="zh-CN" altLang="en-US" sz="1530" kern="0" dirty="0" smtClean="0">
                <a:solidFill>
                  <a:srgbClr val="000000"/>
                </a:solidFill>
                <a:latin typeface="Times New Roman" pitchFamily="65" charset="-122"/>
                <a:ea typeface="宋体" pitchFamily="65" charset="-122"/>
              </a:rPr>
              <a:t>树,泥土少,只能从别处运来,他们叫“客土回填”,给一堆土以宾客般的礼遇,整个植树的氛围</a:t>
            </a:r>
            <a:r>
              <a:t/>
            </a:r>
            <a:br/>
            <a:r>
              <a:rPr lang="zh-CN" altLang="en-US" sz="1530" kern="0" dirty="0" smtClean="0">
                <a:solidFill>
                  <a:srgbClr val="000000"/>
                </a:solidFill>
                <a:latin typeface="Times New Roman" pitchFamily="65" charset="-122"/>
                <a:ea typeface="宋体" pitchFamily="65" charset="-122"/>
              </a:rPr>
              <a:t>也平添了几分庄严。他们还喜欢把“适地适树”的说法挂在嘴边,这跟“到什么山唱什么</a:t>
            </a:r>
            <a:r>
              <a:t/>
            </a:r>
            <a:br/>
            <a:r>
              <a:rPr lang="zh-CN" altLang="en-US" sz="1530" kern="0" dirty="0" smtClean="0">
                <a:solidFill>
                  <a:srgbClr val="000000"/>
                </a:solidFill>
                <a:latin typeface="Times New Roman" pitchFamily="65" charset="-122"/>
                <a:ea typeface="宋体" pitchFamily="65" charset="-122"/>
              </a:rPr>
              <a:t>歌”是一个道理,到什么地方种什么树,蛮横不得,强扭不来。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塞罕坝人,演绎着人与自然关系的积极面与光明面。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横平竖直,一撇一捺,塞罕坝书写着一个“本”字。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1962年,那么一个年代,国家决定要在塞罕坝组建林场,目的和期望凝结在27个汉字的字里行</a:t>
            </a:r>
            <a:r>
              <a:t/>
            </a:r>
            <a:br/>
            <a:r>
              <a:rPr lang="zh-CN" altLang="en-US" sz="1530" kern="0" dirty="0" smtClean="0">
                <a:solidFill>
                  <a:srgbClr val="000000"/>
                </a:solidFill>
                <a:latin typeface="Times New Roman" pitchFamily="65" charset="-122"/>
                <a:ea typeface="宋体" pitchFamily="65" charset="-122"/>
              </a:rPr>
              <a:t>间:“改变当地自然面貌,保持水土,为减少京津地带风沙危害创造条件。”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这就是“本”,塞罕坝人“不忘本”。这就是“初心”,塞罕坝人“不忘初心”。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每年涵养水源、净化水质1.37亿立方米,每年释放氧气54.5万吨,拥有国家重点保护动物47</a:t>
            </a:r>
            <a:r>
              <a:t/>
            </a:r>
            <a:br/>
            <a:r>
              <a:rPr lang="zh-CN" altLang="en-US" sz="1530" kern="0" dirty="0" smtClean="0">
                <a:solidFill>
                  <a:srgbClr val="000000"/>
                </a:solidFill>
                <a:latin typeface="Times New Roman" pitchFamily="65" charset="-122"/>
                <a:ea typeface="宋体" pitchFamily="65" charset="-122"/>
              </a:rPr>
              <a:t>种、植物9种</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这是塞罕坝人提交的成绩单。</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横平竖直,一撇一捺,塞罕坝书写着一个“木”字。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森林,树木,是塞罕坝人的亲属、朋友,亦是恋人,生死相依,你侬我侬。</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海子有诗:“活在这珍贵的人间/人类和植物一样幸福/爱情和雨水一样幸福。”</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塞罕坝有多个苗圃,树苗在这里得到精心呵护、培育,待时机成熟,就装上车,被运往四面八</a:t>
            </a:r>
            <a:r>
              <a:t/>
            </a:r>
            <a:br/>
            <a:r>
              <a:rPr lang="zh-CN" altLang="en-US" sz="1530" kern="0" dirty="0" smtClean="0">
                <a:solidFill>
                  <a:srgbClr val="000000"/>
                </a:solidFill>
                <a:latin typeface="Times New Roman" pitchFamily="65" charset="-122"/>
                <a:ea typeface="宋体" pitchFamily="65" charset="-122"/>
              </a:rPr>
              <a:t>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塞罕坝人嘴边的这些“苗子”,携带着塞罕坝的基因,盛满了塞罕坝人的情谊</a:t>
            </a:r>
            <a:r>
              <a:rPr lang="zh-CN" altLang="en-US" sz="1530"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去吧!去吧!塞罕坝的“苗子”,去美化别人的幸福生活,去装点我们共同的家。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(选自《光明日报》,有删改)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1.文章第7段有什么作用?请结合文本简要概括。(6分)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2.请赏析文中画线的句子。(4分)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3.文中为什么引用海子的诗?(4分)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4.请结合文本内容,简要概括标题的含义。(6分)</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内容上,将“横”和“竖”分别比作坐标系的X轴、Y轴,点出人在坐标系中的位置。</a:t>
            </a:r>
            <a:r>
              <a:rPr dirty="0"/>
              <a:t/>
            </a:r>
            <a:br>
              <a:rPr dirty="0"/>
            </a:br>
            <a:r>
              <a:rPr lang="zh-CN" altLang="en-US" sz="1530" kern="0" dirty="0" smtClean="0">
                <a:solidFill>
                  <a:srgbClr val="000000"/>
                </a:solidFill>
                <a:latin typeface="Times New Roman" pitchFamily="65" charset="-122"/>
                <a:ea typeface="宋体" pitchFamily="65" charset="-122"/>
              </a:rPr>
              <a:t>结构上,既总结了上文的“横”与“竖”;又引出下文,描述人在处理人与自然的关系中表现出</a:t>
            </a:r>
            <a:r>
              <a:rPr dirty="0"/>
              <a:t/>
            </a:r>
            <a:br>
              <a:rPr dirty="0"/>
            </a:br>
            <a:r>
              <a:rPr lang="zh-CN" altLang="en-US" sz="1530" kern="0" dirty="0" smtClean="0">
                <a:solidFill>
                  <a:srgbClr val="000000"/>
                </a:solidFill>
                <a:latin typeface="Times New Roman" pitchFamily="65" charset="-122"/>
                <a:ea typeface="宋体" pitchFamily="65" charset="-122"/>
              </a:rPr>
              <a:t>来的积极作用。</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语段作用题要结合该段在文中的位置,从内容、结构、表达等角度依次作答。内容上,</a:t>
            </a:r>
            <a:r>
              <a:rPr dirty="0"/>
              <a:t/>
            </a:r>
            <a:br>
              <a:rPr dirty="0"/>
            </a:br>
            <a:r>
              <a:rPr lang="zh-CN" altLang="en-US" sz="1530" kern="0" dirty="0" smtClean="0">
                <a:solidFill>
                  <a:srgbClr val="000000"/>
                </a:solidFill>
                <a:latin typeface="Times New Roman" pitchFamily="65" charset="-122"/>
                <a:ea typeface="宋体" pitchFamily="65" charset="-122"/>
              </a:rPr>
              <a:t>由“横”“竖”确定坐标系的X轴、Y轴,进而强调“人”是原点,点出人的位置;结构上,从与</a:t>
            </a:r>
            <a:r>
              <a:rPr dirty="0"/>
              <a:t/>
            </a:r>
            <a:br>
              <a:rPr dirty="0"/>
            </a:br>
            <a:r>
              <a:rPr lang="zh-CN" altLang="en-US" sz="1530" kern="0" dirty="0" smtClean="0">
                <a:solidFill>
                  <a:srgbClr val="000000"/>
                </a:solidFill>
                <a:latin typeface="Times New Roman" pitchFamily="65" charset="-122"/>
                <a:ea typeface="宋体" pitchFamily="65" charset="-122"/>
              </a:rPr>
              <a:t>上下文的联系可知总结了上文的“横”“竖”,又引出下文人的积极作用。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运用了比喻的修辞手法,绿林映白路,色彩鲜亮,生动形象地描绘了塞罕坝的路在无边</a:t>
            </a:r>
            <a:r>
              <a:rPr dirty="0"/>
              <a:t/>
            </a:r>
            <a:br>
              <a:rPr dirty="0"/>
            </a:br>
            <a:r>
              <a:rPr lang="zh-CN" altLang="en-US" sz="1530" kern="0" dirty="0" smtClean="0">
                <a:solidFill>
                  <a:srgbClr val="000000"/>
                </a:solidFill>
                <a:latin typeface="Times New Roman" pitchFamily="65" charset="-122"/>
                <a:ea typeface="宋体" pitchFamily="65" charset="-122"/>
              </a:rPr>
              <a:t>绿林的映衬下细长的特点,表达了作者对塞罕坝人勤劳、奉献精神的赞美。</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赏析文中重要句子,要结合表达技巧,从内容、结构等角度依次作答。内容上,从写了什</a:t>
            </a:r>
            <a:r>
              <a:rPr dirty="0"/>
              <a:t/>
            </a:r>
            <a:br>
              <a:rPr dirty="0"/>
            </a:br>
            <a:r>
              <a:rPr lang="zh-CN" altLang="en-US" sz="1530" kern="0" dirty="0" smtClean="0">
                <a:solidFill>
                  <a:srgbClr val="000000"/>
                </a:solidFill>
                <a:latin typeface="Times New Roman" pitchFamily="65" charset="-122"/>
                <a:ea typeface="宋体" pitchFamily="65" charset="-122"/>
              </a:rPr>
              <a:t>么而言可知写出了路细长的特点,从为什么写角度则表达了作者对塞罕坝人勤劳、奉献精神</a:t>
            </a:r>
            <a:r>
              <a:rPr dirty="0"/>
              <a:t/>
            </a:r>
            <a:br>
              <a:rPr dirty="0"/>
            </a:br>
            <a:r>
              <a:rPr lang="zh-CN" altLang="en-US" sz="1530" kern="0" dirty="0" smtClean="0">
                <a:solidFill>
                  <a:srgbClr val="000000"/>
                </a:solidFill>
                <a:latin typeface="Times New Roman" pitchFamily="65" charset="-122"/>
                <a:ea typeface="宋体" pitchFamily="65" charset="-122"/>
              </a:rPr>
              <a:t>的赞美。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表达塞罕坝人对植物的热爱、与植物之间的亲密关系,他们享受着塞罕坝森林给自</a:t>
            </a:r>
            <a:r>
              <a:rPr dirty="0"/>
              <a:t/>
            </a:r>
            <a:br>
              <a:rPr dirty="0"/>
            </a:br>
            <a:r>
              <a:rPr lang="zh-CN" altLang="en-US" sz="1530" kern="0" dirty="0" smtClean="0">
                <a:solidFill>
                  <a:srgbClr val="000000"/>
                </a:solidFill>
                <a:latin typeface="Times New Roman" pitchFamily="65" charset="-122"/>
                <a:ea typeface="宋体" pitchFamily="65" charset="-122"/>
              </a:rPr>
              <a:t>己带来的幸福感,表达了他们对生活的热爱。使文章具有诗意,增强了文章的文学色彩。</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回答引用诗句的作用时,要结合其在文中的位置,从内容、结构、诗句特点等角度依次</a:t>
            </a:r>
            <a:r>
              <a:rPr dirty="0"/>
              <a:t/>
            </a:r>
            <a:br>
              <a:rPr dirty="0"/>
            </a:br>
            <a:r>
              <a:rPr lang="zh-CN" altLang="en-US" sz="1530" kern="0" dirty="0" smtClean="0">
                <a:solidFill>
                  <a:srgbClr val="000000"/>
                </a:solidFill>
                <a:latin typeface="Times New Roman" pitchFamily="65" charset="-122"/>
                <a:ea typeface="宋体" pitchFamily="65" charset="-122"/>
              </a:rPr>
              <a:t>作答。内容上写出了人和植物的关系,写出了人的幸福感;诗句增强了文章的文学色彩。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4.答案　“塞罕坝的‘横平竖直’”,“竖直”是写塞罕坝在环境极为恶劣的条件下,绿化率</a:t>
            </a:r>
            <a:r>
              <a:rPr dirty="0"/>
              <a:t/>
            </a:r>
            <a:br>
              <a:rPr dirty="0"/>
            </a:br>
            <a:r>
              <a:rPr lang="zh-CN" altLang="en-US" sz="1530" kern="0" dirty="0" smtClean="0">
                <a:solidFill>
                  <a:srgbClr val="000000"/>
                </a:solidFill>
                <a:latin typeface="Times New Roman" pitchFamily="65" charset="-122"/>
                <a:ea typeface="宋体" pitchFamily="65" charset="-122"/>
              </a:rPr>
              <a:t>却极高,到处都是松树,赞美了松树坚毅、顽强、充满正气的精神。“横平”是写塞罕坝人踩</a:t>
            </a:r>
            <a:r>
              <a:rPr dirty="0"/>
              <a:t/>
            </a:r>
            <a:br>
              <a:rPr dirty="0"/>
            </a:br>
            <a:r>
              <a:rPr lang="zh-CN" altLang="en-US" sz="1530" kern="0" dirty="0" smtClean="0">
                <a:solidFill>
                  <a:srgbClr val="000000"/>
                </a:solidFill>
                <a:latin typeface="Times New Roman" pitchFamily="65" charset="-122"/>
                <a:ea typeface="宋体" pitchFamily="65" charset="-122"/>
              </a:rPr>
              <a:t>出又细又长的路,表达了对塞罕坝人不畏艰辛、执着奉献精神的赞美。</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文章标题为“塞罕坝的‘横平竖直’”,理解其含义要根据标题特点,结合文章主旨情</a:t>
            </a:r>
            <a:r>
              <a:rPr dirty="0"/>
              <a:t/>
            </a:r>
            <a:br>
              <a:rPr dirty="0"/>
            </a:br>
            <a:r>
              <a:rPr lang="zh-CN" altLang="en-US" sz="1530" kern="0" dirty="0" smtClean="0">
                <a:solidFill>
                  <a:srgbClr val="000000"/>
                </a:solidFill>
                <a:latin typeface="Times New Roman" pitchFamily="65" charset="-122"/>
                <a:ea typeface="宋体" pitchFamily="65" charset="-122"/>
              </a:rPr>
              <a:t>感,把握表达对象。从松树角度可知赞美了松树坚毅、顽强、充满正气的精神。从塞罕坝人</a:t>
            </a:r>
            <a:r>
              <a:rPr dirty="0"/>
              <a:t/>
            </a:r>
            <a:br>
              <a:rPr dirty="0"/>
            </a:br>
            <a:r>
              <a:rPr lang="zh-CN" altLang="en-US" sz="1530" kern="0" dirty="0" smtClean="0">
                <a:solidFill>
                  <a:srgbClr val="000000"/>
                </a:solidFill>
                <a:latin typeface="Times New Roman" pitchFamily="65" charset="-122"/>
                <a:ea typeface="宋体" pitchFamily="65" charset="-122"/>
              </a:rPr>
              <a:t>的角度可知作者赞美了他们不畏艰辛、执着的奉献精神。</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四、(2017常州一中模拟,13—16)阅读下文,回答问题。(20分)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竹　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木 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莫干山以多竹著名,挺修、茂密、青翠、蔽山成林,望而动衷。尤其是早晨,缭雾乍散,无数高</a:t>
            </a:r>
            <a:r>
              <a:t/>
            </a:r>
            <a:br/>
            <a:r>
              <a:rPr lang="zh-CN" altLang="en-US" sz="1530" kern="0" dirty="0" smtClean="0">
                <a:solidFill>
                  <a:srgbClr val="000000"/>
                </a:solidFill>
                <a:latin typeface="Times New Roman" pitchFamily="65" charset="-122"/>
                <a:ea typeface="宋体" pitchFamily="65" charset="-122"/>
              </a:rPr>
              <a:t>高的梢尖,首映日光而摇曳,便觉众鸟酬鸣为的是竹子,长风为竹子越岭而来,我亦为看竹子乃</a:t>
            </a:r>
            <a:r>
              <a:t/>
            </a:r>
            <a:br/>
            <a:r>
              <a:rPr lang="zh-CN" altLang="en-US" sz="1530" kern="0" dirty="0" smtClean="0">
                <a:solidFill>
                  <a:srgbClr val="000000"/>
                </a:solidFill>
                <a:latin typeface="Times New Roman" pitchFamily="65" charset="-122"/>
                <a:ea typeface="宋体" pitchFamily="65" charset="-122"/>
              </a:rPr>
              <a:t>将双眼休眠了一夜。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莫干山的竹林,高接浮云,密得不能进去散步。竹林里极为干净,终年无人打扫,却像日日有人</a:t>
            </a:r>
            <a:r>
              <a:t/>
            </a:r>
            <a:br/>
            <a:r>
              <a:rPr lang="zh-CN" altLang="en-US" sz="1530" kern="0" dirty="0" smtClean="0">
                <a:solidFill>
                  <a:srgbClr val="000000"/>
                </a:solidFill>
                <a:latin typeface="Times New Roman" pitchFamily="65" charset="-122"/>
                <a:ea typeface="宋体" pitchFamily="65" charset="-122"/>
              </a:rPr>
              <a:t>打扫;为什么,什么意思呢,神圣之感在我心中升起</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继而淡然惋惜了——那山上的居民,山</a:t>
            </a:r>
            <a:r>
              <a:t/>
            </a:r>
            <a:br/>
            <a:r>
              <a:rPr lang="zh-CN" altLang="en-US" sz="1530" kern="0" dirty="0" smtClean="0">
                <a:solidFill>
                  <a:srgbClr val="000000"/>
                </a:solidFill>
                <a:latin typeface="Times New Roman" pitchFamily="65" charset="-122"/>
                <a:ea typeface="宋体" pitchFamily="65" charset="-122"/>
              </a:rPr>
              <a:t>下来的商客,为的是吃笋,买卖笋干,箬叶可制鞋底,斫伐以筑屋搭棚,劈削而做种种篾器,当竹子</a:t>
            </a:r>
            <a:r>
              <a:t/>
            </a:r>
            <a:br/>
            <a:r>
              <a:rPr lang="zh-CN" altLang="en-US" sz="1530" kern="0" dirty="0" smtClean="0">
                <a:solidFill>
                  <a:srgbClr val="000000"/>
                </a:solidFill>
                <a:latin typeface="Times New Roman" pitchFamily="65" charset="-122"/>
                <a:ea typeface="宋体" pitchFamily="65" charset="-122"/>
              </a:rPr>
              <a:t>值钱时,功能即奴性。生活,是安于人的奴性和物的奴性的交织。更有画竹,咏竹,用竹为担,为</a:t>
            </a:r>
            <a:r>
              <a:t/>
            </a:r>
            <a:br/>
            <a:r>
              <a:rPr lang="zh-CN" altLang="en-US" sz="1530" kern="0" dirty="0" smtClean="0">
                <a:solidFill>
                  <a:srgbClr val="000000"/>
                </a:solidFill>
                <a:latin typeface="Times New Roman" pitchFamily="65" charset="-122"/>
                <a:ea typeface="宋体" pitchFamily="65" charset="-122"/>
              </a:rPr>
              <a:t>篙,为斗械,为刑具——都已必不可少,都已可笑,都已寂寞。</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是我在寂寞。夏季八月来的,借词养病,求的是清闲,喜悦这以山为名的诸般景色。八月,九月,</a:t>
            </a:r>
            <a:r>
              <a:t/>
            </a:r>
            <a:br/>
            <a:r>
              <a:rPr lang="zh-CN" altLang="en-US" sz="1530" kern="0" dirty="0" smtClean="0">
                <a:solidFill>
                  <a:srgbClr val="000000"/>
                </a:solidFill>
                <a:latin typeface="Times New Roman" pitchFamily="65" charset="-122"/>
                <a:ea typeface="宋体" pitchFamily="65" charset="-122"/>
              </a:rPr>
              <a:t>十月。读和写之余,漫步山间。山民告余曰:太早太晏不要走动,有虎,有野猪,从后山来。我不</a:t>
            </a:r>
            <a:r>
              <a:t/>
            </a:r>
            <a:br/>
            <a:r>
              <a:rPr lang="zh-CN" altLang="en-US" sz="1530" kern="0" dirty="0" smtClean="0">
                <a:solidFill>
                  <a:srgbClr val="000000"/>
                </a:solidFill>
                <a:latin typeface="Times New Roman" pitchFamily="65" charset="-122"/>
                <a:ea typeface="宋体" pitchFamily="65" charset="-122"/>
              </a:rPr>
              <a:t>甚信,也听从了劝告。某夜,果有虎叩门,用脚爪咝啦咝啦地抓门。门是小书房一侧的后门,是</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扉,板扉,厚的,以一铜插销闩着。我恬然不惧而窃笑,断定它进不来。此君自然很不凡,谅必是</a:t>
            </a:r>
            <a:r>
              <a:t/>
            </a:r>
            <a:br/>
            <a:r>
              <a:rPr lang="zh-CN" altLang="en-US" sz="1530" kern="0" dirty="0" smtClean="0">
                <a:solidFill>
                  <a:srgbClr val="000000"/>
                </a:solidFill>
                <a:latin typeface="Times New Roman" pitchFamily="65" charset="-122"/>
                <a:ea typeface="宋体" pitchFamily="65" charset="-122"/>
              </a:rPr>
              <a:t>闻到了生人气,知道我就在门内,但它不懂退后十步,奔而撞之。况且门外三步即竹林,它借不</a:t>
            </a:r>
            <a:r>
              <a:t/>
            </a:r>
            <a:br/>
            <a:r>
              <a:rPr lang="zh-CN" altLang="en-US" sz="1530" kern="0" dirty="0" smtClean="0">
                <a:solidFill>
                  <a:srgbClr val="000000"/>
                </a:solidFill>
                <a:latin typeface="Times New Roman" pitchFamily="65" charset="-122"/>
                <a:ea typeface="宋体" pitchFamily="65" charset="-122"/>
              </a:rPr>
              <a:t>到冲力。西洋式的白漆硬质板扉,哪里就抓得破。然而在这咝啦咝啦声中,我就写不下去,只能</a:t>
            </a:r>
            <a:r>
              <a:t/>
            </a:r>
            <a:br/>
            <a:r>
              <a:rPr lang="zh-CN" altLang="en-US" sz="1530" kern="0" dirty="0" smtClean="0">
                <a:solidFill>
                  <a:srgbClr val="000000"/>
                </a:solidFill>
                <a:latin typeface="Times New Roman" pitchFamily="65" charset="-122"/>
                <a:ea typeface="宋体" pitchFamily="65" charset="-122"/>
              </a:rPr>
              <a:t>站在门边恭听</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没了,虎去矣,也不闻它离去的脚步声,虎行悄然无跫,这倒是可怕的。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那时,战后的莫干山尚未通电,入夜燃白礼氏矿烛一枝。老虎走了,我同样有失望的感觉。姑且</a:t>
            </a:r>
            <a:r>
              <a:t/>
            </a:r>
            <a:br/>
            <a:r>
              <a:rPr lang="zh-CN" altLang="en-US" sz="1530" kern="0" dirty="0" smtClean="0">
                <a:solidFill>
                  <a:srgbClr val="000000"/>
                </a:solidFill>
                <a:latin typeface="Times New Roman" pitchFamily="65" charset="-122"/>
                <a:ea typeface="宋体" pitchFamily="65" charset="-122"/>
              </a:rPr>
              <a:t>埋头书写</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不远的下坡,人声大作,鸣锣,放铳——他们发现它的侵犯了,足见刚才来的不折</a:t>
            </a:r>
            <a:r>
              <a:t/>
            </a:r>
            <a:br/>
            <a:r>
              <a:rPr lang="zh-CN" altLang="en-US" sz="1530" kern="0" dirty="0" smtClean="0">
                <a:solidFill>
                  <a:srgbClr val="000000"/>
                </a:solidFill>
                <a:latin typeface="Times New Roman" pitchFamily="65" charset="-122"/>
                <a:ea typeface="宋体" pitchFamily="65" charset="-122"/>
              </a:rPr>
              <a:t>不扣是一匹猛虎。我似乎很荣幸。</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雪下大了。南国的下雪天不刮风。竹梢承雪而不动,村犬不吠。静极了,雪和虎爪一样着落无</a:t>
            </a:r>
            <a:r>
              <a:t/>
            </a:r>
            <a:br/>
            <a:r>
              <a:rPr lang="zh-CN" altLang="en-US" sz="1530" kern="0" dirty="0" smtClean="0">
                <a:solidFill>
                  <a:srgbClr val="000000"/>
                </a:solidFill>
                <a:latin typeface="Times New Roman" pitchFamily="65" charset="-122"/>
                <a:ea typeface="宋体" pitchFamily="65" charset="-122"/>
              </a:rPr>
              <a:t>声。静极</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静极</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我也不发任何声息。就床,还是一样的冷。熄烛时,吹气这样响。</a:t>
            </a:r>
            <a:r>
              <a:rPr lang="zh-CN" altLang="en-US" sz="1530" u="sng" kern="0" dirty="0" smtClean="0">
                <a:solidFill>
                  <a:srgbClr val="000000"/>
                </a:solidFill>
                <a:latin typeface="Times New Roman" pitchFamily="65" charset="-122"/>
                <a:ea typeface="宋体" pitchFamily="65" charset="-122"/>
              </a:rPr>
              <a:t>照片,</a:t>
            </a:r>
            <a:r>
              <a:t/>
            </a:r>
            <a:br/>
            <a:r>
              <a:rPr lang="zh-CN" altLang="en-US" sz="1530" u="sng" kern="0" dirty="0" smtClean="0">
                <a:solidFill>
                  <a:srgbClr val="000000"/>
                </a:solidFill>
                <a:latin typeface="Times New Roman" pitchFamily="65" charset="-122"/>
                <a:ea typeface="宋体" pitchFamily="65" charset="-122"/>
              </a:rPr>
              <a:t>在日记里,日记在锦盒中,锦盒在枕边——照片在日记里</a:t>
            </a:r>
            <a:r>
              <a:rPr lang="zh-CN" altLang="en-US" sz="1530" u="sng" kern="0" dirty="0" smtClean="0">
                <a:solidFill>
                  <a:srgbClr val="000000"/>
                </a:solidFill>
                <a:latin typeface="黑体" pitchFamily="65" charset="-122"/>
                <a:ea typeface="宋体" pitchFamily="65" charset="-122"/>
              </a:rPr>
              <a:t>……</a:t>
            </a:r>
            <a:r>
              <a:rPr lang="zh-CN" altLang="en-US" sz="1530" u="sng" kern="0" dirty="0" smtClean="0">
                <a:solidFill>
                  <a:srgbClr val="000000"/>
                </a:solidFill>
                <a:latin typeface="Times New Roman" pitchFamily="65" charset="-122"/>
                <a:ea typeface="宋体" pitchFamily="65" charset="-122"/>
              </a:rPr>
              <a:t>名字叫“竹秀”,奇怪叫“竹</a:t>
            </a:r>
            <a:r>
              <a:t/>
            </a:r>
            <a:br/>
            <a:r>
              <a:rPr lang="zh-CN" altLang="en-US" sz="1530" u="sng" kern="0" dirty="0" smtClean="0">
                <a:solidFill>
                  <a:srgbClr val="000000"/>
                </a:solidFill>
                <a:latin typeface="Times New Roman" pitchFamily="65" charset="-122"/>
                <a:ea typeface="宋体" pitchFamily="65" charset="-122"/>
              </a:rPr>
              <a:t>秀”。</a:t>
            </a:r>
            <a:r>
              <a:rPr lang="zh-CN" altLang="en-US" sz="1530" kern="0" dirty="0" smtClean="0">
                <a:solidFill>
                  <a:srgbClr val="000000"/>
                </a:solidFill>
                <a:latin typeface="Times New Roman" pitchFamily="65" charset="-122"/>
                <a:ea typeface="宋体" pitchFamily="65" charset="-122"/>
              </a:rPr>
              <a:t>任何名字都一样。开始就知道这正是绝望的。这样的人,就因为这样</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照片是托人</a:t>
            </a:r>
            <a:r>
              <a:t/>
            </a:r>
            <a:br/>
            <a:r>
              <a:rPr lang="zh-CN" altLang="en-US" sz="1530" kern="0" dirty="0" smtClean="0">
                <a:solidFill>
                  <a:srgbClr val="000000"/>
                </a:solidFill>
                <a:latin typeface="Times New Roman" pitchFamily="65" charset="-122"/>
                <a:ea typeface="宋体" pitchFamily="65" charset="-122"/>
              </a:rPr>
              <a:t>转言,说我要离开杭州了,想有一张,结果很好,给了,背面有字,“竹秀敬赠”——在日记里说</a:t>
            </a:r>
            <a:r>
              <a:t/>
            </a:r>
            <a:br/>
            <a:r>
              <a:rPr lang="zh-CN" altLang="en-US" sz="1530" kern="0" dirty="0" smtClean="0">
                <a:solidFill>
                  <a:srgbClr val="000000"/>
                </a:solidFill>
                <a:latin typeface="Times New Roman" pitchFamily="65" charset="-122"/>
                <a:ea typeface="宋体" pitchFamily="65" charset="-122"/>
              </a:rPr>
              <a:t>“想念你”也不恰当,想念什么。赞美亦无从赞美</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后来,指后来这本日记中有两页:竹秀,</a:t>
            </a:r>
            <a:r>
              <a:t/>
            </a:r>
            <a:br/>
            <a:r>
              <a:rPr lang="zh-CN" altLang="en-US" sz="1530" kern="0" dirty="0" smtClean="0">
                <a:solidFill>
                  <a:srgbClr val="000000"/>
                </a:solidFill>
                <a:latin typeface="Times New Roman" pitchFamily="65" charset="-122"/>
                <a:ea typeface="宋体" pitchFamily="65" charset="-122"/>
              </a:rPr>
              <a:t>竹秀,竹秀,竹秀,竹秀竹秀竹秀竹秀竹秀竹秀竹秀竹秀</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以一页约三百竹秀计算,两页自然</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91377"/>
            <a:ext cx="8127000" cy="5606086"/>
          </a:xfrm>
          <a:prstGeom prst="rect">
            <a:avLst/>
          </a:prstGeom>
          <a:noFill/>
        </p:spPr>
        <p:txBody>
          <a:bodyPr wrap="square" lIns="0" tIns="0" rIns="0" bIns="0" rtlCol="0">
            <a:spAutoFit/>
          </a:bodyPr>
          <a:lstStyle/>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2.</a:t>
            </a:r>
            <a:r>
              <a:rPr lang="zh-CN" altLang="en-US" sz="1530" kern="0" dirty="0" smtClean="0">
                <a:solidFill>
                  <a:srgbClr val="000000"/>
                </a:solidFill>
                <a:latin typeface="Times New Roman" pitchFamily="65" charset="-122"/>
                <a:ea typeface="宋体" pitchFamily="65" charset="-122"/>
              </a:rPr>
              <a:t>下列对文章内容的理解</a:t>
            </a:r>
            <a:r>
              <a:rPr lang="en-US" altLang="zh-CN" sz="1530" kern="0" dirty="0" smtClean="0">
                <a:solidFill>
                  <a:srgbClr val="000000"/>
                </a:solidFill>
                <a:latin typeface="Times New Roman" pitchFamily="65" charset="-122"/>
                <a:ea typeface="宋体" pitchFamily="65" charset="-122"/>
              </a:rPr>
              <a:t>,</a:t>
            </a:r>
            <a:r>
              <a:rPr lang="zh-CN" altLang="en-US" sz="1530" u="sng" kern="0" dirty="0" smtClean="0">
                <a:solidFill>
                  <a:srgbClr val="000000"/>
                </a:solidFill>
                <a:latin typeface="Times New Roman" pitchFamily="65" charset="-122"/>
                <a:ea typeface="宋体" pitchFamily="65" charset="-122"/>
              </a:rPr>
              <a:t>不正确</a:t>
            </a:r>
            <a:r>
              <a:rPr lang="zh-CN" altLang="en-US" sz="1530" kern="0" dirty="0" smtClean="0">
                <a:solidFill>
                  <a:srgbClr val="000000"/>
                </a:solidFill>
                <a:latin typeface="Times New Roman" pitchFamily="65" charset="-122"/>
                <a:ea typeface="宋体" pitchFamily="65" charset="-122"/>
              </a:rPr>
              <a:t>的一项是</a:t>
            </a:r>
            <a:r>
              <a:rPr lang="en-US" altLang="zh-CN" sz="1530" kern="0" dirty="0" smtClean="0">
                <a:solidFill>
                  <a:srgbClr val="000000"/>
                </a:solidFill>
                <a:latin typeface="Times New Roman" pitchFamily="65" charset="-122"/>
                <a:ea typeface="宋体" pitchFamily="65" charset="-122"/>
              </a:rPr>
              <a:t>(3</a:t>
            </a:r>
            <a:r>
              <a:rPr lang="zh-CN" altLang="en-US" sz="1530" kern="0" dirty="0" smtClean="0">
                <a:solidFill>
                  <a:srgbClr val="000000"/>
                </a:solidFill>
                <a:latin typeface="Times New Roman" pitchFamily="65" charset="-122"/>
                <a:ea typeface="宋体" pitchFamily="65" charset="-122"/>
              </a:rPr>
              <a:t>分</a:t>
            </a:r>
            <a:r>
              <a:rPr lang="en-US" altLang="zh-CN" sz="1530" kern="0" dirty="0" smtClean="0">
                <a:solidFill>
                  <a:srgbClr val="000000"/>
                </a:solidFill>
                <a:latin typeface="Times New Roman" pitchFamily="65" charset="-122"/>
                <a:ea typeface="宋体" pitchFamily="65" charset="-122"/>
              </a:rPr>
              <a:t>)</a:t>
            </a:r>
            <a:r>
              <a:rPr lang="zh-CN" altLang="en-US" sz="1197" kern="0" spc="333"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　　</a:t>
            </a:r>
            <a:r>
              <a:rPr lang="en-US" altLang="zh-CN" sz="1530" kern="0" dirty="0" smtClean="0">
                <a:solidFill>
                  <a:srgbClr val="000000"/>
                </a:solidFill>
                <a:latin typeface="Times New Roman" pitchFamily="65" charset="-122"/>
                <a:ea typeface="宋体" pitchFamily="65" charset="-122"/>
              </a:rPr>
              <a:t>)</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A.</a:t>
            </a:r>
            <a:r>
              <a:rPr lang="zh-CN" altLang="en-US" sz="1530" kern="0" dirty="0" smtClean="0">
                <a:solidFill>
                  <a:srgbClr val="000000"/>
                </a:solidFill>
                <a:latin typeface="Times New Roman" pitchFamily="65" charset="-122"/>
                <a:ea typeface="宋体" pitchFamily="65" charset="-122"/>
              </a:rPr>
              <a:t>文章第②段把水缸比作“傲慢的家庭成员”</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形象地写出了在孩子眼里水缸是家里一个了</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不起的重要角色。</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B.</a:t>
            </a:r>
            <a:r>
              <a:rPr lang="zh-CN" altLang="en-US" sz="1530" kern="0" dirty="0" smtClean="0">
                <a:solidFill>
                  <a:srgbClr val="000000"/>
                </a:solidFill>
                <a:latin typeface="Times New Roman" pitchFamily="65" charset="-122"/>
                <a:ea typeface="宋体" pitchFamily="65" charset="-122"/>
              </a:rPr>
              <a:t>文章第⑤段中“聪明面孔笨肚肠”写出了大人对“我”行为的嗔怪</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反映了成人对孩子纯</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真心理的不理解。</a:t>
            </a:r>
            <a:endParaRPr lang="zh-CN" altLang="en-US" sz="1600" dirty="0" smtClean="0"/>
          </a:p>
          <a:p>
            <a:pPr eaLnBrk="0" latinLnBrk="1" hangingPunct="0">
              <a:lnSpc>
                <a:spcPct val="150000"/>
              </a:lnSpc>
            </a:pPr>
            <a:r>
              <a:rPr lang="en-US" altLang="zh-CN" sz="1530" kern="0" dirty="0" smtClean="0">
                <a:solidFill>
                  <a:srgbClr val="000000"/>
                </a:solidFill>
                <a:latin typeface="Times New Roman" pitchFamily="65" charset="-122"/>
                <a:ea typeface="宋体" pitchFamily="65" charset="-122"/>
              </a:rPr>
              <a:t>C.</a:t>
            </a:r>
            <a:r>
              <a:rPr lang="zh-CN" altLang="en-US" sz="1530" kern="0" dirty="0" smtClean="0">
                <a:solidFill>
                  <a:srgbClr val="000000"/>
                </a:solidFill>
                <a:latin typeface="Times New Roman" pitchFamily="65" charset="-122"/>
                <a:ea typeface="宋体" pitchFamily="65" charset="-122"/>
              </a:rPr>
              <a:t>第⑦段承接上文</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从对童年生活和梦想的感悟转向对成人好奇心的议论</a:t>
            </a:r>
            <a:r>
              <a:rPr lang="en-US" altLang="zh-CN" sz="1530" kern="0" dirty="0" smtClean="0">
                <a:solidFill>
                  <a:srgbClr val="000000"/>
                </a:solidFill>
                <a:latin typeface="Times New Roman"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最后揭示了好奇心</a:t>
            </a:r>
            <a:r>
              <a:rPr lang="zh-CN" altLang="en-US" sz="1600" dirty="0" smtClean="0"/>
              <a:t/>
            </a:r>
            <a:br>
              <a:rPr lang="zh-CN" altLang="en-US" sz="1600" dirty="0" smtClean="0"/>
            </a:br>
            <a:r>
              <a:rPr lang="zh-CN" altLang="en-US" sz="1530" kern="0" dirty="0" smtClean="0">
                <a:solidFill>
                  <a:srgbClr val="000000"/>
                </a:solidFill>
                <a:latin typeface="Times New Roman" pitchFamily="65" charset="-122"/>
                <a:ea typeface="宋体" pitchFamily="65" charset="-122"/>
              </a:rPr>
              <a:t>与文学创作的关系。</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D.作者很怀念过去一无所有的生活,因为简陋贫困的物质生活是一种特别的恩赐,只有这样的</a:t>
            </a:r>
            <a:r>
              <a:rPr dirty="0"/>
              <a:t/>
            </a:r>
            <a:br>
              <a:rPr dirty="0"/>
            </a:br>
            <a:r>
              <a:rPr lang="zh-CN" altLang="en-US" sz="1530" kern="0" dirty="0" smtClean="0">
                <a:solidFill>
                  <a:srgbClr val="000000"/>
                </a:solidFill>
                <a:latin typeface="Times New Roman" pitchFamily="65" charset="-122"/>
                <a:ea typeface="宋体" pitchFamily="65" charset="-122"/>
              </a:rPr>
              <a:t>生活才能刺激想象。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3.文章第④段对河蚌仙女梦想的描述与第③段的童话故事相比有什么不同?这样写有什么作</a:t>
            </a:r>
            <a:r>
              <a:rPr dirty="0"/>
              <a:t/>
            </a:r>
            <a:br>
              <a:rPr dirty="0"/>
            </a:br>
            <a:r>
              <a:rPr lang="zh-CN" altLang="en-US" sz="1530" kern="0" dirty="0" smtClean="0">
                <a:solidFill>
                  <a:srgbClr val="000000"/>
                </a:solidFill>
                <a:latin typeface="Times New Roman" pitchFamily="65" charset="-122"/>
                <a:ea typeface="宋体" pitchFamily="65" charset="-122"/>
              </a:rPr>
              <a:t>用?(5分)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4.本文题目“水缸里的文学”意蕴丰富,综观全文,你如何理解其中的寓意?以此为题有怎样的</a:t>
            </a:r>
            <a:r>
              <a:rPr dirty="0"/>
              <a:t/>
            </a:r>
            <a:br>
              <a:rPr dirty="0"/>
            </a:br>
            <a:r>
              <a:rPr lang="zh-CN" altLang="en-US" sz="1530" kern="0" dirty="0" smtClean="0">
                <a:solidFill>
                  <a:srgbClr val="000000"/>
                </a:solidFill>
                <a:latin typeface="Times New Roman" pitchFamily="65" charset="-122"/>
                <a:ea typeface="宋体" pitchFamily="65" charset="-122"/>
              </a:rPr>
              <a:t>表达效果?(6分)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5.作者说:“凝视水缸是我最早的阅读方式,也是我至今最怀念的阅读方式。”实际上,像这样</a:t>
            </a:r>
            <a:r>
              <a:rPr dirty="0"/>
              <a:t/>
            </a:r>
            <a:br>
              <a:rPr dirty="0"/>
            </a:br>
            <a:r>
              <a:rPr lang="zh-CN" altLang="en-US" sz="1530" kern="0" dirty="0" smtClean="0">
                <a:solidFill>
                  <a:srgbClr val="000000"/>
                </a:solidFill>
                <a:latin typeface="Times New Roman" pitchFamily="65" charset="-122"/>
                <a:ea typeface="宋体" pitchFamily="65" charset="-122"/>
              </a:rPr>
              <a:t>非书本的“阅读”在生活中多种多样。结合你的经历,谈谈你对这类“阅读”的体会。要求:</a:t>
            </a:r>
            <a:r>
              <a:rPr dirty="0"/>
              <a:t/>
            </a:r>
            <a:br>
              <a:rPr dirty="0"/>
            </a:br>
            <a:r>
              <a:rPr lang="zh-CN" altLang="en-US" sz="1530" kern="0" dirty="0" smtClean="0">
                <a:solidFill>
                  <a:srgbClr val="000000"/>
                </a:solidFill>
                <a:latin typeface="Times New Roman" pitchFamily="65" charset="-122"/>
                <a:ea typeface="宋体" pitchFamily="65" charset="-122"/>
              </a:rPr>
              <a:t>写出具体的“阅读”对象以及获得的体验和感悟。(6分)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约六百竹秀。不知自己的两个字被写了几百次。两个字接连不停地写,必然愈写愈潦草,潦潦</a:t>
            </a:r>
            <a:r>
              <a:t/>
            </a:r>
            <a:br/>
            <a:r>
              <a:rPr lang="zh-CN" altLang="en-US" sz="1530" kern="0" dirty="0" smtClean="0">
                <a:solidFill>
                  <a:srgbClr val="000000"/>
                </a:solidFill>
                <a:latin typeface="Times New Roman" pitchFamily="65" charset="-122"/>
                <a:ea typeface="宋体" pitchFamily="65" charset="-122"/>
              </a:rPr>
              <a:t>草草,就不像了,唯我知道这歪斜而连贯的就是“竹”“秀”。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是睡着了的,戛然一声厉响,夜太静,才如此惊人。屋后的竹被积雪压折。又是一枝断了,竹子</a:t>
            </a:r>
            <a:r>
              <a:t/>
            </a:r>
            <a:br/>
            <a:r>
              <a:rPr lang="zh-CN" altLang="en-US" sz="1530" kern="0" dirty="0" smtClean="0">
                <a:solidFill>
                  <a:srgbClr val="000000"/>
                </a:solidFill>
                <a:latin typeface="Times New Roman" pitchFamily="65" charset="-122"/>
                <a:ea typeface="宋体" pitchFamily="65" charset="-122"/>
              </a:rPr>
              <a:t>已不细,可见雪真厚,还在纷纷不止,天明有伟大的雪景可赏。渐入蒙眬,醒,折竹的厉声,也是睡</a:t>
            </a:r>
            <a:r>
              <a:t/>
            </a:r>
            <a:br/>
            <a:r>
              <a:rPr lang="zh-CN" altLang="en-US" sz="1530" kern="0" dirty="0" smtClean="0">
                <a:solidFill>
                  <a:srgbClr val="000000"/>
                </a:solidFill>
                <a:latin typeface="Times New Roman" pitchFamily="65" charset="-122"/>
                <a:ea typeface="宋体" pitchFamily="65" charset="-122"/>
              </a:rPr>
              <a:t>梦不沉。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雪景赏过了,伟大,圣洁。冬季莫干山,也和温带的其他的山一样枯索荒凉,银雪盖在竹上,树上,</a:t>
            </a:r>
            <a:r>
              <a:t/>
            </a:r>
            <a:br/>
            <a:r>
              <a:rPr lang="zh-CN" altLang="en-US" sz="1530" kern="0" dirty="0" smtClean="0">
                <a:solidFill>
                  <a:srgbClr val="000000"/>
                </a:solidFill>
                <a:latin typeface="Times New Roman" pitchFamily="65" charset="-122"/>
                <a:ea typeface="宋体" pitchFamily="65" charset="-122"/>
              </a:rPr>
              <a:t>屋顶上,巉岩上,石级上,就此温柔而繁华。下雪时,雪初霁时,无风,并不凛冽,比夏令还爽亮,雪</a:t>
            </a:r>
            <a:r>
              <a:t/>
            </a:r>
            <a:br/>
            <a:r>
              <a:rPr lang="zh-CN" altLang="en-US" sz="1530" kern="0" dirty="0" smtClean="0">
                <a:solidFill>
                  <a:srgbClr val="000000"/>
                </a:solidFill>
                <a:latin typeface="Times New Roman" pitchFamily="65" charset="-122"/>
                <a:ea typeface="宋体" pitchFamily="65" charset="-122"/>
              </a:rPr>
              <a:t>光反映入室,天花板一片新白。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半年山居,初回城市的头一两天,屡兴“再上山去多好”的感喟。几乎事事得重新视听适应。</a:t>
            </a:r>
            <a:r>
              <a:t/>
            </a:r>
            <a:br/>
            <a:r>
              <a:rPr lang="zh-CN" altLang="en-US" sz="1530" kern="0" dirty="0" smtClean="0">
                <a:solidFill>
                  <a:srgbClr val="000000"/>
                </a:solidFill>
                <a:latin typeface="Times New Roman" pitchFamily="65" charset="-122"/>
                <a:ea typeface="宋体" pitchFamily="65" charset="-122"/>
              </a:rPr>
              <a:t>我已经山化,要蜕变,市化,重做市民。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人害怕寂寞,害怕到无耻的程度。换言之,人的某些无耻的行径是由于害怕寂寞而做出来的。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我算是害怕寂寞的人吗,老虎,竹秀</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再住半年,可能也会无耻了。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在都市中,更寂寞。路灯杆子不会被雪压折,承不住多少雪,厚了,会自己掉落。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(选自木心《哥伦比亚的倒影》,有删改)</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1.请简要分析文章一、二两段的作用。(4分)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2.请简要赏析文中画线的句子。(6分)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照片,在日记里,日记在锦盒中,锦盒在枕边——照片在日记里</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名字叫“竹秀”,奇怪叫</a:t>
            </a:r>
            <a:r>
              <a:rPr dirty="0"/>
              <a:t/>
            </a:r>
            <a:br>
              <a:rPr dirty="0"/>
            </a:br>
            <a:r>
              <a:rPr lang="zh-CN" altLang="en-US" sz="1530" kern="0" dirty="0" smtClean="0">
                <a:solidFill>
                  <a:srgbClr val="000000"/>
                </a:solidFill>
                <a:latin typeface="Times New Roman" pitchFamily="65" charset="-122"/>
                <a:ea typeface="宋体" pitchFamily="65" charset="-122"/>
              </a:rPr>
              <a:t>“竹秀”。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3.结合文章内容,谈谈你对文章标题“竹秀”的理解。(4分)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4.有人用“看似寻常最奇崛”来形容木心的这篇散文,请谈谈你对此的理解。(6分)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(1)文章一、二两段是作者的游思,将读者带入自己身处的环境和心境:居山而多竹,竹</a:t>
            </a:r>
            <a:r>
              <a:rPr dirty="0"/>
              <a:t/>
            </a:r>
            <a:br>
              <a:rPr dirty="0"/>
            </a:br>
            <a:r>
              <a:rPr lang="zh-CN" altLang="en-US" sz="1530" kern="0" dirty="0" smtClean="0">
                <a:solidFill>
                  <a:srgbClr val="000000"/>
                </a:solidFill>
                <a:latin typeface="Times New Roman" pitchFamily="65" charset="-122"/>
                <a:ea typeface="宋体" pitchFamily="65" charset="-122"/>
              </a:rPr>
              <a:t>林高而密,众鸟酬鸣。第一段纯写景,以景起兴,表明作者的心情是闲适而愉悦的。(2)引起下</a:t>
            </a:r>
            <a:r>
              <a:rPr dirty="0"/>
              <a:t/>
            </a:r>
            <a:br>
              <a:rPr dirty="0"/>
            </a:br>
            <a:r>
              <a:rPr lang="zh-CN" altLang="en-US" sz="1530" kern="0" dirty="0" smtClean="0">
                <a:solidFill>
                  <a:srgbClr val="000000"/>
                </a:solidFill>
                <a:latin typeface="Times New Roman" pitchFamily="65" charset="-122"/>
                <a:ea typeface="宋体" pitchFamily="65" charset="-122"/>
              </a:rPr>
              <a:t>文,转入本文主题,作者担心竹子因有功用而具有奴性,正是因为作者的寂寞才会有如此的担</a:t>
            </a:r>
            <a:r>
              <a:rPr dirty="0"/>
              <a:t/>
            </a:r>
            <a:br>
              <a:rPr dirty="0"/>
            </a:br>
            <a:r>
              <a:rPr lang="zh-CN" altLang="en-US" sz="1530" kern="0" dirty="0" smtClean="0">
                <a:solidFill>
                  <a:srgbClr val="000000"/>
                </a:solidFill>
                <a:latin typeface="Times New Roman" pitchFamily="65" charset="-122"/>
                <a:ea typeface="宋体" pitchFamily="65" charset="-122"/>
              </a:rPr>
              <a:t>忧,同时与文章结尾相呼应。</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散文句段的作用通常要从结构和内容两个角度进行思考。内容上的作用通常是概括</a:t>
            </a:r>
            <a:r>
              <a:rPr dirty="0"/>
              <a:t/>
            </a:r>
            <a:br>
              <a:rPr dirty="0"/>
            </a:br>
            <a:r>
              <a:rPr lang="zh-CN" altLang="en-US" sz="1530" kern="0" dirty="0" smtClean="0">
                <a:solidFill>
                  <a:srgbClr val="000000"/>
                </a:solidFill>
                <a:latin typeface="Times New Roman" pitchFamily="65" charset="-122"/>
                <a:ea typeface="宋体" pitchFamily="65" charset="-122"/>
              </a:rPr>
              <a:t>文段所写内容,表明在抒情达意上的作用。结构上的作用一般要注意分析文段在全文所处的</a:t>
            </a:r>
            <a:r>
              <a:rPr dirty="0"/>
              <a:t/>
            </a:r>
            <a:br>
              <a:rPr dirty="0"/>
            </a:br>
            <a:r>
              <a:rPr lang="zh-CN" altLang="en-US" sz="1530" kern="0" dirty="0" smtClean="0">
                <a:solidFill>
                  <a:srgbClr val="000000"/>
                </a:solidFill>
                <a:latin typeface="Times New Roman" pitchFamily="65" charset="-122"/>
                <a:ea typeface="宋体" pitchFamily="65" charset="-122"/>
              </a:rPr>
              <a:t>具体位置。位于文章开头的部分通常有总领全文、引起下文、为下文做铺垫、首尾呼应等</a:t>
            </a:r>
            <a:r>
              <a:rPr dirty="0"/>
              <a:t/>
            </a:r>
            <a:br>
              <a:rPr dirty="0"/>
            </a:br>
            <a:r>
              <a:rPr lang="zh-CN" altLang="en-US" sz="1530" kern="0" dirty="0" smtClean="0">
                <a:solidFill>
                  <a:srgbClr val="000000"/>
                </a:solidFill>
                <a:latin typeface="Times New Roman" pitchFamily="65" charset="-122"/>
                <a:ea typeface="宋体" pitchFamily="65" charset="-122"/>
              </a:rPr>
              <a:t>作用。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(1)运用了反复和顶真的手法。(2)长期的寂寞产生的疏离感和陌生感,使作者对原来</a:t>
            </a:r>
            <a:r>
              <a:rPr dirty="0"/>
              <a:t/>
            </a:r>
            <a:br>
              <a:rPr dirty="0"/>
            </a:br>
            <a:r>
              <a:rPr lang="zh-CN" altLang="en-US" sz="1530" kern="0" dirty="0" smtClean="0">
                <a:solidFill>
                  <a:srgbClr val="000000"/>
                </a:solidFill>
                <a:latin typeface="Times New Roman" pitchFamily="65" charset="-122"/>
                <a:ea typeface="宋体" pitchFamily="65" charset="-122"/>
              </a:rPr>
              <a:t>熟悉的名字也觉得奇怪了。(3)作者用意识流,短句,断断续续,中间夹杂省略号,由一处滑向另</a:t>
            </a:r>
            <a:r>
              <a:rPr dirty="0"/>
              <a:t/>
            </a:r>
            <a:br>
              <a:rPr dirty="0"/>
            </a:br>
            <a:r>
              <a:rPr lang="zh-CN" altLang="en-US" sz="1530" kern="0" dirty="0" smtClean="0">
                <a:solidFill>
                  <a:srgbClr val="000000"/>
                </a:solidFill>
                <a:latin typeface="Times New Roman" pitchFamily="65" charset="-122"/>
                <a:ea typeface="宋体" pitchFamily="65" charset="-122"/>
              </a:rPr>
              <a:t>一处,叙述方式的选择很符合终日一人的思维状态。</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此题考查理解文中重要句子的含意的能力。作答时,首先明确画线句子的内容指向,然</a:t>
            </a:r>
            <a:r>
              <a:rPr dirty="0"/>
              <a:t/>
            </a:r>
            <a:br>
              <a:rPr dirty="0"/>
            </a:br>
            <a:r>
              <a:rPr lang="zh-CN" altLang="en-US" sz="1530" kern="0" dirty="0" smtClean="0">
                <a:solidFill>
                  <a:srgbClr val="000000"/>
                </a:solidFill>
                <a:latin typeface="Times New Roman" pitchFamily="65" charset="-122"/>
                <a:ea typeface="宋体" pitchFamily="65" charset="-122"/>
              </a:rPr>
              <a:t>后根据内容选择答题方向。画线句子属于作者的心理活动,没有集体的描写,因此可以从修肛</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991377"/>
            <a:ext cx="8127250" cy="5626417"/>
            <a:chOff x="539750" y="1080000"/>
            <a:chExt cx="8127250" cy="5626417"/>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辞、句式的角度思考,不难发现得分点,再结合散文抒情的特点,概括句子对作者抒发情感方面</a:t>
              </a:r>
              <a:r>
                <a:rPr dirty="0"/>
                <a:t/>
              </a:r>
              <a:br>
                <a:rPr dirty="0"/>
              </a:br>
              <a:r>
                <a:rPr lang="zh-CN" altLang="en-US" sz="1530" kern="0" dirty="0" smtClean="0">
                  <a:solidFill>
                    <a:srgbClr val="000000"/>
                  </a:solidFill>
                  <a:latin typeface="Times New Roman" pitchFamily="65" charset="-122"/>
                  <a:ea typeface="宋体" pitchFamily="65" charset="-122"/>
                </a:rPr>
                <a:t>的作用,就可以得出答案。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(1)“竹秀”首先是一个人名,是作者思念的对象;“竹秀”指莫干山秀美壮观奇崛的</a:t>
              </a:r>
              <a:r>
                <a:rPr dirty="0"/>
                <a:t/>
              </a:r>
              <a:br>
                <a:rPr dirty="0"/>
              </a:br>
              <a:r>
                <a:rPr lang="zh-CN" altLang="en-US" sz="1530" kern="0" dirty="0" smtClean="0">
                  <a:solidFill>
                    <a:srgbClr val="000000"/>
                  </a:solidFill>
                  <a:latin typeface="Times New Roman" pitchFamily="65" charset="-122"/>
                  <a:ea typeface="宋体" pitchFamily="65" charset="-122"/>
                </a:rPr>
                <a:t>竹林景色。(2)作者表面上写人、写竹景,实则是在抒发自己的寂寞之情。</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本题考查对散文标题的理解能力。散文的标题通常分表层意义和深层意义两大层</a:t>
              </a:r>
              <a:r>
                <a:rPr dirty="0"/>
                <a:t/>
              </a:r>
              <a:br>
                <a:rPr dirty="0"/>
              </a:br>
              <a:r>
                <a:rPr lang="zh-CN" altLang="en-US" sz="1530" kern="0" dirty="0" smtClean="0">
                  <a:solidFill>
                    <a:srgbClr val="000000"/>
                  </a:solidFill>
                  <a:latin typeface="Times New Roman" pitchFamily="65" charset="-122"/>
                  <a:ea typeface="宋体" pitchFamily="65" charset="-122"/>
                </a:rPr>
                <a:t>面。表层意义和主要内容或中心话题相关联;深层意义往往是双关指代义或比喻义。结合开</a:t>
              </a:r>
              <a:r>
                <a:rPr dirty="0"/>
                <a:t/>
              </a:r>
              <a:br>
                <a:rPr dirty="0"/>
              </a:br>
              <a:r>
                <a:rPr lang="zh-CN" altLang="en-US" sz="1530" kern="0" dirty="0" smtClean="0">
                  <a:solidFill>
                    <a:srgbClr val="000000"/>
                  </a:solidFill>
                  <a:latin typeface="Times New Roman" pitchFamily="65" charset="-122"/>
                  <a:ea typeface="宋体" pitchFamily="65" charset="-122"/>
                </a:rPr>
                <a:t>头部分以及文章的第5段不难发现表层意义,难的是能否准确把握标题背后所蕴含的作者情</a:t>
              </a:r>
              <a:r>
                <a:rPr dirty="0"/>
                <a:t/>
              </a:r>
              <a:br>
                <a:rPr dirty="0"/>
              </a:br>
              <a:r>
                <a:rPr lang="zh-CN" altLang="en-US" sz="1530" kern="0" dirty="0" smtClean="0">
                  <a:solidFill>
                    <a:srgbClr val="000000"/>
                  </a:solidFill>
                  <a:latin typeface="Times New Roman" pitchFamily="65" charset="-122"/>
                  <a:ea typeface="宋体" pitchFamily="65" charset="-122"/>
                </a:rPr>
                <a:t>感,也即本文的主旨,需要在品味全文的基础上进行归纳,最后把理解的内容用简明的语言分点</a:t>
              </a:r>
              <a:r>
                <a:rPr dirty="0"/>
                <a:t/>
              </a:r>
              <a:br>
                <a:rPr dirty="0"/>
              </a:br>
              <a:r>
                <a:rPr lang="zh-CN" altLang="en-US" sz="1530" kern="0" dirty="0" smtClean="0">
                  <a:solidFill>
                    <a:srgbClr val="000000"/>
                  </a:solidFill>
                  <a:latin typeface="Times New Roman" pitchFamily="65" charset="-122"/>
                  <a:ea typeface="宋体" pitchFamily="65" charset="-122"/>
                </a:rPr>
                <a:t>作答即可。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(1)作者在文章中随意地书写寂寞,文意安排散荡萦回,处处节外生枝,又处处关联契</a:t>
              </a:r>
              <a:r>
                <a:rPr dirty="0"/>
                <a:t/>
              </a:r>
              <a:br>
                <a:rPr dirty="0"/>
              </a:br>
              <a:r>
                <a:rPr lang="zh-CN" altLang="en-US" sz="1530" kern="0" dirty="0" smtClean="0">
                  <a:solidFill>
                    <a:srgbClr val="000000"/>
                  </a:solidFill>
                  <a:latin typeface="Times New Roman" pitchFamily="65" charset="-122"/>
                  <a:ea typeface="宋体" pitchFamily="65" charset="-122"/>
                </a:rPr>
                <a:t>合,给人以无尽的回味。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(2)精谨的语言里,流露着寂寞,也流露着作者看惯沧海桑田、世事变迁的睿智与深刻,流露着</a:t>
              </a:r>
              <a:r>
                <a:rPr dirty="0"/>
                <a:t/>
              </a:r>
              <a:br>
                <a:rPr dirty="0"/>
              </a:br>
              <a:r>
                <a:rPr lang="zh-CN" altLang="en-US" sz="1530" kern="0" dirty="0" smtClean="0">
                  <a:solidFill>
                    <a:srgbClr val="000000"/>
                  </a:solidFill>
                  <a:latin typeface="Times New Roman" pitchFamily="65" charset="-122"/>
                  <a:ea typeface="宋体" pitchFamily="65" charset="-122"/>
                </a:rPr>
                <a:t>作者内心的从容与虔诚。</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首先要明确“看似寻常最奇崛”的含意:表面看似很普通,行文没有什么特异之处,实则</a:t>
              </a:r>
              <a:endParaRPr lang="zh-CN" altLang="en-US" dirty="0"/>
            </a:p>
          </p:txBody>
        </p:sp>
        <p:sp>
          <p:nvSpPr>
            <p:cNvPr id="3" name="TextBox 2"/>
            <p:cNvSpPr txBox="1"/>
            <p:nvPr/>
          </p:nvSpPr>
          <p:spPr>
            <a:xfrm>
              <a:off x="539750" y="6000070"/>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独具匠心,隐藏着作者的精心构思。作答时要通观全文,从整体上把握文章的行文思路和情感</a:t>
              </a:r>
              <a:r>
                <a:rPr dirty="0"/>
                <a:t/>
              </a:r>
              <a:br>
                <a:rPr dirty="0"/>
              </a:br>
              <a:r>
                <a:rPr lang="zh-CN" altLang="en-US" sz="1530" kern="0" dirty="0" smtClean="0">
                  <a:solidFill>
                    <a:srgbClr val="000000"/>
                  </a:solidFill>
                  <a:latin typeface="Times New Roman" pitchFamily="65" charset="-122"/>
                  <a:ea typeface="宋体" pitchFamily="65" charset="-122"/>
                </a:rPr>
                <a:t>变化,最后把理解的内容用简明的语言分点作答即可。</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五、(2017苏锡常镇四市三模,12—15)阅读下文,回答问题。(20分)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赛里木湖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周 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应该让思想的水散漫成湖,特别是当你处在人生的秋天。</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让溪流聚集起来,让河水交汇起来,让雨水或雪水贮存起来,根据地形自然的状态,造成一个非</a:t>
            </a:r>
            <a:r>
              <a:rPr dirty="0"/>
              <a:t/>
            </a:r>
            <a:br>
              <a:rPr dirty="0"/>
            </a:br>
            <a:r>
              <a:rPr lang="zh-CN" altLang="en-US" sz="1530" kern="0" dirty="0" smtClean="0">
                <a:solidFill>
                  <a:srgbClr val="000000"/>
                </a:solidFill>
                <a:latin typeface="Times New Roman" pitchFamily="65" charset="-122"/>
                <a:ea typeface="宋体" pitchFamily="65" charset="-122"/>
              </a:rPr>
              <a:t>人工的海子,那就是湖。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湖不是海——它没有那么伟大;湖也不是水库——它要柔和自然得多。</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一般说来,它躺在那儿。它使周围变得潮湿了一些,滋润了一些;它使天空涂上了一层神秘的</a:t>
            </a:r>
            <a:r>
              <a:rPr dirty="0"/>
              <a:t/>
            </a:r>
            <a:br>
              <a:rPr dirty="0"/>
            </a:br>
            <a:r>
              <a:rPr lang="zh-CN" altLang="en-US" sz="1530" kern="0" dirty="0" smtClean="0">
                <a:solidFill>
                  <a:srgbClr val="000000"/>
                </a:solidFill>
                <a:latin typeface="Times New Roman" pitchFamily="65" charset="-122"/>
                <a:ea typeface="宋体" pitchFamily="65" charset="-122"/>
              </a:rPr>
              <a:t>蓝;使近处的山呈黛色,阴坡的松林幽静,使远处的山白发肃然。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一般来说,它躺在那儿。它不像山那样远远地就跑过来迎接你,而是躺在那儿,等着你突然发现</a:t>
            </a:r>
            <a:r>
              <a:rPr dirty="0"/>
              <a:t/>
            </a:r>
            <a:br>
              <a:rPr dirty="0"/>
            </a:br>
            <a:r>
              <a:rPr lang="zh-CN" altLang="en-US" sz="1530" kern="0" dirty="0" smtClean="0">
                <a:solidFill>
                  <a:srgbClr val="000000"/>
                </a:solidFill>
                <a:latin typeface="Times New Roman" pitchFamily="65" charset="-122"/>
                <a:ea typeface="宋体" pitchFamily="65" charset="-122"/>
              </a:rPr>
              <a:t>它。它喜欢静静地微笑着看你吃惊。</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这就是赛里木湖。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一个思想就应该是这样,经过无数条水系的源源不断的补充,经过地貌之下的颅骨加固合拢,就</a:t>
            </a:r>
            <a:r>
              <a:rPr dirty="0"/>
              <a:t/>
            </a:r>
            <a:br>
              <a:rPr dirty="0"/>
            </a:br>
            <a:r>
              <a:rPr lang="zh-CN" altLang="en-US" sz="1530" kern="0" dirty="0" smtClean="0">
                <a:solidFill>
                  <a:srgbClr val="000000"/>
                </a:solidFill>
                <a:latin typeface="Times New Roman" pitchFamily="65" charset="-122"/>
                <a:ea typeface="宋体" pitchFamily="65" charset="-122"/>
              </a:rPr>
              <a:t>这样自然而然地,形成了一个圆或椭圆的、深邃的内陆液体领域。</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思想之所以称为思想,就因为它是圆的。从它的任何一点出发,走完全程终点都复合在起点</a:t>
            </a:r>
            <a:r>
              <a:t/>
            </a:r>
            <a:br/>
            <a:r>
              <a:rPr lang="zh-CN" altLang="en-US" sz="1530" kern="0" dirty="0" smtClean="0">
                <a:solidFill>
                  <a:srgbClr val="000000"/>
                </a:solidFill>
                <a:latin typeface="Times New Roman" pitchFamily="65" charset="-122"/>
                <a:ea typeface="宋体" pitchFamily="65" charset="-122"/>
              </a:rPr>
              <a:t>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瞧,被称为思想的这个东西有多么深邃,同时又有多么清澈透明!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它深邃到使人不敢轻率地去游泳,仅只挽起裤腿在岸边浅涉一番,就足以使人领略到它的内涵,</a:t>
            </a:r>
            <a:r>
              <a:t/>
            </a:r>
            <a:br/>
            <a:r>
              <a:rPr lang="zh-CN" altLang="en-US" sz="1530" kern="0" dirty="0" smtClean="0">
                <a:solidFill>
                  <a:srgbClr val="000000"/>
                </a:solidFill>
                <a:latin typeface="Times New Roman" pitchFamily="65" charset="-122"/>
                <a:ea typeface="宋体" pitchFamily="65" charset="-122"/>
              </a:rPr>
              <a:t>它强大而令人畏惧的吸力;而它的清澈透明,则让人一望见底却倒吸一口凉气,那见底的明澈</a:t>
            </a:r>
            <a:r>
              <a:t/>
            </a:r>
            <a:br/>
            <a:r>
              <a:rPr lang="zh-CN" altLang="en-US" sz="1530" kern="0" dirty="0" smtClean="0">
                <a:solidFill>
                  <a:srgbClr val="000000"/>
                </a:solidFill>
                <a:latin typeface="Times New Roman" pitchFamily="65" charset="-122"/>
                <a:ea typeface="宋体" pitchFamily="65" charset="-122"/>
              </a:rPr>
              <a:t>里,反射着无数层游动的光影、光环、光斑,造成无法分辨的幻象,使真实与虚幻浑然一体,因</a:t>
            </a:r>
            <a:r>
              <a:t/>
            </a:r>
            <a:br/>
            <a:r>
              <a:rPr lang="zh-CN" altLang="en-US" sz="1530" kern="0" dirty="0" smtClean="0">
                <a:solidFill>
                  <a:srgbClr val="000000"/>
                </a:solidFill>
                <a:latin typeface="Times New Roman" pitchFamily="65" charset="-122"/>
                <a:ea typeface="宋体" pitchFamily="65" charset="-122"/>
              </a:rPr>
              <a:t>而更加捉摸不清。这是那种比浑浊更深奥百倍的明澈!</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赛里木湖——多美的名字!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这名字本身就有一种清澈的深邃,有一种高雅的韵味,有一种特殊的蓝,令人心醉。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你是伟大的海洋在撤离时留给伊犁河谷的一滴巨大的泪珠。汪汪的,闪闪的,既像美人腮边泪</a:t>
            </a:r>
            <a:r>
              <a:t/>
            </a:r>
            <a:br/>
            <a:r>
              <a:rPr lang="zh-CN" altLang="en-US" sz="1530" kern="0" dirty="0" smtClean="0">
                <a:solidFill>
                  <a:srgbClr val="000000"/>
                </a:solidFill>
                <a:latin typeface="Times New Roman" pitchFamily="65" charset="-122"/>
                <a:ea typeface="宋体" pitchFamily="65" charset="-122"/>
              </a:rPr>
              <a:t>也像英雄颊上泪,刚健而又妩媚。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你就是我们的海。在亚洲腹地远离海洋的地方,你给了我们一个海的缩影,一个海的模特儿,让</a:t>
            </a:r>
            <a:r>
              <a:t/>
            </a:r>
            <a:br/>
            <a:r>
              <a:rPr lang="zh-CN" altLang="en-US" sz="1530" kern="0" dirty="0" smtClean="0">
                <a:solidFill>
                  <a:srgbClr val="000000"/>
                </a:solidFill>
                <a:latin typeface="Times New Roman" pitchFamily="65" charset="-122"/>
                <a:ea typeface="宋体" pitchFamily="65" charset="-122"/>
              </a:rPr>
              <a:t>我们按照你的面貌在想象中放大去理解。因而,你又是本关于海的初级教科书。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当我们散步在你身边的时候,可以看到成群的水鸟翩飞降落,成为浮动在水面的一片黑点,同时</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499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浴着水色和光影。身材修长的马正垂着颈,披着头发,小心翼翼地亲吻你的水面,唯恐不慎弄皱</a:t>
            </a:r>
            <a:r>
              <a:rPr sz="1500" dirty="0"/>
              <a:t/>
            </a:r>
            <a:br>
              <a:rPr sz="1500" dirty="0"/>
            </a:br>
            <a:r>
              <a:rPr lang="zh-CN" altLang="en-US" sz="1500" kern="0" dirty="0" smtClean="0">
                <a:solidFill>
                  <a:srgbClr val="000000"/>
                </a:solidFill>
                <a:latin typeface="Times New Roman" pitchFamily="65" charset="-122"/>
                <a:ea typeface="宋体" pitchFamily="65" charset="-122"/>
              </a:rPr>
              <a:t>了你的面容。</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你与牧人的世界如此和谐。他们爱你,你也爱他们。你从不曾因为他们贫穷而鄙弃他们,相反,</a:t>
            </a:r>
            <a:r>
              <a:rPr sz="1500" dirty="0"/>
              <a:t/>
            </a:r>
            <a:br>
              <a:rPr sz="1500" dirty="0"/>
            </a:br>
            <a:r>
              <a:rPr lang="zh-CN" altLang="en-US" sz="1500" kern="0" dirty="0" smtClean="0">
                <a:solidFill>
                  <a:srgbClr val="000000"/>
                </a:solidFill>
                <a:latin typeface="Times New Roman" pitchFamily="65" charset="-122"/>
                <a:ea typeface="宋体" pitchFamily="65" charset="-122"/>
              </a:rPr>
              <a:t>你把自己当成他们当中的一员,和他们气味相投。你就是在他们当中找到平静的,你必须平静</a:t>
            </a:r>
            <a:r>
              <a:rPr sz="1500" dirty="0"/>
              <a:t/>
            </a:r>
            <a:br>
              <a:rPr sz="1500" dirty="0"/>
            </a:br>
            <a:r>
              <a:rPr lang="zh-CN" altLang="en-US" sz="1500" kern="0" dirty="0" smtClean="0">
                <a:solidFill>
                  <a:srgbClr val="000000"/>
                </a:solidFill>
                <a:latin typeface="Times New Roman" pitchFamily="65" charset="-122"/>
                <a:ea typeface="宋体" pitchFamily="65" charset="-122"/>
              </a:rPr>
              <a:t>才能生存下去,而这,只有牧人才能给你。那些城市里的“湖”,你当然知道它们的窘状和自得</a:t>
            </a:r>
            <a:r>
              <a:rPr sz="1500" dirty="0"/>
              <a:t/>
            </a:r>
            <a:br>
              <a:rPr sz="1500" dirty="0"/>
            </a:br>
            <a:r>
              <a:rPr lang="zh-CN" altLang="en-US" sz="1500" kern="0" dirty="0" smtClean="0">
                <a:solidFill>
                  <a:srgbClr val="000000"/>
                </a:solidFill>
                <a:latin typeface="Times New Roman" pitchFamily="65" charset="-122"/>
                <a:ea typeface="宋体" pitchFamily="65" charset="-122"/>
              </a:rPr>
              <a:t>难解难分,它们是供人娱乐的一池,而你,才是真正的湖。</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总是这样,在远离喧闹的地方,思想默默地积蓄、沉淀,变得清澈起来,辽阔起来。</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所有的游客和路人,在你的身边赞叹,夸奖,似乎在这片刻,你成了他们的一样东西,而与牧人毫</a:t>
            </a:r>
            <a:r>
              <a:rPr sz="1500" dirty="0"/>
              <a:t/>
            </a:r>
            <a:br>
              <a:rPr sz="1500" dirty="0"/>
            </a:br>
            <a:r>
              <a:rPr lang="zh-CN" altLang="en-US" sz="1500" kern="0" dirty="0" smtClean="0">
                <a:solidFill>
                  <a:srgbClr val="000000"/>
                </a:solidFill>
                <a:latin typeface="Times New Roman" pitchFamily="65" charset="-122"/>
                <a:ea typeface="宋体" pitchFamily="65" charset="-122"/>
              </a:rPr>
              <a:t>无关系,然后,他们拍拍屁股,驱车远去,你仍留在牧人身边,谁也带不走你。</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在众多的游客和路人当中,有人感觉到一丝惭愧吗?面对你,有人照到自己灵魂深处的弱点吗?</a:t>
            </a:r>
            <a:r>
              <a:rPr sz="1500" dirty="0"/>
              <a:t/>
            </a:r>
            <a:br>
              <a:rPr sz="1500" dirty="0"/>
            </a:br>
            <a:r>
              <a:rPr lang="zh-CN" altLang="en-US" sz="1500" kern="0" dirty="0" smtClean="0">
                <a:solidFill>
                  <a:srgbClr val="000000"/>
                </a:solidFill>
                <a:latin typeface="Times New Roman" pitchFamily="65" charset="-122"/>
                <a:ea typeface="宋体" pitchFamily="65" charset="-122"/>
              </a:rPr>
              <a:t>若有,他可能会想到这些。</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赛里木湖,人们是多么肤浅又多么自以为是呀,我愿意代替他们向你道歉,说:“</a:t>
            </a:r>
            <a:r>
              <a:rPr lang="zh-CN" altLang="en-US" sz="1500" u="sng" kern="0" dirty="0" smtClean="0">
                <a:solidFill>
                  <a:srgbClr val="000000"/>
                </a:solidFill>
                <a:latin typeface="Times New Roman" pitchFamily="65" charset="-122"/>
                <a:ea typeface="宋体" pitchFamily="65" charset="-122"/>
              </a:rPr>
              <a:t>我们对不起</a:t>
            </a:r>
            <a:r>
              <a:rPr sz="1500" dirty="0"/>
              <a:t/>
            </a:r>
            <a:br>
              <a:rPr sz="1500" dirty="0"/>
            </a:br>
            <a:r>
              <a:rPr lang="zh-CN" altLang="en-US" sz="1500" u="sng" kern="0" dirty="0" smtClean="0">
                <a:solidFill>
                  <a:srgbClr val="000000"/>
                </a:solidFill>
                <a:latin typeface="Times New Roman" pitchFamily="65" charset="-122"/>
                <a:ea typeface="宋体" pitchFamily="65" charset="-122"/>
              </a:rPr>
              <a:t>你!</a:t>
            </a:r>
            <a:r>
              <a:rPr lang="zh-CN" altLang="en-US" sz="1500" kern="0" dirty="0" smtClean="0">
                <a:solidFill>
                  <a:srgbClr val="000000"/>
                </a:solidFill>
                <a:latin typeface="Times New Roman" pitchFamily="65" charset="-122"/>
                <a:ea typeface="宋体" pitchFamily="65" charset="-122"/>
              </a:rPr>
              <a:t>”</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它听也不听。脸上犹自泊着宁静神秘的微笑。</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(节选自《伊犁秋天的札记》)</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1.“应该让思想的水散漫成湖”,从文章内容看,思想与湖有哪些相似点?(4分)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2.文中用了哪些对比来突出赛里木湖的特点?请简要说明。(6分)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3.本文在人称的使用上有什么特点?这样写有什么作用?(4分)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4.探究文章结尾处“我们对不起你!”一句的丰富意蕴。(6分)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融会贯通(由各自领域内的多个支系汇聚而成),自成体系,深邃明晰,有一个逐步形成</a:t>
            </a:r>
            <a:r>
              <a:rPr dirty="0"/>
              <a:t/>
            </a:r>
            <a:br>
              <a:rPr dirty="0"/>
            </a:br>
            <a:r>
              <a:rPr lang="zh-CN" altLang="en-US" sz="1530" kern="0" dirty="0" smtClean="0">
                <a:solidFill>
                  <a:srgbClr val="000000"/>
                </a:solidFill>
                <a:latin typeface="Times New Roman" pitchFamily="65" charset="-122"/>
                <a:ea typeface="宋体" pitchFamily="65" charset="-122"/>
              </a:rPr>
              <a:t>的过程(在远离喧闹的地方,默默地积蓄、沉淀,清澈辽阔)。</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作答本题前要先通读全文,迅速找到文章讲思想与赛里木湖有相似点的段落,再对其进</a:t>
            </a:r>
            <a:r>
              <a:rPr dirty="0"/>
              <a:t/>
            </a:r>
            <a:br>
              <a:rPr dirty="0"/>
            </a:br>
            <a:r>
              <a:rPr lang="zh-CN" altLang="en-US" sz="1530" kern="0" dirty="0" smtClean="0">
                <a:solidFill>
                  <a:srgbClr val="000000"/>
                </a:solidFill>
                <a:latin typeface="Times New Roman" pitchFamily="65" charset="-122"/>
                <a:ea typeface="宋体" pitchFamily="65" charset="-122"/>
              </a:rPr>
              <a:t>行概括归纳。当然,找到准确的答题区间只是第一步,学生还需要将两者的相似点用简洁凝练</a:t>
            </a:r>
            <a:r>
              <a:rPr dirty="0"/>
              <a:t/>
            </a:r>
            <a:br>
              <a:rPr dirty="0"/>
            </a:br>
            <a:r>
              <a:rPr lang="zh-CN" altLang="en-US" sz="1530" kern="0" dirty="0" smtClean="0">
                <a:solidFill>
                  <a:srgbClr val="000000"/>
                </a:solidFill>
                <a:latin typeface="Times New Roman" pitchFamily="65" charset="-122"/>
                <a:ea typeface="宋体" pitchFamily="65" charset="-122"/>
              </a:rPr>
              <a:t>的语言进行概括归纳。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与海对比,写湖的平凡;与水库对比,写湖的柔和自然;与山对比,写湖的内敛安静;与城</a:t>
            </a:r>
            <a:r>
              <a:rPr dirty="0"/>
              <a:t/>
            </a:r>
            <a:br>
              <a:rPr dirty="0"/>
            </a:br>
            <a:r>
              <a:rPr lang="zh-CN" altLang="en-US" sz="1530" kern="0" dirty="0" smtClean="0">
                <a:solidFill>
                  <a:srgbClr val="000000"/>
                </a:solidFill>
                <a:latin typeface="Times New Roman" pitchFamily="65" charset="-122"/>
                <a:ea typeface="宋体" pitchFamily="65" charset="-122"/>
              </a:rPr>
              <a:t>市里的湖对比,突出赛里木湖的自在独立;游客、路人与湖的关系跟牧人与湖的关系对比,突出</a:t>
            </a:r>
            <a:r>
              <a:rPr dirty="0"/>
              <a:t/>
            </a:r>
            <a:br>
              <a:rPr dirty="0"/>
            </a:br>
            <a:r>
              <a:rPr lang="zh-CN" altLang="en-US" sz="1530" kern="0" dirty="0" smtClean="0">
                <a:solidFill>
                  <a:srgbClr val="000000"/>
                </a:solidFill>
                <a:latin typeface="Times New Roman" pitchFamily="65" charset="-122"/>
                <a:ea typeface="宋体" pitchFamily="65" charset="-122"/>
              </a:rPr>
              <a:t>湖的独立而有尊严。</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从文中找到相关语句进行提炼,需要学生在理解文意的基础上进行分析概括,特别是对</a:t>
            </a:r>
            <a:r>
              <a:rPr dirty="0"/>
              <a:t/>
            </a:r>
            <a:br>
              <a:rPr dirty="0"/>
            </a:br>
            <a:r>
              <a:rPr lang="zh-CN" altLang="en-US" sz="1530" kern="0" dirty="0" smtClean="0">
                <a:solidFill>
                  <a:srgbClr val="000000"/>
                </a:solidFill>
                <a:latin typeface="Times New Roman" pitchFamily="65" charset="-122"/>
                <a:ea typeface="宋体" pitchFamily="65" charset="-122"/>
              </a:rPr>
              <a:t>比之后的作用,要答出“突出湖的独立而有尊严”并不是易事。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第一问:前半部分用第三人称写湖,用第二人称称读者;后半部分用第二人称写湖。第</a:t>
            </a:r>
            <a:r>
              <a:rPr dirty="0"/>
              <a:t/>
            </a:r>
            <a:br>
              <a:rPr dirty="0"/>
            </a:br>
            <a:r>
              <a:rPr lang="zh-CN" altLang="en-US" sz="1530" kern="0" dirty="0" smtClean="0">
                <a:solidFill>
                  <a:srgbClr val="000000"/>
                </a:solidFill>
                <a:latin typeface="Times New Roman" pitchFamily="65" charset="-122"/>
                <a:ea typeface="宋体" pitchFamily="65" charset="-122"/>
              </a:rPr>
              <a:t>二问:有助于作者思想感情的表达;营造亲切的氛围,拉近作者和读者之间的距离;表达对赛里</a:t>
            </a:r>
            <a:r>
              <a:rPr dirty="0"/>
              <a:t/>
            </a:r>
            <a:br>
              <a:rPr dirty="0"/>
            </a:br>
            <a:r>
              <a:rPr lang="zh-CN" altLang="en-US" sz="1530" kern="0" dirty="0" smtClean="0">
                <a:solidFill>
                  <a:srgbClr val="000000"/>
                </a:solidFill>
                <a:latin typeface="Times New Roman" pitchFamily="65" charset="-122"/>
                <a:ea typeface="宋体" pitchFamily="65" charset="-122"/>
              </a:rPr>
              <a:t>木湖由衷的喜爱与赞叹。</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919939"/>
            <a:ext cx="8127250" cy="5611669"/>
            <a:chOff x="539750" y="1080000"/>
            <a:chExt cx="8127250" cy="5611669"/>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解析　汉语人称分为第一人称:我、我们。第二人称:你、你们。第三人称:除“我,我们,你,你</a:t>
              </a:r>
              <a:r>
                <a:rPr dirty="0"/>
                <a:t/>
              </a:r>
              <a:br>
                <a:rPr dirty="0"/>
              </a:br>
              <a:r>
                <a:rPr lang="zh-CN" altLang="en-US" sz="1530" kern="0" dirty="0" smtClean="0">
                  <a:solidFill>
                    <a:srgbClr val="000000"/>
                  </a:solidFill>
                  <a:latin typeface="Times New Roman" pitchFamily="65" charset="-122"/>
                  <a:ea typeface="宋体" pitchFamily="65" charset="-122"/>
                </a:rPr>
                <a:t>们”的其他主语。这三种人称各有其表达效果。用第一人称的表达效果是,增加对事情、对</a:t>
              </a:r>
              <a:r>
                <a:rPr dirty="0"/>
                <a:t/>
              </a:r>
              <a:br>
                <a:rPr dirty="0"/>
              </a:br>
              <a:r>
                <a:rPr lang="zh-CN" altLang="en-US" sz="1530" kern="0" dirty="0" smtClean="0">
                  <a:solidFill>
                    <a:srgbClr val="000000"/>
                  </a:solidFill>
                  <a:latin typeface="Times New Roman" pitchFamily="65" charset="-122"/>
                  <a:ea typeface="宋体" pitchFamily="65" charset="-122"/>
                </a:rPr>
                <a:t>人物叙述的真实性,亲切自然,能自由地表达思想感情;给读者以真实生动之感。用第二人称叙</a:t>
              </a:r>
              <a:r>
                <a:rPr dirty="0"/>
                <a:t/>
              </a:r>
              <a:br>
                <a:rPr dirty="0"/>
              </a:br>
              <a:r>
                <a:rPr lang="zh-CN" altLang="en-US" sz="1530" kern="0" dirty="0" smtClean="0">
                  <a:solidFill>
                    <a:srgbClr val="000000"/>
                  </a:solidFill>
                  <a:latin typeface="Times New Roman" pitchFamily="65" charset="-122"/>
                  <a:ea typeface="宋体" pitchFamily="65" charset="-122"/>
                </a:rPr>
                <a:t>述的好处是,增加亲切感,就好像是作者面对我们娓娓而谈一样,无形之中拉近了与读者的距</a:t>
              </a:r>
              <a:r>
                <a:rPr dirty="0"/>
                <a:t/>
              </a:r>
              <a:br>
                <a:rPr dirty="0"/>
              </a:br>
              <a:r>
                <a:rPr lang="zh-CN" altLang="en-US" sz="1530" kern="0" dirty="0" smtClean="0">
                  <a:solidFill>
                    <a:srgbClr val="000000"/>
                  </a:solidFill>
                  <a:latin typeface="Times New Roman" pitchFamily="65" charset="-122"/>
                  <a:ea typeface="宋体" pitchFamily="65" charset="-122"/>
                </a:rPr>
                <a:t>离。用第三人称叙述则显得比较客观公正,这是以一个冷静的旁观者的身份来进行叙述的方</a:t>
              </a:r>
              <a:r>
                <a:rPr dirty="0"/>
                <a:t/>
              </a:r>
              <a:br>
                <a:rPr dirty="0"/>
              </a:br>
              <a:r>
                <a:rPr lang="zh-CN" altLang="en-US" sz="1530" kern="0" dirty="0" smtClean="0">
                  <a:solidFill>
                    <a:srgbClr val="000000"/>
                  </a:solidFill>
                  <a:latin typeface="Times New Roman" pitchFamily="65" charset="-122"/>
                  <a:ea typeface="宋体" pitchFamily="65" charset="-122"/>
                </a:rPr>
                <a:t>法,能直接地展现生活,不受时空限制,反映现实更自由。做答本题,首先要审清题目,认真梳理</a:t>
              </a:r>
              <a:r>
                <a:rPr dirty="0"/>
                <a:t/>
              </a:r>
              <a:br>
                <a:rPr dirty="0"/>
              </a:br>
              <a:r>
                <a:rPr lang="zh-CN" altLang="en-US" sz="1530" kern="0" dirty="0" smtClean="0">
                  <a:solidFill>
                    <a:srgbClr val="000000"/>
                  </a:solidFill>
                  <a:latin typeface="Times New Roman" pitchFamily="65" charset="-122"/>
                  <a:ea typeface="宋体" pitchFamily="65" charset="-122"/>
                </a:rPr>
                <a:t>文章,找出其中人称使用的变化,稍加归纳不难得出使用特点,然后结合人称使用常规特点进行</a:t>
              </a:r>
              <a:r>
                <a:rPr dirty="0"/>
                <a:t/>
              </a:r>
              <a:br>
                <a:rPr dirty="0"/>
              </a:br>
              <a:r>
                <a:rPr lang="zh-CN" altLang="en-US" sz="1530" kern="0" dirty="0" smtClean="0">
                  <a:solidFill>
                    <a:srgbClr val="000000"/>
                  </a:solidFill>
                  <a:latin typeface="Times New Roman" pitchFamily="65" charset="-122"/>
                  <a:ea typeface="宋体" pitchFamily="65" charset="-122"/>
                </a:rPr>
                <a:t>分析,相对于上一题而言,难度稍有降低。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游客和路人不能理解赛里木湖的深邃,用喧闹打破了这里的宁静,作者为人们的肤浅</a:t>
              </a:r>
              <a:r>
                <a:rPr dirty="0"/>
                <a:t/>
              </a:r>
              <a:br>
                <a:rPr dirty="0"/>
              </a:br>
              <a:r>
                <a:rPr lang="zh-CN" altLang="en-US" sz="1530" kern="0" dirty="0" smtClean="0">
                  <a:solidFill>
                    <a:srgbClr val="000000"/>
                  </a:solidFill>
                  <a:latin typeface="Times New Roman" pitchFamily="65" charset="-122"/>
                  <a:ea typeface="宋体" pitchFamily="65" charset="-122"/>
                </a:rPr>
                <a:t>和自以为是向赛里木湖道歉;表达了作者对人类以自我为中心娱乐消费自然的愧疚、自省和</a:t>
              </a:r>
              <a:r>
                <a:rPr dirty="0"/>
                <a:t/>
              </a:r>
              <a:br>
                <a:rPr dirty="0"/>
              </a:br>
              <a:r>
                <a:rPr lang="zh-CN" altLang="en-US" sz="1530" kern="0" dirty="0" smtClean="0">
                  <a:solidFill>
                    <a:srgbClr val="000000"/>
                  </a:solidFill>
                  <a:latin typeface="Times New Roman" pitchFamily="65" charset="-122"/>
                  <a:ea typeface="宋体" pitchFamily="65" charset="-122"/>
                </a:rPr>
                <a:t>对自然的敬畏之心。</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该句对作品的部分内容起统摄作用。文学作品的作者很少直接用评论性的语言来表</a:t>
              </a:r>
              <a:r>
                <a:rPr dirty="0"/>
                <a:t/>
              </a:r>
              <a:br>
                <a:rPr dirty="0"/>
              </a:br>
              <a:r>
                <a:rPr lang="zh-CN" altLang="en-US" sz="1530" kern="0" dirty="0" smtClean="0">
                  <a:solidFill>
                    <a:srgbClr val="000000"/>
                  </a:solidFill>
                  <a:latin typeface="Times New Roman" pitchFamily="65" charset="-122"/>
                  <a:ea typeface="宋体" pitchFamily="65" charset="-122"/>
                </a:rPr>
                <a:t>达自己的看法(观点)和情感,通常把它们包蕴在形象之中。解答本题,我们首先要弄清楚几个</a:t>
              </a:r>
              <a:r>
                <a:rPr dirty="0"/>
                <a:t/>
              </a:r>
              <a:br>
                <a:rPr dirty="0"/>
              </a:br>
              <a:r>
                <a:rPr lang="zh-CN" altLang="en-US" sz="1530" kern="0" dirty="0" smtClean="0">
                  <a:solidFill>
                    <a:srgbClr val="000000"/>
                  </a:solidFill>
                  <a:latin typeface="Times New Roman" pitchFamily="65" charset="-122"/>
                  <a:ea typeface="宋体" pitchFamily="65" charset="-122"/>
                </a:rPr>
                <a:t>人称指向,“我们”是谁,实指意和延伸意是什么;“你”是谁,实指意和延伸意又是什么;“对</a:t>
              </a:r>
              <a:endParaRPr lang="zh-CN" altLang="en-US" dirty="0"/>
            </a:p>
          </p:txBody>
        </p:sp>
        <p:sp>
          <p:nvSpPr>
            <p:cNvPr id="3" name="TextBox 2"/>
            <p:cNvSpPr txBox="1"/>
            <p:nvPr/>
          </p:nvSpPr>
          <p:spPr>
            <a:xfrm>
              <a:off x="539750" y="5985322"/>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不起”表达的是什么样的情感,为什么会产生这种情感。按照以上思路,这道题基本就可以解</a:t>
              </a:r>
              <a:r>
                <a:rPr dirty="0"/>
                <a:t/>
              </a:r>
              <a:br>
                <a:rPr dirty="0"/>
              </a:br>
              <a:r>
                <a:rPr lang="zh-CN" altLang="en-US" sz="1530" kern="0" dirty="0" smtClean="0">
                  <a:solidFill>
                    <a:srgbClr val="000000"/>
                  </a:solidFill>
                  <a:latin typeface="Times New Roman" pitchFamily="65" charset="-122"/>
                  <a:ea typeface="宋体" pitchFamily="65" charset="-122"/>
                </a:rPr>
                <a:t>答出来了。</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　本题考查理解文中词语含义的能力。热烈:充满热情的,强烈的,极具诗意的。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本题考查对文本内容的理解能力。“简陋贫困的物质生活是一种特别的恩赐”</a:t>
            </a:r>
            <a:r>
              <a:rPr dirty="0"/>
              <a:t/>
            </a:r>
            <a:br>
              <a:rPr dirty="0"/>
            </a:br>
            <a:r>
              <a:rPr lang="zh-CN" altLang="en-US" sz="1530" kern="0" dirty="0" smtClean="0">
                <a:solidFill>
                  <a:srgbClr val="000000"/>
                </a:solidFill>
                <a:latin typeface="Times New Roman" pitchFamily="65" charset="-122"/>
                <a:ea typeface="宋体" pitchFamily="65" charset="-122"/>
              </a:rPr>
              <a:t>错误,结合文中“因为一无所有,所以我们格外好奇”可知,“恩赐”是指“我”的“好奇</a:t>
            </a:r>
            <a:r>
              <a:rPr dirty="0"/>
              <a:t/>
            </a:r>
            <a:br>
              <a:rPr dirty="0"/>
            </a:br>
            <a:r>
              <a:rPr lang="zh-CN" altLang="en-US" sz="1530" kern="0" dirty="0" smtClean="0">
                <a:solidFill>
                  <a:srgbClr val="000000"/>
                </a:solidFill>
                <a:latin typeface="Times New Roman" pitchFamily="65" charset="-122"/>
                <a:ea typeface="宋体" pitchFamily="65" charset="-122"/>
              </a:rPr>
              <a:t>心”;且“只有</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才</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”的表述过于绝对。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(要点)不同:①在细节的描述上更加具体,如细致地描写了仙女钻出蚌壳由小变大的</a:t>
            </a:r>
            <a:r>
              <a:rPr dirty="0"/>
              <a:t/>
            </a:r>
            <a:br>
              <a:rPr dirty="0"/>
            </a:br>
            <a:r>
              <a:rPr lang="zh-CN" altLang="en-US" sz="1530" kern="0" dirty="0" smtClean="0">
                <a:solidFill>
                  <a:srgbClr val="000000"/>
                </a:solidFill>
                <a:latin typeface="Times New Roman" pitchFamily="65" charset="-122"/>
                <a:ea typeface="宋体" pitchFamily="65" charset="-122"/>
              </a:rPr>
              <a:t>过程。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②有强烈的主观色彩,如仙女带来的各种美味佳肴与孩子的喜好有直接关系。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③故事的场景与孩子的生活场景结合在一起,如奔向自己家里的八仙桌,往来于桌子与水缸之</a:t>
            </a:r>
            <a:r>
              <a:rPr dirty="0"/>
              <a:t/>
            </a:r>
            <a:br>
              <a:rPr dirty="0"/>
            </a:br>
            <a:r>
              <a:rPr lang="zh-CN" altLang="en-US" sz="1530" kern="0" dirty="0" smtClean="0">
                <a:solidFill>
                  <a:srgbClr val="000000"/>
                </a:solidFill>
                <a:latin typeface="Times New Roman" pitchFamily="65" charset="-122"/>
                <a:ea typeface="宋体" pitchFamily="65" charset="-122"/>
              </a:rPr>
              <a:t>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作用:①突出了河蚌仙女故事对“我”的重要意义。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②表现出儿童丰富而生动的想象力,反映了在物质匮乏的生活条件下儿童的独特心理。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本题考查对文本内容的简要概括和分析能力。第③段站在大人的角度叙述河蚌仙女</a:t>
            </a:r>
            <a:r>
              <a:rPr dirty="0"/>
              <a:t/>
            </a:r>
            <a:br>
              <a:rPr dirty="0"/>
            </a:br>
            <a:r>
              <a:rPr lang="zh-CN" altLang="en-US" sz="1530" kern="0" dirty="0" smtClean="0">
                <a:solidFill>
                  <a:srgbClr val="000000"/>
                </a:solidFill>
                <a:latin typeface="Times New Roman" pitchFamily="65" charset="-122"/>
                <a:ea typeface="宋体" pitchFamily="65" charset="-122"/>
              </a:rPr>
              <a:t>的故事,第④段站在孩子的角度,想象仙女从水缸里出来,增加了更多细节描写,尤其是仙女搬</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六、(2016盐城三模,12—15)阅读下文,回答问题。(20分)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养鸭人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筱 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①乡村,还留着这一面驯顺的池塘,养鸭人来到这里。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②绿意慵倦,旧年相熟的苔草,刚进入夏季就衰老了,倒伏着,瑟缩着。听凭车辙和鞋印碾过去,</a:t>
            </a:r>
            <a:r>
              <a:rPr dirty="0"/>
              <a:t/>
            </a:r>
            <a:br>
              <a:rPr dirty="0"/>
            </a:br>
            <a:r>
              <a:rPr lang="zh-CN" altLang="en-US" sz="1530" kern="0" dirty="0" smtClean="0">
                <a:solidFill>
                  <a:srgbClr val="000000"/>
                </a:solidFill>
                <a:latin typeface="Times New Roman" pitchFamily="65" charset="-122"/>
                <a:ea typeface="宋体" pitchFamily="65" charset="-122"/>
              </a:rPr>
              <a:t>踏过去。桥架起来了,于是有车;楼宇竖起来了,于是有并不荷锄而出的人。风已经是反季节的</a:t>
            </a:r>
            <a:r>
              <a:rPr dirty="0"/>
              <a:t/>
            </a:r>
            <a:br>
              <a:rPr dirty="0"/>
            </a:br>
            <a:r>
              <a:rPr lang="zh-CN" altLang="en-US" sz="1530" kern="0" dirty="0" smtClean="0">
                <a:solidFill>
                  <a:srgbClr val="000000"/>
                </a:solidFill>
                <a:latin typeface="Times New Roman" pitchFamily="65" charset="-122"/>
                <a:ea typeface="宋体" pitchFamily="65" charset="-122"/>
              </a:rPr>
              <a:t>了,带着金属尖利的呼啸,从池塘上空划过的时候,池塘就梦魇一般地痉挛一下。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③夏季很冗长。公路是棕红色的,如一道鲜活的擦痕,切割着水湄笔直而去,又笔直地切割了远</a:t>
            </a:r>
            <a:r>
              <a:rPr dirty="0"/>
              <a:t/>
            </a:r>
            <a:br>
              <a:rPr dirty="0"/>
            </a:br>
            <a:r>
              <a:rPr lang="zh-CN" altLang="en-US" sz="1530" kern="0" dirty="0" smtClean="0">
                <a:solidFill>
                  <a:srgbClr val="000000"/>
                </a:solidFill>
                <a:latin typeface="Times New Roman" pitchFamily="65" charset="-122"/>
                <a:ea typeface="宋体" pitchFamily="65" charset="-122"/>
              </a:rPr>
              <a:t>方的山脚。那道棕红色的擦痕也很冗长。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④走了比乡愁更漫长的路,养鸭人在这里搭起他的席棚。把骨节粗大的手掌拢在眉际,并非为</a:t>
            </a:r>
            <a:r>
              <a:rPr dirty="0"/>
              <a:t/>
            </a:r>
            <a:br>
              <a:rPr dirty="0"/>
            </a:br>
            <a:r>
              <a:rPr lang="zh-CN" altLang="en-US" sz="1530" kern="0" dirty="0" smtClean="0">
                <a:solidFill>
                  <a:srgbClr val="000000"/>
                </a:solidFill>
                <a:latin typeface="Times New Roman" pitchFamily="65" charset="-122"/>
                <a:ea typeface="宋体" pitchFamily="65" charset="-122"/>
              </a:rPr>
              <a:t>着遮住乡野暴烈的日光,却是为着遮住都市声浪的日渐逼近。在每一个遍是尘土的傍晚,他次</a:t>
            </a:r>
            <a:r>
              <a:rPr dirty="0"/>
              <a:t/>
            </a:r>
            <a:br>
              <a:rPr dirty="0"/>
            </a:br>
            <a:r>
              <a:rPr lang="zh-CN" altLang="en-US" sz="1530" kern="0" dirty="0" smtClean="0">
                <a:solidFill>
                  <a:srgbClr val="000000"/>
                </a:solidFill>
                <a:latin typeface="Times New Roman" pitchFamily="65" charset="-122"/>
                <a:ea typeface="宋体" pitchFamily="65" charset="-122"/>
              </a:rPr>
              <a:t>第收缩自己的视线,如同次第收缩对世界的幻想。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⑤当鸭群在晨间欣然醒来,摇摆着扑入池塘中嬉戏的时候,那种生之欢愉是如此饱满。暗影在</a:t>
            </a:r>
            <a:r>
              <a:rPr dirty="0"/>
              <a:t/>
            </a:r>
            <a:br>
              <a:rPr dirty="0"/>
            </a:br>
            <a:r>
              <a:rPr lang="zh-CN" altLang="en-US" sz="1530" kern="0" dirty="0" smtClean="0">
                <a:solidFill>
                  <a:srgbClr val="000000"/>
                </a:solidFill>
                <a:latin typeface="Times New Roman" pitchFamily="65" charset="-122"/>
                <a:ea typeface="宋体" pitchFamily="65" charset="-122"/>
              </a:rPr>
              <a:t>席棚之下,而日光尽情倾下。池塘在欢愉中绽开,苔草在欢愉中湿润,绿水中是银亮的光斑和洁</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40000" y="1080000"/>
            <a:ext cx="8127000" cy="5220000"/>
            <a:chOff x="540000" y="1080000"/>
            <a:chExt cx="8127000"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白的羽翎。只有养鸭人知道,苔草和鸭群都只存活一季,生之欢愉是没有未来的欢愉。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⑥故乡已经不可触摸,他是漂流的,漫无目的地漂流了一季,又漂流了一季。因为远方总是好</a:t>
              </a:r>
              <a:r>
                <a:t/>
              </a:r>
              <a:br/>
              <a:r>
                <a:rPr lang="zh-CN" altLang="en-US" sz="1530" kern="0" dirty="0" smtClean="0">
                  <a:solidFill>
                    <a:srgbClr val="000000"/>
                  </a:solidFill>
                  <a:latin typeface="Times New Roman" pitchFamily="65" charset="-122"/>
                  <a:ea typeface="宋体" pitchFamily="65" charset="-122"/>
                </a:rPr>
                <a:t>的。而当远方也被挤迫着慵倦并且沉落的时候,究竟有什么可以长存?席棚的日夜都是低矮</a:t>
              </a:r>
              <a:r>
                <a:t/>
              </a:r>
              <a:br/>
              <a:r>
                <a:rPr lang="zh-CN" altLang="en-US" sz="1530" kern="0" dirty="0" smtClean="0">
                  <a:solidFill>
                    <a:srgbClr val="000000"/>
                  </a:solidFill>
                  <a:latin typeface="Times New Roman" pitchFamily="65" charset="-122"/>
                  <a:ea typeface="宋体" pitchFamily="65" charset="-122"/>
                </a:rPr>
                <a:t>的,漂流者是低矮的,夜里靠近哪一盏灯,才能确切地感觉到其实还很健壮的自身?</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⑦月亮如儿时一样升起来了,橙黄色,很瘦弱,一言不发,却依然带着一个奔月那样明亮的关于</a:t>
              </a:r>
              <a:r>
                <a:t/>
              </a:r>
              <a:br/>
              <a:r>
                <a:rPr lang="zh-CN" altLang="en-US" sz="1530" kern="0" dirty="0" smtClean="0">
                  <a:solidFill>
                    <a:srgbClr val="000000"/>
                  </a:solidFill>
                  <a:latin typeface="Times New Roman" pitchFamily="65" charset="-122"/>
                  <a:ea typeface="宋体" pitchFamily="65" charset="-122"/>
                </a:rPr>
                <a:t>远方的故事。远处的山更模糊了,近处的山更沉重了。目力所及的每一座楼房都紧闭着,只留</a:t>
              </a:r>
              <a:r>
                <a:t/>
              </a:r>
              <a:br/>
              <a:r>
                <a:rPr lang="zh-CN" altLang="en-US" sz="1530" kern="0" dirty="0" smtClean="0">
                  <a:solidFill>
                    <a:srgbClr val="000000"/>
                  </a:solidFill>
                  <a:latin typeface="Times New Roman" pitchFamily="65" charset="-122"/>
                  <a:ea typeface="宋体" pitchFamily="65" charset="-122"/>
                </a:rPr>
                <a:t>下几方如月光一样橙黄得黯淡的玻璃。鸭群睡了,而虫鸣仍在,儿时一样的清越,在仅存的水湄</a:t>
              </a:r>
              <a:r>
                <a:t/>
              </a:r>
              <a:br/>
              <a:r>
                <a:rPr lang="zh-CN" altLang="en-US" sz="1530" kern="0" dirty="0" smtClean="0">
                  <a:solidFill>
                    <a:srgbClr val="000000"/>
                  </a:solidFill>
                  <a:latin typeface="Times New Roman" pitchFamily="65" charset="-122"/>
                  <a:ea typeface="宋体" pitchFamily="65" charset="-122"/>
                </a:rPr>
                <a:t>和苔草之中。又有一股带着金属气味的风划过,月亮就在池塘里痉挛了一下,望之令人心惊。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⑧忽然他开始喊叫——</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⑨“</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啊!——啊,啊</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——啊</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⑩像是呼唤,也像是抒情,于是夜空中有了一种裂帛似的回声。然而没有人能听懂这外乡人的</a:t>
              </a:r>
              <a:r>
                <a:t/>
              </a:r>
              <a:br/>
              <a:r>
                <a:rPr lang="zh-CN" altLang="en-US" sz="1530" kern="0" dirty="0" smtClean="0">
                  <a:solidFill>
                    <a:srgbClr val="000000"/>
                  </a:solidFill>
                  <a:latin typeface="Times New Roman" pitchFamily="65" charset="-122"/>
                  <a:ea typeface="宋体" pitchFamily="65" charset="-122"/>
                </a:rPr>
                <a:t>语音。</a:t>
              </a:r>
              <a:endParaRPr lang="zh-CN" altLang="en-US"/>
            </a:p>
            <a:p>
              <a:pPr marL="0" indent="0" eaLnBrk="0" latinLnBrk="1" hangingPunct="0">
                <a:lnSpc>
                  <a:spcPct val="150000"/>
                </a:lnSpc>
                <a:spcBef>
                  <a:spcPts val="0"/>
                </a:spcBef>
                <a:buNone/>
              </a:pPr>
              <a:r>
                <a:rPr lang="zh-CN" altLang="en-US" sz="1282" kern="0" spc="367"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鸭群被惊着了。呼啦啦一阵张皇的扑翼,逃亡似的纷纷扑入水中,然而池塘依旧惺忪。远远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的黑暗中传来几声狗吠,很困倦的。没有一扇门窗就此张开,回应他的嘶叫。</a:t>
              </a:r>
              <a:endParaRPr lang="zh-CN" altLang="en-US"/>
            </a:p>
          </p:txBody>
        </p:sp>
        <p:pic>
          <p:nvPicPr>
            <p:cNvPr id="3" name="图片 3" descr="textimage2.jpeg"/>
            <p:cNvPicPr>
              <a:picLocks noChangeAspect="1"/>
            </p:cNvPicPr>
            <p:nvPr/>
          </p:nvPicPr>
          <p:blipFill>
            <a:blip r:embed="rId4" cstate="print"/>
            <a:stretch>
              <a:fillRect/>
            </a:stretch>
          </p:blipFill>
          <p:spPr>
            <a:xfrm>
              <a:off x="540000" y="5393062"/>
              <a:ext cx="209549" cy="219075"/>
            </a:xfrm>
            <a:prstGeom prst="rect">
              <a:avLst/>
            </a:prstGeom>
          </p:spPr>
        </p:pic>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11" name="组合 10"/>
          <p:cNvGrpSpPr/>
          <p:nvPr/>
        </p:nvGrpSpPr>
        <p:grpSpPr>
          <a:xfrm>
            <a:off x="539750" y="1080000"/>
            <a:ext cx="8127250" cy="5265211"/>
            <a:chOff x="539750" y="1080000"/>
            <a:chExt cx="8127250" cy="5265211"/>
          </a:xfrm>
        </p:grpSpPr>
        <p:grpSp>
          <p:nvGrpSpPr>
            <p:cNvPr id="9" name="组合 8"/>
            <p:cNvGrpSpPr/>
            <p:nvPr/>
          </p:nvGrpSpPr>
          <p:grpSpPr>
            <a:xfrm>
              <a:off x="540000" y="1080000"/>
              <a:ext cx="8127000" cy="5220000"/>
              <a:chOff x="540000" y="1080000"/>
              <a:chExt cx="8127000"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282" kern="0" spc="367"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于是,一切又平静。</a:t>
                </a:r>
                <a:r>
                  <a:rPr lang="zh-CN" altLang="en-US" sz="1530" u="sng" kern="0" dirty="0" smtClean="0">
                    <a:solidFill>
                      <a:srgbClr val="000000"/>
                    </a:solidFill>
                    <a:latin typeface="Times New Roman" pitchFamily="65" charset="-122"/>
                    <a:ea typeface="宋体" pitchFamily="65" charset="-122"/>
                  </a:rPr>
                  <a:t>或许世界上还有未曾撕碎也未经证实的远方的故事。此刻,那故事必定</a:t>
                </a:r>
                <a:endParaRPr lang="zh-CN" altLang="en-US"/>
              </a:p>
              <a:p>
                <a:pPr marL="0" indent="0" eaLnBrk="0" latinLnBrk="1" hangingPunct="0">
                  <a:lnSpc>
                    <a:spcPct val="150000"/>
                  </a:lnSpc>
                  <a:spcBef>
                    <a:spcPts val="0"/>
                  </a:spcBef>
                  <a:buNone/>
                </a:pPr>
                <a:r>
                  <a:rPr lang="zh-CN" altLang="en-US" sz="1530" u="sng" kern="0" dirty="0" smtClean="0">
                    <a:solidFill>
                      <a:srgbClr val="000000"/>
                    </a:solidFill>
                    <a:latin typeface="Times New Roman" pitchFamily="65" charset="-122"/>
                    <a:ea typeface="宋体" pitchFamily="65" charset="-122"/>
                  </a:rPr>
                  <a:t>栖在夜色之中。</a:t>
                </a:r>
                <a:endParaRPr lang="zh-CN" altLang="en-US"/>
              </a:p>
              <a:p>
                <a:pPr marL="0" indent="0" eaLnBrk="0" latinLnBrk="1" hangingPunct="0">
                  <a:lnSpc>
                    <a:spcPct val="150000"/>
                  </a:lnSpc>
                  <a:spcBef>
                    <a:spcPts val="0"/>
                  </a:spcBef>
                  <a:buNone/>
                </a:pPr>
                <a:r>
                  <a:rPr lang="zh-CN" altLang="en-US" sz="1282" kern="0" spc="367"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养鸭人就枕着那故事睡了。</a:t>
                </a:r>
                <a:endParaRPr lang="zh-CN" altLang="en-US"/>
              </a:p>
              <a:p>
                <a:pPr marL="0" indent="0" eaLnBrk="0" latinLnBrk="1" hangingPunct="0">
                  <a:lnSpc>
                    <a:spcPct val="150000"/>
                  </a:lnSpc>
                  <a:spcBef>
                    <a:spcPts val="0"/>
                  </a:spcBef>
                  <a:buNone/>
                </a:pPr>
                <a:r>
                  <a:rPr lang="zh-CN" altLang="en-US" sz="1282" kern="0" spc="367"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他当然不会梦见,将近一百年前有一位名叫卢森堡的女人是怎样做着关于池塘的梦。这位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曾使整个欧洲为之惊厥、为之歌哭的女人,这位曾使整个世界为之侧目、为之摇曳的女人,一</a:t>
                </a:r>
                <a:r>
                  <a:t/>
                </a:r>
                <a:br/>
                <a:r>
                  <a:rPr lang="zh-CN" altLang="en-US" sz="1530" kern="0" dirty="0" smtClean="0">
                    <a:solidFill>
                      <a:srgbClr val="000000"/>
                    </a:solidFill>
                    <a:latin typeface="Times New Roman" pitchFamily="65" charset="-122"/>
                    <a:ea typeface="宋体" pitchFamily="65" charset="-122"/>
                  </a:rPr>
                  <a:t>次再次地梦见自己是一个乡村的牧鹅女,赤足走在露水深重的苔草上,于是世界不再存在,只余</a:t>
                </a:r>
                <a:r>
                  <a:t/>
                </a:r>
                <a:br/>
                <a:r>
                  <a:rPr lang="zh-CN" altLang="en-US" sz="1530" kern="0" dirty="0" smtClean="0">
                    <a:solidFill>
                      <a:srgbClr val="000000"/>
                    </a:solidFill>
                    <a:latin typeface="Times New Roman" pitchFamily="65" charset="-122"/>
                    <a:ea typeface="宋体" pitchFamily="65" charset="-122"/>
                  </a:rPr>
                  <a:t>下她默默地照看绿水,照看水中银亮的光斑和洁白的羽翎。那面有着月光的池塘对她而言太</a:t>
                </a:r>
                <a:r>
                  <a:t/>
                </a:r>
                <a:br/>
                <a:r>
                  <a:rPr lang="zh-CN" altLang="en-US" sz="1530" kern="0" dirty="0" smtClean="0">
                    <a:solidFill>
                      <a:srgbClr val="000000"/>
                    </a:solidFill>
                    <a:latin typeface="Times New Roman" pitchFamily="65" charset="-122"/>
                    <a:ea typeface="宋体" pitchFamily="65" charset="-122"/>
                  </a:rPr>
                  <a:t>遥远太遥远了,那是一个无法撕碎也无法证实的远方的故事,她是枕着这个故事逝去的。</a:t>
                </a:r>
                <a:endParaRPr lang="zh-CN" altLang="en-US"/>
              </a:p>
              <a:p>
                <a:pPr marL="0" indent="0" eaLnBrk="0" latinLnBrk="1" hangingPunct="0">
                  <a:lnSpc>
                    <a:spcPct val="150000"/>
                  </a:lnSpc>
                  <a:spcBef>
                    <a:spcPts val="0"/>
                  </a:spcBef>
                  <a:buNone/>
                </a:pPr>
                <a:r>
                  <a:rPr lang="zh-CN" altLang="en-US" sz="1282" kern="0" spc="367"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假如养鸭人在梦中与她相遇,他能不能领她去找远方的乡村?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(选自《血脉的回想》,有删节)</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1.本文前四段写乡村的环境,概括其特点并说明作用。(4分)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2.从描写人物的角度,赏析第⑧—</a:t>
                </a:r>
                <a:r>
                  <a:rPr lang="zh-CN" altLang="en-US" sz="1282" kern="0" spc="367"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段文字。(4分)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3.文章最后,作者为什么要叙写卢森堡的故事?(6分)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 结合全文内容,探究第</a:t>
                </a:r>
                <a:r>
                  <a:rPr lang="zh-CN" altLang="en-US" sz="1282" kern="0" spc="367"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段画线句的意蕴。(6分)</a:t>
                </a:r>
                <a:endParaRPr lang="zh-CN" altLang="en-US"/>
              </a:p>
            </p:txBody>
          </p:sp>
          <p:pic>
            <p:nvPicPr>
              <p:cNvPr id="3" name="图片 3" descr="textimage3.jpeg"/>
              <p:cNvPicPr>
                <a:picLocks noChangeAspect="1"/>
              </p:cNvPicPr>
              <p:nvPr/>
            </p:nvPicPr>
            <p:blipFill>
              <a:blip r:embed="rId4" cstate="print"/>
              <a:stretch>
                <a:fillRect/>
              </a:stretch>
            </p:blipFill>
            <p:spPr>
              <a:xfrm>
                <a:off x="540000" y="1147366"/>
                <a:ext cx="209549" cy="219075"/>
              </a:xfrm>
              <a:prstGeom prst="rect">
                <a:avLst/>
              </a:prstGeom>
            </p:spPr>
          </p:pic>
          <p:pic>
            <p:nvPicPr>
              <p:cNvPr id="4" name="图片 4" descr="textimage4.jpeg"/>
              <p:cNvPicPr>
                <a:picLocks noChangeAspect="1"/>
              </p:cNvPicPr>
              <p:nvPr/>
            </p:nvPicPr>
            <p:blipFill>
              <a:blip r:embed="rId5" cstate="print"/>
              <a:stretch>
                <a:fillRect/>
              </a:stretch>
            </p:blipFill>
            <p:spPr>
              <a:xfrm>
                <a:off x="540000" y="1854982"/>
                <a:ext cx="209549" cy="219075"/>
              </a:xfrm>
              <a:prstGeom prst="rect">
                <a:avLst/>
              </a:prstGeom>
            </p:spPr>
          </p:pic>
          <p:pic>
            <p:nvPicPr>
              <p:cNvPr id="5" name="图片 5" descr="textimage5.jpeg"/>
              <p:cNvPicPr>
                <a:picLocks noChangeAspect="1"/>
              </p:cNvPicPr>
              <p:nvPr/>
            </p:nvPicPr>
            <p:blipFill>
              <a:blip r:embed="rId6" cstate="print"/>
              <a:stretch>
                <a:fillRect/>
              </a:stretch>
            </p:blipFill>
            <p:spPr>
              <a:xfrm>
                <a:off x="540000" y="2208790"/>
                <a:ext cx="209549" cy="219074"/>
              </a:xfrm>
              <a:prstGeom prst="rect">
                <a:avLst/>
              </a:prstGeom>
            </p:spPr>
          </p:pic>
          <p:pic>
            <p:nvPicPr>
              <p:cNvPr id="6" name="图片 6" descr="textimage6.jpeg"/>
              <p:cNvPicPr>
                <a:picLocks noChangeAspect="1"/>
              </p:cNvPicPr>
              <p:nvPr/>
            </p:nvPicPr>
            <p:blipFill>
              <a:blip r:embed="rId7" cstate="print"/>
              <a:stretch>
                <a:fillRect/>
              </a:stretch>
            </p:blipFill>
            <p:spPr>
              <a:xfrm>
                <a:off x="540000" y="3977830"/>
                <a:ext cx="209549" cy="219074"/>
              </a:xfrm>
              <a:prstGeom prst="rect">
                <a:avLst/>
              </a:prstGeom>
            </p:spPr>
          </p:pic>
          <p:pic>
            <p:nvPicPr>
              <p:cNvPr id="7" name="图片 7" descr="textimage7.jpeg"/>
              <p:cNvPicPr>
                <a:picLocks noChangeAspect="1"/>
              </p:cNvPicPr>
              <p:nvPr/>
            </p:nvPicPr>
            <p:blipFill>
              <a:blip r:embed="rId8" cstate="print"/>
              <a:stretch>
                <a:fillRect/>
              </a:stretch>
            </p:blipFill>
            <p:spPr>
              <a:xfrm>
                <a:off x="3261600" y="5039254"/>
                <a:ext cx="209550" cy="219075"/>
              </a:xfrm>
              <a:prstGeom prst="rect">
                <a:avLst/>
              </a:prstGeom>
            </p:spPr>
          </p:pic>
          <p:pic>
            <p:nvPicPr>
              <p:cNvPr id="8" name="图片 8" descr="textimage8.jpeg"/>
              <p:cNvPicPr>
                <a:picLocks noChangeAspect="1"/>
              </p:cNvPicPr>
              <p:nvPr/>
            </p:nvPicPr>
            <p:blipFill>
              <a:blip r:embed="rId4" cstate="print"/>
              <a:stretch>
                <a:fillRect/>
              </a:stretch>
            </p:blipFill>
            <p:spPr>
              <a:xfrm>
                <a:off x="2532600" y="5746870"/>
                <a:ext cx="209550" cy="219075"/>
              </a:xfrm>
              <a:prstGeom prst="rect">
                <a:avLst/>
              </a:prstGeom>
            </p:spPr>
          </p:pic>
        </p:grpSp>
        <p:sp>
          <p:nvSpPr>
            <p:cNvPr id="10" name="TextBox 2"/>
            <p:cNvSpPr txBox="1"/>
            <p:nvPr/>
          </p:nvSpPr>
          <p:spPr>
            <a:xfrm>
              <a:off x="539750" y="5992037"/>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或许世界上还有未曾撕碎也未经证实的远方的故事。此刻,那故事必定栖在夜色之中。</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819005"/>
            <a:ext cx="8127250" cy="5916186"/>
            <a:chOff x="539750" y="819005"/>
            <a:chExt cx="8127250" cy="5916186"/>
          </a:xfrm>
        </p:grpSpPr>
        <p:sp>
          <p:nvSpPr>
            <p:cNvPr id="2" name="TextBox 2"/>
            <p:cNvSpPr txBox="1"/>
            <p:nvPr/>
          </p:nvSpPr>
          <p:spPr>
            <a:xfrm>
              <a:off x="540000" y="819005"/>
              <a:ext cx="8127000" cy="535992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特点:乡村衰落,受城市挤压侵扰,被公路切割得破碎,生态遭到破坏。作用:渲染氛围,</a:t>
              </a:r>
              <a:r>
                <a:rPr dirty="0"/>
                <a:t/>
              </a:r>
              <a:br>
                <a:rPr dirty="0"/>
              </a:br>
              <a:r>
                <a:rPr lang="zh-CN" altLang="en-US" sz="1530" kern="0" dirty="0" smtClean="0">
                  <a:solidFill>
                    <a:srgbClr val="000000"/>
                  </a:solidFill>
                  <a:latin typeface="Times New Roman" pitchFamily="65" charset="-122"/>
                  <a:ea typeface="宋体" pitchFamily="65" charset="-122"/>
                </a:rPr>
                <a:t>为下文写养鸭人的活动和心理做铺垫。</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熟悉散文中景物描写的一般作用,然后结合文章的主题进行分析。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①人物语言描写:喊叫既凸显了人物心中的迷茫,也表现了他对现实的反抗和对远方</a:t>
              </a:r>
              <a:r>
                <a:rPr dirty="0"/>
                <a:t/>
              </a:r>
              <a:br>
                <a:rPr dirty="0"/>
              </a:br>
              <a:r>
                <a:rPr lang="zh-CN" altLang="en-US" sz="1530" kern="0" dirty="0" smtClean="0">
                  <a:solidFill>
                    <a:srgbClr val="000000"/>
                  </a:solidFill>
                  <a:latin typeface="Times New Roman" pitchFamily="65" charset="-122"/>
                  <a:ea typeface="宋体" pitchFamily="65" charset="-122"/>
                </a:rPr>
                <a:t>的呼唤。②比喻手法:生动写出回声的响亮,表现了静夜空旷,烘托了人物内心的孤独。</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描写人物的角度,一方面可以从动作、语言、心理等角度分析;另一方面可以从句式、</a:t>
              </a:r>
              <a:r>
                <a:rPr dirty="0"/>
                <a:t/>
              </a:r>
              <a:br>
                <a:rPr dirty="0"/>
              </a:br>
              <a:r>
                <a:rPr lang="zh-CN" altLang="en-US" sz="1530" kern="0" dirty="0" smtClean="0">
                  <a:solidFill>
                    <a:srgbClr val="000000"/>
                  </a:solidFill>
                  <a:latin typeface="Times New Roman" pitchFamily="65" charset="-122"/>
                  <a:ea typeface="宋体" pitchFamily="65" charset="-122"/>
                </a:rPr>
                <a:t>修辞的角度赏析其效果和作用。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①养鸭人和卢森堡都爱池塘和放牧,爱自然,向往远方。②写卢森堡女人的故事,说明</a:t>
              </a:r>
              <a:r>
                <a:rPr dirty="0"/>
                <a:t/>
              </a:r>
              <a:br>
                <a:rPr dirty="0"/>
              </a:br>
              <a:r>
                <a:rPr lang="zh-CN" altLang="en-US" sz="1530" kern="0" dirty="0" smtClean="0">
                  <a:solidFill>
                    <a:srgbClr val="000000"/>
                  </a:solidFill>
                  <a:latin typeface="Times New Roman" pitchFamily="65" charset="-122"/>
                  <a:ea typeface="宋体" pitchFamily="65" charset="-122"/>
                </a:rPr>
                <a:t>人类无论处于何地,都有对梦想的向往。③拓展文章意境,深化文章中心。</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文章的结尾引用故事,一般从创作的意图和文章的主题进行分析。在把握故事主题的</a:t>
              </a:r>
              <a:r>
                <a:rPr dirty="0"/>
                <a:t/>
              </a:r>
              <a:br>
                <a:rPr dirty="0"/>
              </a:br>
              <a:r>
                <a:rPr lang="zh-CN" altLang="en-US" sz="1530" kern="0" dirty="0" smtClean="0">
                  <a:solidFill>
                    <a:srgbClr val="000000"/>
                  </a:solidFill>
                  <a:latin typeface="Times New Roman" pitchFamily="65" charset="-122"/>
                  <a:ea typeface="宋体" pitchFamily="65" charset="-122"/>
                </a:rPr>
                <a:t>基础上,联系文本的主题进行分析。</a:t>
              </a:r>
              <a:endParaRPr lang="zh-CN" altLang="en-US" dirty="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①虽受现实困扰,但人们仍相信远方还有完整美好的故事,表明对未来充满希望。②蕴含了对乡村重归安宁、自然重现生机的憧憬。③也蕴含对生活中拥有理想、信念的人们</a:t>
              </a:r>
              <a:r>
                <a:rPr lang="zh-CN" altLang="en-US" sz="1500" kern="0" dirty="0" smtClean="0">
                  <a:solidFill>
                    <a:srgbClr val="000000"/>
                  </a:solidFill>
                  <a:latin typeface="Times New Roman" pitchFamily="65" charset="-122"/>
                  <a:ea typeface="宋体" pitchFamily="65" charset="-122"/>
                </a:rPr>
                <a:t>的肯定。</a:t>
              </a:r>
              <a:endParaRPr lang="zh-CN" altLang="en-US" sz="1500" dirty="0" smtClean="0"/>
            </a:p>
            <a:p>
              <a:pPr marL="0" indent="0" eaLnBrk="0" latinLnBrk="1" hangingPunct="0">
                <a:lnSpc>
                  <a:spcPct val="150000"/>
                </a:lnSpc>
                <a:spcBef>
                  <a:spcPts val="0"/>
                </a:spcBef>
                <a:buNone/>
              </a:pPr>
              <a:endParaRPr lang="zh-CN" altLang="en-US" dirty="0"/>
            </a:p>
          </p:txBody>
        </p:sp>
        <p:sp>
          <p:nvSpPr>
            <p:cNvPr id="3" name="TextBox 2"/>
            <p:cNvSpPr txBox="1"/>
            <p:nvPr/>
          </p:nvSpPr>
          <p:spPr>
            <a:xfrm>
              <a:off x="539750" y="5720361"/>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解答此题,首先要了解“远方的故事”的表层意思和深层意思。从表层看,“远方的故</a:t>
              </a:r>
              <a:r>
                <a:rPr dirty="0"/>
                <a:t/>
              </a:r>
              <a:br>
                <a:rPr dirty="0"/>
              </a:br>
              <a:r>
                <a:rPr lang="zh-CN" altLang="en-US" sz="1530" kern="0" dirty="0" smtClean="0">
                  <a:solidFill>
                    <a:srgbClr val="000000"/>
                  </a:solidFill>
                  <a:latin typeface="Times New Roman" pitchFamily="65" charset="-122"/>
                  <a:ea typeface="宋体" pitchFamily="65" charset="-122"/>
                </a:rPr>
                <a:t>事”是养鸭人对理想农村生活的一种向往;从深层看,它反映的是人类一种普遍的愿望——追</a:t>
              </a:r>
              <a:r>
                <a:rPr dirty="0"/>
                <a:t/>
              </a:r>
              <a:br>
                <a:rPr dirty="0"/>
              </a:br>
              <a:r>
                <a:rPr lang="zh-CN" altLang="en-US" sz="1530" kern="0" dirty="0" smtClean="0">
                  <a:solidFill>
                    <a:srgbClr val="000000"/>
                  </a:solidFill>
                  <a:latin typeface="Times New Roman" pitchFamily="65" charset="-122"/>
                  <a:ea typeface="宋体" pitchFamily="65" charset="-122"/>
                </a:rPr>
                <a:t>求理想,渴望实现理想。在把握上面两点的基础上,再结合文本内容探究。</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945537"/>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一、(2018无锡期末,13—16)阅读下面的文章,回答问题。(20分)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江底之夜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艾 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走下十里多路的山坡,阻挡在面前的,正是一条水势汹汹的江流和排立在江边的一列街屋,都在</a:t>
            </a:r>
            <a:r>
              <a:rPr dirty="0"/>
              <a:t/>
            </a:r>
            <a:br>
              <a:rPr dirty="0"/>
            </a:br>
            <a:r>
              <a:rPr lang="zh-CN" altLang="en-US" sz="1530" kern="0" dirty="0" smtClean="0">
                <a:solidFill>
                  <a:srgbClr val="000000"/>
                </a:solidFill>
                <a:latin typeface="Times New Roman" pitchFamily="65" charset="-122"/>
                <a:ea typeface="宋体" pitchFamily="65" charset="-122"/>
              </a:rPr>
              <a:t>暮色中渐渐朦胧起来。街口吐出一大群回到远山去的村人,荷着土洋炮和带着红缨子的长矛,</a:t>
            </a:r>
            <a:r>
              <a:rPr dirty="0"/>
              <a:t/>
            </a:r>
            <a:br>
              <a:rPr dirty="0"/>
            </a:br>
            <a:r>
              <a:rPr lang="zh-CN" altLang="en-US" sz="1530" kern="0" dirty="0" smtClean="0">
                <a:solidFill>
                  <a:srgbClr val="000000"/>
                </a:solidFill>
                <a:latin typeface="Times New Roman" pitchFamily="65" charset="-122"/>
                <a:ea typeface="宋体" pitchFamily="65" charset="-122"/>
              </a:rPr>
              <a:t>倘不看见另一只手还提有竹筐及布口袋,都会把他们这些赶街的人疑为土匪的。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“真是幸运!”这样想着。因为一个人,又没带武器,却安然地走到了一个可以暂时住宿的地</a:t>
            </a:r>
            <a:r>
              <a:rPr dirty="0"/>
              <a:t/>
            </a:r>
            <a:br>
              <a:rPr dirty="0"/>
            </a:br>
            <a:r>
              <a:rPr lang="zh-CN" altLang="en-US" sz="1530" kern="0" dirty="0" smtClean="0">
                <a:solidFill>
                  <a:srgbClr val="000000"/>
                </a:solidFill>
                <a:latin typeface="Times New Roman" pitchFamily="65" charset="-122"/>
                <a:ea typeface="宋体" pitchFamily="65" charset="-122"/>
              </a:rPr>
              <a:t>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这儿叫江底,我住在一家临江的马店。兼做店老板和小伙计的,是一位三十来岁的粗女人,衣衫</a:t>
            </a:r>
            <a:r>
              <a:rPr dirty="0"/>
              <a:t/>
            </a:r>
            <a:br>
              <a:rPr dirty="0"/>
            </a:br>
            <a:r>
              <a:rPr lang="zh-CN" altLang="en-US" sz="1530" kern="0" dirty="0" smtClean="0">
                <a:solidFill>
                  <a:srgbClr val="000000"/>
                </a:solidFill>
                <a:latin typeface="Times New Roman" pitchFamily="65" charset="-122"/>
                <a:ea typeface="宋体" pitchFamily="65" charset="-122"/>
              </a:rPr>
              <a:t>已经补了好些块不配色的疤,三个高矮不齐的孩子和一个尚未满岁的婴儿,时常吵闹着她。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我的装有书和衣衫的包袱,就由她拿去放着。等我和大孩子小猪一块坐在火堆旁边用心烧吃</a:t>
            </a:r>
            <a:r>
              <a:rPr dirty="0"/>
              <a:t/>
            </a:r>
            <a:br>
              <a:rPr dirty="0"/>
            </a:br>
            <a:r>
              <a:rPr lang="zh-CN" altLang="en-US" sz="1530" kern="0" dirty="0" smtClean="0">
                <a:solidFill>
                  <a:srgbClr val="000000"/>
                </a:solidFill>
                <a:latin typeface="Times New Roman" pitchFamily="65" charset="-122"/>
                <a:ea typeface="宋体" pitchFamily="65" charset="-122"/>
              </a:rPr>
              <a:t>苞谷时,她便走进她那间小屋子,把房门紧关,她的第二个孩子,在屋门口急嚷着“妈妈”。</a:t>
            </a:r>
            <a:endParaRPr lang="zh-CN" altLang="en-US" dirty="0"/>
          </a:p>
        </p:txBody>
      </p:sp>
      <p:sp>
        <p:nvSpPr>
          <p:cNvPr id="3" name="TextBox 11"/>
          <p:cNvSpPr txBox="1"/>
          <p:nvPr/>
        </p:nvSpPr>
        <p:spPr>
          <a:xfrm>
            <a:off x="3404672" y="991377"/>
            <a:ext cx="2364751" cy="877163"/>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en-US" altLang="zh-CN" sz="2000" dirty="0">
                <a:latin typeface="黑体" panose="02010609060101010101" pitchFamily="49" charset="-122"/>
                <a:ea typeface="黑体" panose="02010609060101010101" pitchFamily="49" charset="-122"/>
                <a:sym typeface="+mn-ea"/>
              </a:rPr>
              <a:t>C</a:t>
            </a:r>
            <a:r>
              <a:rPr lang="zh-CN" altLang="en-US" sz="2000" dirty="0">
                <a:latin typeface="黑体" panose="02010609060101010101" pitchFamily="49" charset="-122"/>
                <a:ea typeface="黑体" panose="02010609060101010101" pitchFamily="49" charset="-122"/>
                <a:sym typeface="+mn-ea"/>
              </a:rPr>
              <a:t>组  </a:t>
            </a:r>
            <a:r>
              <a:rPr lang="zh-CN" altLang="en-US" sz="2000" dirty="0" smtClean="0">
                <a:latin typeface="黑体" panose="02010609060101010101" pitchFamily="49" charset="-122"/>
                <a:ea typeface="黑体" panose="02010609060101010101" pitchFamily="49" charset="-122"/>
                <a:sym typeface="+mn-ea"/>
              </a:rPr>
              <a:t>教师专用题</a:t>
            </a:r>
            <a:r>
              <a:rPr lang="zh-CN" altLang="en-US" sz="2000" dirty="0">
                <a:latin typeface="黑体" panose="02010609060101010101" pitchFamily="49" charset="-122"/>
                <a:ea typeface="黑体" panose="02010609060101010101" pitchFamily="49" charset="-122"/>
                <a:sym typeface="+mn-ea"/>
              </a:rPr>
              <a:t>组</a:t>
            </a:r>
            <a:endParaRPr lang="zh-CN" altLang="en-US" sz="2000" dirty="0">
              <a:solidFill>
                <a:schemeClr val="tx1"/>
              </a:solidFill>
              <a:latin typeface="黑体" panose="02010609060101010101" pitchFamily="49" charset="-122"/>
              <a:ea typeface="黑体" panose="02010609060101010101" pitchFamily="49" charset="-122"/>
              <a:sym typeface="+mn-ea"/>
            </a:endParaRPr>
          </a:p>
          <a:p>
            <a:pPr algn="ctr" eaLnBrk="0" latinLnBrk="1" hangingPunct="0">
              <a:lnSpc>
                <a:spcPct val="150000"/>
              </a:lnSpc>
            </a:pPr>
            <a:r>
              <a:rPr lang="zh-CN" altLang="en-US" sz="1400" kern="0" dirty="0" smtClean="0">
                <a:solidFill>
                  <a:srgbClr val="000000"/>
                </a:solidFill>
                <a:latin typeface="Times New Roman" pitchFamily="65" charset="-122"/>
                <a:ea typeface="宋体" pitchFamily="65" charset="-122"/>
              </a:rPr>
              <a:t>每题建议用时20分钟</a:t>
            </a:r>
            <a:endParaRPr lang="zh-CN" altLang="en-US" sz="1400"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“这一包烧黄的,先给你。”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我一面把刚从火堆里取出来的苞谷撕去一层层的皮,一面招呼着那个快哭的孩子,便听见里面</a:t>
            </a:r>
            <a:r>
              <a:t/>
            </a:r>
            <a:br/>
            <a:r>
              <a:rPr lang="zh-CN" altLang="en-US" sz="1530" kern="0" dirty="0" smtClean="0">
                <a:solidFill>
                  <a:srgbClr val="000000"/>
                </a:solidFill>
                <a:latin typeface="Times New Roman" pitchFamily="65" charset="-122"/>
                <a:ea typeface="宋体" pitchFamily="65" charset="-122"/>
              </a:rPr>
              <a:t>有几本书那样的东西突地跌落在地上。我猜疑她在检查我的包袱。该没有东西使她看上吧?</a:t>
            </a:r>
            <a:r>
              <a:t/>
            </a:r>
            <a:br/>
            <a:r>
              <a:rPr lang="zh-CN" altLang="en-US" sz="1530" kern="0" dirty="0" smtClean="0">
                <a:solidFill>
                  <a:srgbClr val="000000"/>
                </a:solidFill>
                <a:latin typeface="Times New Roman" pitchFamily="65" charset="-122"/>
                <a:ea typeface="宋体" pitchFamily="65" charset="-122"/>
              </a:rPr>
              <a:t>她那样健壮,不会把我从后门掀下江去吧?她的丈夫呢?一面胡猜乱想着,一面问小猪:</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“你爸爸呢?”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他嘟起小嘴巴说道:“没有爸爸,只有个叔叔!”</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“叔叔呢?”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“叔叔没有住在这里,半夜才</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。呵哟,烧焦了!”他赶忙用铁火钳拨开火堆,将一块冒着烟</a:t>
            </a:r>
            <a:r>
              <a:t/>
            </a:r>
            <a:br/>
            <a:r>
              <a:rPr lang="zh-CN" altLang="en-US" sz="1530" kern="0" dirty="0" smtClean="0">
                <a:solidFill>
                  <a:srgbClr val="000000"/>
                </a:solidFill>
                <a:latin typeface="Times New Roman" pitchFamily="65" charset="-122"/>
                <a:ea typeface="宋体" pitchFamily="65" charset="-122"/>
              </a:rPr>
              <a:t>的苞谷夹了出来。</a:t>
            </a:r>
            <a:endParaRPr lang="zh-CN" altLang="en-US"/>
          </a:p>
          <a:p>
            <a:pPr marL="0" indent="0" eaLnBrk="0" latinLnBrk="1" hangingPunct="0">
              <a:lnSpc>
                <a:spcPct val="150000"/>
              </a:lnSpc>
              <a:spcBef>
                <a:spcPts val="0"/>
              </a:spcBef>
              <a:buNone/>
            </a:pPr>
            <a:r>
              <a:rPr lang="zh-CN" altLang="en-US" sz="1530" u="sng" kern="0" dirty="0" smtClean="0">
                <a:solidFill>
                  <a:srgbClr val="000000"/>
                </a:solidFill>
                <a:latin typeface="Times New Roman" pitchFamily="65" charset="-122"/>
                <a:ea typeface="宋体" pitchFamily="65" charset="-122"/>
              </a:rPr>
              <a:t>门呀的一声,女主人生气地出现在门口,“看你一刻也离不开,鬼东西!”一边大声叱骂站在门</a:t>
            </a:r>
            <a:r>
              <a:t/>
            </a:r>
            <a:br/>
            <a:r>
              <a:rPr lang="zh-CN" altLang="en-US" sz="1530" u="sng" kern="0" dirty="0" smtClean="0">
                <a:solidFill>
                  <a:srgbClr val="000000"/>
                </a:solidFill>
                <a:latin typeface="Times New Roman" pitchFamily="65" charset="-122"/>
                <a:ea typeface="宋体" pitchFamily="65" charset="-122"/>
              </a:rPr>
              <a:t>前的二儿子,一边迅速地瞥视我一下。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“哇——”,她先前抱进屋的孩子在里面哭起来,背在背上的婴儿也跟着哭了起来。她跑进屋</a:t>
            </a:r>
            <a:r>
              <a:t/>
            </a:r>
            <a:br/>
            <a:r>
              <a:rPr lang="zh-CN" altLang="en-US" sz="1530" kern="0" dirty="0" smtClean="0">
                <a:solidFill>
                  <a:srgbClr val="000000"/>
                </a:solidFill>
                <a:latin typeface="Times New Roman" pitchFamily="65" charset="-122"/>
                <a:ea typeface="宋体" pitchFamily="65" charset="-122"/>
              </a:rPr>
              <a:t>里去,把哭着的第三个小孩子提了出来,给他一个耳光之后,随即把大孩子手中啃了一半的苞谷</a:t>
            </a:r>
            <a:r>
              <a:t/>
            </a:r>
            <a:br/>
            <a:r>
              <a:rPr lang="zh-CN" altLang="en-US" sz="1530" kern="0" dirty="0" smtClean="0">
                <a:solidFill>
                  <a:srgbClr val="000000"/>
                </a:solidFill>
                <a:latin typeface="Times New Roman" pitchFamily="65" charset="-122"/>
                <a:ea typeface="宋体" pitchFamily="65" charset="-122"/>
              </a:rPr>
              <a:t>抢去,硬塞在小儿子的嘴上,将那张发出哭声的嘴洞,莽撞地堵住。</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这第三个孩子真的不哭了,但背上那个却哭得更加凶横了。小猪躲在黑角落里小声地抽噎,不</a:t>
            </a:r>
            <a:r>
              <a:t/>
            </a:r>
            <a:br/>
            <a:r>
              <a:rPr lang="zh-CN" altLang="en-US" sz="1530" kern="0" dirty="0" smtClean="0">
                <a:solidFill>
                  <a:srgbClr val="000000"/>
                </a:solidFill>
                <a:latin typeface="Times New Roman" pitchFamily="65" charset="-122"/>
                <a:ea typeface="宋体" pitchFamily="65" charset="-122"/>
              </a:rPr>
              <a:t>敢哭出来。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睡的时候,我被引进店后一间小屋子,里面发出久无人住的霉气。蜘蛛像吊着许多流苏一样地,</a:t>
            </a:r>
            <a:r>
              <a:t/>
            </a:r>
            <a:br/>
            <a:r>
              <a:rPr lang="zh-CN" altLang="en-US" sz="1530" kern="0" dirty="0" smtClean="0">
                <a:solidFill>
                  <a:srgbClr val="000000"/>
                </a:solidFill>
                <a:latin typeface="Times New Roman" pitchFamily="65" charset="-122"/>
                <a:ea typeface="宋体" pitchFamily="65" charset="-122"/>
              </a:rPr>
              <a:t>出现在屋顶下边和四只角上。两条长凳上横放着三四块松木板子,没有草席,没有棉被。</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“这样怎么好睡呢?老板娘。”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“真没法呵,将就点吧,客人!”女主人板着面孔。</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“怎么能够将就?谁愿意出钱睡这样的客店?”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“到了我们这地方,是要受点委屈的哪。”接着冷冷地笑着。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“难道这地方会穷到这样子吗?”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见我稍露讥刺,她便吊下两只嘴角,气愤地说道:</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“哪里穷?这样好的地方!那些天杀的东西接二连三来抢,还有你们那些保商队</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哼,过一回,</a:t>
            </a:r>
            <a:r>
              <a:t/>
            </a:r>
            <a:br/>
            <a:r>
              <a:rPr lang="zh-CN" altLang="en-US" sz="1530" kern="0" dirty="0" smtClean="0">
                <a:solidFill>
                  <a:srgbClr val="000000"/>
                </a:solidFill>
                <a:latin typeface="Times New Roman" pitchFamily="65" charset="-122"/>
                <a:ea typeface="宋体" pitchFamily="65" charset="-122"/>
              </a:rPr>
              <a:t>光一回</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我早已非常疲倦:“算了,算了,就这样睡吧。”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光板的床上不好睡,壁板缝里又钻入江风,约到半夜以后就醒了,听着江涛打岸。</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“笃笃笃</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”店外响起敲门的声音,起初小而低沉,渐渐便大起来:“砰砰砰</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”女主人喂</a:t>
            </a:r>
            <a:r>
              <a:t/>
            </a:r>
            <a:br/>
            <a:r>
              <a:rPr lang="zh-CN" altLang="en-US" sz="1530" kern="0" dirty="0" smtClean="0">
                <a:solidFill>
                  <a:srgbClr val="000000"/>
                </a:solidFill>
                <a:latin typeface="Times New Roman" pitchFamily="65" charset="-122"/>
                <a:ea typeface="宋体" pitchFamily="65" charset="-122"/>
              </a:rPr>
              <a:t>喂地急应着去开门。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“睡死了!老子晚上走这样远来!”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“呵呵!这是你们山上种的南瓜吗?</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小声点,小声点,今晚有过路的人。”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“包袱大吗?”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男子突然很小声,女人的回答却低微到听不见。我轻坐起来,带着些微的恐怖。壁板缝里望江</a:t>
            </a:r>
            <a:r>
              <a:t/>
            </a:r>
            <a:br/>
            <a:r>
              <a:rPr lang="zh-CN" altLang="en-US" sz="1530" kern="0" dirty="0" smtClean="0">
                <a:solidFill>
                  <a:srgbClr val="000000"/>
                </a:solidFill>
                <a:latin typeface="Times New Roman" pitchFamily="65" charset="-122"/>
                <a:ea typeface="宋体" pitchFamily="65" charset="-122"/>
              </a:rPr>
              <a:t>上,月色正好,黑油油的江水,碰在江中突出的大石上,溅射出无数灿然的银花。一个旅人,晚上</a:t>
            </a:r>
            <a:r>
              <a:t/>
            </a:r>
            <a:br/>
            <a:r>
              <a:rPr lang="zh-CN" altLang="en-US" sz="1530" kern="0" dirty="0" smtClean="0">
                <a:solidFill>
                  <a:srgbClr val="000000"/>
                </a:solidFill>
                <a:latin typeface="Times New Roman" pitchFamily="65" charset="-122"/>
                <a:ea typeface="宋体" pitchFamily="65" charset="-122"/>
              </a:rPr>
              <a:t>来到这儿息宿,半夜被人推下江去,谁也不会察觉。呵,可怖的地方!我不安地躺着,直到天微明</a:t>
            </a:r>
            <a:r>
              <a:t/>
            </a:r>
            <a:br/>
            <a:r>
              <a:rPr lang="zh-CN" altLang="en-US" sz="1530" kern="0" dirty="0" smtClean="0">
                <a:solidFill>
                  <a:srgbClr val="000000"/>
                </a:solidFill>
                <a:latin typeface="Times New Roman" pitchFamily="65" charset="-122"/>
                <a:ea typeface="宋体" pitchFamily="65" charset="-122"/>
              </a:rPr>
              <a:t>才昏迷迷地睡去。天光大亮醒来,觉得自己还在着,便非常喜悦地做着早上要吃的东西。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那男子已不见了。女主人将一个壮大黄圆的南瓜连皮切在瓦罐内,三个高矮不齐的孩子围在</a:t>
            </a:r>
            <a:r>
              <a:t/>
            </a:r>
            <a:br/>
            <a:r>
              <a:rPr lang="zh-CN" altLang="en-US" sz="1530" kern="0" dirty="0" smtClean="0">
                <a:solidFill>
                  <a:srgbClr val="000000"/>
                </a:solidFill>
                <a:latin typeface="Times New Roman" pitchFamily="65" charset="-122"/>
                <a:ea typeface="宋体" pitchFamily="65" charset="-122"/>
              </a:rPr>
              <a:t>她身边,睁大贪食的眼睛,舐着带有唾液的嘴唇。</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忽然看见壁上挂着一张小小的相片,就着窗外透进的鲜朗晨光,能从薄尘中分辨出两个年轻军</a:t>
            </a:r>
            <a:r>
              <a:t/>
            </a:r>
            <a:br/>
            <a:r>
              <a:rPr lang="zh-CN" altLang="en-US" sz="1530" kern="0" dirty="0" smtClean="0">
                <a:solidFill>
                  <a:srgbClr val="000000"/>
                </a:solidFill>
                <a:latin typeface="Times New Roman" pitchFamily="65" charset="-122"/>
                <a:ea typeface="宋体" pitchFamily="65" charset="-122"/>
              </a:rPr>
              <a:t>人的雄健姿影。侧边隐约有字,细看始明白: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民国八年与徐排长摄于四川之泸州,后徐君阵亡于成都龙泉驿一役,即将此仅存之遗影,敬赠君</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之夫人惠存。</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陈长元谨赠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字迹粗劣,大概是一个排老二之流写的罢。回头去看见孩子们和母亲还在那里热心地弄煮着</a:t>
            </a:r>
            <a:r>
              <a:t/>
            </a:r>
            <a:br/>
            <a:r>
              <a:rPr lang="zh-CN" altLang="en-US" sz="1530" kern="0" dirty="0" smtClean="0">
                <a:solidFill>
                  <a:srgbClr val="000000"/>
                </a:solidFill>
                <a:latin typeface="Times New Roman" pitchFamily="65" charset="-122"/>
                <a:ea typeface="宋体" pitchFamily="65" charset="-122"/>
              </a:rPr>
              <a:t>南瓜,</a:t>
            </a:r>
            <a:r>
              <a:rPr lang="zh-CN" altLang="en-US" sz="1530" u="sng" kern="0" dirty="0" smtClean="0">
                <a:solidFill>
                  <a:srgbClr val="000000"/>
                </a:solidFill>
                <a:latin typeface="Times New Roman" pitchFamily="65" charset="-122"/>
                <a:ea typeface="宋体" pitchFamily="65" charset="-122"/>
              </a:rPr>
              <a:t>心里便禁不住黯然起来。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(选自《漂泊杂记》,有删改)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1.简要分析第一段在文中的作用。(4分)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2.试推断文章画线句中女主人生气的原因。(4分)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3.简要概括女主人家庭的生活状况。(6分)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4.请探究文章结尾画线句“心里便禁不住黯然起来”的意蕴。(6分)</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环境描写,描写了江底的自然景象,暗示动荡不安的社会时局;交代了故事发生的背</a:t>
            </a:r>
            <a:r>
              <a:rPr dirty="0"/>
              <a:t/>
            </a:r>
            <a:br>
              <a:rPr dirty="0"/>
            </a:br>
            <a:r>
              <a:rPr lang="zh-CN" altLang="en-US" sz="1530" kern="0" dirty="0" smtClean="0">
                <a:solidFill>
                  <a:srgbClr val="000000"/>
                </a:solidFill>
                <a:latin typeface="Times New Roman" pitchFamily="65" charset="-122"/>
                <a:ea typeface="宋体" pitchFamily="65" charset="-122"/>
              </a:rPr>
              <a:t>景。</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分析第一段作用要在整体把握文章思路、理解文章内容的基础上进行细读,第一段为</a:t>
            </a:r>
            <a:r>
              <a:rPr dirty="0"/>
              <a:t/>
            </a:r>
            <a:br>
              <a:rPr dirty="0"/>
            </a:br>
            <a:r>
              <a:rPr lang="zh-CN" altLang="en-US" sz="1530" kern="0" dirty="0" smtClean="0">
                <a:solidFill>
                  <a:srgbClr val="000000"/>
                </a:solidFill>
                <a:latin typeface="Times New Roman" pitchFamily="65" charset="-122"/>
                <a:ea typeface="宋体" pitchFamily="65" charset="-122"/>
              </a:rPr>
              <a:t>环境描写,暗示动荡不安的社会时局。从位置来说,文章首段一般交代了故事发生的背景。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没在包袱里找到值钱的东西而失望;通过叱骂儿子来掩饰心虚;嫌儿子多嘴,自曝家</a:t>
            </a:r>
            <a:r>
              <a:rPr dirty="0"/>
              <a:t/>
            </a:r>
            <a:br>
              <a:rPr dirty="0"/>
            </a:br>
            <a:r>
              <a:rPr lang="zh-CN" altLang="en-US" sz="1530" kern="0" dirty="0" smtClean="0">
                <a:solidFill>
                  <a:srgbClr val="000000"/>
                </a:solidFill>
                <a:latin typeface="Times New Roman" pitchFamily="65" charset="-122"/>
                <a:ea typeface="宋体" pitchFamily="65" charset="-122"/>
              </a:rPr>
              <a:t>丑。</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画线句描写了女主人的生气以及叱骂二儿子并迅速地瞥视我,联系上下文分析她此时</a:t>
            </a:r>
            <a:r>
              <a:rPr dirty="0"/>
              <a:t/>
            </a:r>
            <a:br>
              <a:rPr dirty="0"/>
            </a:br>
            <a:r>
              <a:rPr lang="zh-CN" altLang="en-US" sz="1530" kern="0" dirty="0" smtClean="0">
                <a:solidFill>
                  <a:srgbClr val="000000"/>
                </a:solidFill>
                <a:latin typeface="Times New Roman" pitchFamily="65" charset="-122"/>
                <a:ea typeface="宋体" pitchFamily="65" charset="-122"/>
              </a:rPr>
              <a:t>的心理活动。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生活在战乱年代,家庭贫穷,丧夫多子,饱受掠夺,被迫苟且偷生,孩子活在暴力下。</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概括女主人家庭的生活状况需要找到答题区间,明确每个场面中描写女主人的中心,从</a:t>
            </a:r>
            <a:r>
              <a:rPr dirty="0"/>
              <a:t/>
            </a:r>
            <a:br>
              <a:rPr dirty="0"/>
            </a:br>
            <a:r>
              <a:rPr lang="zh-CN" altLang="en-US" sz="1530" kern="0" dirty="0" smtClean="0">
                <a:solidFill>
                  <a:srgbClr val="000000"/>
                </a:solidFill>
                <a:latin typeface="Times New Roman" pitchFamily="65" charset="-122"/>
                <a:ea typeface="宋体" pitchFamily="65" charset="-122"/>
              </a:rPr>
              <a:t>对社会背景的介绍可见其生活在战乱年代,初次见面可知其家庭状况贫穷多子,从半夜发生的</a:t>
            </a:r>
            <a:r>
              <a:rPr dirty="0"/>
              <a:t/>
            </a:r>
            <a:br>
              <a:rPr dirty="0"/>
            </a:br>
            <a:r>
              <a:rPr lang="zh-CN" altLang="en-US" sz="1530" kern="0" dirty="0" smtClean="0">
                <a:solidFill>
                  <a:srgbClr val="000000"/>
                </a:solidFill>
                <a:latin typeface="Times New Roman" pitchFamily="65" charset="-122"/>
                <a:ea typeface="宋体" pitchFamily="65" charset="-122"/>
              </a:rPr>
              <a:t>事情中可知她人性扭曲、被迫苟且偷生,从对其语言的描写中可知其饱受掠夺,总之女主人是</a:t>
            </a:r>
            <a:r>
              <a:rPr dirty="0"/>
              <a:t/>
            </a:r>
            <a:br>
              <a:rPr dirty="0"/>
            </a:br>
            <a:r>
              <a:rPr lang="zh-CN" altLang="en-US" sz="1530" kern="0" dirty="0" smtClean="0">
                <a:solidFill>
                  <a:srgbClr val="000000"/>
                </a:solidFill>
                <a:latin typeface="Times New Roman" pitchFamily="65" charset="-122"/>
                <a:ea typeface="宋体" pitchFamily="65" charset="-122"/>
              </a:rPr>
              <a:t>一个在纷乱时代被掠夺,性格扭曲,挣扎着生活的人物形象。</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出的菜肴竟是根据童年的“我”的喜好而定的,这就表现了“我”童年时的独特心理和丰富</a:t>
            </a:r>
            <a:r>
              <a:rPr dirty="0"/>
              <a:t/>
            </a:r>
            <a:br>
              <a:rPr dirty="0"/>
            </a:br>
            <a:r>
              <a:rPr lang="zh-CN" altLang="en-US" sz="1530" kern="0" dirty="0" smtClean="0">
                <a:solidFill>
                  <a:srgbClr val="000000"/>
                </a:solidFill>
                <a:latin typeface="Times New Roman" pitchFamily="65" charset="-122"/>
                <a:ea typeface="宋体" pitchFamily="65" charset="-122"/>
              </a:rPr>
              <a:t>想象力。这是第⑤段“凝视水缸是我最早的阅读方式”的依据,也为后文“我”把河蚌放在</a:t>
            </a:r>
            <a:r>
              <a:rPr dirty="0"/>
              <a:t/>
            </a:r>
            <a:br>
              <a:rPr dirty="0"/>
            </a:br>
            <a:r>
              <a:rPr lang="zh-CN" altLang="en-US" sz="1530" kern="0" dirty="0" smtClean="0">
                <a:solidFill>
                  <a:srgbClr val="000000"/>
                </a:solidFill>
                <a:latin typeface="Times New Roman" pitchFamily="65" charset="-122"/>
                <a:ea typeface="宋体" pitchFamily="65" charset="-122"/>
              </a:rPr>
              <a:t>水缸里这个情节作铺垫,是全文的核心事件,借此也引发了作者的感悟,点明了“童年生活的好</a:t>
            </a:r>
            <a:r>
              <a:rPr dirty="0"/>
              <a:t/>
            </a:r>
            <a:br>
              <a:rPr dirty="0"/>
            </a:br>
            <a:r>
              <a:rPr lang="zh-CN" altLang="en-US" sz="1530" kern="0" dirty="0" smtClean="0">
                <a:solidFill>
                  <a:srgbClr val="000000"/>
                </a:solidFill>
                <a:latin typeface="Times New Roman" pitchFamily="65" charset="-122"/>
                <a:ea typeface="宋体" pitchFamily="65" charset="-122"/>
              </a:rPr>
              <a:t>奇心”是“我”创作的源泉。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方法技巧　文本内容的概括分析“四关注”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①关注写作对象和事件。②关注表达技巧和效果。③关注结构作用。④关注文章主旨。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(要点)寓意:①“我”的文学梦是从对水缸里的河蚌仙女的想象中萌发的。水缸是</a:t>
            </a:r>
            <a:r>
              <a:rPr dirty="0"/>
              <a:t/>
            </a:r>
            <a:br>
              <a:rPr dirty="0"/>
            </a:br>
            <a:r>
              <a:rPr lang="zh-CN" altLang="en-US" sz="1530" kern="0" dirty="0" smtClean="0">
                <a:solidFill>
                  <a:srgbClr val="000000"/>
                </a:solidFill>
                <a:latin typeface="Times New Roman" pitchFamily="65" charset="-122"/>
                <a:ea typeface="宋体" pitchFamily="65" charset="-122"/>
              </a:rPr>
              <a:t>“我”童年时代精神世界的寄托,可以让“我”的梦想在其中畅游。</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②水缸的记忆伴随着“我”,是“我”文学创作的源泉及动力,“水缸”成为“我”不断探索</a:t>
            </a:r>
            <a:r>
              <a:rPr dirty="0"/>
              <a:t/>
            </a:r>
            <a:br>
              <a:rPr dirty="0"/>
            </a:br>
            <a:r>
              <a:rPr lang="zh-CN" altLang="en-US" sz="1530" kern="0" dirty="0" smtClean="0">
                <a:solidFill>
                  <a:srgbClr val="000000"/>
                </a:solidFill>
                <a:latin typeface="Times New Roman" pitchFamily="65" charset="-122"/>
                <a:ea typeface="宋体" pitchFamily="65" charset="-122"/>
              </a:rPr>
              <a:t>和创造的文学世界的象征。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效果:①既形象又别致,激发读者的阅读兴趣;②虚实结合,凸显主题。</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本题考查对标题含义的理解与鉴赏能力。围绕水缸发生的故事,引出了关于河蚌的故</a:t>
            </a:r>
            <a:r>
              <a:rPr dirty="0"/>
              <a:t/>
            </a:r>
            <a:br>
              <a:rPr dirty="0"/>
            </a:br>
            <a:r>
              <a:rPr lang="zh-CN" altLang="en-US" sz="1530" kern="0" dirty="0" smtClean="0">
                <a:solidFill>
                  <a:srgbClr val="000000"/>
                </a:solidFill>
                <a:latin typeface="Times New Roman" pitchFamily="65" charset="-122"/>
                <a:ea typeface="宋体" pitchFamily="65" charset="-122"/>
              </a:rPr>
              <a:t>事,激发了作者诗意的想象。凝视水缸是那个物质匮乏时代作者最主要的生活乐趣和体悟世</a:t>
            </a:r>
            <a:r>
              <a:rPr dirty="0"/>
              <a:t/>
            </a:r>
            <a:br>
              <a:rPr dirty="0"/>
            </a:br>
            <a:r>
              <a:rPr lang="zh-CN" altLang="en-US" sz="1530" kern="0" dirty="0" smtClean="0">
                <a:solidFill>
                  <a:srgbClr val="000000"/>
                </a:solidFill>
                <a:latin typeface="Times New Roman" pitchFamily="65" charset="-122"/>
                <a:ea typeface="宋体" pitchFamily="65" charset="-122"/>
              </a:rPr>
              <a:t>界的方式。作为作者童年时期认识世界、萌发文学创作梦想的主要对象,水缸保留了作者的</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对这一家人艰难的生活处境表示同情和忧虑;对女主人因生活重压导致人性扭曲而</a:t>
            </a:r>
            <a:r>
              <a:rPr dirty="0"/>
              <a:t/>
            </a:r>
            <a:br>
              <a:rPr dirty="0"/>
            </a:br>
            <a:r>
              <a:rPr lang="zh-CN" altLang="en-US" sz="1530" kern="0" dirty="0" smtClean="0">
                <a:solidFill>
                  <a:srgbClr val="000000"/>
                </a:solidFill>
                <a:latin typeface="Times New Roman" pitchFamily="65" charset="-122"/>
                <a:ea typeface="宋体" pitchFamily="65" charset="-122"/>
              </a:rPr>
              <a:t>感伤;对女主人生活窘境的理解,表达了自己的愧疚之情;对善良的贫苦百姓走上歧途感到怅惘</a:t>
            </a:r>
            <a:r>
              <a:rPr dirty="0"/>
              <a:t/>
            </a:r>
            <a:br>
              <a:rPr dirty="0"/>
            </a:br>
            <a:r>
              <a:rPr lang="zh-CN" altLang="en-US" sz="1530" kern="0" dirty="0" smtClean="0">
                <a:solidFill>
                  <a:srgbClr val="000000"/>
                </a:solidFill>
                <a:latin typeface="Times New Roman" pitchFamily="65" charset="-122"/>
                <a:ea typeface="宋体" pitchFamily="65" charset="-122"/>
              </a:rPr>
              <a:t>与悲哀。</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探究作品意蕴要多层次、多角度理解,作者对女主人的生活窘境、人性的扭曲表示同</a:t>
            </a:r>
            <a:r>
              <a:rPr dirty="0"/>
              <a:t/>
            </a:r>
            <a:br>
              <a:rPr dirty="0"/>
            </a:br>
            <a:r>
              <a:rPr lang="zh-CN" altLang="en-US" sz="1530" kern="0" dirty="0" smtClean="0">
                <a:solidFill>
                  <a:srgbClr val="000000"/>
                </a:solidFill>
                <a:latin typeface="Times New Roman" pitchFamily="65" charset="-122"/>
                <a:ea typeface="宋体" pitchFamily="65" charset="-122"/>
              </a:rPr>
              <a:t>情和忧虑;上升到更广层面,是对善良的贫苦百姓走上歧途感到怅惘与悲哀。</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二、(2018苏北四市期初考试,13—16)阅读下面的作品,回答1—4题。(20分)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苦菜花开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于永军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①春风拂过,苦菜花开。那一株株可爱的小精灵,穿着绿裙,挺着脖颈,扬着金黄色的笑脸,尽情</a:t>
            </a:r>
            <a:r>
              <a:t/>
            </a:r>
            <a:br/>
            <a:r>
              <a:rPr lang="zh-CN" altLang="en-US" sz="1530" kern="0" dirty="0" smtClean="0">
                <a:solidFill>
                  <a:srgbClr val="000000"/>
                </a:solidFill>
                <a:latin typeface="Times New Roman" pitchFamily="65" charset="-122"/>
                <a:ea typeface="宋体" pitchFamily="65" charset="-122"/>
              </a:rPr>
              <a:t>地炫耀着自己的快乐。清香弥漫,那似乎带着苦味的感觉顿时让我想起家乡漫山遍野满沟满</a:t>
            </a:r>
            <a:r>
              <a:t/>
            </a:r>
            <a:br/>
            <a:r>
              <a:rPr lang="zh-CN" altLang="en-US" sz="1530" kern="0" dirty="0" smtClean="0">
                <a:solidFill>
                  <a:srgbClr val="000000"/>
                </a:solidFill>
                <a:latin typeface="Times New Roman" pitchFamily="65" charset="-122"/>
                <a:ea typeface="宋体" pitchFamily="65" charset="-122"/>
              </a:rPr>
              <a:t>坡的苦菜,想起那剜到母亲篓子里的或择洗干净放在菜板上的叶绿根白的苦菜。那是远远近</a:t>
            </a:r>
            <a:r>
              <a:t/>
            </a:r>
            <a:br/>
            <a:r>
              <a:rPr lang="zh-CN" altLang="en-US" sz="1530" kern="0" dirty="0" smtClean="0">
                <a:solidFill>
                  <a:srgbClr val="000000"/>
                </a:solidFill>
                <a:latin typeface="Times New Roman" pitchFamily="65" charset="-122"/>
                <a:ea typeface="宋体" pitchFamily="65" charset="-122"/>
              </a:rPr>
              <a:t>近的记忆,那是深深浅浅的记忆。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②我生长在“瓜菜代”的年代,野菜、草根、树皮、树叶、酒糟渣、观音土,凡是能充饥的东</a:t>
            </a:r>
            <a:r>
              <a:t/>
            </a:r>
            <a:br/>
            <a:r>
              <a:rPr lang="zh-CN" altLang="en-US" sz="1530" kern="0" dirty="0" smtClean="0">
                <a:solidFill>
                  <a:srgbClr val="000000"/>
                </a:solidFill>
                <a:latin typeface="Times New Roman" pitchFamily="65" charset="-122"/>
                <a:ea typeface="宋体" pitchFamily="65" charset="-122"/>
              </a:rPr>
              <a:t>西,都“勇敢”地做过“穿肠过”的实验。至今我依然记得:树皮类只有榆树皮能吃,甜丝丝、</a:t>
            </a:r>
            <a:r>
              <a:t/>
            </a:r>
            <a:br/>
            <a:r>
              <a:rPr lang="zh-CN" altLang="en-US" sz="1530" kern="0" dirty="0" smtClean="0">
                <a:solidFill>
                  <a:srgbClr val="000000"/>
                </a:solidFill>
                <a:latin typeface="Times New Roman" pitchFamily="65" charset="-122"/>
                <a:ea typeface="宋体" pitchFamily="65" charset="-122"/>
              </a:rPr>
              <a:t>黏糊糊的像地瓜枣;草根类只有茅草根能吃,可“进口”容易“出口”难,排泄时能憋死人;树</a:t>
            </a:r>
            <a:r>
              <a:t/>
            </a:r>
            <a:br/>
            <a:r>
              <a:rPr lang="zh-CN" altLang="en-US" sz="1530" kern="0" dirty="0" smtClean="0">
                <a:solidFill>
                  <a:srgbClr val="000000"/>
                </a:solidFill>
                <a:latin typeface="Times New Roman" pitchFamily="65" charset="-122"/>
                <a:ea typeface="宋体" pitchFamily="65" charset="-122"/>
              </a:rPr>
              <a:t>叶类只有洋槐叶能吃,但会使人浮肿,那时我们村二百来户人家,一百多人得了浮肿病,我四岁</a:t>
            </a:r>
            <a:r>
              <a:t/>
            </a:r>
            <a:br/>
            <a:r>
              <a:rPr lang="zh-CN" altLang="en-US" sz="1530" kern="0" dirty="0" smtClean="0">
                <a:solidFill>
                  <a:srgbClr val="000000"/>
                </a:solidFill>
                <a:latin typeface="Times New Roman" pitchFamily="65" charset="-122"/>
                <a:ea typeface="宋体" pitchFamily="65" charset="-122"/>
              </a:rPr>
              <a:t>的三弟,脸肿得像个皮球。那几年天灾加人祸,粮食没甚收成,野菜却疯长,饿极了的人们便扑</a:t>
            </a:r>
            <a:r>
              <a:t/>
            </a:r>
            <a:br/>
            <a:r>
              <a:rPr lang="zh-CN" altLang="en-US" sz="1530" kern="0" dirty="0" smtClean="0">
                <a:solidFill>
                  <a:srgbClr val="000000"/>
                </a:solidFill>
                <a:latin typeface="Times New Roman" pitchFamily="65" charset="-122"/>
                <a:ea typeface="宋体" pitchFamily="65" charset="-122"/>
              </a:rPr>
              <a:t>向了野菜,什么麦蒿、七七菜、猫耳朵、疯狗草</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只要能吃、药不死人,剜到篮里便是菜。</a:t>
            </a:r>
            <a:r>
              <a:t/>
            </a:r>
            <a:br/>
            <a:r>
              <a:rPr lang="zh-CN" altLang="en-US" sz="1530" kern="0" dirty="0" smtClean="0">
                <a:solidFill>
                  <a:srgbClr val="000000"/>
                </a:solidFill>
                <a:latin typeface="Times New Roman" pitchFamily="65" charset="-122"/>
                <a:ea typeface="宋体" pitchFamily="65" charset="-122"/>
              </a:rPr>
              <a:t>苦菜让我记忆深刻,不只是因为它生命力顽强,有土的地方就能生长;也不只是因为它的完美奉</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献,根叶茎都能吃;更可贵的是,别的野菜过了季节就成了草,它却一枝独秀,过了春茬还有秋茬,</a:t>
            </a:r>
            <a:r>
              <a:t/>
            </a:r>
            <a:br/>
            <a:r>
              <a:rPr lang="zh-CN" altLang="en-US" sz="1530" kern="0" dirty="0" smtClean="0">
                <a:solidFill>
                  <a:srgbClr val="000000"/>
                </a:solidFill>
                <a:latin typeface="Times New Roman" pitchFamily="65" charset="-122"/>
                <a:ea typeface="宋体" pitchFamily="65" charset="-122"/>
              </a:rPr>
              <a:t>鲜嫩时晒干,冬天用水一泡照样能吃。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③1962年的大年三十,我们一家五口人吃不起饺子,父母只能用干苦菜插渣(做菜豆腐,老家方</a:t>
            </a:r>
            <a:r>
              <a:t/>
            </a:r>
            <a:br/>
            <a:r>
              <a:rPr lang="zh-CN" altLang="en-US" sz="1530" kern="0" dirty="0" smtClean="0">
                <a:solidFill>
                  <a:srgbClr val="000000"/>
                </a:solidFill>
                <a:latin typeface="Times New Roman" pitchFamily="65" charset="-122"/>
                <a:ea typeface="宋体" pitchFamily="65" charset="-122"/>
              </a:rPr>
              <a:t>言叫“插渣”)。除夕早上,娘泡上了半锅干苦菜,又泡了半碗留待来春做种子的黄豆。傍晚,</a:t>
            </a:r>
            <a:r>
              <a:t/>
            </a:r>
            <a:br/>
            <a:r>
              <a:rPr lang="zh-CN" altLang="en-US" sz="1530" kern="0" dirty="0" smtClean="0">
                <a:solidFill>
                  <a:srgbClr val="000000"/>
                </a:solidFill>
                <a:latin typeface="Times New Roman" pitchFamily="65" charset="-122"/>
                <a:ea typeface="宋体" pitchFamily="65" charset="-122"/>
              </a:rPr>
              <a:t>当家家户户响起刀剁案板声,娘剁苦菜、爹磨豆,做了一锅苦菜渣。那飘着清香的尤物,馋得我</a:t>
            </a:r>
            <a:r>
              <a:t/>
            </a:r>
            <a:br/>
            <a:r>
              <a:rPr lang="zh-CN" altLang="en-US" sz="1530" kern="0" dirty="0" smtClean="0">
                <a:solidFill>
                  <a:srgbClr val="000000"/>
                </a:solidFill>
                <a:latin typeface="Times New Roman" pitchFamily="65" charset="-122"/>
                <a:ea typeface="宋体" pitchFamily="65" charset="-122"/>
              </a:rPr>
              <a:t>们兄弟几个口水直流。大年夜,一家人围坐土炕上,每人盛了一大碗。那渣吃到嘴里,苦中有</a:t>
            </a:r>
            <a:r>
              <a:t/>
            </a:r>
            <a:br/>
            <a:r>
              <a:rPr lang="zh-CN" altLang="en-US" sz="1530" kern="0" dirty="0" smtClean="0">
                <a:solidFill>
                  <a:srgbClr val="000000"/>
                </a:solidFill>
                <a:latin typeface="Times New Roman" pitchFamily="65" charset="-122"/>
                <a:ea typeface="宋体" pitchFamily="65" charset="-122"/>
              </a:rPr>
              <a:t>香,香中稍苦,对长年肚子里罕见油水的孩子来说,那感觉着实美不可言。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④这样的记忆留存了好些年。1974年秋,人民公社社员仍在温饱线上挣扎,我参军了,就要离开</a:t>
            </a:r>
            <a:r>
              <a:t/>
            </a:r>
            <a:br/>
            <a:r>
              <a:rPr lang="zh-CN" altLang="en-US" sz="1530" kern="0" dirty="0" smtClean="0">
                <a:solidFill>
                  <a:srgbClr val="000000"/>
                </a:solidFill>
                <a:latin typeface="Times New Roman" pitchFamily="65" charset="-122"/>
                <a:ea typeface="宋体" pitchFamily="65" charset="-122"/>
              </a:rPr>
              <a:t>父母了。娘问我想吃什么,我说,最想吃苦菜渣。可惜,这个时候苦菜太少了。无心的一句话,</a:t>
            </a:r>
            <a:r>
              <a:t/>
            </a:r>
            <a:br/>
            <a:r>
              <a:rPr lang="zh-CN" altLang="en-US" sz="1530" kern="0" dirty="0" smtClean="0">
                <a:solidFill>
                  <a:srgbClr val="000000"/>
                </a:solidFill>
                <a:latin typeface="Times New Roman" pitchFamily="65" charset="-122"/>
                <a:ea typeface="宋体" pitchFamily="65" charset="-122"/>
              </a:rPr>
              <a:t>娘却上了心。第二天,晚饭时分,炕上放着一小盆苦菜渣。原来,头天夜里,娘就泡上了黄豆,翌</a:t>
            </a:r>
            <a:r>
              <a:t/>
            </a:r>
            <a:br/>
            <a:r>
              <a:rPr lang="zh-CN" altLang="en-US" sz="1530" kern="0" dirty="0" smtClean="0">
                <a:solidFill>
                  <a:srgbClr val="000000"/>
                </a:solidFill>
                <a:latin typeface="Times New Roman" pitchFamily="65" charset="-122"/>
                <a:ea typeface="宋体" pitchFamily="65" charset="-122"/>
              </a:rPr>
              <a:t>日一大清早便拎着篓子出了门,满山坡里寻苦菜。弟弟告诉我,为了这顿苦菜渣,娘整整在坡里</a:t>
            </a:r>
            <a:r>
              <a:t/>
            </a:r>
            <a:br/>
            <a:r>
              <a:rPr lang="zh-CN" altLang="en-US" sz="1530" kern="0" dirty="0" smtClean="0">
                <a:solidFill>
                  <a:srgbClr val="000000"/>
                </a:solidFill>
                <a:latin typeface="Times New Roman" pitchFamily="65" charset="-122"/>
                <a:ea typeface="宋体" pitchFamily="65" charset="-122"/>
              </a:rPr>
              <a:t>找了一大上午,沟沟坎坎寻遍了,两只小裹脚都磨起了泡。那天娘催促我趁热吃、多吃点,而</a:t>
            </a:r>
            <a:r>
              <a:t/>
            </a:r>
            <a:br/>
            <a:r>
              <a:rPr lang="zh-CN" altLang="en-US" sz="1530" kern="0" dirty="0" smtClean="0">
                <a:solidFill>
                  <a:srgbClr val="000000"/>
                </a:solidFill>
                <a:latin typeface="Times New Roman" pitchFamily="65" charset="-122"/>
                <a:ea typeface="宋体" pitchFamily="65" charset="-122"/>
              </a:rPr>
              <a:t>我,筷子还没有动,泪水便盈满了眼眶。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⑤军旅生涯三十多载,一年两度黄花开。妹妹告诉我,打我参军之后,每当苦菜花开,娘都要上</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坡去剜苦菜,泡豆子插渣。年年如此。有好几次,老家有人到济南,娘还专门央人给我带一瓷钵</a:t>
            </a:r>
            <a:r>
              <a:t/>
            </a:r>
            <a:br/>
            <a:r>
              <a:rPr lang="zh-CN" altLang="en-US" sz="1530" kern="0" dirty="0" smtClean="0">
                <a:solidFill>
                  <a:srgbClr val="000000"/>
                </a:solidFill>
                <a:latin typeface="Times New Roman" pitchFamily="65" charset="-122"/>
                <a:ea typeface="宋体" pitchFamily="65" charset="-122"/>
              </a:rPr>
              <a:t>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⑥有一年三月,又是苦菜花开时,领导特批让我回家看看,我想给娘一个惊喜,事先没有打电</a:t>
            </a:r>
            <a:r>
              <a:t/>
            </a:r>
            <a:br/>
            <a:r>
              <a:rPr lang="zh-CN" altLang="en-US" sz="1530" kern="0" dirty="0" smtClean="0">
                <a:solidFill>
                  <a:srgbClr val="000000"/>
                </a:solidFill>
                <a:latin typeface="Times New Roman" pitchFamily="65" charset="-122"/>
                <a:ea typeface="宋体" pitchFamily="65" charset="-122"/>
              </a:rPr>
              <a:t>话。不承想,一到村口,大老远看见娘站在那儿张望。我不解地问娘,您在这儿等谁?娘说,在等</a:t>
            </a:r>
            <a:r>
              <a:t/>
            </a:r>
            <a:br/>
            <a:r>
              <a:rPr lang="zh-CN" altLang="en-US" sz="1530" kern="0" dirty="0" smtClean="0">
                <a:solidFill>
                  <a:srgbClr val="000000"/>
                </a:solidFill>
                <a:latin typeface="Times New Roman" pitchFamily="65" charset="-122"/>
                <a:ea typeface="宋体" pitchFamily="65" charset="-122"/>
              </a:rPr>
              <a:t>你。我说,您怎么知道我今日回来?娘说,这两天我左眼一直跳,寻思着你该回来了,好几天都上</a:t>
            </a:r>
            <a:r>
              <a:t/>
            </a:r>
            <a:br/>
            <a:r>
              <a:rPr lang="zh-CN" altLang="en-US" sz="1530" kern="0" dirty="0" smtClean="0">
                <a:solidFill>
                  <a:srgbClr val="000000"/>
                </a:solidFill>
                <a:latin typeface="Times New Roman" pitchFamily="65" charset="-122"/>
                <a:ea typeface="宋体" pitchFamily="65" charset="-122"/>
              </a:rPr>
              <a:t>这儿望望,没想到你还真的回来了,夜来(方言:昨天)还让你嫂子插了苦菜渣呢!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⑦娘活了八十又四岁,找早逝的父亲去了。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⑧</a:t>
            </a:r>
            <a:r>
              <a:rPr lang="zh-CN" altLang="en-US" sz="1530" u="sng" kern="0" dirty="0" smtClean="0">
                <a:solidFill>
                  <a:srgbClr val="000000"/>
                </a:solidFill>
                <a:latin typeface="Times New Roman" pitchFamily="65" charset="-122"/>
                <a:ea typeface="宋体" pitchFamily="65" charset="-122"/>
              </a:rPr>
              <a:t>苦菜花又开了。娘啊,您在哪里?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1.结合全文,简要概括作者对苦菜“远远近近”“深深浅浅”的记忆。(4分)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2.请简要分析第①段的表达特色。(4分)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3.请分析第⑧段中画线句子在文中的作用。(6分)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4.阅读全文,请探究本文的深刻意蕴。(6分)</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“瓜菜代”时期吃野菜特别是苦菜的深刻记忆;(1分)年夜饭一家人吃苦菜渣的美好</a:t>
            </a:r>
            <a:r>
              <a:rPr dirty="0"/>
              <a:t/>
            </a:r>
            <a:br>
              <a:rPr dirty="0"/>
            </a:br>
            <a:r>
              <a:rPr lang="zh-CN" altLang="en-US" sz="1530" kern="0" dirty="0" smtClean="0">
                <a:solidFill>
                  <a:srgbClr val="000000"/>
                </a:solidFill>
                <a:latin typeface="Times New Roman" pitchFamily="65" charset="-122"/>
                <a:ea typeface="宋体" pitchFamily="65" charset="-122"/>
              </a:rPr>
              <a:t>记忆;(1分)参军离家吃苦菜渣的感动记忆;(1分)军旅期间回家探亲吃苦菜渣的惊喜记忆。(1分)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概括文意要结合相关段落层次、语言标志锁定答题区域,根据“远远近近”“深深浅</a:t>
            </a:r>
            <a:r>
              <a:rPr dirty="0"/>
              <a:t/>
            </a:r>
            <a:br>
              <a:rPr dirty="0"/>
            </a:br>
            <a:r>
              <a:rPr lang="zh-CN" altLang="en-US" sz="1530" kern="0" dirty="0" smtClean="0">
                <a:solidFill>
                  <a:srgbClr val="000000"/>
                </a:solidFill>
                <a:latin typeface="Times New Roman" pitchFamily="65" charset="-122"/>
                <a:ea typeface="宋体" pitchFamily="65" charset="-122"/>
              </a:rPr>
              <a:t>浅”的内涵从文中提取相关关键词,总结整合出答案即可。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运用比喻和拟人的手法,(2分)从视觉、嗅觉的角度,(1分)形象生动写出了苦菜的可爱</a:t>
            </a:r>
            <a:r>
              <a:rPr dirty="0"/>
              <a:t/>
            </a:r>
            <a:br>
              <a:rPr dirty="0"/>
            </a:br>
            <a:r>
              <a:rPr lang="zh-CN" altLang="en-US" sz="1530" kern="0" dirty="0" smtClean="0">
                <a:solidFill>
                  <a:srgbClr val="000000"/>
                </a:solidFill>
                <a:latin typeface="Times New Roman" pitchFamily="65" charset="-122"/>
                <a:ea typeface="宋体" pitchFamily="65" charset="-122"/>
              </a:rPr>
              <a:t>美丽。(1分)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分析段落的表达方式要从修辞手法、遣词造句、表现手法等角度依次思考,并写出其</a:t>
            </a:r>
            <a:r>
              <a:rPr dirty="0"/>
              <a:t/>
            </a:r>
            <a:br>
              <a:rPr dirty="0"/>
            </a:br>
            <a:r>
              <a:rPr lang="zh-CN" altLang="en-US" sz="1530" kern="0" dirty="0" smtClean="0">
                <a:solidFill>
                  <a:srgbClr val="000000"/>
                </a:solidFill>
                <a:latin typeface="Times New Roman" pitchFamily="65" charset="-122"/>
                <a:ea typeface="宋体" pitchFamily="65" charset="-122"/>
              </a:rPr>
              <a:t>表达效果,第①段综合运用多种手法写出了苦菜的可爱美丽。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内容:暗示又是一年苦菜花开,可母亲已不在了,由花及人,深化了文章的主旨,升华了</a:t>
            </a:r>
            <a:r>
              <a:rPr dirty="0"/>
              <a:t/>
            </a:r>
            <a:br>
              <a:rPr dirty="0"/>
            </a:br>
            <a:r>
              <a:rPr lang="zh-CN" altLang="en-US" sz="1530" kern="0" dirty="0" smtClean="0">
                <a:solidFill>
                  <a:srgbClr val="000000"/>
                </a:solidFill>
                <a:latin typeface="Times New Roman" pitchFamily="65" charset="-122"/>
                <a:ea typeface="宋体" pitchFamily="65" charset="-122"/>
              </a:rPr>
              <a:t>对母亲的爱和缅怀之情。(4分)结构:照应题目,收束全文。(2分)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分析语段的作用要结合其在文中的位置,从内容、结构等角度依次回答。该句在文章</a:t>
            </a:r>
            <a:r>
              <a:rPr dirty="0"/>
              <a:t/>
            </a:r>
            <a:br>
              <a:rPr dirty="0"/>
            </a:br>
            <a:r>
              <a:rPr lang="zh-CN" altLang="en-US" sz="1530" kern="0" dirty="0" smtClean="0">
                <a:solidFill>
                  <a:srgbClr val="000000"/>
                </a:solidFill>
                <a:latin typeface="Times New Roman" pitchFamily="65" charset="-122"/>
                <a:ea typeface="宋体" pitchFamily="65" charset="-122"/>
              </a:rPr>
              <a:t>结尾,内容上升华主旨,表达了对母亲的爱和缅怀之情。结构上照应题目,收束全文。</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①苦菜“有土的地方就能生长”,人在饥荒年代,凡能充饥的都“穿肠过”:表现生命</a:t>
            </a:r>
            <a:r>
              <a:rPr dirty="0"/>
              <a:t/>
            </a:r>
            <a:br>
              <a:rPr dirty="0"/>
            </a:br>
            <a:r>
              <a:rPr lang="zh-CN" altLang="en-US" sz="1530" kern="0" dirty="0" smtClean="0">
                <a:solidFill>
                  <a:srgbClr val="000000"/>
                </a:solidFill>
                <a:latin typeface="Times New Roman" pitchFamily="65" charset="-122"/>
                <a:ea typeface="宋体" pitchFamily="65" charset="-122"/>
              </a:rPr>
              <a:t>力顽强。②苦菜、麦蒿等野菜救人命,母亲做苦菜渣:表现感恩。③过年、送别、探亲吃苦菜</a:t>
            </a:r>
            <a:r>
              <a:rPr dirty="0"/>
              <a:t/>
            </a:r>
            <a:br>
              <a:rPr dirty="0"/>
            </a:br>
            <a:r>
              <a:rPr lang="zh-CN" altLang="en-US" sz="1530" kern="0" dirty="0" smtClean="0">
                <a:solidFill>
                  <a:srgbClr val="000000"/>
                </a:solidFill>
                <a:latin typeface="Times New Roman" pitchFamily="65" charset="-122"/>
                <a:ea typeface="宋体" pitchFamily="65" charset="-122"/>
              </a:rPr>
              <a:t>渣:表现亲情、和睦。④缅怀逝去亲人、回味艰苦岁月:表现人不应忘记过去。</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探究文章意蕴,从物、事、人等角度由表及里,依次作答。从苦菜角度,表现生命力顽</a:t>
            </a:r>
            <a:r>
              <a:rPr dirty="0"/>
              <a:t/>
            </a:r>
            <a:br>
              <a:rPr dirty="0"/>
            </a:br>
            <a:r>
              <a:rPr lang="zh-CN" altLang="en-US" sz="1530" kern="0" dirty="0" smtClean="0">
                <a:solidFill>
                  <a:srgbClr val="000000"/>
                </a:solidFill>
                <a:latin typeface="Times New Roman" pitchFamily="65" charset="-122"/>
                <a:ea typeface="宋体" pitchFamily="65" charset="-122"/>
              </a:rPr>
              <a:t>强;从母亲角度,表达感恩;从过年、送别、探亲吃苦菜渣等事情角度,表现亲情、和睦;从文章</a:t>
            </a:r>
            <a:r>
              <a:rPr dirty="0"/>
              <a:t/>
            </a:r>
            <a:br>
              <a:rPr dirty="0"/>
            </a:br>
            <a:r>
              <a:rPr lang="zh-CN" altLang="en-US" sz="1530" kern="0" dirty="0" smtClean="0">
                <a:solidFill>
                  <a:srgbClr val="000000"/>
                </a:solidFill>
                <a:latin typeface="Times New Roman" pitchFamily="65" charset="-122"/>
                <a:ea typeface="宋体" pitchFamily="65" charset="-122"/>
              </a:rPr>
              <a:t>整体叙事内容角度,表现人不应忘记过去。</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三、(2018前黄中学、姜堰中学、溧阳中学三校联考,13—16)阅读下面的作品,回答1—4题。</a:t>
            </a:r>
            <a:r>
              <a:t/>
            </a:r>
            <a:br/>
            <a:r>
              <a:rPr lang="zh-CN" altLang="en-US" sz="1530" kern="0" dirty="0" smtClean="0">
                <a:solidFill>
                  <a:srgbClr val="000000"/>
                </a:solidFill>
                <a:latin typeface="Times New Roman" pitchFamily="65" charset="-122"/>
                <a:ea typeface="宋体" pitchFamily="65" charset="-122"/>
              </a:rPr>
              <a:t>(20分)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车过古战场</a:t>
            </a:r>
            <a:r>
              <a:rPr lang="zh-CN" altLang="en-US" sz="1152" kern="0" baseline="59000" dirty="0" smtClean="0">
                <a:solidFill>
                  <a:srgbClr val="000000"/>
                </a:solidFill>
                <a:latin typeface="Times New Roman" pitchFamily="65" charset="-122"/>
                <a:ea typeface="宋体" pitchFamily="65" charset="-122"/>
              </a:rPr>
              <a:t>[注]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杨 绛</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①钱穆先生在一篇文章里提及曾陪“钱锺书夫人”同赴北京。他讲的是一九三三年初秋的</a:t>
            </a:r>
            <a:r>
              <a:t/>
            </a:r>
            <a:br/>
            <a:r>
              <a:rPr lang="zh-CN" altLang="en-US" sz="1530" kern="0" dirty="0" smtClean="0">
                <a:solidFill>
                  <a:srgbClr val="000000"/>
                </a:solidFill>
                <a:latin typeface="Times New Roman" pitchFamily="65" charset="-122"/>
                <a:ea typeface="宋体" pitchFamily="65" charset="-122"/>
              </a:rPr>
              <a:t>事。我还没有结婚,刚刚“订婚”,还算不得“钱锺书夫人”。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②我那年考取清华大学研究院外文系,马上就要开学。钱穆先生在燕京大学任职,不日也将北</a:t>
            </a:r>
            <a:r>
              <a:t/>
            </a:r>
            <a:br/>
            <a:r>
              <a:rPr lang="zh-CN" altLang="en-US" sz="1530" kern="0" dirty="0" smtClean="0">
                <a:solidFill>
                  <a:srgbClr val="000000"/>
                </a:solidFill>
                <a:latin typeface="Times New Roman" pitchFamily="65" charset="-122"/>
                <a:ea typeface="宋体" pitchFamily="65" charset="-122"/>
              </a:rPr>
              <a:t>上。我未来的公公在散席后把我介绍给“宾四先生”,约定同车北去,请他一路照顾。其实这</a:t>
            </a:r>
            <a:r>
              <a:t/>
            </a:r>
            <a:br/>
            <a:r>
              <a:rPr lang="zh-CN" altLang="en-US" sz="1530" kern="0" dirty="0" smtClean="0">
                <a:solidFill>
                  <a:srgbClr val="000000"/>
                </a:solidFill>
                <a:latin typeface="Times New Roman" pitchFamily="65" charset="-122"/>
                <a:ea typeface="宋体" pitchFamily="65" charset="-122"/>
              </a:rPr>
              <a:t>条路我单独一人也走过一次,自以为够老练了。动身那天,默存送我到火车站和宾四先生相会,</a:t>
            </a:r>
            <a:r>
              <a:t/>
            </a:r>
            <a:br/>
            <a:r>
              <a:rPr lang="zh-CN" altLang="en-US" sz="1530" kern="0" dirty="0" smtClean="0">
                <a:solidFill>
                  <a:srgbClr val="000000"/>
                </a:solidFill>
                <a:latin typeface="Times New Roman" pitchFamily="65" charset="-122"/>
                <a:ea typeface="宋体" pitchFamily="65" charset="-122"/>
              </a:rPr>
              <a:t>一同把行李结票,各自提着随身物件上车。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③那时候从苏州到北京有三十七八个小时的旅程。轮渡还在准备中。到那年冬天,我从北京</a:t>
            </a:r>
            <a:r>
              <a:t/>
            </a:r>
            <a:br/>
            <a:r>
              <a:rPr lang="zh-CN" altLang="en-US" sz="1530" kern="0" dirty="0" smtClean="0">
                <a:solidFill>
                  <a:srgbClr val="000000"/>
                </a:solidFill>
                <a:latin typeface="Times New Roman" pitchFamily="65" charset="-122"/>
                <a:ea typeface="宋体" pitchFamily="65" charset="-122"/>
              </a:rPr>
              <a:t>回苏州,才第一次由轮船载了车厢过江(只火车头不过江)。但那年秋天,火车到南京后,已不复</a:t>
            </a:r>
            <a:r>
              <a:t/>
            </a:r>
            <a:br/>
            <a:r>
              <a:rPr lang="zh-CN" altLang="en-US" sz="1530" kern="0" dirty="0" smtClean="0">
                <a:solidFill>
                  <a:srgbClr val="000000"/>
                </a:solidFill>
                <a:latin typeface="Times New Roman" pitchFamily="65" charset="-122"/>
                <a:ea typeface="宋体" pitchFamily="65" charset="-122"/>
              </a:rPr>
              <a:t>像以前那样需换站到下关摆渡,再上津浦段的车。南北两站隔江相对。车厢里的人和货车里</a:t>
            </a:r>
            <a:r>
              <a:t/>
            </a:r>
            <a:br/>
            <a:r>
              <a:rPr lang="zh-CN" altLang="en-US" sz="1530" kern="0" dirty="0" smtClean="0">
                <a:solidFill>
                  <a:srgbClr val="000000"/>
                </a:solidFill>
                <a:latin typeface="Times New Roman" pitchFamily="65" charset="-122"/>
                <a:ea typeface="宋体" pitchFamily="65" charset="-122"/>
              </a:rPr>
              <a:t>的货全部离开火车,摆渡过江。记得好像是货物先运过去,然后旅客渡江,改乘北段的火车。宾</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四先生和我同坐在站上的椅子里等待,看着站上人夫像蚂蚁搬家似的把大件、小件、软的、</a:t>
            </a:r>
            <a:r>
              <a:t/>
            </a:r>
            <a:br/>
            <a:r>
              <a:rPr lang="zh-CN" altLang="en-US" sz="1530" kern="0" dirty="0" smtClean="0">
                <a:solidFill>
                  <a:srgbClr val="000000"/>
                </a:solidFill>
                <a:latin typeface="Times New Roman" pitchFamily="65" charset="-122"/>
                <a:ea typeface="宋体" pitchFamily="65" charset="-122"/>
              </a:rPr>
              <a:t>硬的各项货物(包括一具广漆棺材)抬运过去。宾四先生忽然对我说:“我看你是个有决断的</a:t>
            </a:r>
            <a:r>
              <a:t/>
            </a:r>
            <a:br/>
            <a:r>
              <a:rPr lang="zh-CN" altLang="en-US" sz="1530" kern="0" dirty="0" smtClean="0">
                <a:solidFill>
                  <a:srgbClr val="000000"/>
                </a:solidFill>
                <a:latin typeface="Times New Roman" pitchFamily="65" charset="-122"/>
                <a:ea typeface="宋体" pitchFamily="65" charset="-122"/>
              </a:rPr>
              <a:t>人。”我惊问:“何以见得?”他说:“只看你行李简单,可见你能抉择。”我暗想,你没看见我</a:t>
            </a:r>
            <a:r>
              <a:t/>
            </a:r>
            <a:br/>
            <a:r>
              <a:rPr lang="zh-CN" altLang="en-US" sz="1530" kern="0" dirty="0" smtClean="0">
                <a:solidFill>
                  <a:srgbClr val="000000"/>
                </a:solidFill>
                <a:latin typeface="Times New Roman" pitchFamily="65" charset="-122"/>
                <a:ea typeface="宋体" pitchFamily="65" charset="-122"/>
              </a:rPr>
              <a:t>前一次到北京时带的大箱子、大铺盖呢,带的全是无用之物。我这回有经验了。可是我并没</a:t>
            </a:r>
            <a:r>
              <a:t/>
            </a:r>
            <a:br/>
            <a:r>
              <a:rPr lang="zh-CN" altLang="en-US" sz="1530" kern="0" dirty="0" smtClean="0">
                <a:solidFill>
                  <a:srgbClr val="000000"/>
                </a:solidFill>
                <a:latin typeface="Times New Roman" pitchFamily="65" charset="-122"/>
                <a:ea typeface="宋体" pitchFamily="65" charset="-122"/>
              </a:rPr>
              <a:t>有解释,也没有谦逊几句,只笑了笑。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④我们买的是三等座席,对坐车上,彼此还陌生,至多他问我答,而且大家感到疲惫,没什么谈</a:t>
            </a:r>
            <a:r>
              <a:t/>
            </a:r>
            <a:br/>
            <a:r>
              <a:rPr lang="zh-CN" altLang="en-US" sz="1530" kern="0" dirty="0" smtClean="0">
                <a:solidFill>
                  <a:srgbClr val="000000"/>
                </a:solidFill>
                <a:latin typeface="Times New Roman" pitchFamily="65" charset="-122"/>
                <a:ea typeface="宋体" pitchFamily="65" charset="-122"/>
              </a:rPr>
              <a:t>兴。不过成天对坐,不熟也熟了。到吃饭时,我吃不惯火车上卖的油腻腻、硬生生的米饭或面</a:t>
            </a:r>
            <a:r>
              <a:t/>
            </a:r>
            <a:br/>
            <a:r>
              <a:rPr lang="zh-CN" altLang="en-US" sz="1530" kern="0" dirty="0" smtClean="0">
                <a:solidFill>
                  <a:srgbClr val="000000"/>
                </a:solidFill>
                <a:latin typeface="Times New Roman" pitchFamily="65" charset="-122"/>
                <a:ea typeface="宋体" pitchFamily="65" charset="-122"/>
              </a:rPr>
              <a:t>条,所以带匣儿饼干和一些水果。宾四先生很客气,我请他吃,他就躲到不知哪里去了。后来我</a:t>
            </a:r>
            <a:r>
              <a:t/>
            </a:r>
            <a:br/>
            <a:r>
              <a:rPr lang="zh-CN" altLang="en-US" sz="1530" kern="0" dirty="0" smtClean="0">
                <a:solidFill>
                  <a:srgbClr val="000000"/>
                </a:solidFill>
                <a:latin typeface="Times New Roman" pitchFamily="65" charset="-122"/>
                <a:ea typeface="宋体" pitchFamily="65" charset="-122"/>
              </a:rPr>
              <a:t>发现他吃的是小包的麻片糕之类,那是当点心的。每逢停车,站上有卖油豆腐粉汤之类的小贩,</a:t>
            </a:r>
            <a:r>
              <a:t/>
            </a:r>
            <a:br/>
            <a:r>
              <a:rPr lang="zh-CN" altLang="en-US" sz="1530" kern="0" dirty="0" smtClean="0">
                <a:solidFill>
                  <a:srgbClr val="000000"/>
                </a:solidFill>
                <a:latin typeface="Times New Roman" pitchFamily="65" charset="-122"/>
                <a:ea typeface="宋体" pitchFamily="65" charset="-122"/>
              </a:rPr>
              <a:t>我看见他在那里捧着碗吃呢,就假装没看见。我是一个学生,向来胃口不佳,食量又小,并不觉</a:t>
            </a:r>
            <a:r>
              <a:t/>
            </a:r>
            <a:br/>
            <a:r>
              <a:rPr lang="zh-CN" altLang="en-US" sz="1530" kern="0" dirty="0" smtClean="0">
                <a:solidFill>
                  <a:srgbClr val="000000"/>
                </a:solidFill>
                <a:latin typeface="Times New Roman" pitchFamily="65" charset="-122"/>
                <a:ea typeface="宋体" pitchFamily="65" charset="-122"/>
              </a:rPr>
              <a:t>得自己俭朴。可是看了宾四先生自奉菲薄,很敬重他的俭德。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⑤车过蚌埠后(这段路程的来往方向记颠倒了,原文不再修改,谢谢读者指正),窗外一片荒凉,没</a:t>
            </a:r>
            <a:r>
              <a:t/>
            </a:r>
            <a:br/>
            <a:r>
              <a:rPr lang="zh-CN" altLang="en-US" sz="1530" kern="0" dirty="0" smtClean="0">
                <a:solidFill>
                  <a:srgbClr val="000000"/>
                </a:solidFill>
                <a:latin typeface="Times New Roman" pitchFamily="65" charset="-122"/>
                <a:ea typeface="宋体" pitchFamily="65" charset="-122"/>
              </a:rPr>
              <a:t>有山,没有水,没有树,没有庄稼,没有房屋,只是绵延起伏的大土墩子。火车走了好久好久,窗外</a:t>
            </a:r>
            <a:r>
              <a:t/>
            </a:r>
            <a:br/>
            <a:r>
              <a:rPr lang="zh-CN" altLang="en-US" sz="1530" kern="0" dirty="0" smtClean="0">
                <a:solidFill>
                  <a:srgbClr val="000000"/>
                </a:solidFill>
                <a:latin typeface="Times New Roman" pitchFamily="65" charset="-122"/>
                <a:ea typeface="宋体" pitchFamily="65" charset="-122"/>
              </a:rPr>
              <a:t>景色不改。我叹气说:“这段路最乏味了。”宾四先生说:“此古战场也。”经他这么一说,</a:t>
            </a:r>
            <a:r>
              <a:rPr lang="zh-CN" altLang="en-US" sz="1530" u="sng" kern="0" dirty="0" smtClean="0">
                <a:solidFill>
                  <a:srgbClr val="000000"/>
                </a:solidFill>
                <a:latin typeface="Times New Roman" pitchFamily="65" charset="-122"/>
                <a:ea typeface="宋体" pitchFamily="65" charset="-122"/>
              </a:rPr>
              <a:t>历</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u="sng" kern="0" dirty="0" smtClean="0">
                <a:solidFill>
                  <a:srgbClr val="000000"/>
                </a:solidFill>
                <a:latin typeface="Times New Roman" pitchFamily="65" charset="-122"/>
                <a:ea typeface="宋体" pitchFamily="65" charset="-122"/>
              </a:rPr>
              <a:t>史给地理染上了颜色,眼前的景物顿时改观。</a:t>
            </a:r>
            <a:r>
              <a:rPr lang="zh-CN" altLang="en-US" sz="1530" kern="0" dirty="0" smtClean="0">
                <a:solidFill>
                  <a:srgbClr val="000000"/>
                </a:solidFill>
                <a:latin typeface="Times New Roman" pitchFamily="65" charset="-122"/>
                <a:ea typeface="宋体" pitchFamily="65" charset="-122"/>
              </a:rPr>
              <a:t>我对绵延多少里的土墩子发生了很大的兴趣。</a:t>
            </a:r>
            <a:r>
              <a:rPr dirty="0"/>
              <a:t/>
            </a:r>
            <a:br>
              <a:rPr dirty="0"/>
            </a:br>
            <a:r>
              <a:rPr lang="zh-CN" altLang="en-US" sz="1530" kern="0" dirty="0" smtClean="0">
                <a:solidFill>
                  <a:srgbClr val="000000"/>
                </a:solidFill>
                <a:latin typeface="Times New Roman" pitchFamily="65" charset="-122"/>
                <a:ea typeface="宋体" pitchFamily="65" charset="-122"/>
              </a:rPr>
              <a:t>宾四先生对我讲,哪里可以安营(忘了是高处还是低处),哪军可以冲杀。尽管战死的老百姓朽</a:t>
            </a:r>
            <a:r>
              <a:rPr dirty="0"/>
              <a:t/>
            </a:r>
            <a:br>
              <a:rPr dirty="0"/>
            </a:br>
            <a:r>
              <a:rPr lang="zh-CN" altLang="en-US" sz="1530" kern="0" dirty="0" smtClean="0">
                <a:solidFill>
                  <a:srgbClr val="000000"/>
                </a:solidFill>
                <a:latin typeface="Times New Roman" pitchFamily="65" charset="-122"/>
                <a:ea typeface="宋体" pitchFamily="65" charset="-122"/>
              </a:rPr>
              <a:t>骨已枯、磷火都晒干了,我还不免油然起了吊古之情,直到“蔚然而深秀”的琅琊山在望,才离</a:t>
            </a:r>
            <a:r>
              <a:rPr dirty="0"/>
              <a:t/>
            </a:r>
            <a:br>
              <a:rPr dirty="0"/>
            </a:br>
            <a:r>
              <a:rPr lang="zh-CN" altLang="en-US" sz="1530" kern="0" dirty="0" smtClean="0">
                <a:solidFill>
                  <a:srgbClr val="000000"/>
                </a:solidFill>
                <a:latin typeface="Times New Roman" pitchFamily="65" charset="-122"/>
                <a:ea typeface="宋体" pitchFamily="65" charset="-122"/>
              </a:rPr>
              <a:t>开这片辽阔的“古战场”。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⑥车入山东境,车站迫近泰山,山好像矗立站边。等火车开动,宾四先生谈风健了。他指点着告</a:t>
            </a:r>
            <a:r>
              <a:rPr dirty="0"/>
              <a:t/>
            </a:r>
            <a:br>
              <a:rPr dirty="0"/>
            </a:br>
            <a:r>
              <a:rPr lang="zh-CN" altLang="en-US" sz="1530" kern="0" dirty="0" smtClean="0">
                <a:solidFill>
                  <a:srgbClr val="000000"/>
                </a:solidFill>
                <a:latin typeface="Times New Roman" pitchFamily="65" charset="-122"/>
                <a:ea typeface="宋体" pitchFamily="65" charset="-122"/>
              </a:rPr>
              <a:t>诉我临城大劫案的经过(可惜细节我已忘记),又指点我看“抱犊山”。山很陡。宾四先生说,</a:t>
            </a:r>
            <a:r>
              <a:rPr dirty="0"/>
              <a:t/>
            </a:r>
            <a:br>
              <a:rPr dirty="0"/>
            </a:br>
            <a:r>
              <a:rPr lang="zh-CN" altLang="en-US" sz="1530" kern="0" dirty="0" smtClean="0">
                <a:solidFill>
                  <a:srgbClr val="000000"/>
                </a:solidFill>
                <a:latin typeface="Times New Roman" pitchFamily="65" charset="-122"/>
                <a:ea typeface="宋体" pitchFamily="65" charset="-122"/>
              </a:rPr>
              <a:t>附近居民把小牛犊抱上山岗,小牛就在山上吃草——我忘了小牛怎么下岗,大约得等长成大牛</a:t>
            </a:r>
            <a:r>
              <a:rPr dirty="0"/>
              <a:t/>
            </a:r>
            <a:br>
              <a:rPr dirty="0"/>
            </a:br>
            <a:r>
              <a:rPr lang="zh-CN" altLang="en-US" sz="1530" kern="0" dirty="0" smtClean="0">
                <a:solidFill>
                  <a:srgbClr val="000000"/>
                </a:solidFill>
                <a:latin typeface="Times New Roman" pitchFamily="65" charset="-122"/>
                <a:ea typeface="宋体" pitchFamily="65" charset="-122"/>
              </a:rPr>
              <a:t>自己下山。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⑦我对宾四先生已经不陌生了。不过车到北京,我们分手后再也没有见面。我每逢寒假暑假</a:t>
            </a:r>
            <a:r>
              <a:rPr dirty="0"/>
              <a:t/>
            </a:r>
            <a:br>
              <a:rPr dirty="0"/>
            </a:br>
            <a:r>
              <a:rPr lang="zh-CN" altLang="en-US" sz="1530" kern="0" dirty="0" smtClean="0">
                <a:solidFill>
                  <a:srgbClr val="000000"/>
                </a:solidFill>
                <a:latin typeface="Times New Roman" pitchFamily="65" charset="-122"/>
                <a:ea typeface="宋体" pitchFamily="65" charset="-122"/>
              </a:rPr>
              <a:t>总回苏州家里度假,这条旅途来回走得很熟,每过“古战场”,常会想到宾四先生谈风有趣。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一九九一年一月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(选自《杨绛散文》,有删改)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本文是作者读报得知钱穆先生以九十六岁高龄在台北逝世的消息后写的。</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41269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1.请简要概括钱穆先生的形象特点。(4分)</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2.请简析文中画线句子的表达效果。(4分)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3.文章题为“车过古战场”,为什么从第⑤段开始才写古战场?请简要分析原因。(6分)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4.试探究作者写作本文的意图。(6分)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777063"/>
            <a:ext cx="8127250" cy="5912169"/>
            <a:chOff x="539750" y="777063"/>
            <a:chExt cx="8127250" cy="5912169"/>
          </a:xfrm>
        </p:grpSpPr>
        <p:sp>
          <p:nvSpPr>
            <p:cNvPr id="2" name="TextBox 2"/>
            <p:cNvSpPr txBox="1"/>
            <p:nvPr/>
          </p:nvSpPr>
          <p:spPr>
            <a:xfrm>
              <a:off x="540000" y="777063"/>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好奇心,从而使作者迸发出奇迹般的创作能力。表达效果从读者角度看,“水缸是盛水的,能有</a:t>
              </a:r>
              <a:r>
                <a:rPr dirty="0"/>
                <a:t/>
              </a:r>
              <a:br>
                <a:rPr dirty="0"/>
              </a:br>
              <a:r>
                <a:rPr lang="zh-CN" altLang="en-US" sz="1530" kern="0" dirty="0" smtClean="0">
                  <a:solidFill>
                    <a:srgbClr val="000000"/>
                  </a:solidFill>
                  <a:latin typeface="Times New Roman" pitchFamily="65" charset="-122"/>
                  <a:ea typeface="宋体" pitchFamily="65" charset="-122"/>
                </a:rPr>
                <a:t>什么文学?”引发读者阅读兴趣;从主题阐述角度看,水缸、水、河蚌都是实写,仙女故事是虚</a:t>
              </a:r>
              <a:r>
                <a:rPr dirty="0"/>
                <a:t/>
              </a:r>
              <a:br>
                <a:rPr dirty="0"/>
              </a:br>
              <a:r>
                <a:rPr lang="zh-CN" altLang="en-US" sz="1530" kern="0" dirty="0" smtClean="0">
                  <a:solidFill>
                    <a:srgbClr val="000000"/>
                  </a:solidFill>
                  <a:latin typeface="Times New Roman" pitchFamily="65" charset="-122"/>
                  <a:ea typeface="宋体" pitchFamily="65" charset="-122"/>
                </a:rPr>
                <a:t>写,钻出蚌壳的仙女象征着作者对文学创作奇迹的向往。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知识归纳　文章标题分析“四角度”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第一,标题含义,标题自身的表层含义和在文中的含义,包括引申义、比喻义和象征义;第二,概</a:t>
              </a:r>
              <a:r>
                <a:rPr dirty="0"/>
                <a:t/>
              </a:r>
              <a:br>
                <a:rPr dirty="0"/>
              </a:br>
              <a:r>
                <a:rPr lang="zh-CN" altLang="en-US" sz="1530" kern="0" dirty="0" smtClean="0">
                  <a:solidFill>
                    <a:srgbClr val="000000"/>
                  </a:solidFill>
                  <a:latin typeface="Times New Roman" pitchFamily="65" charset="-122"/>
                  <a:ea typeface="宋体" pitchFamily="65" charset="-122"/>
                </a:rPr>
                <a:t>括文本内容,有的标题直接点出了文本内容,有的标题是偏正短语,要揣摩分析修饰语、限制语</a:t>
              </a:r>
              <a:r>
                <a:rPr dirty="0"/>
                <a:t/>
              </a:r>
              <a:br>
                <a:rPr dirty="0"/>
              </a:br>
              <a:r>
                <a:rPr lang="zh-CN" altLang="en-US" sz="1530" kern="0" dirty="0" smtClean="0">
                  <a:solidFill>
                    <a:srgbClr val="000000"/>
                  </a:solidFill>
                  <a:latin typeface="Times New Roman" pitchFamily="65" charset="-122"/>
                  <a:ea typeface="宋体" pitchFamily="65" charset="-122"/>
                </a:rPr>
                <a:t>在文中的含义;第三,情感主旨,标题往往直接或间接地包含作者的思想感情和态度;第四,结构</a:t>
              </a:r>
              <a:r>
                <a:rPr dirty="0"/>
                <a:t/>
              </a:r>
              <a:br>
                <a:rPr dirty="0"/>
              </a:br>
              <a:r>
                <a:rPr lang="zh-CN" altLang="en-US" sz="1530" kern="0" dirty="0" smtClean="0">
                  <a:solidFill>
                    <a:srgbClr val="000000"/>
                  </a:solidFill>
                  <a:latin typeface="Times New Roman" pitchFamily="65" charset="-122"/>
                  <a:ea typeface="宋体" pitchFamily="65" charset="-122"/>
                </a:rPr>
                <a:t>思路,有的标题是线索,有的是写作对象。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(示例)抚摸村头残碑上面的图案和文字是我最早的阅读方式。在我有记忆的童年时</a:t>
              </a:r>
              <a:r>
                <a:rPr dirty="0"/>
                <a:t/>
              </a:r>
              <a:br>
                <a:rPr dirty="0"/>
              </a:br>
              <a:r>
                <a:rPr lang="zh-CN" altLang="en-US" sz="1530" kern="0" dirty="0" smtClean="0">
                  <a:solidFill>
                    <a:srgbClr val="000000"/>
                  </a:solidFill>
                  <a:latin typeface="Times New Roman" pitchFamily="65" charset="-122"/>
                  <a:ea typeface="宋体" pitchFamily="65" charset="-122"/>
                </a:rPr>
                <a:t>光里,残碑对我有一种神奇的吸引力,不仅是因为残碑表面光滑,还因为刻写在石头上的图案和</a:t>
              </a:r>
              <a:r>
                <a:rPr dirty="0"/>
                <a:t/>
              </a:r>
              <a:br>
                <a:rPr dirty="0"/>
              </a:br>
              <a:r>
                <a:rPr lang="zh-CN" altLang="en-US" sz="1530" kern="0" dirty="0" smtClean="0">
                  <a:solidFill>
                    <a:srgbClr val="000000"/>
                  </a:solidFill>
                  <a:latin typeface="Times New Roman" pitchFamily="65" charset="-122"/>
                  <a:ea typeface="宋体" pitchFamily="65" charset="-122"/>
                </a:rPr>
                <a:t>文字的线条优美。这些那时一个都不认识的文字和看上去像荷花的图案,让我上学后对所有</a:t>
              </a:r>
              <a:r>
                <a:rPr dirty="0"/>
                <a:t/>
              </a:r>
              <a:br>
                <a:rPr dirty="0"/>
              </a:br>
              <a:r>
                <a:rPr lang="zh-CN" altLang="en-US" sz="1530" kern="0" dirty="0" smtClean="0">
                  <a:solidFill>
                    <a:srgbClr val="000000"/>
                  </a:solidFill>
                  <a:latin typeface="Times New Roman" pitchFamily="65" charset="-122"/>
                  <a:ea typeface="宋体" pitchFamily="65" charset="-122"/>
                </a:rPr>
                <a:t>的印刷体都有一种莫名的亲切感。</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 本题考查阅读延伸、探究问题的能力。答案应包括两方面内容:具体的阅读对象和获</a:t>
              </a:r>
              <a:r>
                <a:rPr dirty="0"/>
                <a:t/>
              </a:r>
              <a:br>
                <a:rPr dirty="0"/>
              </a:br>
              <a:r>
                <a:rPr lang="zh-CN" altLang="en-US" sz="1530" kern="0" dirty="0" smtClean="0">
                  <a:solidFill>
                    <a:srgbClr val="000000"/>
                  </a:solidFill>
                  <a:latin typeface="Times New Roman" pitchFamily="65" charset="-122"/>
                  <a:ea typeface="宋体" pitchFamily="65" charset="-122"/>
                </a:rPr>
                <a:t>得的体验、感悟。对象应属于非书本阅读,如旅游所见、生活中的幸福或挫折等。</a:t>
              </a:r>
              <a:endParaRPr lang="zh-CN" altLang="en-US" dirty="0"/>
            </a:p>
          </p:txBody>
        </p:sp>
        <p:sp>
          <p:nvSpPr>
            <p:cNvPr id="3" name="TextBox 2"/>
            <p:cNvSpPr txBox="1"/>
            <p:nvPr/>
          </p:nvSpPr>
          <p:spPr>
            <a:xfrm>
              <a:off x="539750" y="5674402"/>
              <a:ext cx="8127000" cy="10148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方法技巧</a:t>
              </a:r>
              <a:r>
                <a:rPr lang="zh-CN" altLang="en-US" sz="1530" kern="0" dirty="0" smtClean="0">
                  <a:solidFill>
                    <a:srgbClr val="000000"/>
                  </a:solidFill>
                  <a:latin typeface="Times New Roman" pitchFamily="65" charset="-122"/>
                  <a:ea typeface="宋体" pitchFamily="65" charset="-122"/>
                </a:rPr>
                <a:t>　阅读延伸探究“三方法”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第一,对文本内容准确把握,包括写作对象、主旨、思想感情、表现手法等;第二,延伸出的对</a:t>
              </a:r>
              <a:r>
                <a:rPr dirty="0"/>
                <a:t/>
              </a:r>
              <a:br>
                <a:rPr dirty="0"/>
              </a:br>
              <a:r>
                <a:rPr lang="zh-CN" altLang="en-US" sz="1530" kern="0" dirty="0" smtClean="0">
                  <a:solidFill>
                    <a:srgbClr val="000000"/>
                  </a:solidFill>
                  <a:latin typeface="Times New Roman" pitchFamily="65" charset="-122"/>
                  <a:ea typeface="宋体" pitchFamily="65" charset="-122"/>
                </a:rPr>
                <a:t>象特征要与文本要求保持一致;第三,要有丰富的生活实践、社会现象的积累。</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善于观察;节俭自持(自奉菲薄);知识渊博;谈风健朗(有趣)。(每点1分)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分析人物形象特点要注意有关描写形象的词句,从文中钱穆先生的文章提及曾陪“钱</a:t>
            </a:r>
            <a:r>
              <a:rPr dirty="0"/>
              <a:t/>
            </a:r>
            <a:br>
              <a:rPr dirty="0"/>
            </a:br>
            <a:r>
              <a:rPr lang="zh-CN" altLang="en-US" sz="1530" kern="0" dirty="0" smtClean="0">
                <a:solidFill>
                  <a:srgbClr val="000000"/>
                </a:solidFill>
                <a:latin typeface="Times New Roman" pitchFamily="65" charset="-122"/>
                <a:ea typeface="宋体" pitchFamily="65" charset="-122"/>
              </a:rPr>
              <a:t>锺书夫人”的有关描写中可知其善于观察;从钱穆去北京的饮食、和作者交谈等情节描写中</a:t>
            </a:r>
            <a:r>
              <a:rPr dirty="0"/>
              <a:t/>
            </a:r>
            <a:br>
              <a:rPr dirty="0"/>
            </a:br>
            <a:r>
              <a:rPr lang="zh-CN" altLang="en-US" sz="1530" kern="0" dirty="0" smtClean="0">
                <a:solidFill>
                  <a:srgbClr val="000000"/>
                </a:solidFill>
                <a:latin typeface="Times New Roman" pitchFamily="65" charset="-122"/>
                <a:ea typeface="宋体" pitchFamily="65" charset="-122"/>
              </a:rPr>
              <a:t>可见其自奉菲薄、知识渊博、谈风健朗。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运用了比拟的手法;土墩子,经钱穆先生介绍有了情趣;暗示出钱穆先生学养丰厚,健谈</a:t>
            </a:r>
            <a:r>
              <a:rPr dirty="0"/>
              <a:t/>
            </a:r>
            <a:br>
              <a:rPr dirty="0"/>
            </a:br>
            <a:r>
              <a:rPr lang="zh-CN" altLang="en-US" sz="1530" kern="0" dirty="0" smtClean="0">
                <a:solidFill>
                  <a:srgbClr val="000000"/>
                </a:solidFill>
                <a:latin typeface="Times New Roman" pitchFamily="65" charset="-122"/>
                <a:ea typeface="宋体" pitchFamily="65" charset="-122"/>
              </a:rPr>
              <a:t>爽朗;表达了作者对钱穆先生的敬佩之情。(每点1分)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分析重要句子的表达效果可从内容、表达等角度结合情感主旨依次进行。内容上的</a:t>
            </a:r>
            <a:r>
              <a:rPr dirty="0"/>
              <a:t/>
            </a:r>
            <a:br>
              <a:rPr dirty="0"/>
            </a:br>
            <a:r>
              <a:rPr lang="zh-CN" altLang="en-US" sz="1530" kern="0" dirty="0" smtClean="0">
                <a:solidFill>
                  <a:srgbClr val="000000"/>
                </a:solidFill>
                <a:latin typeface="Times New Roman" pitchFamily="65" charset="-122"/>
                <a:ea typeface="宋体" pitchFamily="65" charset="-122"/>
              </a:rPr>
              <a:t>作用要找准表现对象,从写了什么的角度回答可知钱穆先生的介绍使土墩子有了情趣以及钱</a:t>
            </a:r>
            <a:r>
              <a:rPr dirty="0"/>
              <a:t/>
            </a:r>
            <a:br>
              <a:rPr dirty="0"/>
            </a:br>
            <a:r>
              <a:rPr lang="zh-CN" altLang="en-US" sz="1530" kern="0" dirty="0" smtClean="0">
                <a:solidFill>
                  <a:srgbClr val="000000"/>
                </a:solidFill>
                <a:latin typeface="Times New Roman" pitchFamily="65" charset="-122"/>
                <a:ea typeface="宋体" pitchFamily="65" charset="-122"/>
              </a:rPr>
              <a:t>穆先生学养丰厚,从为什么写的角度可知作者对钱穆先生的敬佩。从表达角度而言运用了比</a:t>
            </a:r>
            <a:r>
              <a:rPr dirty="0"/>
              <a:t/>
            </a:r>
            <a:br>
              <a:rPr dirty="0"/>
            </a:br>
            <a:r>
              <a:rPr lang="zh-CN" altLang="en-US" sz="1530" kern="0" dirty="0" smtClean="0">
                <a:solidFill>
                  <a:srgbClr val="000000"/>
                </a:solidFill>
                <a:latin typeface="Times New Roman" pitchFamily="65" charset="-122"/>
                <a:ea typeface="宋体" pitchFamily="65" charset="-122"/>
              </a:rPr>
              <a:t>拟手法。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符合“我”对钱穆先生认识上由陌生到熟识过程的特点;介绍钱穆其人,丰富钱穆先</a:t>
            </a:r>
            <a:r>
              <a:rPr dirty="0"/>
              <a:t/>
            </a:r>
            <a:br>
              <a:rPr dirty="0"/>
            </a:br>
            <a:r>
              <a:rPr lang="zh-CN" altLang="en-US" sz="1530" kern="0" dirty="0" smtClean="0">
                <a:solidFill>
                  <a:srgbClr val="000000"/>
                </a:solidFill>
                <a:latin typeface="Times New Roman" pitchFamily="65" charset="-122"/>
                <a:ea typeface="宋体" pitchFamily="65" charset="-122"/>
              </a:rPr>
              <a:t>生的形象;按照行程依次展开,行文上舒缓自然。(每点2分)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分析结构思路题,要理清第⑤段开始对古战场的相关描写和中心的关系,结合写作意图</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82538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可知这样写符合“我”对钱穆先生认识过程特点;落实具体效果,从人物形象塑造角度可以丰</a:t>
            </a:r>
            <a:r>
              <a:rPr dirty="0"/>
              <a:t/>
            </a:r>
            <a:br>
              <a:rPr dirty="0"/>
            </a:br>
            <a:r>
              <a:rPr lang="zh-CN" altLang="en-US" sz="1530" kern="0" dirty="0" smtClean="0">
                <a:solidFill>
                  <a:srgbClr val="000000"/>
                </a:solidFill>
                <a:latin typeface="Times New Roman" pitchFamily="65" charset="-122"/>
                <a:ea typeface="宋体" pitchFamily="65" charset="-122"/>
              </a:rPr>
              <a:t>富钱穆先生的形象;从行文特点角度可使行程清晰,行文舒缓自然。</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表达对钱穆先生亡故的悼念之情(传达一种“敬仰之情”亦可);借古战场抒发一种吊</a:t>
            </a:r>
            <a:r>
              <a:rPr dirty="0"/>
              <a:t/>
            </a:r>
            <a:br>
              <a:rPr dirty="0"/>
            </a:br>
            <a:r>
              <a:rPr lang="zh-CN" altLang="en-US" sz="1530" kern="0" dirty="0" smtClean="0">
                <a:solidFill>
                  <a:srgbClr val="000000"/>
                </a:solidFill>
                <a:latin typeface="Times New Roman" pitchFamily="65" charset="-122"/>
                <a:ea typeface="宋体" pitchFamily="65" charset="-122"/>
              </a:rPr>
              <a:t>古之情;对自己年轻时求学生涯的追忆(追忆自己对钱穆先生相识的过程亦可);面对孤独乏味</a:t>
            </a:r>
            <a:r>
              <a:rPr dirty="0"/>
              <a:t/>
            </a:r>
            <a:br>
              <a:rPr dirty="0"/>
            </a:br>
            <a:r>
              <a:rPr lang="zh-CN" altLang="en-US" sz="1530" kern="0" dirty="0" smtClean="0">
                <a:solidFill>
                  <a:srgbClr val="000000"/>
                </a:solidFill>
                <a:latin typeface="Times New Roman" pitchFamily="65" charset="-122"/>
                <a:ea typeface="宋体" pitchFamily="65" charset="-122"/>
              </a:rPr>
              <a:t>的事物,如果赋予历史文化视角,则会变得厚重、深沉。(每点2分,答出任意三点即可)</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探究文章主旨需要把握文章结构,确定作者主旨表达对象由表及里依次回答。从写了</a:t>
            </a:r>
            <a:r>
              <a:rPr dirty="0"/>
              <a:t/>
            </a:r>
            <a:br>
              <a:rPr dirty="0"/>
            </a:br>
            <a:r>
              <a:rPr lang="zh-CN" altLang="en-US" sz="1530" kern="0" dirty="0" smtClean="0">
                <a:solidFill>
                  <a:srgbClr val="000000"/>
                </a:solidFill>
                <a:latin typeface="Times New Roman" pitchFamily="65" charset="-122"/>
                <a:ea typeface="宋体" pitchFamily="65" charset="-122"/>
              </a:rPr>
              <a:t>什么的角度,可知对钱穆的悼念,对古战场的吊古,对求学生涯的追忆;从为什么写的角度,可知</a:t>
            </a:r>
            <a:r>
              <a:rPr dirty="0"/>
              <a:t/>
            </a:r>
            <a:br>
              <a:rPr dirty="0"/>
            </a:br>
            <a:r>
              <a:rPr lang="zh-CN" altLang="en-US" sz="1530" kern="0" dirty="0" smtClean="0">
                <a:solidFill>
                  <a:srgbClr val="000000"/>
                </a:solidFill>
                <a:latin typeface="Times New Roman" pitchFamily="65" charset="-122"/>
                <a:ea typeface="宋体" pitchFamily="65" charset="-122"/>
              </a:rPr>
              <a:t>我们可以从历史文化视角面对孤独乏味的事物。</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四、(2017常州奔牛中学模拟,13—16)阅读下文,回答问题。(20分)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邻　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丰子恺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前年我曾画了这样的一幅画:两间相邻的都市式的住家楼屋,前楼外面是走廊和栏杆。栏杆交</a:t>
            </a:r>
            <a:r>
              <a:t/>
            </a:r>
            <a:br/>
            <a:r>
              <a:rPr lang="zh-CN" altLang="en-US" sz="1530" kern="0" dirty="0" smtClean="0">
                <a:solidFill>
                  <a:srgbClr val="000000"/>
                </a:solidFill>
                <a:latin typeface="Times New Roman" pitchFamily="65" charset="-122"/>
                <a:ea typeface="宋体" pitchFamily="65" charset="-122"/>
              </a:rPr>
              <a:t>界处,装着一把很大的铁条制的扇骨,仿佛一个大车轮,半个埋在两屋交界的墙里,半个露出在</a:t>
            </a:r>
            <a:r>
              <a:t/>
            </a:r>
            <a:br/>
            <a:r>
              <a:rPr lang="zh-CN" altLang="en-US" sz="1530" kern="0" dirty="0" smtClean="0">
                <a:solidFill>
                  <a:srgbClr val="000000"/>
                </a:solidFill>
                <a:latin typeface="Times New Roman" pitchFamily="65" charset="-122"/>
                <a:ea typeface="宋体" pitchFamily="65" charset="-122"/>
              </a:rPr>
              <a:t>檐下。两屋的栏杆内各有一个男子,隔着那铁扇骨一坐一立,各不相干。画题叫作“邻人”。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这是我从上海回江湾时,在天通庵附近所见的实景。</a:t>
            </a:r>
            <a:r>
              <a:rPr lang="zh-CN" altLang="en-US" sz="1530" u="sng" kern="0" dirty="0" smtClean="0">
                <a:solidFill>
                  <a:srgbClr val="000000"/>
                </a:solidFill>
                <a:latin typeface="Times New Roman" pitchFamily="65" charset="-122"/>
                <a:ea typeface="宋体" pitchFamily="65" charset="-122"/>
              </a:rPr>
              <a:t>这铁扇骨每根头上尖锐,好像一把枪。</a:t>
            </a:r>
            <a:r>
              <a:rPr lang="zh-CN" altLang="en-US" sz="1530" kern="0" dirty="0" smtClean="0">
                <a:solidFill>
                  <a:srgbClr val="000000"/>
                </a:solidFill>
                <a:latin typeface="Times New Roman" pitchFamily="65" charset="-122"/>
                <a:ea typeface="宋体" pitchFamily="65" charset="-122"/>
              </a:rPr>
              <a:t>这</a:t>
            </a:r>
            <a:r>
              <a:t/>
            </a:r>
            <a:br/>
            <a:r>
              <a:rPr lang="zh-CN" altLang="en-US" sz="1530" kern="0" dirty="0" smtClean="0">
                <a:solidFill>
                  <a:srgbClr val="000000"/>
                </a:solidFill>
                <a:latin typeface="Times New Roman" pitchFamily="65" charset="-122"/>
                <a:ea typeface="宋体" pitchFamily="65" charset="-122"/>
              </a:rPr>
              <a:t>是预防邻人的逾墙而设的。若在邻人面前,可说这是预防窃贼蔓延而设的。譬如一个窃贼钻</a:t>
            </a:r>
            <a:r>
              <a:t/>
            </a:r>
            <a:br/>
            <a:r>
              <a:rPr lang="zh-CN" altLang="en-US" sz="1530" kern="0" dirty="0" smtClean="0">
                <a:solidFill>
                  <a:srgbClr val="000000"/>
                </a:solidFill>
                <a:latin typeface="Times New Roman" pitchFamily="65" charset="-122"/>
                <a:ea typeface="宋体" pitchFamily="65" charset="-122"/>
              </a:rPr>
              <a:t>进了张家的楼上,界墙外有了这把尖头的铁扇骨,他就无法逾墙到隔壁的李家去行窃。但在五</a:t>
            </a:r>
            <a:r>
              <a:t/>
            </a:r>
            <a:br/>
            <a:r>
              <a:rPr lang="zh-CN" altLang="en-US" sz="1530" kern="0" dirty="0" smtClean="0">
                <a:solidFill>
                  <a:srgbClr val="000000"/>
                </a:solidFill>
                <a:latin typeface="Times New Roman" pitchFamily="65" charset="-122"/>
                <a:ea typeface="宋体" pitchFamily="65" charset="-122"/>
              </a:rPr>
              <a:t>方杂处、良莠不齐的上海地方,它的作用一半原可说是防邻人的。住在上海的人有些儿太古</a:t>
            </a:r>
            <a:r>
              <a:t/>
            </a:r>
            <a:br/>
            <a:r>
              <a:rPr lang="zh-CN" altLang="en-US" sz="1530" kern="0" dirty="0" smtClean="0">
                <a:solidFill>
                  <a:srgbClr val="000000"/>
                </a:solidFill>
                <a:latin typeface="Times New Roman" pitchFamily="65" charset="-122"/>
                <a:ea typeface="宋体" pitchFamily="65" charset="-122"/>
              </a:rPr>
              <a:t>风,“打牌猜拳之声相闻,至老死不相往来”。这样,邻人的身家性行全不知道,这铁扇骨的防</a:t>
            </a:r>
            <a:r>
              <a:t/>
            </a:r>
            <a:br/>
            <a:r>
              <a:rPr lang="zh-CN" altLang="en-US" sz="1530" kern="0" dirty="0" smtClean="0">
                <a:solidFill>
                  <a:srgbClr val="000000"/>
                </a:solidFill>
                <a:latin typeface="Times New Roman" pitchFamily="65" charset="-122"/>
                <a:ea typeface="宋体" pitchFamily="65" charset="-122"/>
              </a:rPr>
              <a:t>备原是必要的了。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我经过天通庵的时候,觉得眼前一片形形色色的都市的光景中,这把铁扇骨最为触目惊心。人</a:t>
            </a:r>
            <a:r>
              <a:t/>
            </a:r>
            <a:br/>
            <a:r>
              <a:rPr lang="zh-CN" altLang="en-US" sz="1530" kern="0" dirty="0" smtClean="0">
                <a:solidFill>
                  <a:srgbClr val="000000"/>
                </a:solidFill>
                <a:latin typeface="Times New Roman" pitchFamily="65" charset="-122"/>
                <a:ea typeface="宋体" pitchFamily="65" charset="-122"/>
              </a:rPr>
              <a:t>类社会的设备中,像法律,刑罚等,都是为了防范人的罪恶而设的;但那种都不显露形迹。从社</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会的表面上看,我们只见锦绣河山,衣冠文物之邦,一时不会想到其间包藏着人类的种种丑恶。</a:t>
            </a:r>
            <a:r>
              <a:t/>
            </a:r>
            <a:br/>
            <a:r>
              <a:rPr lang="zh-CN" altLang="en-US" sz="1530" kern="0" dirty="0" smtClean="0">
                <a:solidFill>
                  <a:srgbClr val="000000"/>
                </a:solidFill>
                <a:latin typeface="Times New Roman" pitchFamily="65" charset="-122"/>
                <a:ea typeface="宋体" pitchFamily="65" charset="-122"/>
              </a:rPr>
              <a:t>又如城、郭、门、墙,也是为防盗贼而设的。这虽然是具体而又庞大的东西,但形状还文雅,暗</a:t>
            </a:r>
            <a:r>
              <a:t/>
            </a:r>
            <a:br/>
            <a:r>
              <a:rPr lang="zh-CN" altLang="en-US" sz="1530" kern="0" dirty="0" smtClean="0">
                <a:solidFill>
                  <a:srgbClr val="000000"/>
                </a:solidFill>
                <a:latin typeface="Times New Roman" pitchFamily="65" charset="-122"/>
                <a:ea typeface="宋体" pitchFamily="65" charset="-122"/>
              </a:rPr>
              <a:t>藏。我们看了似觉这是与山岭、树木等同类的东西,不会明显地想见人类中的盗贼。更进一</a:t>
            </a:r>
            <a:r>
              <a:t/>
            </a:r>
            <a:br/>
            <a:r>
              <a:rPr lang="zh-CN" altLang="en-US" sz="1530" kern="0" dirty="0" smtClean="0">
                <a:solidFill>
                  <a:srgbClr val="000000"/>
                </a:solidFill>
                <a:latin typeface="Times New Roman" pitchFamily="65" charset="-122"/>
                <a:ea typeface="宋体" pitchFamily="65" charset="-122"/>
              </a:rPr>
              <a:t>步,例如锁,具体而又明显地表示着人类互相防范的用意,可说是人类的丑恶的证据,羞耻的象</a:t>
            </a:r>
            <a:r>
              <a:t/>
            </a:r>
            <a:br/>
            <a:r>
              <a:rPr lang="zh-CN" altLang="en-US" sz="1530" kern="0" dirty="0" smtClean="0">
                <a:solidFill>
                  <a:srgbClr val="000000"/>
                </a:solidFill>
                <a:latin typeface="Times New Roman" pitchFamily="65" charset="-122"/>
                <a:ea typeface="宋体" pitchFamily="65" charset="-122"/>
              </a:rPr>
              <a:t>征了。但它的形象太小,不容易使人注意;用处太多,混迹在箱笼门窗的装饰纹样中,看惯了,一</a:t>
            </a:r>
            <a:r>
              <a:t/>
            </a:r>
            <a:br/>
            <a:r>
              <a:rPr lang="zh-CN" altLang="en-US" sz="1530" kern="0" dirty="0" smtClean="0">
                <a:solidFill>
                  <a:srgbClr val="000000"/>
                </a:solidFill>
                <a:latin typeface="Times New Roman" pitchFamily="65" charset="-122"/>
                <a:ea typeface="宋体" pitchFamily="65" charset="-122"/>
              </a:rPr>
              <a:t>时还不容易使人明显地联想到偷窃。只有那把铁扇骨,又具体,又明显,又庞大地表示着它的用</a:t>
            </a:r>
            <a:r>
              <a:t/>
            </a:r>
            <a:br/>
            <a:r>
              <a:rPr lang="zh-CN" altLang="en-US" sz="1530" kern="0" dirty="0" smtClean="0">
                <a:solidFill>
                  <a:srgbClr val="000000"/>
                </a:solidFill>
                <a:latin typeface="Times New Roman" pitchFamily="65" charset="-122"/>
                <a:ea typeface="宋体" pitchFamily="65" charset="-122"/>
              </a:rPr>
              <a:t>意,赤祼祼地宣示着人类的丑恶与羞耻。所以我每次经过天通庵,这件东西总是强力地牵惹我</a:t>
            </a:r>
            <a:r>
              <a:t/>
            </a:r>
            <a:br/>
            <a:r>
              <a:rPr lang="zh-CN" altLang="en-US" sz="1530" kern="0" dirty="0" smtClean="0">
                <a:solidFill>
                  <a:srgbClr val="000000"/>
                </a:solidFill>
                <a:latin typeface="Times New Roman" pitchFamily="65" charset="-122"/>
                <a:ea typeface="宋体" pitchFamily="65" charset="-122"/>
              </a:rPr>
              <a:t>的注意,使我发生种种的感想。造物主赋予人类以最高的智慧,使他们做了万物之灵,而建设这</a:t>
            </a:r>
            <a:r>
              <a:t/>
            </a:r>
            <a:br/>
            <a:r>
              <a:rPr lang="zh-CN" altLang="en-US" sz="1530" kern="0" dirty="0" smtClean="0">
                <a:solidFill>
                  <a:srgbClr val="000000"/>
                </a:solidFill>
                <a:latin typeface="Times New Roman" pitchFamily="65" charset="-122"/>
                <a:ea typeface="宋体" pitchFamily="65" charset="-122"/>
              </a:rPr>
              <a:t>庄严灿烂的世界。在自称文明进步的今日,假如造物主降临世间,一一地检点人类的建设,看到</a:t>
            </a:r>
            <a:r>
              <a:t/>
            </a:r>
            <a:br/>
            <a:r>
              <a:rPr lang="zh-CN" altLang="en-US" sz="1530" kern="0" dirty="0" smtClean="0">
                <a:solidFill>
                  <a:srgbClr val="000000"/>
                </a:solidFill>
                <a:latin typeface="Times New Roman" pitchFamily="65" charset="-122"/>
                <a:ea typeface="宋体" pitchFamily="65" charset="-122"/>
              </a:rPr>
              <a:t>锁和那把铁扇骨而查问它们的用途与来历时,人类的回答将何以为颜?对称的形状,均齐的角</a:t>
            </a:r>
            <a:r>
              <a:t/>
            </a:r>
            <a:br/>
            <a:r>
              <a:rPr lang="zh-CN" altLang="en-US" sz="1530" kern="0" dirty="0" smtClean="0">
                <a:solidFill>
                  <a:srgbClr val="000000"/>
                </a:solidFill>
                <a:latin typeface="Times New Roman" pitchFamily="65" charset="-122"/>
                <a:ea typeface="宋体" pitchFamily="65" charset="-122"/>
              </a:rPr>
              <a:t>度,秀美的曲线,是人类文化上最上乘的艺术的样式,把这等样式应用在建筑上,家具上,汽车上,</a:t>
            </a:r>
            <a:r>
              <a:t/>
            </a:r>
            <a:br/>
            <a:r>
              <a:rPr lang="zh-CN" altLang="en-US" sz="1530" kern="0" dirty="0" smtClean="0">
                <a:solidFill>
                  <a:srgbClr val="000000"/>
                </a:solidFill>
                <a:latin typeface="Times New Roman" pitchFamily="65" charset="-122"/>
                <a:ea typeface="宋体" pitchFamily="65" charset="-122"/>
              </a:rPr>
              <a:t>飞机上,原足以夸耀现代人生活的进步;但应用在锁和这铁扇骨上,真有些儿可惜。上海的五金</a:t>
            </a:r>
            <a:r>
              <a:t/>
            </a:r>
            <a:br/>
            <a:r>
              <a:rPr lang="zh-CN" altLang="en-US" sz="1530" kern="0" dirty="0" smtClean="0">
                <a:solidFill>
                  <a:srgbClr val="000000"/>
                </a:solidFill>
                <a:latin typeface="Times New Roman" pitchFamily="65" charset="-122"/>
                <a:ea typeface="宋体" pitchFamily="65" charset="-122"/>
              </a:rPr>
              <a:t>店里,陈列着各式各样的“四不灵”锁。有德国制的,有美国制的;有几块钱一把的,有几十块</a:t>
            </a:r>
            <a:r>
              <a:t/>
            </a:r>
            <a:br/>
            <a:r>
              <a:rPr lang="zh-CN" altLang="en-US" sz="1530" kern="0" dirty="0" smtClean="0">
                <a:solidFill>
                  <a:srgbClr val="000000"/>
                </a:solidFill>
                <a:latin typeface="Times New Roman" pitchFamily="65" charset="-122"/>
                <a:ea typeface="宋体" pitchFamily="65" charset="-122"/>
              </a:rPr>
              <a:t>钱一把的;有方的,有圆的,有作各种玲珑的形状的。</a:t>
            </a:r>
            <a:r>
              <a:rPr lang="zh-CN" altLang="en-US" sz="1530" u="sng" kern="0" dirty="0" smtClean="0">
                <a:solidFill>
                  <a:srgbClr val="000000"/>
                </a:solidFill>
                <a:latin typeface="Times New Roman" pitchFamily="65" charset="-122"/>
                <a:ea typeface="宋体" pitchFamily="65" charset="-122"/>
              </a:rPr>
              <a:t>工料都很精,形式都很美,好像一种徽章。</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这确是一种徽章,这是人类的丑恶与羞耻的徽章!人类似嫌这种徽章太小,所以又在屋上装起</a:t>
            </a:r>
            <a:r>
              <a:t/>
            </a:r>
            <a:br/>
            <a:r>
              <a:rPr lang="zh-CN" altLang="en-US" sz="1530" kern="0" dirty="0" smtClean="0">
                <a:solidFill>
                  <a:srgbClr val="000000"/>
                </a:solidFill>
                <a:latin typeface="Times New Roman" pitchFamily="65" charset="-122"/>
                <a:ea typeface="宋体" pitchFamily="65" charset="-122"/>
              </a:rPr>
              <a:t>很大的铁扇骨来,以表扬其羞耻。使人一见可就想起世间有着须用这大铁扇骨来防御的人,以</a:t>
            </a:r>
            <a:r>
              <a:t/>
            </a:r>
            <a:br/>
            <a:r>
              <a:rPr lang="zh-CN" altLang="en-US" sz="1530" kern="0" dirty="0" smtClean="0">
                <a:solidFill>
                  <a:srgbClr val="000000"/>
                </a:solidFill>
                <a:latin typeface="Times New Roman" pitchFamily="65" charset="-122"/>
                <a:ea typeface="宋体" pitchFamily="65" charset="-122"/>
              </a:rPr>
              <a:t>及这种人产生的原因。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我在画上题了“邻人”两字,联想起了“肯与邻翁相对饮,隔篱呼取尽余杯”的诗句。虽然自</a:t>
            </a:r>
            <a:r>
              <a:t/>
            </a:r>
            <a:br/>
            <a:r>
              <a:rPr lang="zh-CN" altLang="en-US" sz="1530" kern="0" dirty="0" smtClean="0">
                <a:solidFill>
                  <a:srgbClr val="000000"/>
                </a:solidFill>
                <a:latin typeface="Times New Roman" pitchFamily="65" charset="-122"/>
                <a:ea typeface="宋体" pitchFamily="65" charset="-122"/>
              </a:rPr>
              <a:t>己不喝酒,但想象诗句所咏的那种生活,悠然神往,几乎把画中的铁扇骨误认为篱了。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(选自《丰子恺散文选集》)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1.文章标题为“邻人”,但开头不写邻人关系,而是介绍漫画,有何作用?(4分)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2.根据上下文,解释文中两个画线的句子。(4分)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(1)这铁扇骨每根头上尖锐,好像一把枪。</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(2)工料都很精,形式都很美,好像一种徽章。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3.结合全文分析结尾处“几乎把画中的铁扇骨误认为篱了”一句表达的作者怎样的思想情</a:t>
            </a:r>
            <a:r>
              <a:t/>
            </a:r>
            <a:br/>
            <a:r>
              <a:rPr lang="zh-CN" altLang="en-US" sz="1530" kern="0" dirty="0" smtClean="0">
                <a:solidFill>
                  <a:srgbClr val="000000"/>
                </a:solidFill>
                <a:latin typeface="Times New Roman" pitchFamily="65" charset="-122"/>
                <a:ea typeface="宋体" pitchFamily="65" charset="-122"/>
              </a:rPr>
              <a:t>感。(6分)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4.文章的题目可否换成“铁扇骨”?请谈谈你的看法。(6分)</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①内容上:漫画内容是邻人关系紧张形象而又生动的表现。②结构上:介绍漫画可以</a:t>
            </a:r>
            <a:r>
              <a:rPr dirty="0"/>
              <a:t/>
            </a:r>
            <a:br>
              <a:rPr dirty="0"/>
            </a:br>
            <a:r>
              <a:rPr lang="zh-CN" altLang="en-US" sz="1530" kern="0" dirty="0" smtClean="0">
                <a:solidFill>
                  <a:srgbClr val="000000"/>
                </a:solidFill>
                <a:latin typeface="Times New Roman" pitchFamily="65" charset="-122"/>
                <a:ea typeface="宋体" pitchFamily="65" charset="-122"/>
              </a:rPr>
              <a:t>引起读者兴趣,为下文写邻人关系做铺垫。</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问到作用,一要从漫画的内容入手,主要写出了邻人之间的设防;二要从与下文的关联,</a:t>
            </a:r>
            <a:r>
              <a:rPr dirty="0"/>
              <a:t/>
            </a:r>
            <a:br>
              <a:rPr dirty="0"/>
            </a:br>
            <a:r>
              <a:rPr lang="zh-CN" altLang="en-US" sz="1530" kern="0" dirty="0" smtClean="0">
                <a:solidFill>
                  <a:srgbClr val="000000"/>
                </a:solidFill>
                <a:latin typeface="Times New Roman" pitchFamily="65" charset="-122"/>
                <a:ea typeface="宋体" pitchFamily="65" charset="-122"/>
              </a:rPr>
              <a:t>即结构方面考虑。远亲不如近邻,但邻人却设置了铁扇骨,说明邻人之间的隔膜。下文则侧重</a:t>
            </a:r>
            <a:r>
              <a:rPr dirty="0"/>
              <a:t/>
            </a:r>
            <a:br>
              <a:rPr dirty="0"/>
            </a:br>
            <a:r>
              <a:rPr lang="zh-CN" altLang="en-US" sz="1530" kern="0" dirty="0" smtClean="0">
                <a:solidFill>
                  <a:srgbClr val="000000"/>
                </a:solidFill>
                <a:latin typeface="Times New Roman" pitchFamily="65" charset="-122"/>
                <a:ea typeface="宋体" pitchFamily="65" charset="-122"/>
              </a:rPr>
              <a:t>写这些内容。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(1)运用比喻的修辞手法,将铁扇骨比作枪,而枪有攻击性,更具有强大的破坏性,形象</a:t>
            </a:r>
            <a:r>
              <a:rPr dirty="0"/>
              <a:t/>
            </a:r>
            <a:br>
              <a:rPr dirty="0"/>
            </a:br>
            <a:r>
              <a:rPr lang="zh-CN" altLang="en-US" sz="1530" kern="0" dirty="0" smtClean="0">
                <a:solidFill>
                  <a:srgbClr val="000000"/>
                </a:solidFill>
                <a:latin typeface="Times New Roman" pitchFamily="65" charset="-122"/>
                <a:ea typeface="宋体" pitchFamily="65" charset="-122"/>
              </a:rPr>
              <a:t>生动地展现了人与人之间关系的疏离、冷淡与防范,缺乏信任。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(2)运用反讽的手法,表达了作者对人们运用各种手段防范的憎恶与不满。</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理解句子的含意,就是要弄清作者为什么这么说。第(1)句为什么说“好像一把枪”,枪</a:t>
            </a:r>
            <a:r>
              <a:rPr dirty="0"/>
              <a:t/>
            </a:r>
            <a:br>
              <a:rPr dirty="0"/>
            </a:br>
            <a:r>
              <a:rPr lang="zh-CN" altLang="en-US" sz="1530" kern="0" dirty="0" smtClean="0">
                <a:solidFill>
                  <a:srgbClr val="000000"/>
                </a:solidFill>
                <a:latin typeface="Times New Roman" pitchFamily="65" charset="-122"/>
                <a:ea typeface="宋体" pitchFamily="65" charset="-122"/>
              </a:rPr>
              <a:t>是用来进攻或防卫的,可见邻人之间是一种疏离,冷淡与防范的关系。第(2)句说“好像一种徽</a:t>
            </a:r>
            <a:r>
              <a:rPr dirty="0"/>
              <a:t/>
            </a:r>
            <a:br>
              <a:rPr dirty="0"/>
            </a:br>
            <a:r>
              <a:rPr lang="zh-CN" altLang="en-US" sz="1530" kern="0" dirty="0" smtClean="0">
                <a:solidFill>
                  <a:srgbClr val="000000"/>
                </a:solidFill>
                <a:latin typeface="Times New Roman" pitchFamily="65" charset="-122"/>
                <a:ea typeface="宋体" pitchFamily="65" charset="-122"/>
              </a:rPr>
              <a:t>章”,“徽章”是一种纪念,这里显然具有讽刺意味。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铁扇骨是人类社会中互不信任,互相防范现象的象征。通过对铁扇骨的“误认”,展</a:t>
            </a:r>
            <a:r>
              <a:rPr dirty="0"/>
              <a:t/>
            </a:r>
            <a:br>
              <a:rPr dirty="0"/>
            </a:br>
            <a:r>
              <a:rPr lang="zh-CN" altLang="en-US" sz="1530" kern="0" dirty="0" smtClean="0">
                <a:solidFill>
                  <a:srgbClr val="000000"/>
                </a:solidFill>
                <a:latin typeface="Times New Roman" pitchFamily="65" charset="-122"/>
                <a:ea typeface="宋体" pitchFamily="65" charset="-122"/>
              </a:rPr>
              <a:t>现作者对这种人情冷淡现象的憎恶和不满。同时也表达了作者对和睦、融洽的邻里关系的</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向往,对人与人之间真诚相待的期待。</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“误认为篱”,说明不是彼此相闻又能相见的篱,表明了作者对铁扇骨的厌恶和对邻人</a:t>
            </a:r>
            <a:r>
              <a:rPr dirty="0"/>
              <a:t/>
            </a:r>
            <a:br>
              <a:rPr dirty="0"/>
            </a:br>
            <a:r>
              <a:rPr lang="zh-CN" altLang="en-US" sz="1530" kern="0" dirty="0" smtClean="0">
                <a:solidFill>
                  <a:srgbClr val="000000"/>
                </a:solidFill>
                <a:latin typeface="Times New Roman" pitchFamily="65" charset="-122"/>
                <a:ea typeface="宋体" pitchFamily="65" charset="-122"/>
              </a:rPr>
              <a:t>能相互往来的期望。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(示例1)可以,“铁扇骨”作标题更加独特,容易引起读者的兴趣;用“铁扇骨”这个文</a:t>
            </a:r>
            <a:r>
              <a:rPr dirty="0"/>
              <a:t/>
            </a:r>
            <a:br>
              <a:rPr dirty="0"/>
            </a:br>
            <a:r>
              <a:rPr lang="zh-CN" altLang="en-US" sz="1530" kern="0" dirty="0" smtClean="0">
                <a:solidFill>
                  <a:srgbClr val="000000"/>
                </a:solidFill>
                <a:latin typeface="Times New Roman" pitchFamily="65" charset="-122"/>
                <a:ea typeface="宋体" pitchFamily="65" charset="-122"/>
              </a:rPr>
              <a:t>中描写的中心事物作标题,贴合文章“以小见大”的写作手法;“铁扇骨”之“铁”给人冰冷</a:t>
            </a:r>
            <a:r>
              <a:rPr dirty="0"/>
              <a:t/>
            </a:r>
            <a:br>
              <a:rPr dirty="0"/>
            </a:br>
            <a:r>
              <a:rPr lang="zh-CN" altLang="en-US" sz="1530" kern="0" dirty="0" smtClean="0">
                <a:solidFill>
                  <a:srgbClr val="000000"/>
                </a:solidFill>
                <a:latin typeface="Times New Roman" pitchFamily="65" charset="-122"/>
                <a:ea typeface="宋体" pitchFamily="65" charset="-122"/>
              </a:rPr>
              <a:t>之意,象征着邻人关系的疏淡。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(示例2)不可以,文章用漫画引出,而漫画的名字为“邻人”,以此为题更贴切;一般而言,人们想</a:t>
            </a:r>
            <a:r>
              <a:rPr dirty="0"/>
              <a:t/>
            </a:r>
            <a:br>
              <a:rPr dirty="0"/>
            </a:br>
            <a:r>
              <a:rPr lang="zh-CN" altLang="en-US" sz="1530" kern="0" dirty="0" smtClean="0">
                <a:solidFill>
                  <a:srgbClr val="000000"/>
                </a:solidFill>
                <a:latin typeface="Times New Roman" pitchFamily="65" charset="-122"/>
                <a:ea typeface="宋体" pitchFamily="65" charset="-122"/>
              </a:rPr>
              <a:t>象中都是“远亲不如近邻”,文章以此为标题,内容上却并非邻人的和睦,可以造成反差;文章</a:t>
            </a:r>
            <a:r>
              <a:rPr dirty="0"/>
              <a:t/>
            </a:r>
            <a:br>
              <a:rPr dirty="0"/>
            </a:br>
            <a:r>
              <a:rPr lang="zh-CN" altLang="en-US" sz="1530" kern="0" dirty="0" smtClean="0">
                <a:solidFill>
                  <a:srgbClr val="000000"/>
                </a:solidFill>
                <a:latin typeface="Times New Roman" pitchFamily="65" charset="-122"/>
                <a:ea typeface="宋体" pitchFamily="65" charset="-122"/>
              </a:rPr>
              <a:t>旨在展现邻人关系的冷漠以及互相防范不信任的现象,用“邻人”更加合适。</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能不能换成“铁扇骨”,应该是两者皆可,并没有固定答案,关键是既要言之成理,还要</a:t>
            </a:r>
            <a:r>
              <a:rPr dirty="0"/>
              <a:t/>
            </a:r>
            <a:br>
              <a:rPr dirty="0"/>
            </a:br>
            <a:r>
              <a:rPr lang="zh-CN" altLang="en-US" sz="1530" kern="0" dirty="0" smtClean="0">
                <a:solidFill>
                  <a:srgbClr val="000000"/>
                </a:solidFill>
                <a:latin typeface="Times New Roman" pitchFamily="65" charset="-122"/>
                <a:ea typeface="宋体" pitchFamily="65" charset="-122"/>
              </a:rPr>
              <a:t>言之有据。要明白作者这样写的真实意图是什么。</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五、(2016南通三模,12—15)阅读下面的作品,回答问题。(20分)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生　活</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叶圣陶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①乡镇上有一种“来扇馆”,就是茶馆,客人来了,才把炉子里的火扇旺,烧开了水冲茶,所以得</a:t>
            </a:r>
            <a:r>
              <a:t/>
            </a:r>
            <a:br/>
            <a:r>
              <a:rPr lang="zh-CN" altLang="en-US" sz="1530" kern="0" dirty="0" smtClean="0">
                <a:solidFill>
                  <a:srgbClr val="000000"/>
                </a:solidFill>
                <a:latin typeface="Times New Roman" pitchFamily="65" charset="-122"/>
                <a:ea typeface="宋体" pitchFamily="65" charset="-122"/>
              </a:rPr>
              <a:t>了这个名称。每天上午九十点钟的时候“来扇馆”却名不副实了,急急忙忙扇炉子还嫌来不</a:t>
            </a:r>
            <a:r>
              <a:t/>
            </a:r>
            <a:br/>
            <a:r>
              <a:rPr lang="zh-CN" altLang="en-US" sz="1530" kern="0" dirty="0" smtClean="0">
                <a:solidFill>
                  <a:srgbClr val="000000"/>
                </a:solidFill>
                <a:latin typeface="Times New Roman" pitchFamily="65" charset="-122"/>
                <a:ea typeface="宋体" pitchFamily="65" charset="-122"/>
              </a:rPr>
              <a:t>及应付,哪里有客来才扇那么清闲?原来这个时候,镇上称为某爷某爷的先生们睡得酣足了,醒</a:t>
            </a:r>
            <a:r>
              <a:t/>
            </a:r>
            <a:br/>
            <a:r>
              <a:rPr lang="zh-CN" altLang="en-US" sz="1530" kern="0" dirty="0" smtClean="0">
                <a:solidFill>
                  <a:srgbClr val="000000"/>
                </a:solidFill>
                <a:latin typeface="Times New Roman" pitchFamily="65" charset="-122"/>
                <a:ea typeface="宋体" pitchFamily="65" charset="-122"/>
              </a:rPr>
              <a:t>了,从床上爬起来,一手扣着衣扣,一手托着水烟袋,就光降到“来扇馆”里。露筋的桌子上满</a:t>
            </a:r>
            <a:r>
              <a:t/>
            </a:r>
            <a:br/>
            <a:r>
              <a:rPr lang="zh-CN" altLang="en-US" sz="1530" kern="0" dirty="0" smtClean="0">
                <a:solidFill>
                  <a:srgbClr val="000000"/>
                </a:solidFill>
                <a:latin typeface="Times New Roman" pitchFamily="65" charset="-122"/>
                <a:ea typeface="宋体" pitchFamily="65" charset="-122"/>
              </a:rPr>
              <a:t>缀着油腻和糕饼的细屑;狭条板凳有的断了腿,有的裂了缝。某爷某爷坐满了一屋子,一口沸烫</a:t>
            </a:r>
            <a:r>
              <a:t/>
            </a:r>
            <a:br/>
            <a:r>
              <a:rPr lang="zh-CN" altLang="en-US" sz="1530" kern="0" dirty="0" smtClean="0">
                <a:solidFill>
                  <a:srgbClr val="000000"/>
                </a:solidFill>
                <a:latin typeface="Times New Roman" pitchFamily="65" charset="-122"/>
                <a:ea typeface="宋体" pitchFamily="65" charset="-122"/>
              </a:rPr>
              <a:t>的茶使他们神清气爽,几管浓辣的水烟使他们精神百倍。于是一切声音开始散布开来:有的讲</a:t>
            </a:r>
            <a:r>
              <a:t/>
            </a:r>
            <a:br/>
            <a:r>
              <a:rPr lang="zh-CN" altLang="en-US" sz="1530" kern="0" dirty="0" smtClean="0">
                <a:solidFill>
                  <a:srgbClr val="000000"/>
                </a:solidFill>
                <a:latin typeface="Times New Roman" pitchFamily="65" charset="-122"/>
                <a:ea typeface="宋体" pitchFamily="65" charset="-122"/>
              </a:rPr>
              <a:t>昨天的赌局,打出了一张什么牌,就赢了两底;有的讲自己的食谱,西瓜鸡汤下面,茶腿丁煮粥;有</a:t>
            </a:r>
            <a:r>
              <a:t/>
            </a:r>
            <a:br/>
            <a:r>
              <a:rPr lang="zh-CN" altLang="en-US" sz="1530" kern="0" dirty="0" smtClean="0">
                <a:solidFill>
                  <a:srgbClr val="000000"/>
                </a:solidFill>
                <a:latin typeface="Times New Roman" pitchFamily="65" charset="-122"/>
                <a:ea typeface="宋体" pitchFamily="65" charset="-122"/>
              </a:rPr>
              <a:t>的讲些异闻奇事,说不可不信,不可全信。午饭时候到了,他们慢慢地踱回家去。吃罢了饭依旧</a:t>
            </a:r>
            <a:r>
              <a:t/>
            </a:r>
            <a:br/>
            <a:r>
              <a:rPr lang="zh-CN" altLang="en-US" sz="1530" kern="0" dirty="0" smtClean="0">
                <a:solidFill>
                  <a:srgbClr val="000000"/>
                </a:solidFill>
                <a:latin typeface="Times New Roman" pitchFamily="65" charset="-122"/>
                <a:ea typeface="宋体" pitchFamily="65" charset="-122"/>
              </a:rPr>
              <a:t>聚集在“来扇馆”里,直到晚上为止,一切和午前一样。岂止和午前一样,和昨天,和前月,和去</a:t>
            </a:r>
            <a:r>
              <a:t/>
            </a:r>
            <a:br/>
            <a:r>
              <a:rPr lang="zh-CN" altLang="en-US" sz="1530" kern="0" dirty="0" smtClean="0">
                <a:solidFill>
                  <a:srgbClr val="000000"/>
                </a:solidFill>
                <a:latin typeface="Times New Roman" pitchFamily="65" charset="-122"/>
                <a:ea typeface="宋体" pitchFamily="65" charset="-122"/>
              </a:rPr>
              <a:t>年,和去年的去年全都一样。他们的生活就是这样了!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②城市里有一种茶社,有五色玻璃的窗,有仿西式的红砖砌的墙柱,有红木的桌子,有藤制的椅</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子,有白铜的水烟袋,到这里来的先生们当然是非常大方,非常安闲的,洪亮的语音表示上流人</a:t>
            </a:r>
            <a:r>
              <a:rPr dirty="0"/>
              <a:t/>
            </a:r>
            <a:br>
              <a:rPr dirty="0"/>
            </a:br>
            <a:r>
              <a:rPr lang="zh-CN" altLang="en-US" sz="1530" kern="0" dirty="0" smtClean="0">
                <a:solidFill>
                  <a:srgbClr val="000000"/>
                </a:solidFill>
                <a:latin typeface="Times New Roman" pitchFamily="65" charset="-122"/>
                <a:ea typeface="宋体" pitchFamily="65" charset="-122"/>
              </a:rPr>
              <a:t>的声调,顾盼无禁的姿态表示绅士式的举止。他们的谈话和“来扇馆”里的大不相同了。他</a:t>
            </a:r>
            <a:r>
              <a:rPr dirty="0"/>
              <a:t/>
            </a:r>
            <a:br>
              <a:rPr dirty="0"/>
            </a:br>
            <a:r>
              <a:rPr lang="zh-CN" altLang="en-US" sz="1530" kern="0" dirty="0" smtClean="0">
                <a:solidFill>
                  <a:srgbClr val="000000"/>
                </a:solidFill>
                <a:latin typeface="Times New Roman" pitchFamily="65" charset="-122"/>
                <a:ea typeface="宋体" pitchFamily="65" charset="-122"/>
              </a:rPr>
              <a:t>们称他人不称“某老”就称“某翁”;报上的记载是他们谈话的资料;看破世情的话常常可以</a:t>
            </a:r>
            <a:r>
              <a:rPr dirty="0"/>
              <a:t/>
            </a:r>
            <a:br>
              <a:rPr dirty="0"/>
            </a:br>
            <a:r>
              <a:rPr lang="zh-CN" altLang="en-US" sz="1530" kern="0" dirty="0" smtClean="0">
                <a:solidFill>
                  <a:srgbClr val="000000"/>
                </a:solidFill>
                <a:latin typeface="Times New Roman" pitchFamily="65" charset="-122"/>
                <a:ea typeface="宋体" pitchFamily="65" charset="-122"/>
              </a:rPr>
              <a:t>在这里听到,他们说什么都没有意思都是假。他们或是三三两两同来,或是一个人独来;电灯亮</a:t>
            </a:r>
            <a:r>
              <a:rPr dirty="0"/>
              <a:t/>
            </a:r>
            <a:br>
              <a:rPr dirty="0"/>
            </a:br>
            <a:r>
              <a:rPr lang="zh-CN" altLang="en-US" sz="1530" kern="0" dirty="0" smtClean="0">
                <a:solidFill>
                  <a:srgbClr val="000000"/>
                </a:solidFill>
                <a:latin typeface="Times New Roman" pitchFamily="65" charset="-122"/>
                <a:ea typeface="宋体" pitchFamily="65" charset="-122"/>
              </a:rPr>
              <a:t>了,坐客倦了,依旧三三两两同去,或是一个人独去。这都不足为奇,可怪的是明天来的还是这</a:t>
            </a:r>
            <a:r>
              <a:rPr dirty="0"/>
              <a:t/>
            </a:r>
            <a:br>
              <a:rPr dirty="0"/>
            </a:br>
            <a:r>
              <a:rPr lang="zh-CN" altLang="en-US" sz="1530" kern="0" dirty="0" smtClean="0">
                <a:solidFill>
                  <a:srgbClr val="000000"/>
                </a:solidFill>
                <a:latin typeface="Times New Roman" pitchFamily="65" charset="-122"/>
                <a:ea typeface="宋体" pitchFamily="65" charset="-122"/>
              </a:rPr>
              <a:t>许多人,也还是重演昨天的老把戏!岂止是昨天的,也就是前月、去年、去年的去年的老把</a:t>
            </a:r>
            <a:r>
              <a:rPr dirty="0"/>
              <a:t/>
            </a:r>
            <a:br>
              <a:rPr dirty="0"/>
            </a:br>
            <a:r>
              <a:rPr lang="zh-CN" altLang="en-US" sz="1530" kern="0" dirty="0" smtClean="0">
                <a:solidFill>
                  <a:srgbClr val="000000"/>
                </a:solidFill>
                <a:latin typeface="Times New Roman" pitchFamily="65" charset="-122"/>
                <a:ea typeface="宋体" pitchFamily="65" charset="-122"/>
              </a:rPr>
              <a:t>戏。他们的生活就是这样了!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③上海的马路上,来来往往的,谁能计算他们的数目。车马的喧闹,屋宇的高大,相形之下,显出</a:t>
            </a:r>
            <a:r>
              <a:rPr dirty="0"/>
              <a:t/>
            </a:r>
            <a:br>
              <a:rPr dirty="0"/>
            </a:br>
            <a:r>
              <a:rPr lang="zh-CN" altLang="en-US" sz="1530" kern="0" dirty="0" smtClean="0">
                <a:solidFill>
                  <a:srgbClr val="000000"/>
                </a:solidFill>
                <a:latin typeface="Times New Roman" pitchFamily="65" charset="-122"/>
                <a:ea typeface="宋体" pitchFamily="65" charset="-122"/>
              </a:rPr>
              <a:t>人们的混沌和微小。我们看蚂蚁纷纷往来,总不能相信他们是有思想的。马路上的行人和蚂</a:t>
            </a:r>
            <a:r>
              <a:rPr dirty="0"/>
              <a:t/>
            </a:r>
            <a:br>
              <a:rPr dirty="0"/>
            </a:br>
            <a:r>
              <a:rPr lang="zh-CN" altLang="en-US" sz="1530" kern="0" dirty="0" smtClean="0">
                <a:solidFill>
                  <a:srgbClr val="000000"/>
                </a:solidFill>
                <a:latin typeface="Times New Roman" pitchFamily="65" charset="-122"/>
                <a:ea typeface="宋体" pitchFamily="65" charset="-122"/>
              </a:rPr>
              <a:t>蚁有什么分别呢?挺立的巡捕,挤满电车的乘客,徐步看玻璃窗内货品的游客,鲜衣自炫的妇女,</a:t>
            </a:r>
            <a:r>
              <a:rPr dirty="0"/>
              <a:t/>
            </a:r>
            <a:br>
              <a:rPr dirty="0"/>
            </a:br>
            <a:r>
              <a:rPr lang="zh-CN" altLang="en-US" sz="1530" kern="0" dirty="0" smtClean="0">
                <a:solidFill>
                  <a:srgbClr val="000000"/>
                </a:solidFill>
                <a:latin typeface="Times New Roman" pitchFamily="65" charset="-122"/>
                <a:ea typeface="宋体" pitchFamily="65" charset="-122"/>
              </a:rPr>
              <a:t>谁不是一个蚂蚁?我们看蚂蚁个个一样,马路上的过客又哪里有各自的个性?我们倘若审视一</a:t>
            </a:r>
            <a:r>
              <a:rPr dirty="0"/>
              <a:t/>
            </a:r>
            <a:br>
              <a:rPr dirty="0"/>
            </a:br>
            <a:r>
              <a:rPr lang="zh-CN" altLang="en-US" sz="1530" kern="0" dirty="0" smtClean="0">
                <a:solidFill>
                  <a:srgbClr val="000000"/>
                </a:solidFill>
                <a:latin typeface="Times New Roman" pitchFamily="65" charset="-122"/>
                <a:ea typeface="宋体" pitchFamily="65" charset="-122"/>
              </a:rPr>
              <a:t>会儿,且将不辨谁是巡捕,谁是乘客,谁是游客,谁是妇女,只见无数同样的没有思想的动物散布</a:t>
            </a:r>
            <a:r>
              <a:rPr dirty="0"/>
              <a:t/>
            </a:r>
            <a:br>
              <a:rPr dirty="0"/>
            </a:br>
            <a:r>
              <a:rPr lang="zh-CN" altLang="en-US" sz="1530" kern="0" dirty="0" smtClean="0">
                <a:solidFill>
                  <a:srgbClr val="000000"/>
                </a:solidFill>
                <a:latin typeface="Times New Roman" pitchFamily="65" charset="-122"/>
                <a:ea typeface="宋体" pitchFamily="65" charset="-122"/>
              </a:rPr>
              <a:t>在一条大道上罢了。游戏场里的游客,谁不露一点笑容?但是笑声里面,我们辨得出哀叹的气</a:t>
            </a:r>
            <a:r>
              <a:rPr dirty="0"/>
              <a:t/>
            </a:r>
            <a:br>
              <a:rPr dirty="0"/>
            </a:br>
            <a:r>
              <a:rPr lang="zh-CN" altLang="en-US" sz="1530" kern="0" dirty="0" smtClean="0">
                <a:solidFill>
                  <a:srgbClr val="000000"/>
                </a:solidFill>
                <a:latin typeface="Times New Roman" pitchFamily="65" charset="-122"/>
                <a:ea typeface="宋体" pitchFamily="65" charset="-122"/>
              </a:rPr>
              <a:t>息;喜愉的脸庞,我们可以窥见寒噤的颦蹙。</a:t>
            </a:r>
            <a:r>
              <a:rPr lang="zh-CN" altLang="en-US" sz="1530" u="sng" kern="0" dirty="0" smtClean="0">
                <a:solidFill>
                  <a:srgbClr val="000000"/>
                </a:solidFill>
                <a:latin typeface="Times New Roman" pitchFamily="65" charset="-122"/>
                <a:ea typeface="宋体" pitchFamily="65" charset="-122"/>
              </a:rPr>
              <a:t>何以没有一天马路上会一个动物也没有?何以没</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u="sng" kern="0" dirty="0" smtClean="0">
                <a:solidFill>
                  <a:srgbClr val="000000"/>
                </a:solidFill>
                <a:latin typeface="Times New Roman" pitchFamily="65" charset="-122"/>
                <a:ea typeface="宋体" pitchFamily="65" charset="-122"/>
              </a:rPr>
              <a:t>有一天游戏场里找不到一个笑容?</a:t>
            </a:r>
            <a:r>
              <a:rPr lang="zh-CN" altLang="en-US" sz="1530" kern="0" dirty="0" smtClean="0">
                <a:solidFill>
                  <a:srgbClr val="000000"/>
                </a:solidFill>
                <a:latin typeface="Times New Roman" pitchFamily="65" charset="-122"/>
                <a:ea typeface="宋体" pitchFamily="65" charset="-122"/>
              </a:rPr>
              <a:t>他们的生活就是这样了。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④我们丢开优裕阶级欺人阶级来看,有许许多多人从红绒绳编着小发辫的孩子时代直到皮色</a:t>
            </a:r>
            <a:r>
              <a:t/>
            </a:r>
            <a:br/>
            <a:r>
              <a:rPr lang="zh-CN" altLang="en-US" sz="1530" kern="0" dirty="0" smtClean="0">
                <a:solidFill>
                  <a:srgbClr val="000000"/>
                </a:solidFill>
                <a:latin typeface="Times New Roman" pitchFamily="65" charset="-122"/>
                <a:ea typeface="宋体" pitchFamily="65" charset="-122"/>
              </a:rPr>
              <a:t>如酱须发如银的暮年,老是耕着一块地皮,眼见地利确是生生不息的,而自己只不过做了一柄锄</a:t>
            </a:r>
            <a:r>
              <a:t/>
            </a:r>
            <a:br/>
            <a:r>
              <a:rPr lang="zh-CN" altLang="en-US" sz="1530" kern="0" dirty="0" smtClean="0">
                <a:solidFill>
                  <a:srgbClr val="000000"/>
                </a:solidFill>
                <a:latin typeface="Times New Roman" pitchFamily="65" charset="-122"/>
                <a:ea typeface="宋体" pitchFamily="65" charset="-122"/>
              </a:rPr>
              <a:t>头或者一张犁耙!雪样明耀的电灯光从高大的建筑里放射出来,机器的声响均匀而单调,许多</a:t>
            </a:r>
            <a:r>
              <a:t/>
            </a:r>
            <a:br/>
            <a:r>
              <a:rPr lang="zh-CN" altLang="en-US" sz="1530" kern="0" dirty="0" smtClean="0">
                <a:solidFill>
                  <a:srgbClr val="000000"/>
                </a:solidFill>
                <a:latin typeface="Times New Roman" pitchFamily="65" charset="-122"/>
                <a:ea typeface="宋体" pitchFamily="65" charset="-122"/>
              </a:rPr>
              <a:t>撑着倦眼的人就在这里做那机器的帮手。那些是生产的利人的事业呀,但是</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他们的生活</a:t>
            </a:r>
            <a:r>
              <a:t/>
            </a:r>
            <a:br/>
            <a:r>
              <a:rPr lang="zh-CN" altLang="en-US" sz="1530" kern="0" dirty="0" smtClean="0">
                <a:solidFill>
                  <a:srgbClr val="000000"/>
                </a:solidFill>
                <a:latin typeface="Times New Roman" pitchFamily="65" charset="-122"/>
                <a:ea typeface="宋体" pitchFamily="65" charset="-122"/>
              </a:rPr>
              <a:t>就是这样了!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⑤一切事情用时行的话说总希望它“经济”,用普通的话说起来就是“值得”。倘若有一个</a:t>
            </a:r>
            <a:r>
              <a:t/>
            </a:r>
            <a:br/>
            <a:r>
              <a:rPr lang="zh-CN" altLang="en-US" sz="1530" kern="0" dirty="0" smtClean="0">
                <a:solidFill>
                  <a:srgbClr val="000000"/>
                </a:solidFill>
                <a:latin typeface="Times New Roman" pitchFamily="65" charset="-122"/>
                <a:ea typeface="宋体" pitchFamily="65" charset="-122"/>
              </a:rPr>
              <a:t>人用一把几十位的大算盘,将种种阶级的生活结一个总数出来,大家一定要大跳起来狂呼“不</a:t>
            </a:r>
            <a:r>
              <a:t/>
            </a:r>
            <a:br/>
            <a:r>
              <a:rPr lang="zh-CN" altLang="en-US" sz="1530" kern="0" dirty="0" smtClean="0">
                <a:solidFill>
                  <a:srgbClr val="000000"/>
                </a:solidFill>
                <a:latin typeface="Times New Roman" pitchFamily="65" charset="-122"/>
                <a:ea typeface="宋体" pitchFamily="65" charset="-122"/>
              </a:rPr>
              <a:t>值得”。</a:t>
            </a:r>
            <a:r>
              <a:rPr lang="zh-CN" altLang="en-US" sz="1530" u="sng" kern="0" dirty="0" smtClean="0">
                <a:solidFill>
                  <a:srgbClr val="000000"/>
                </a:solidFill>
                <a:latin typeface="Times New Roman" pitchFamily="65" charset="-122"/>
                <a:ea typeface="宋体" pitchFamily="65" charset="-122"/>
              </a:rPr>
              <a:t>觉悟到“不值得”的时候就好了</a:t>
            </a:r>
            <a:r>
              <a:rPr lang="zh-CN" altLang="en-US" sz="1530" kern="0" dirty="0" smtClean="0">
                <a:solidFill>
                  <a:srgbClr val="000000"/>
                </a:solidFill>
                <a:latin typeface="Times New Roman"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(选自《叶圣陶散文》,有删改)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1.作者通过文中四种人的生活写出哪两类生活状态?请简要概括。(4分)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2.文章前四段都以“他们的生活就是这样了”作结,有什么作用?(4分)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3.文章第③段画线句表达了作者怎样的情感?(6分)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4.联系全文,试探究结尾“觉悟到‘不值得’的时候就好了”一句的深刻意蕴。(6分)</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二、(2018天津,16—19)阅读下面的文章,回答问题。(21分)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虹关何处落徽墨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石红许</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在冬天,在春天</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为了寻找一截久违的徽墨,我孑然一人蹀躞在虹关</a:t>
            </a:r>
            <a:r>
              <a:rPr lang="zh-CN" altLang="en-US" sz="1152" kern="0" baseline="59000" dirty="0" smtClean="0">
                <a:solidFill>
                  <a:srgbClr val="000000"/>
                </a:solidFill>
                <a:latin typeface="Times New Roman" pitchFamily="65" charset="-122"/>
                <a:ea typeface="宋体" pitchFamily="65" charset="-122"/>
              </a:rPr>
              <a:t>[注]</a:t>
            </a:r>
            <a:r>
              <a:rPr lang="zh-CN" altLang="en-US" sz="1530" kern="0" dirty="0" smtClean="0">
                <a:solidFill>
                  <a:srgbClr val="000000"/>
                </a:solidFill>
                <a:latin typeface="Times New Roman" pitchFamily="65" charset="-122"/>
                <a:ea typeface="宋体" pitchFamily="65" charset="-122"/>
              </a:rPr>
              <a:t>墨染了一样的旧弄堂</a:t>
            </a:r>
            <a:r>
              <a:rPr dirty="0"/>
              <a:t/>
            </a:r>
            <a:br>
              <a:rPr dirty="0"/>
            </a:br>
            <a:r>
              <a:rPr lang="zh-CN" altLang="en-US" sz="1530" kern="0" dirty="0" smtClean="0">
                <a:solidFill>
                  <a:srgbClr val="000000"/>
                </a:solidFill>
                <a:latin typeface="Times New Roman" pitchFamily="65" charset="-122"/>
                <a:ea typeface="宋体" pitchFamily="65" charset="-122"/>
              </a:rPr>
              <a:t>里,闯进一栋又一栋装满了故事的深宅老院。我安慰自己,哪怕是能遇见寸许徽墨,也心满意</a:t>
            </a:r>
            <a:r>
              <a:rPr dirty="0"/>
              <a:t/>
            </a:r>
            <a:br>
              <a:rPr dirty="0"/>
            </a:br>
            <a:r>
              <a:rPr lang="zh-CN" altLang="en-US" sz="1530" kern="0" dirty="0" smtClean="0">
                <a:solidFill>
                  <a:srgbClr val="000000"/>
                </a:solidFill>
                <a:latin typeface="Times New Roman" pitchFamily="65" charset="-122"/>
                <a:ea typeface="宋体" pitchFamily="65" charset="-122"/>
              </a:rPr>
              <a:t>足。行走在虹关,我一次又一次向墨的深处挺进,去追寻墨的风月身影。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婺源一文友善意地提醒我,虹关徽墨以及制作徽墨的人很难找了,你这样没有目的地寻找,不啻</a:t>
            </a:r>
            <a:r>
              <a:rPr dirty="0"/>
              <a:t/>
            </a:r>
            <a:br>
              <a:rPr dirty="0"/>
            </a:br>
            <a:r>
              <a:rPr lang="zh-CN" altLang="en-US" sz="1530" kern="0" dirty="0" smtClean="0">
                <a:solidFill>
                  <a:srgbClr val="000000"/>
                </a:solidFill>
                <a:latin typeface="Times New Roman" pitchFamily="65" charset="-122"/>
                <a:ea typeface="宋体" pitchFamily="65" charset="-122"/>
              </a:rPr>
              <a:t>于白费心神徒劳无功。我不甘心,相信在虹关的后人中一定还有人掌握了徽墨制作技艺,他们</a:t>
            </a:r>
            <a:r>
              <a:rPr dirty="0"/>
              <a:t/>
            </a:r>
            <a:br>
              <a:rPr dirty="0"/>
            </a:br>
            <a:r>
              <a:rPr lang="zh-CN" altLang="en-US" sz="1530" kern="0" dirty="0" smtClean="0">
                <a:solidFill>
                  <a:srgbClr val="000000"/>
                </a:solidFill>
                <a:latin typeface="Times New Roman" pitchFamily="65" charset="-122"/>
                <a:ea typeface="宋体" pitchFamily="65" charset="-122"/>
              </a:rPr>
              <a:t>会告诉我很多关于徽墨的记忆。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欣慰的是,季节扯起的丹青屏风里,总有一棵需十余个大人合抱的千年古樟,华盖如伞,累了,就</a:t>
            </a:r>
            <a:r>
              <a:rPr dirty="0"/>
              <a:t/>
            </a:r>
            <a:br>
              <a:rPr dirty="0"/>
            </a:br>
            <a:r>
              <a:rPr lang="zh-CN" altLang="en-US" sz="1530" kern="0" dirty="0" smtClean="0">
                <a:solidFill>
                  <a:srgbClr val="000000"/>
                </a:solidFill>
                <a:latin typeface="Times New Roman" pitchFamily="65" charset="-122"/>
                <a:ea typeface="宋体" pitchFamily="65" charset="-122"/>
              </a:rPr>
              <a:t>在树下坐一坐,仰望绵延浙岭,聆听“吴楚分源”的回声。穿村而过的浙源水、徽饶古道在炊</a:t>
            </a:r>
            <a:r>
              <a:rPr dirty="0"/>
              <a:t/>
            </a:r>
            <a:br>
              <a:rPr dirty="0"/>
            </a:br>
            <a:r>
              <a:rPr lang="zh-CN" altLang="en-US" sz="1530" kern="0" dirty="0" smtClean="0">
                <a:solidFill>
                  <a:srgbClr val="000000"/>
                </a:solidFill>
                <a:latin typeface="Times New Roman" pitchFamily="65" charset="-122"/>
                <a:ea typeface="宋体" pitchFamily="65" charset="-122"/>
              </a:rPr>
              <a:t>烟袅袅里把日常琐碎的生活串成一幅恬谧幽静的水墨画,人在画中,画在人中,昔日贩夫走卒、</a:t>
            </a:r>
            <a:r>
              <a:rPr dirty="0"/>
              <a:t/>
            </a:r>
            <a:br>
              <a:rPr dirty="0"/>
            </a:br>
            <a:r>
              <a:rPr lang="zh-CN" altLang="en-US" sz="1530" kern="0" dirty="0" smtClean="0">
                <a:solidFill>
                  <a:srgbClr val="000000"/>
                </a:solidFill>
                <a:latin typeface="Times New Roman" pitchFamily="65" charset="-122"/>
                <a:ea typeface="宋体" pitchFamily="65" charset="-122"/>
              </a:rPr>
              <a:t>野老道者的身影渐行渐远在徽墨涂抹的山水间,一丝淡淡的忧伤悄然在心里泛浮,随着雨滴从</a:t>
            </a:r>
            <a:r>
              <a:rPr dirty="0"/>
              <a:t/>
            </a:r>
            <a:br>
              <a:rPr dirty="0"/>
            </a:br>
            <a:r>
              <a:rPr lang="zh-CN" altLang="en-US" sz="1530" kern="0" dirty="0" smtClean="0">
                <a:solidFill>
                  <a:srgbClr val="000000"/>
                </a:solidFill>
                <a:latin typeface="Times New Roman" pitchFamily="65" charset="-122"/>
                <a:ea typeface="宋体" pitchFamily="65" charset="-122"/>
              </a:rPr>
              <a:t>瓦片上、树叶间滚落下来,把人带进梦里故园。</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499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五、</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1.</a:t>
            </a:r>
            <a:r>
              <a:rPr lang="zh-CN" altLang="en-US" sz="1500" b="1" kern="0" dirty="0" smtClean="0">
                <a:solidFill>
                  <a:srgbClr val="000000"/>
                </a:solidFill>
                <a:latin typeface="Times New Roman" pitchFamily="65" charset="-122"/>
                <a:ea typeface="宋体" pitchFamily="65" charset="-122"/>
              </a:rPr>
              <a:t>答案</a:t>
            </a:r>
            <a:r>
              <a:rPr lang="zh-CN" altLang="en-US" sz="1500" kern="0" dirty="0" smtClean="0">
                <a:solidFill>
                  <a:srgbClr val="000000"/>
                </a:solidFill>
                <a:latin typeface="Times New Roman" pitchFamily="65" charset="-122"/>
                <a:ea typeface="宋体" pitchFamily="65" charset="-122"/>
              </a:rPr>
              <a:t>　(1)(有钱又闲的人)慵懒、无聊的生活;(2)(社会底层人的)忙碌、酸苦的生活。</a:t>
            </a:r>
            <a:endParaRPr lang="zh-CN" altLang="en-US" sz="1500" dirty="0"/>
          </a:p>
          <a:p>
            <a:pPr marL="0" indent="0" eaLnBrk="0" latinLnBrk="1" hangingPunct="0">
              <a:lnSpc>
                <a:spcPct val="150000"/>
              </a:lnSpc>
              <a:spcBef>
                <a:spcPts val="0"/>
              </a:spcBef>
              <a:buNone/>
            </a:pPr>
            <a:r>
              <a:rPr lang="zh-CN" altLang="en-US" sz="1500" b="1" kern="0" dirty="0" smtClean="0">
                <a:solidFill>
                  <a:srgbClr val="000000"/>
                </a:solidFill>
                <a:latin typeface="Times New Roman" pitchFamily="65" charset="-122"/>
                <a:ea typeface="宋体" pitchFamily="65" charset="-122"/>
              </a:rPr>
              <a:t>解析</a:t>
            </a:r>
            <a:r>
              <a:rPr lang="zh-CN" altLang="en-US" sz="1500" kern="0" dirty="0" smtClean="0">
                <a:solidFill>
                  <a:srgbClr val="000000"/>
                </a:solidFill>
                <a:latin typeface="Times New Roman" pitchFamily="65" charset="-122"/>
                <a:ea typeface="宋体" pitchFamily="65" charset="-122"/>
              </a:rPr>
              <a:t>　第①②段讲的是乡下与城里有钱又闲的人,他们的生活“清闲”而无聊,日日如此,年年</a:t>
            </a:r>
            <a:r>
              <a:rPr sz="1500" dirty="0"/>
              <a:t/>
            </a:r>
            <a:br>
              <a:rPr sz="1500" dirty="0"/>
            </a:br>
            <a:r>
              <a:rPr lang="zh-CN" altLang="en-US" sz="1500" kern="0" dirty="0" smtClean="0">
                <a:solidFill>
                  <a:srgbClr val="000000"/>
                </a:solidFill>
                <a:latin typeface="Times New Roman" pitchFamily="65" charset="-122"/>
                <a:ea typeface="宋体" pitchFamily="65" charset="-122"/>
              </a:rPr>
              <a:t>如此。第④段中“丢开优裕阶级欺人阶级来看”,说明与前面的人的生活是不一样的,是“单</a:t>
            </a:r>
            <a:r>
              <a:rPr sz="1500" dirty="0"/>
              <a:t/>
            </a:r>
            <a:br>
              <a:rPr sz="1500" dirty="0"/>
            </a:br>
            <a:r>
              <a:rPr lang="zh-CN" altLang="en-US" sz="1500" kern="0" dirty="0" smtClean="0">
                <a:solidFill>
                  <a:srgbClr val="000000"/>
                </a:solidFill>
                <a:latin typeface="Times New Roman" pitchFamily="65" charset="-122"/>
                <a:ea typeface="宋体" pitchFamily="65" charset="-122"/>
              </a:rPr>
              <a:t>调”而忙碌的生活。</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2.</a:t>
            </a:r>
            <a:r>
              <a:rPr lang="zh-CN" altLang="en-US" sz="1500" b="1" kern="0" dirty="0" smtClean="0">
                <a:solidFill>
                  <a:srgbClr val="000000"/>
                </a:solidFill>
                <a:latin typeface="Times New Roman" pitchFamily="65" charset="-122"/>
                <a:ea typeface="宋体" pitchFamily="65" charset="-122"/>
              </a:rPr>
              <a:t>答案</a:t>
            </a:r>
            <a:r>
              <a:rPr lang="zh-CN" altLang="en-US" sz="1500" kern="0" dirty="0" smtClean="0">
                <a:solidFill>
                  <a:srgbClr val="000000"/>
                </a:solidFill>
                <a:latin typeface="Times New Roman" pitchFamily="65" charset="-122"/>
                <a:ea typeface="宋体" pitchFamily="65" charset="-122"/>
              </a:rPr>
              <a:t>　(1)在内容上,突出各阶层人生活的可悲与无奈,强调了他们共同的生活特性;(2)在结</a:t>
            </a:r>
            <a:r>
              <a:rPr sz="1500" dirty="0"/>
              <a:t/>
            </a:r>
            <a:br>
              <a:rPr sz="1500" dirty="0"/>
            </a:br>
            <a:r>
              <a:rPr lang="zh-CN" altLang="en-US" sz="1500" kern="0" dirty="0" smtClean="0">
                <a:solidFill>
                  <a:srgbClr val="000000"/>
                </a:solidFill>
                <a:latin typeface="Times New Roman" pitchFamily="65" charset="-122"/>
                <a:ea typeface="宋体" pitchFamily="65" charset="-122"/>
              </a:rPr>
              <a:t>构上,使文章前后联系更紧密,中心更突出,为最后写“不值得”做铺垫。</a:t>
            </a:r>
            <a:endParaRPr lang="zh-CN" altLang="en-US" sz="1500" dirty="0"/>
          </a:p>
          <a:p>
            <a:pPr marL="0" indent="0" eaLnBrk="0" latinLnBrk="1" hangingPunct="0">
              <a:lnSpc>
                <a:spcPct val="150000"/>
              </a:lnSpc>
              <a:spcBef>
                <a:spcPts val="0"/>
              </a:spcBef>
              <a:buNone/>
            </a:pPr>
            <a:r>
              <a:rPr lang="zh-CN" altLang="en-US" sz="1500" b="1" kern="0" dirty="0" smtClean="0">
                <a:solidFill>
                  <a:srgbClr val="000000"/>
                </a:solidFill>
                <a:latin typeface="Times New Roman" pitchFamily="65" charset="-122"/>
                <a:ea typeface="宋体" pitchFamily="65" charset="-122"/>
              </a:rPr>
              <a:t>解析</a:t>
            </a:r>
            <a:r>
              <a:rPr lang="zh-CN" altLang="en-US" sz="1500" kern="0" dirty="0" smtClean="0">
                <a:solidFill>
                  <a:srgbClr val="000000"/>
                </a:solidFill>
                <a:latin typeface="Times New Roman" pitchFamily="65" charset="-122"/>
                <a:ea typeface="宋体" pitchFamily="65" charset="-122"/>
              </a:rPr>
              <a:t>　问“作用”,一般要从内容和结构两方面去作答。内容上,“他们的生活”是指四种人</a:t>
            </a:r>
            <a:r>
              <a:rPr sz="1500" dirty="0"/>
              <a:t/>
            </a:r>
            <a:br>
              <a:rPr sz="1500" dirty="0"/>
            </a:br>
            <a:r>
              <a:rPr lang="zh-CN" altLang="en-US" sz="1500" kern="0" dirty="0" smtClean="0">
                <a:solidFill>
                  <a:srgbClr val="000000"/>
                </a:solidFill>
                <a:latin typeface="Times New Roman" pitchFamily="65" charset="-122"/>
                <a:ea typeface="宋体" pitchFamily="65" charset="-122"/>
              </a:rPr>
              <a:t>的生活,都“是这样”,说明有共同点;结构上,四段都以此作结,说明此句起到了贯穿勾连的作</a:t>
            </a:r>
            <a:r>
              <a:rPr sz="1500" dirty="0"/>
              <a:t/>
            </a:r>
            <a:br>
              <a:rPr sz="1500" dirty="0"/>
            </a:br>
            <a:r>
              <a:rPr lang="zh-CN" altLang="en-US" sz="1500" kern="0" dirty="0" smtClean="0">
                <a:solidFill>
                  <a:srgbClr val="000000"/>
                </a:solidFill>
                <a:latin typeface="Times New Roman" pitchFamily="65" charset="-122"/>
                <a:ea typeface="宋体" pitchFamily="65" charset="-122"/>
              </a:rPr>
              <a:t>用,与后文也必然紧密相关。</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3.</a:t>
            </a:r>
            <a:r>
              <a:rPr lang="zh-CN" altLang="en-US" sz="1500" b="1" kern="0" dirty="0" smtClean="0">
                <a:solidFill>
                  <a:srgbClr val="000000"/>
                </a:solidFill>
                <a:latin typeface="Times New Roman" pitchFamily="65" charset="-122"/>
                <a:ea typeface="宋体" pitchFamily="65" charset="-122"/>
              </a:rPr>
              <a:t>答案</a:t>
            </a:r>
            <a:r>
              <a:rPr lang="zh-CN" altLang="en-US" sz="1500" kern="0" dirty="0" smtClean="0">
                <a:solidFill>
                  <a:srgbClr val="000000"/>
                </a:solidFill>
                <a:latin typeface="Times New Roman" pitchFamily="65" charset="-122"/>
                <a:ea typeface="宋体" pitchFamily="65" charset="-122"/>
              </a:rPr>
              <a:t>　(1)对马路上满是没有思想的动物和游戏场里满是沉重笑容的社会现实感到失望;(2)</a:t>
            </a:r>
            <a:r>
              <a:rPr sz="1500" dirty="0"/>
              <a:t/>
            </a:r>
            <a:br>
              <a:rPr sz="1500" dirty="0"/>
            </a:br>
            <a:r>
              <a:rPr lang="zh-CN" altLang="en-US" sz="1500" kern="0" dirty="0" smtClean="0">
                <a:solidFill>
                  <a:srgbClr val="000000"/>
                </a:solidFill>
                <a:latin typeface="Times New Roman" pitchFamily="65" charset="-122"/>
                <a:ea typeface="宋体" pitchFamily="65" charset="-122"/>
              </a:rPr>
              <a:t>对当时精神麻木、内心压抑的市民表示同情;(3)对造成这种社会现状的黑暗现实充满愤慨。</a:t>
            </a:r>
            <a:endParaRPr lang="zh-CN" altLang="en-US" sz="1500" dirty="0"/>
          </a:p>
          <a:p>
            <a:pPr marL="0" indent="0" eaLnBrk="0" latinLnBrk="1" hangingPunct="0">
              <a:lnSpc>
                <a:spcPct val="150000"/>
              </a:lnSpc>
              <a:spcBef>
                <a:spcPts val="0"/>
              </a:spcBef>
              <a:buNone/>
            </a:pPr>
            <a:r>
              <a:rPr lang="zh-CN" altLang="en-US" sz="1500" b="1" kern="0" dirty="0" smtClean="0">
                <a:solidFill>
                  <a:srgbClr val="000000"/>
                </a:solidFill>
                <a:latin typeface="Times New Roman" pitchFamily="65" charset="-122"/>
                <a:ea typeface="宋体" pitchFamily="65" charset="-122"/>
              </a:rPr>
              <a:t>解析</a:t>
            </a:r>
            <a:r>
              <a:rPr lang="zh-CN" altLang="en-US" sz="1500" kern="0" dirty="0" smtClean="0">
                <a:solidFill>
                  <a:srgbClr val="000000"/>
                </a:solidFill>
                <a:latin typeface="Times New Roman" pitchFamily="65" charset="-122"/>
                <a:ea typeface="宋体" pitchFamily="65" charset="-122"/>
              </a:rPr>
              <a:t>　称“动物”,是因为“没有思想”,和蚂蚁没有什么区别;“笑声里面,我们辨得出哀叹</a:t>
            </a:r>
            <a:r>
              <a:rPr sz="1500" dirty="0"/>
              <a:t/>
            </a:r>
            <a:br>
              <a:rPr sz="1500" dirty="0"/>
            </a:br>
            <a:r>
              <a:rPr lang="zh-CN" altLang="en-US" sz="1500" kern="0" dirty="0" smtClean="0">
                <a:solidFill>
                  <a:srgbClr val="000000"/>
                </a:solidFill>
                <a:latin typeface="Times New Roman" pitchFamily="65" charset="-122"/>
                <a:ea typeface="宋体" pitchFamily="65" charset="-122"/>
              </a:rPr>
              <a:t>的气息;喜愉的脸庞,我们可以窥见寒噤的颦蹙”,意味着被禁锢与压抑着。这都是社会黑暗造</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成的,这样的社会令人憎恶,这样的人们让人同情。</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(1)指出文中种种阶级生活是没有价值的;(2)反映当时人们麻木生活的精神状态;(3)暗</a:t>
            </a:r>
            <a:r>
              <a:rPr dirty="0"/>
              <a:t/>
            </a:r>
            <a:br>
              <a:rPr dirty="0"/>
            </a:br>
            <a:r>
              <a:rPr lang="zh-CN" altLang="en-US" sz="1530" kern="0" dirty="0" smtClean="0">
                <a:solidFill>
                  <a:srgbClr val="000000"/>
                </a:solidFill>
                <a:latin typeface="Times New Roman" pitchFamily="65" charset="-122"/>
                <a:ea typeface="宋体" pitchFamily="65" charset="-122"/>
              </a:rPr>
              <a:t>含了对束缚人思想的黑暗现实生活的否定;(4)期待国人精神觉醒,冲破思想束缚,追求新的自</a:t>
            </a:r>
            <a:r>
              <a:rPr dirty="0"/>
              <a:t/>
            </a:r>
            <a:br>
              <a:rPr dirty="0"/>
            </a:br>
            <a:r>
              <a:rPr lang="zh-CN" altLang="en-US" sz="1530" kern="0" dirty="0" smtClean="0">
                <a:solidFill>
                  <a:srgbClr val="000000"/>
                </a:solidFill>
                <a:latin typeface="Times New Roman" pitchFamily="65" charset="-122"/>
                <a:ea typeface="宋体" pitchFamily="65" charset="-122"/>
              </a:rPr>
              <a:t>由生活。(写出三点即可)</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“联系全文”与“深刻意蕴”,意味着答案与本文的主题有关。本文写了四种人的无</a:t>
            </a:r>
            <a:r>
              <a:rPr dirty="0"/>
              <a:t/>
            </a:r>
            <a:br>
              <a:rPr dirty="0"/>
            </a:br>
            <a:r>
              <a:rPr lang="zh-CN" altLang="en-US" sz="1530" kern="0" dirty="0" smtClean="0">
                <a:solidFill>
                  <a:srgbClr val="000000"/>
                </a:solidFill>
                <a:latin typeface="Times New Roman" pitchFamily="65" charset="-122"/>
                <a:ea typeface="宋体" pitchFamily="65" charset="-122"/>
              </a:rPr>
              <a:t>价值的生活,以及这样的生活形成的因素。作者认为,这样的社会、这样的生活是“不值得”</a:t>
            </a:r>
            <a:r>
              <a:rPr dirty="0"/>
              <a:t/>
            </a:r>
            <a:br>
              <a:rPr dirty="0"/>
            </a:br>
            <a:r>
              <a:rPr lang="zh-CN" altLang="en-US" sz="1530" kern="0" dirty="0" smtClean="0">
                <a:solidFill>
                  <a:srgbClr val="000000"/>
                </a:solidFill>
                <a:latin typeface="Times New Roman" pitchFamily="65" charset="-122"/>
                <a:ea typeface="宋体" pitchFamily="65" charset="-122"/>
              </a:rPr>
              <a:t>的,不是我们所需要的,我们必须“觉悟到”,才能打破这样的生活禁锢。</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六、(2016南通一模,12—15)阅读下文,回答问题。(20分)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达古的春天</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阿 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①春天了,这些年的春天里总想回乡。如今城乡疏隔,即便很近,回乡也需要理由,高原的春天</a:t>
            </a:r>
            <a:r>
              <a:t/>
            </a:r>
            <a:br/>
            <a:r>
              <a:rPr lang="zh-CN" altLang="en-US" sz="1530" kern="0" dirty="0" smtClean="0">
                <a:solidFill>
                  <a:srgbClr val="000000"/>
                </a:solidFill>
                <a:latin typeface="Times New Roman" pitchFamily="65" charset="-122"/>
                <a:ea typeface="宋体" pitchFamily="65" charset="-122"/>
              </a:rPr>
              <a:t>便是我回乡的好理由。</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②高原的春天来得晚。在成都,繁花开过,眼看就是绿色深浓的夏天,家乡那边才传来春的消</a:t>
            </a:r>
            <a:r>
              <a:t/>
            </a:r>
            <a:br/>
            <a:r>
              <a:rPr lang="zh-CN" altLang="en-US" sz="1530" kern="0" dirty="0" smtClean="0">
                <a:solidFill>
                  <a:srgbClr val="000000"/>
                </a:solidFill>
                <a:latin typeface="Times New Roman" pitchFamily="65" charset="-122"/>
                <a:ea typeface="宋体" pitchFamily="65" charset="-122"/>
              </a:rPr>
              <a:t>息。达古的朋友来信说,高山柳开花了,落叶松和桦树发芽了,你教我们认得的苣叶报春和龙胆</a:t>
            </a:r>
            <a:r>
              <a:t/>
            </a:r>
            <a:br/>
            <a:r>
              <a:rPr lang="zh-CN" altLang="en-US" sz="1530" kern="0" dirty="0" smtClean="0">
                <a:solidFill>
                  <a:srgbClr val="000000"/>
                </a:solidFill>
                <a:latin typeface="Times New Roman" pitchFamily="65" charset="-122"/>
                <a:ea typeface="宋体" pitchFamily="65" charset="-122"/>
              </a:rPr>
              <a:t>都开了。所有这些消息,都在诱惑着我。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③大雪山的北麓山路上,遥遥可见达古那些依山而建的藏寨,红蓝多色,错落有致。在达古这个</a:t>
            </a:r>
            <a:r>
              <a:t/>
            </a:r>
            <a:br/>
            <a:r>
              <a:rPr lang="zh-CN" altLang="en-US" sz="1530" kern="0" dirty="0" smtClean="0">
                <a:solidFill>
                  <a:srgbClr val="000000"/>
                </a:solidFill>
                <a:latin typeface="Times New Roman" pitchFamily="65" charset="-122"/>
                <a:ea typeface="宋体" pitchFamily="65" charset="-122"/>
              </a:rPr>
              <a:t>不受外人打扰的村庄里,核桃树刚刚长出新叶,像一团绿褐色的云雾,笼罩在村寨上面。浅浅的</a:t>
            </a:r>
            <a:r>
              <a:t/>
            </a:r>
            <a:br/>
            <a:r>
              <a:rPr lang="zh-CN" altLang="en-US" sz="1530" kern="0" dirty="0" smtClean="0">
                <a:solidFill>
                  <a:srgbClr val="000000"/>
                </a:solidFill>
                <a:latin typeface="Times New Roman" pitchFamily="65" charset="-122"/>
                <a:ea typeface="宋体" pitchFamily="65" charset="-122"/>
              </a:rPr>
              <a:t>褐色,是树叶的新芽,一条条肥厚的花序,从枝头悬垂下来,那就是核桃树浅绿色的花。轻轻捋</a:t>
            </a:r>
            <a:r>
              <a:t/>
            </a:r>
            <a:br/>
            <a:r>
              <a:rPr lang="zh-CN" altLang="en-US" sz="1530" kern="0" dirty="0" smtClean="0">
                <a:solidFill>
                  <a:srgbClr val="000000"/>
                </a:solidFill>
                <a:latin typeface="Times New Roman" pitchFamily="65" charset="-122"/>
                <a:ea typeface="宋体" pitchFamily="65" charset="-122"/>
              </a:rPr>
              <a:t>下嫩长的核桃花,焯了水拌好后,是什么味道?是清新无比的洁净山野的味道!是苏醒的大地的</a:t>
            </a:r>
            <a:r>
              <a:t/>
            </a:r>
            <a:br/>
            <a:r>
              <a:rPr lang="zh-CN" altLang="en-US" sz="1530" kern="0" dirty="0" smtClean="0">
                <a:solidFill>
                  <a:srgbClr val="000000"/>
                </a:solidFill>
                <a:latin typeface="Times New Roman" pitchFamily="65" charset="-122"/>
                <a:ea typeface="宋体" pitchFamily="65" charset="-122"/>
              </a:rPr>
              <a:t>味道!</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④春到岷江正当时。峡谷公路两边的槐树正密密地开着白花,河谷台地上,寨里的桃树丛丛翠</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绿,野樱桃也开花了,有风轻摇树梢时,薄雪般的花瓣便纷纷扬扬飘飞起来。而河谷两岸干旱的</a:t>
            </a:r>
            <a:r>
              <a:t/>
            </a:r>
            <a:br/>
            <a:r>
              <a:rPr lang="zh-CN" altLang="en-US" sz="1530" kern="0" dirty="0" smtClean="0">
                <a:solidFill>
                  <a:srgbClr val="000000"/>
                </a:solidFill>
                <a:latin typeface="Times New Roman" pitchFamily="65" charset="-122"/>
                <a:ea typeface="宋体" pitchFamily="65" charset="-122"/>
              </a:rPr>
              <a:t>山坡上,灌木丛依然一派枯黄。但我知道,这些枯瘦的灌木丛里一定有早开的花朵。其中有一</a:t>
            </a:r>
            <a:r>
              <a:t/>
            </a:r>
            <a:br/>
            <a:r>
              <a:rPr lang="zh-CN" altLang="en-US" sz="1530" kern="0" dirty="0" smtClean="0">
                <a:solidFill>
                  <a:srgbClr val="000000"/>
                </a:solidFill>
                <a:latin typeface="Times New Roman" pitchFamily="65" charset="-122"/>
                <a:ea typeface="宋体" pitchFamily="65" charset="-122"/>
              </a:rPr>
              <a:t>种开满细小黄花的带刺的灌木丛,叫作堆花小檗。米粒大的小黄花一簇簇拥挤在一起,抢在绿</a:t>
            </a:r>
            <a:r>
              <a:t/>
            </a:r>
            <a:br/>
            <a:r>
              <a:rPr lang="zh-CN" altLang="en-US" sz="1530" kern="0" dirty="0" smtClean="0">
                <a:solidFill>
                  <a:srgbClr val="000000"/>
                </a:solidFill>
                <a:latin typeface="Times New Roman" pitchFamily="65" charset="-122"/>
                <a:ea typeface="宋体" pitchFamily="65" charset="-122"/>
              </a:rPr>
              <a:t>色叶片展开前怒放。还有耐旱耐瘠薄的带刺灌丛沙生槐也开出了密集的蓝色花。我一次次</a:t>
            </a:r>
            <a:r>
              <a:t/>
            </a:r>
            <a:br/>
            <a:r>
              <a:rPr lang="zh-CN" altLang="en-US" sz="1530" kern="0" dirty="0" smtClean="0">
                <a:solidFill>
                  <a:srgbClr val="000000"/>
                </a:solidFill>
                <a:latin typeface="Times New Roman" pitchFamily="65" charset="-122"/>
                <a:ea typeface="宋体" pitchFamily="65" charset="-122"/>
              </a:rPr>
              <a:t>半蹲半趴地摁着快门,累了,便坐在山坡上,翻看相机里的花朵,却突然弄不明白,大自然为什么</a:t>
            </a:r>
            <a:r>
              <a:t/>
            </a:r>
            <a:br/>
            <a:r>
              <a:rPr lang="zh-CN" altLang="en-US" sz="1530" kern="0" dirty="0" smtClean="0">
                <a:solidFill>
                  <a:srgbClr val="000000"/>
                </a:solidFill>
                <a:latin typeface="Times New Roman" pitchFamily="65" charset="-122"/>
                <a:ea typeface="宋体" pitchFamily="65" charset="-122"/>
              </a:rPr>
              <a:t>要让植物开出这么多的花。这些花朵和这神秘的不明白,也许就是我这一天的收获。</a:t>
            </a:r>
            <a:r>
              <a:rPr lang="zh-CN" altLang="en-US" sz="1530" u="sng" kern="0" dirty="0" smtClean="0">
                <a:solidFill>
                  <a:srgbClr val="000000"/>
                </a:solidFill>
                <a:latin typeface="Times New Roman" pitchFamily="65" charset="-122"/>
                <a:ea typeface="宋体" pitchFamily="65" charset="-122"/>
              </a:rPr>
              <a:t>人们在</a:t>
            </a:r>
            <a:r>
              <a:t/>
            </a:r>
            <a:br/>
            <a:r>
              <a:rPr lang="zh-CN" altLang="en-US" sz="1530" u="sng" kern="0" dirty="0" smtClean="0">
                <a:solidFill>
                  <a:srgbClr val="000000"/>
                </a:solidFill>
                <a:latin typeface="Times New Roman" pitchFamily="65" charset="-122"/>
                <a:ea typeface="宋体" pitchFamily="65" charset="-122"/>
              </a:rPr>
              <a:t>世界上都力图明白,而我宁愿常常感受很多的不明白。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⑤这一天,我们还要去的便是这雪山群中两座从未被人逾越的雪山——有冰川群的雪山主峰</a:t>
            </a:r>
            <a:r>
              <a:t/>
            </a:r>
            <a:br/>
            <a:r>
              <a:rPr lang="zh-CN" altLang="en-US" sz="1530" kern="0" dirty="0" smtClean="0">
                <a:solidFill>
                  <a:srgbClr val="000000"/>
                </a:solidFill>
                <a:latin typeface="Times New Roman" pitchFamily="65" charset="-122"/>
                <a:ea typeface="宋体" pitchFamily="65" charset="-122"/>
              </a:rPr>
              <a:t>和洛格斯神山。湖水映着碧蓝的天空,阳光下融雪时的滋润气息带着松杉的芳香。走到雪野</a:t>
            </a:r>
            <a:r>
              <a:t/>
            </a:r>
            <a:br/>
            <a:r>
              <a:rPr lang="zh-CN" altLang="en-US" sz="1530" kern="0" dirty="0" smtClean="0">
                <a:solidFill>
                  <a:srgbClr val="000000"/>
                </a:solidFill>
                <a:latin typeface="Times New Roman" pitchFamily="65" charset="-122"/>
                <a:ea typeface="宋体" pitchFamily="65" charset="-122"/>
              </a:rPr>
              <a:t>中,抬头远看,群山变成了波浪,在眼前奔涌,而洛格斯神山厚雪加身,冰清玉洁,莹光逼眼,如同一</a:t>
            </a:r>
            <a:r>
              <a:t/>
            </a:r>
            <a:br/>
            <a:r>
              <a:rPr lang="zh-CN" altLang="en-US" sz="1530" kern="0" dirty="0" smtClean="0">
                <a:solidFill>
                  <a:srgbClr val="000000"/>
                </a:solidFill>
                <a:latin typeface="Times New Roman" pitchFamily="65" charset="-122"/>
                <a:ea typeface="宋体" pitchFamily="65" charset="-122"/>
              </a:rPr>
              <a:t>个戴着水晶冠冕的神者。峡谷尽头壁立而起的达古冰川群上的雪山主峰熠熠闪光,直插幽深</a:t>
            </a:r>
            <a:r>
              <a:t/>
            </a:r>
            <a:br/>
            <a:r>
              <a:rPr lang="zh-CN" altLang="en-US" sz="1530" kern="0" dirty="0" smtClean="0">
                <a:solidFill>
                  <a:srgbClr val="000000"/>
                </a:solidFill>
                <a:latin typeface="Times New Roman" pitchFamily="65" charset="-122"/>
                <a:ea typeface="宋体" pitchFamily="65" charset="-122"/>
              </a:rPr>
              <a:t>蓝空,仿佛一个未知的庞然大物。山体上是深雪,雪下,才是冰川。这道冰川每年只有七、八月</a:t>
            </a:r>
            <a:r>
              <a:t/>
            </a:r>
            <a:br/>
            <a:r>
              <a:rPr lang="zh-CN" altLang="en-US" sz="1530" kern="0" dirty="0" smtClean="0">
                <a:solidFill>
                  <a:srgbClr val="000000"/>
                </a:solidFill>
                <a:latin typeface="Times New Roman" pitchFamily="65" charset="-122"/>
                <a:ea typeface="宋体" pitchFamily="65" charset="-122"/>
              </a:rPr>
              <a:t>积雪融化时才可看见。但那冰川的力量却随时可以看见,它在这雪山之巅造就了地貌杰作:相</a:t>
            </a:r>
            <a:r>
              <a:t/>
            </a:r>
            <a:br/>
            <a:r>
              <a:rPr lang="zh-CN" altLang="en-US" sz="1530" kern="0" dirty="0" smtClean="0">
                <a:solidFill>
                  <a:srgbClr val="000000"/>
                </a:solidFill>
                <a:latin typeface="Times New Roman" pitchFamily="65" charset="-122"/>
                <a:ea typeface="宋体" pitchFamily="65" charset="-122"/>
              </a:rPr>
              <a:t>互错落在云幕下金字塔一般的锥形峰顶、锋利峭薄的山脊、被冰川从对面山体上剥离又搬</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运到面前来的巨大岩石。我们脚底的深雪下,就是冰川挖掘出的巨大的冰斗,夏天时,是一湖碧</a:t>
            </a:r>
            <a:r>
              <a:t/>
            </a:r>
            <a:br/>
            <a:r>
              <a:rPr lang="zh-CN" altLang="en-US" sz="1530" kern="0" dirty="0" smtClean="0">
                <a:solidFill>
                  <a:srgbClr val="000000"/>
                </a:solidFill>
                <a:latin typeface="Times New Roman" pitchFamily="65" charset="-122"/>
                <a:ea typeface="宋体" pitchFamily="65" charset="-122"/>
              </a:rPr>
              <a:t>水,湖水的上方,劲风猎猎,被阳光照耀,亮得晃眼的云团翻滚在天空中,也翻涌在湖中,而现在被</a:t>
            </a:r>
            <a:r>
              <a:t/>
            </a:r>
            <a:br/>
            <a:r>
              <a:rPr lang="zh-CN" altLang="en-US" sz="1530" kern="0" dirty="0" smtClean="0">
                <a:solidFill>
                  <a:srgbClr val="000000"/>
                </a:solidFill>
                <a:latin typeface="Times New Roman" pitchFamily="65" charset="-122"/>
                <a:ea typeface="宋体" pitchFamily="65" charset="-122"/>
              </a:rPr>
              <a:t>冻成了一块坚硬的冰。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⑥我总觉得,达古冰川这样的地方,可以成为每一个中国人学习体味自然之美的课堂。虽然时</a:t>
            </a:r>
            <a:r>
              <a:t/>
            </a:r>
            <a:br/>
            <a:r>
              <a:rPr lang="zh-CN" altLang="en-US" sz="1530" kern="0" dirty="0" smtClean="0">
                <a:solidFill>
                  <a:srgbClr val="000000"/>
                </a:solidFill>
                <a:latin typeface="Times New Roman" pitchFamily="65" charset="-122"/>
                <a:ea typeface="宋体" pitchFamily="65" charset="-122"/>
              </a:rPr>
              <a:t>兴的国学热中,常有人说中国人如何有天人合一观,如何取法自然,但在实际情形中,却是自然</a:t>
            </a:r>
            <a:r>
              <a:t/>
            </a:r>
            <a:br/>
            <a:r>
              <a:rPr lang="zh-CN" altLang="en-US" sz="1530" kern="0" dirty="0" smtClean="0">
                <a:solidFill>
                  <a:srgbClr val="000000"/>
                </a:solidFill>
                <a:latin typeface="Times New Roman" pitchFamily="65" charset="-122"/>
                <a:ea typeface="宋体" pitchFamily="65" charset="-122"/>
              </a:rPr>
              <a:t>界大面积的退缩与毁败,是中国人与大自然日甚一日的隔膜与疏远。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⑦大家散去的时候,有人问我,这个地方你觉得如何?我只想说一句话:</a:t>
            </a:r>
            <a:r>
              <a:rPr lang="zh-CN" altLang="en-US" sz="1530" u="sng" kern="0" dirty="0" smtClean="0">
                <a:solidFill>
                  <a:srgbClr val="000000"/>
                </a:solidFill>
                <a:latin typeface="Times New Roman" pitchFamily="65" charset="-122"/>
                <a:ea typeface="宋体" pitchFamily="65" charset="-122"/>
              </a:rPr>
              <a:t>它是最近的遥远。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1.请简要赏析文章第③段的表达特色。(6分)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2.请理解文章第④段中画线句子的含意。(4分)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3.文章第⑤段中,达古的雪山有哪些特点?请简要概括。(4分)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4.作者为什么认为达古是“最近的遥远”?请加以探究。(6分)</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运用比喻、拟人等修辞手法,远近结合,从视觉、嗅觉(味觉)等角度,描绘了达古藏寨</a:t>
            </a:r>
            <a:r>
              <a:rPr dirty="0"/>
              <a:t/>
            </a:r>
            <a:br>
              <a:rPr dirty="0"/>
            </a:br>
            <a:r>
              <a:rPr lang="zh-CN" altLang="en-US" sz="1530" kern="0" dirty="0" smtClean="0">
                <a:solidFill>
                  <a:srgbClr val="000000"/>
                </a:solidFill>
                <a:latin typeface="Times New Roman" pitchFamily="65" charset="-122"/>
                <a:ea typeface="宋体" pitchFamily="65" charset="-122"/>
              </a:rPr>
              <a:t>充满生机的美景。</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首先看一看修辞手法的运用。“新叶”像“云雾”,是比喻;“苏醒的大地”,是拟人。</a:t>
            </a:r>
            <a:r>
              <a:rPr dirty="0"/>
              <a:t/>
            </a:r>
            <a:br>
              <a:rPr dirty="0"/>
            </a:br>
            <a:r>
              <a:rPr lang="zh-CN" altLang="en-US" sz="1530" kern="0" dirty="0" smtClean="0">
                <a:solidFill>
                  <a:srgbClr val="000000"/>
                </a:solidFill>
                <a:latin typeface="Times New Roman" pitchFamily="65" charset="-122"/>
                <a:ea typeface="宋体" pitchFamily="65" charset="-122"/>
              </a:rPr>
              <a:t>然后再看写景的特点。“遥遥可见”,是远;“捋下嫩长的核桃花”,是近。“红蓝多色”,突</a:t>
            </a:r>
            <a:r>
              <a:rPr dirty="0"/>
              <a:t/>
            </a:r>
            <a:br>
              <a:rPr dirty="0"/>
            </a:br>
            <a:r>
              <a:rPr lang="zh-CN" altLang="en-US" sz="1530" kern="0" dirty="0" smtClean="0">
                <a:solidFill>
                  <a:srgbClr val="000000"/>
                </a:solidFill>
                <a:latin typeface="Times New Roman" pitchFamily="65" charset="-122"/>
                <a:ea typeface="宋体" pitchFamily="65" charset="-122"/>
              </a:rPr>
              <a:t>出色彩;“清新无比的洁净山野的味道”,强调气味。最后考虑这样写的意图。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人们总是力图探清未知世界,而我更希望感受大自然的神秘,领略未知世界的独有魅</a:t>
            </a:r>
            <a:r>
              <a:rPr dirty="0"/>
              <a:t/>
            </a:r>
            <a:br>
              <a:rPr dirty="0"/>
            </a:br>
            <a:r>
              <a:rPr lang="zh-CN" altLang="en-US" sz="1530" kern="0" dirty="0" smtClean="0">
                <a:solidFill>
                  <a:srgbClr val="000000"/>
                </a:solidFill>
                <a:latin typeface="Times New Roman" pitchFamily="65" charset="-122"/>
                <a:ea typeface="宋体" pitchFamily="65" charset="-122"/>
              </a:rPr>
              <a:t>力。</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  对句子含意的理解,既要抓住句子本身,更要联系语境。横线前面的内容“却突然弄不</a:t>
            </a:r>
            <a:r>
              <a:rPr dirty="0"/>
              <a:t/>
            </a:r>
            <a:br>
              <a:rPr dirty="0"/>
            </a:br>
            <a:r>
              <a:rPr lang="zh-CN" altLang="en-US" sz="1530" kern="0" dirty="0" smtClean="0">
                <a:solidFill>
                  <a:srgbClr val="000000"/>
                </a:solidFill>
                <a:latin typeface="Times New Roman" pitchFamily="65" charset="-122"/>
                <a:ea typeface="宋体" pitchFamily="65" charset="-122"/>
              </a:rPr>
              <a:t>明白,大自然为什么要让植物开出这么多的花。这些花朵和这神秘的不明白,也许就是我这一</a:t>
            </a:r>
            <a:r>
              <a:rPr dirty="0"/>
              <a:t/>
            </a:r>
            <a:br>
              <a:rPr dirty="0"/>
            </a:br>
            <a:r>
              <a:rPr lang="zh-CN" altLang="en-US" sz="1530" kern="0" dirty="0" smtClean="0">
                <a:solidFill>
                  <a:srgbClr val="000000"/>
                </a:solidFill>
                <a:latin typeface="Times New Roman" pitchFamily="65" charset="-122"/>
                <a:ea typeface="宋体" pitchFamily="65" charset="-122"/>
              </a:rPr>
              <a:t>天的收获”,解释了要“明白”的是什么。画线句又是从对比的角度去说的,因此,答案应从</a:t>
            </a:r>
            <a:r>
              <a:rPr dirty="0"/>
              <a:t/>
            </a:r>
            <a:br>
              <a:rPr dirty="0"/>
            </a:br>
            <a:r>
              <a:rPr lang="zh-CN" altLang="en-US" sz="1530" kern="0" dirty="0" smtClean="0">
                <a:solidFill>
                  <a:srgbClr val="000000"/>
                </a:solidFill>
                <a:latin typeface="Times New Roman" pitchFamily="65" charset="-122"/>
                <a:ea typeface="宋体" pitchFamily="65" charset="-122"/>
              </a:rPr>
              <a:t>“人们”和“我”两个角度去归纳。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①神秘莫测;②纯洁神圣;③雄伟壮观;④富有力量。</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题干已经指明了答题区间。“从未被人逾越”,说明其神秘;“如同一个戴着水晶冠冕</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的神者”,意味着神圣;“庞然大物”,体现了雄伟壮观;“那冰川的力量却随时可以看见,它在</a:t>
            </a:r>
            <a:r>
              <a:rPr dirty="0"/>
              <a:t/>
            </a:r>
            <a:br>
              <a:rPr dirty="0"/>
            </a:br>
            <a:r>
              <a:rPr lang="zh-CN" altLang="en-US" sz="1530" kern="0" dirty="0" smtClean="0">
                <a:solidFill>
                  <a:srgbClr val="000000"/>
                </a:solidFill>
                <a:latin typeface="Times New Roman" pitchFamily="65" charset="-122"/>
                <a:ea typeface="宋体" pitchFamily="65" charset="-122"/>
              </a:rPr>
              <a:t>这雪山之巅造就了地貌杰作”,说明其力量之强大。找到相关语句并加以概括即可。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①达古离成都很近,但长久未能回乡亲近它;②人们即便来到大自然中,对大自然的奥</a:t>
            </a:r>
            <a:r>
              <a:rPr dirty="0"/>
              <a:t/>
            </a:r>
            <a:br>
              <a:rPr dirty="0"/>
            </a:br>
            <a:r>
              <a:rPr lang="zh-CN" altLang="en-US" sz="1530" kern="0" dirty="0" smtClean="0">
                <a:solidFill>
                  <a:srgbClr val="000000"/>
                </a:solidFill>
                <a:latin typeface="Times New Roman" pitchFamily="65" charset="-122"/>
                <a:ea typeface="宋体" pitchFamily="65" charset="-122"/>
              </a:rPr>
              <a:t>秘和力量却知之甚少,无法真正亲近自然;③人们宣称取法自然,讲究天人合一,却又对大自然</a:t>
            </a:r>
            <a:r>
              <a:rPr dirty="0"/>
              <a:t/>
            </a:r>
            <a:br>
              <a:rPr dirty="0"/>
            </a:br>
            <a:r>
              <a:rPr lang="zh-CN" altLang="en-US" sz="1530" kern="0" dirty="0" smtClean="0">
                <a:solidFill>
                  <a:srgbClr val="000000"/>
                </a:solidFill>
                <a:latin typeface="Times New Roman" pitchFamily="65" charset="-122"/>
                <a:ea typeface="宋体" pitchFamily="65" charset="-122"/>
              </a:rPr>
              <a:t>缺乏敬畏之心,使大自然退缩,变得疏远。</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首先说清楚“最近”,再说清楚为什么是“遥远”,最后再总说作者这样表达的意图所</a:t>
            </a:r>
            <a:r>
              <a:rPr dirty="0"/>
              <a:t/>
            </a:r>
            <a:br>
              <a:rPr dirty="0"/>
            </a:br>
            <a:r>
              <a:rPr lang="zh-CN" altLang="en-US" sz="1530" kern="0" dirty="0" smtClean="0">
                <a:solidFill>
                  <a:srgbClr val="000000"/>
                </a:solidFill>
                <a:latin typeface="Times New Roman" pitchFamily="65" charset="-122"/>
                <a:ea typeface="宋体" pitchFamily="65" charset="-122"/>
              </a:rPr>
              <a:t>在。</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250003"/>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(2015江苏,12—15)阅读下面的作品,回答问题。(20分)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比邻而居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王安忆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①装修的时候,有人提醒我,不要使用这条公共烟道,应该堵上,另外在外墙上打一个洞,安置排</a:t>
            </a:r>
            <a:r>
              <a:rPr dirty="0"/>
              <a:t/>
            </a:r>
            <a:br>
              <a:rPr dirty="0"/>
            </a:br>
            <a:r>
              <a:rPr lang="zh-CN" altLang="en-US" sz="1530" kern="0" dirty="0" smtClean="0">
                <a:solidFill>
                  <a:srgbClr val="000000"/>
                </a:solidFill>
                <a:latin typeface="Times New Roman" pitchFamily="65" charset="-122"/>
                <a:ea typeface="宋体" pitchFamily="65" charset="-122"/>
              </a:rPr>
              <a:t>油烟机的管子。可是,我没听他的。好了,现在,邻居家的油烟就通过我家的排油烟机管道,灌</a:t>
            </a:r>
            <a:r>
              <a:rPr dirty="0"/>
              <a:t/>
            </a:r>
            <a:br>
              <a:rPr dirty="0"/>
            </a:br>
            <a:r>
              <a:rPr lang="zh-CN" altLang="en-US" sz="1530" kern="0" dirty="0" smtClean="0">
                <a:solidFill>
                  <a:srgbClr val="000000"/>
                </a:solidFill>
                <a:latin typeface="Times New Roman" pitchFamily="65" charset="-122"/>
                <a:ea typeface="宋体" pitchFamily="65" charset="-122"/>
              </a:rPr>
              <a:t>满了厨房。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②我可以确定,我家厨房的油烟仅来自其中一家,因为油烟的气味是一种风格。怎么说?它特</a:t>
            </a:r>
            <a:r>
              <a:rPr dirty="0"/>
              <a:t/>
            </a:r>
            <a:br>
              <a:rPr dirty="0"/>
            </a:br>
            <a:r>
              <a:rPr lang="zh-CN" altLang="en-US" sz="1530" kern="0" dirty="0" smtClean="0">
                <a:solidFill>
                  <a:srgbClr val="000000"/>
                </a:solidFill>
                <a:latin typeface="Times New Roman" pitchFamily="65" charset="-122"/>
                <a:ea typeface="宋体" pitchFamily="65" charset="-122"/>
              </a:rPr>
              <a:t>别火爆。花椒、辣子、葱、姜、蒜、八角,在热油锅里炸了,轰轰烈烈起来了。这家人在吃方</a:t>
            </a:r>
            <a:r>
              <a:rPr dirty="0"/>
              <a:t/>
            </a:r>
            <a:br>
              <a:rPr dirty="0"/>
            </a:br>
            <a:r>
              <a:rPr lang="zh-CN" altLang="en-US" sz="1530" kern="0" dirty="0" smtClean="0">
                <a:solidFill>
                  <a:srgbClr val="000000"/>
                </a:solidFill>
                <a:latin typeface="Times New Roman" pitchFamily="65" charset="-122"/>
                <a:ea typeface="宋体" pitchFamily="65" charset="-122"/>
              </a:rPr>
              <a:t>面还有一个特征,就是每顿必烧,从不将就。时间长了,我对他们生出一些好感,觉得他们过日</a:t>
            </a:r>
            <a:r>
              <a:rPr dirty="0"/>
              <a:t/>
            </a:r>
            <a:br>
              <a:rPr dirty="0"/>
            </a:br>
            <a:r>
              <a:rPr lang="zh-CN" altLang="en-US" sz="1530" kern="0" dirty="0" smtClean="0">
                <a:solidFill>
                  <a:srgbClr val="000000"/>
                </a:solidFill>
                <a:latin typeface="Times New Roman" pitchFamily="65" charset="-122"/>
                <a:ea typeface="宋体" pitchFamily="65" charset="-122"/>
              </a:rPr>
              <a:t>子有着一股子认真劲:一点不混。并且,也不奢侈。他们老老实实,一餐一饭地烧着,一股浓油</a:t>
            </a:r>
            <a:r>
              <a:rPr dirty="0"/>
              <a:t/>
            </a:r>
            <a:br>
              <a:rPr dirty="0"/>
            </a:br>
            <a:r>
              <a:rPr lang="zh-CN" altLang="en-US" sz="1530" kern="0" dirty="0" smtClean="0">
                <a:solidFill>
                  <a:srgbClr val="000000"/>
                </a:solidFill>
                <a:latin typeface="Times New Roman" pitchFamily="65" charset="-122"/>
                <a:ea typeface="宋体" pitchFamily="65" charset="-122"/>
              </a:rPr>
              <a:t>赤酱的味,使人感到,是出力气干活的人的胃口和口味,实打实的,没有半点子虚头。在我的印</a:t>
            </a:r>
            <a:endParaRPr lang="zh-CN" altLang="en-US" dirty="0"/>
          </a:p>
        </p:txBody>
      </p:sp>
      <p:grpSp>
        <p:nvGrpSpPr>
          <p:cNvPr id="3" name="组合 7"/>
          <p:cNvGrpSpPr/>
          <p:nvPr/>
        </p:nvGrpSpPr>
        <p:grpSpPr>
          <a:xfrm>
            <a:off x="3298985" y="1035557"/>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4" cstate="print"/>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五年高考</a:t>
              </a:r>
            </a:p>
          </p:txBody>
        </p:sp>
      </p:grpSp>
      <p:sp>
        <p:nvSpPr>
          <p:cNvPr id="6" name="TextBox 11"/>
          <p:cNvSpPr txBox="1"/>
          <p:nvPr/>
        </p:nvSpPr>
        <p:spPr>
          <a:xfrm>
            <a:off x="2829753" y="1658028"/>
            <a:ext cx="3413114" cy="553998"/>
          </a:xfrm>
          <a:prstGeom prst="rect">
            <a:avLst/>
          </a:prstGeom>
          <a:noFill/>
          <a:ln w="9525">
            <a:noFill/>
          </a:ln>
        </p:spPr>
        <p:txBody>
          <a:bodyPr wrap="none">
            <a:spAutoFit/>
          </a:bodyPr>
          <a:lstStyle/>
          <a:p>
            <a:pPr eaLnBrk="0" latinLnBrk="1" hangingPunct="0">
              <a:lnSpc>
                <a:spcPct val="150000"/>
              </a:lnSpc>
              <a:spcBef>
                <a:spcPts val="0"/>
              </a:spcBef>
            </a:pPr>
            <a:r>
              <a:rPr lang="zh-CN" altLang="en-US" sz="2000" dirty="0" smtClean="0">
                <a:latin typeface="黑体" panose="02010600030101010101" pitchFamily="49" charset="-122"/>
                <a:ea typeface="黑体" panose="02010600030101010101" pitchFamily="49" charset="-122"/>
              </a:rPr>
              <a:t>A组  自主命题·江苏卷题组</a:t>
            </a:r>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一堵堵布满青苔的墙壁上还隐约留存着经年的墨迹,那是徽墨的遗韵吗?石板路上,不时与村</a:t>
            </a:r>
            <a:r>
              <a:t/>
            </a:r>
            <a:br/>
            <a:r>
              <a:rPr lang="zh-CN" altLang="en-US" sz="1530" kern="0" dirty="0" smtClean="0">
                <a:solidFill>
                  <a:srgbClr val="000000"/>
                </a:solidFill>
                <a:latin typeface="Times New Roman" pitchFamily="65" charset="-122"/>
                <a:ea typeface="宋体" pitchFamily="65" charset="-122"/>
              </a:rPr>
              <a:t>人擦肩而过;老宅门内,不时与老人目光相撞。在虹关,我拾掇了一串烙上徽墨温度的词语:质</a:t>
            </a:r>
            <a:r>
              <a:t/>
            </a:r>
            <a:br/>
            <a:r>
              <a:rPr lang="zh-CN" altLang="en-US" sz="1530" kern="0" dirty="0" smtClean="0">
                <a:solidFill>
                  <a:srgbClr val="000000"/>
                </a:solidFill>
                <a:latin typeface="Times New Roman" pitchFamily="65" charset="-122"/>
                <a:ea typeface="宋体" pitchFamily="65" charset="-122"/>
              </a:rPr>
              <a:t>朴、慈祥、安然,小桥、流水、人家</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虹关,允许我拾取半截残墨,记下一串与徽墨有关联的</a:t>
            </a:r>
            <a:r>
              <a:t/>
            </a:r>
            <a:br/>
            <a:r>
              <a:rPr lang="zh-CN" altLang="en-US" sz="1530" kern="0" dirty="0" smtClean="0">
                <a:solidFill>
                  <a:srgbClr val="000000"/>
                </a:solidFill>
                <a:latin typeface="Times New Roman" pitchFamily="65" charset="-122"/>
                <a:ea typeface="宋体" pitchFamily="65" charset="-122"/>
              </a:rPr>
              <a:t>大街小巷地名。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虹关伫立,徽墨式微。近百年来,科技的迅猛发展带来了五花八门的书写工具,使得人们迅速地</a:t>
            </a:r>
            <a:r>
              <a:t/>
            </a:r>
            <a:br/>
            <a:r>
              <a:rPr lang="zh-CN" altLang="en-US" sz="1530" kern="0" dirty="0" smtClean="0">
                <a:solidFill>
                  <a:srgbClr val="000000"/>
                </a:solidFill>
                <a:latin typeface="Times New Roman" pitchFamily="65" charset="-122"/>
                <a:ea typeface="宋体" pitchFamily="65" charset="-122"/>
              </a:rPr>
              <a:t>移情别恋,墨与砚台的耳鬓厮磨,也早已被墨汁横插一杠,固态墨便黯然失色,近年来渐渐被人</a:t>
            </a:r>
            <a:r>
              <a:t/>
            </a:r>
            <a:br/>
            <a:r>
              <a:rPr lang="zh-CN" altLang="en-US" sz="1530" kern="0" dirty="0" smtClean="0">
                <a:solidFill>
                  <a:srgbClr val="000000"/>
                </a:solidFill>
                <a:latin typeface="Times New Roman" pitchFamily="65" charset="-122"/>
                <a:ea typeface="宋体" pitchFamily="65" charset="-122"/>
              </a:rPr>
              <a:t>遗忘。到后来,实现了从纸张到数字化的华丽转身,书写也已成为少数人的事情了,墨块更是被</a:t>
            </a:r>
            <a:r>
              <a:t/>
            </a:r>
            <a:br/>
            <a:r>
              <a:rPr lang="zh-CN" altLang="en-US" sz="1530" kern="0" dirty="0" smtClean="0">
                <a:solidFill>
                  <a:srgbClr val="000000"/>
                </a:solidFill>
                <a:latin typeface="Times New Roman" pitchFamily="65" charset="-122"/>
                <a:ea typeface="宋体" pitchFamily="65" charset="-122"/>
              </a:rPr>
              <a:t>束之高阁,制墨传习几乎无人问津。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墨,松烟的精灵,千百年来忠实地在纸上履行职责,一撇一捺站立成墨黑的姿势,氤氲香气里传</a:t>
            </a:r>
            <a:r>
              <a:t/>
            </a:r>
            <a:br/>
            <a:r>
              <a:rPr lang="zh-CN" altLang="en-US" sz="1530" kern="0" dirty="0" smtClean="0">
                <a:solidFill>
                  <a:srgbClr val="000000"/>
                </a:solidFill>
                <a:latin typeface="Times New Roman" pitchFamily="65" charset="-122"/>
                <a:ea typeface="宋体" pitchFamily="65" charset="-122"/>
              </a:rPr>
              <a:t>承着中国文字的博大精深。徽墨,制作滥觞于南唐,兴盛于明清,享有“落纸如漆,万古存真”</a:t>
            </a:r>
            <a:r>
              <a:t/>
            </a:r>
            <a:br/>
            <a:r>
              <a:rPr lang="zh-CN" altLang="en-US" sz="1530" kern="0" dirty="0" smtClean="0">
                <a:solidFill>
                  <a:srgbClr val="000000"/>
                </a:solidFill>
                <a:latin typeface="Times New Roman" pitchFamily="65" charset="-122"/>
                <a:ea typeface="宋体" pitchFamily="65" charset="-122"/>
              </a:rPr>
              <a:t>之美誉。有权威人士言之凿凿指陈,北京故宫博物院还保存着数十块虹关徽墨。徽墨无声,虹</a:t>
            </a:r>
            <a:r>
              <a:t/>
            </a:r>
            <a:br/>
            <a:r>
              <a:rPr lang="zh-CN" altLang="en-US" sz="1530" kern="0" dirty="0" smtClean="0">
                <a:solidFill>
                  <a:srgbClr val="000000"/>
                </a:solidFill>
                <a:latin typeface="Times New Roman" pitchFamily="65" charset="-122"/>
                <a:ea typeface="宋体" pitchFamily="65" charset="-122"/>
              </a:rPr>
              <a:t>关有幸,虹关人因此而自豪。水口、民居,显然还有徽墨等,不负众望,终于为虹关换来了“中</a:t>
            </a:r>
            <a:r>
              <a:t/>
            </a:r>
            <a:br/>
            <a:r>
              <a:rPr lang="zh-CN" altLang="en-US" sz="1530" kern="0" dirty="0" smtClean="0">
                <a:solidFill>
                  <a:srgbClr val="000000"/>
                </a:solidFill>
                <a:latin typeface="Times New Roman" pitchFamily="65" charset="-122"/>
                <a:ea typeface="宋体" pitchFamily="65" charset="-122"/>
              </a:rPr>
              <a:t>国历史文化名村”的金字招牌。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虹关徽墨,不小心遗失在古村落、古驿道边,等待人们去擦亮这张泛着黑色光泽的名片——</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“徽墨名村”。在一栋民居内,我兴奋地发现,有人在挖掘、研发传统徽墨工艺,遗憾不见墨</a:t>
            </a:r>
            <a:r>
              <a:t/>
            </a:r>
            <a:br/>
            <a:r>
              <a:rPr lang="zh-CN" altLang="en-US" sz="1530" kern="0" dirty="0" smtClean="0">
                <a:solidFill>
                  <a:srgbClr val="000000"/>
                </a:solidFill>
                <a:latin typeface="Times New Roman" pitchFamily="65" charset="-122"/>
                <a:ea typeface="宋体" pitchFamily="65" charset="-122"/>
              </a:rPr>
              <a:t>工,不知那一双手是怎样捣鼓着黑色的诗篇。不大的台面上摆放了刀、小锤、木槽、墨模等</a:t>
            </a:r>
            <a:r>
              <a:t/>
            </a:r>
            <a:br/>
            <a:r>
              <a:rPr lang="zh-CN" altLang="en-US" sz="1530" kern="0" dirty="0" smtClean="0">
                <a:solidFill>
                  <a:srgbClr val="000000"/>
                </a:solidFill>
                <a:latin typeface="Times New Roman" pitchFamily="65" charset="-122"/>
                <a:ea typeface="宋体" pitchFamily="65" charset="-122"/>
              </a:rPr>
              <a:t>工具,还有一些看不懂的物品,想必都是与徽墨有关的器皿、墨料。壁板上挂有制墨工序图</a:t>
            </a:r>
            <a:r>
              <a:t/>
            </a:r>
            <a:br/>
            <a:r>
              <a:rPr lang="zh-CN" altLang="en-US" sz="1530" kern="0" dirty="0" smtClean="0">
                <a:solidFill>
                  <a:srgbClr val="000000"/>
                </a:solidFill>
                <a:latin typeface="Times New Roman" pitchFamily="65" charset="-122"/>
                <a:ea typeface="宋体" pitchFamily="65" charset="-122"/>
              </a:rPr>
              <a:t>《一块墨的前世今生》:点烟、和料、烘蒸、杵捣、揉搓、入模、晾墨、描金。从采取数种</a:t>
            </a:r>
            <a:r>
              <a:t/>
            </a:r>
            <a:br/>
            <a:r>
              <a:rPr lang="zh-CN" altLang="en-US" sz="1530" kern="0" dirty="0" smtClean="0">
                <a:solidFill>
                  <a:srgbClr val="000000"/>
                </a:solidFill>
                <a:latin typeface="Times New Roman" pitchFamily="65" charset="-122"/>
                <a:ea typeface="宋体" pitchFamily="65" charset="-122"/>
              </a:rPr>
              <a:t>原料到试磨鉴定墨质,一锭墨才得以面世,具体制作起来,其工序之繁复岂是图解所能说得清楚</a:t>
            </a:r>
            <a:r>
              <a:t/>
            </a:r>
            <a:br/>
            <a:r>
              <a:rPr lang="zh-CN" altLang="en-US" sz="1530" kern="0" dirty="0" smtClean="0">
                <a:solidFill>
                  <a:srgbClr val="000000"/>
                </a:solidFill>
                <a:latin typeface="Times New Roman" pitchFamily="65" charset="-122"/>
                <a:ea typeface="宋体" pitchFamily="65" charset="-122"/>
              </a:rPr>
              <a:t>的,想想真不容易。一锭墨,千杵万揉,浓缩的精华,浓缩的是民族文化的瑰宝。</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不经意间,我瞥见阁楼上稳站着一个白髯飘飘、仙风道骨的先生,便主动打招呼,他问询了我的</a:t>
            </a:r>
            <a:r>
              <a:t/>
            </a:r>
            <a:br/>
            <a:r>
              <a:rPr lang="zh-CN" altLang="en-US" sz="1530" kern="0" dirty="0" smtClean="0">
                <a:solidFill>
                  <a:srgbClr val="000000"/>
                </a:solidFill>
                <a:latin typeface="Times New Roman" pitchFamily="65" charset="-122"/>
                <a:ea typeface="宋体" pitchFamily="65" charset="-122"/>
              </a:rPr>
              <a:t>来意,邀请上楼喝茶座谈。我,一个找寻徽墨的陌生人,沿着屋内与厢房连成一体的木质楼梯,</a:t>
            </a:r>
            <a:r>
              <a:t/>
            </a:r>
            <a:br/>
            <a:r>
              <a:rPr lang="zh-CN" altLang="en-US" sz="1530" kern="0" dirty="0" smtClean="0">
                <a:solidFill>
                  <a:srgbClr val="000000"/>
                </a:solidFill>
                <a:latin typeface="Times New Roman" pitchFamily="65" charset="-122"/>
                <a:ea typeface="宋体" pitchFamily="65" charset="-122"/>
              </a:rPr>
              <a:t>漫步走上阁楼,轻轻地踏在楼板上,咿呀作响,我生怕踩醒了乾隆年间经营徽墨的原始账本,生</a:t>
            </a:r>
            <a:r>
              <a:t/>
            </a:r>
            <a:br/>
            <a:r>
              <a:rPr lang="zh-CN" altLang="en-US" sz="1530" kern="0" dirty="0" smtClean="0">
                <a:solidFill>
                  <a:srgbClr val="000000"/>
                </a:solidFill>
                <a:latin typeface="Times New Roman" pitchFamily="65" charset="-122"/>
                <a:ea typeface="宋体" pitchFamily="65" charset="-122"/>
              </a:rPr>
              <a:t>怕踩碎了岁月的痕迹,更生怕踩破了一截遗落的留着明代指纹的徽墨。</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先生姓叶,一个隐者、居士、制笔者,放弃大城市的舒适,只身走进虹关,设立工作室,执刀执笔,</a:t>
            </a:r>
            <a:r>
              <a:t/>
            </a:r>
            <a:br/>
            <a:r>
              <a:rPr lang="zh-CN" altLang="en-US" sz="1530" kern="0" dirty="0" smtClean="0">
                <a:solidFill>
                  <a:srgbClr val="000000"/>
                </a:solidFill>
                <a:latin typeface="Times New Roman" pitchFamily="65" charset="-122"/>
                <a:ea typeface="宋体" pitchFamily="65" charset="-122"/>
              </a:rPr>
              <a:t>刻刻写写画画。兴致来了,叶老师挥毫泼墨,正是徽墨磨出的浆液、芳香、光泽,正是新的徽墨</a:t>
            </a:r>
            <a:r>
              <a:t/>
            </a:r>
            <a:br/>
            <a:r>
              <a:rPr lang="zh-CN" altLang="en-US" sz="1530" kern="0" dirty="0" smtClean="0">
                <a:solidFill>
                  <a:srgbClr val="000000"/>
                </a:solidFill>
                <a:latin typeface="Times New Roman" pitchFamily="65" charset="-122"/>
                <a:ea typeface="宋体" pitchFamily="65" charset="-122"/>
              </a:rPr>
              <a:t>传人制作出的徽墨。</a:t>
            </a:r>
            <a:r>
              <a:rPr lang="zh-CN" altLang="en-US" sz="1530" u="sng" kern="0" dirty="0" smtClean="0">
                <a:solidFill>
                  <a:srgbClr val="000000"/>
                </a:solidFill>
                <a:latin typeface="Times New Roman" pitchFamily="65" charset="-122"/>
                <a:ea typeface="宋体" pitchFamily="65" charset="-122"/>
              </a:rPr>
              <a:t>磨墨时,细润无声,我却听到了墨与砚台的喁喁细语。触摸着徽墨的韵律,</a:t>
            </a:r>
            <a:r>
              <a:t/>
            </a:r>
            <a:br/>
            <a:r>
              <a:rPr lang="zh-CN" altLang="en-US" sz="1530" u="sng" kern="0" dirty="0" smtClean="0">
                <a:solidFill>
                  <a:srgbClr val="000000"/>
                </a:solidFill>
                <a:latin typeface="Times New Roman" pitchFamily="65" charset="-122"/>
                <a:ea typeface="宋体" pitchFamily="65" charset="-122"/>
              </a:rPr>
              <a:t>我看到了,看到了徽墨沿着纸的纹理在翩翩起舞,“入纸不晕,书写流利,浓黑光洁”。真想只</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801243"/>
            <a:ext cx="8127000" cy="619092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u="sng" kern="0" dirty="0" smtClean="0">
                <a:solidFill>
                  <a:srgbClr val="000000"/>
                </a:solidFill>
                <a:latin typeface="Times New Roman" pitchFamily="65" charset="-122"/>
                <a:ea typeface="宋体" pitchFamily="65" charset="-122"/>
              </a:rPr>
              <a:t>做一个书者,舀一瓢清清的湖水,每日轻柔磨墨,从容铺纸,蘸墨挥洒,过上一段墨落纸上荡云烟</a:t>
            </a:r>
            <a:r>
              <a:rPr dirty="0"/>
              <a:t/>
            </a:r>
            <a:br>
              <a:rPr dirty="0"/>
            </a:br>
            <a:r>
              <a:rPr lang="zh-CN" altLang="en-US" sz="1530" u="sng" kern="0" dirty="0" smtClean="0">
                <a:solidFill>
                  <a:srgbClr val="000000"/>
                </a:solidFill>
                <a:latin typeface="Times New Roman" pitchFamily="65" charset="-122"/>
                <a:ea typeface="宋体" pitchFamily="65" charset="-122"/>
              </a:rPr>
              <a:t>的幽静生活。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家里书桌内一角散落着几块早年留下的普通用墨,七公分长,其侧分别有描金楷书“金不换”</a:t>
            </a:r>
            <a:r>
              <a:rPr dirty="0"/>
              <a:t/>
            </a:r>
            <a:br>
              <a:rPr dirty="0"/>
            </a:br>
            <a:r>
              <a:rPr lang="zh-CN" altLang="en-US" sz="1530" kern="0" dirty="0" smtClean="0">
                <a:solidFill>
                  <a:srgbClr val="000000"/>
                </a:solidFill>
                <a:latin typeface="Times New Roman" pitchFamily="65" charset="-122"/>
                <a:ea typeface="宋体" pitchFamily="65" charset="-122"/>
              </a:rPr>
              <a:t>“凝香”字样,背面还有莲荷、白鹤等图纹,虽谈不上金贵,但仍散发着幽幽暗香,还有儿时习</a:t>
            </a:r>
            <a:r>
              <a:rPr dirty="0"/>
              <a:t/>
            </a:r>
            <a:br>
              <a:rPr dirty="0"/>
            </a:br>
            <a:r>
              <a:rPr lang="zh-CN" altLang="en-US" sz="1530" kern="0" dirty="0" smtClean="0">
                <a:solidFill>
                  <a:srgbClr val="000000"/>
                </a:solidFill>
                <a:latin typeface="Times New Roman" pitchFamily="65" charset="-122"/>
                <a:ea typeface="宋体" pitchFamily="65" charset="-122"/>
              </a:rPr>
              <a:t>书的悠悠往事。回想小时候上学时,练毛笔字要买描红本、砚台,还有长条形的墨块。磨墨时</a:t>
            </a:r>
            <a:r>
              <a:rPr dirty="0"/>
              <a:t/>
            </a:r>
            <a:br>
              <a:rPr dirty="0"/>
            </a:br>
            <a:r>
              <a:rPr lang="zh-CN" altLang="en-US" sz="1530" kern="0" dirty="0" smtClean="0">
                <a:solidFill>
                  <a:srgbClr val="000000"/>
                </a:solidFill>
                <a:latin typeface="Times New Roman" pitchFamily="65" charset="-122"/>
                <a:ea typeface="宋体" pitchFamily="65" charset="-122"/>
              </a:rPr>
              <a:t>总是弄得满手漆黑,便到校外小水塘边去洗干净,再继续练字。与墨的亲密接触也就是上世纪</a:t>
            </a:r>
            <a:r>
              <a:rPr dirty="0"/>
              <a:t/>
            </a:r>
            <a:br>
              <a:rPr dirty="0"/>
            </a:br>
            <a:r>
              <a:rPr lang="zh-CN" altLang="en-US" sz="1530" kern="0" dirty="0" smtClean="0">
                <a:solidFill>
                  <a:srgbClr val="000000"/>
                </a:solidFill>
                <a:latin typeface="Times New Roman" pitchFamily="65" charset="-122"/>
                <a:ea typeface="宋体" pitchFamily="65" charset="-122"/>
              </a:rPr>
              <a:t>七十年代中期的那几年,以后偶尔再接触毛笔,已经是蘸着液态的墨汁了。我想,那时研磨的墨</a:t>
            </a:r>
            <a:r>
              <a:rPr dirty="0"/>
              <a:t/>
            </a:r>
            <a:br>
              <a:rPr dirty="0"/>
            </a:br>
            <a:r>
              <a:rPr lang="zh-CN" altLang="en-US" sz="1530" kern="0" dirty="0" smtClean="0">
                <a:solidFill>
                  <a:srgbClr val="000000"/>
                </a:solidFill>
                <a:latin typeface="Times New Roman" pitchFamily="65" charset="-122"/>
                <a:ea typeface="宋体" pitchFamily="65" charset="-122"/>
              </a:rPr>
              <a:t>一定是虹关的徽墨吧。这样一想便感到一丝慰藉,回头再看黄灿灿油菜花簇拥的虹关,一身原</a:t>
            </a:r>
            <a:r>
              <a:rPr dirty="0"/>
              <a:t/>
            </a:r>
            <a:br>
              <a:rPr dirty="0"/>
            </a:br>
            <a:r>
              <a:rPr lang="zh-CN" altLang="en-US" sz="1530" kern="0" dirty="0" smtClean="0">
                <a:solidFill>
                  <a:srgbClr val="000000"/>
                </a:solidFill>
                <a:latin typeface="Times New Roman" pitchFamily="65" charset="-122"/>
                <a:ea typeface="宋体" pitchFamily="65" charset="-122"/>
              </a:rPr>
              <a:t>生态的粉墙黛瓦着装,仿佛特别的亲切,烟雨蒙蒙中弥漫着老家的气息,一股乡愁莫名袭来。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在虹关寻墨,我不为藏墨之好,只是警醒自己要时刻保持一颗对文化敬畏的心。在寻找徽墨中,</a:t>
            </a:r>
            <a:r>
              <a:rPr dirty="0"/>
              <a:t/>
            </a:r>
            <a:br>
              <a:rPr dirty="0"/>
            </a:br>
            <a:r>
              <a:rPr lang="zh-CN" altLang="en-US" sz="1530" kern="0" dirty="0" smtClean="0">
                <a:solidFill>
                  <a:srgbClr val="000000"/>
                </a:solidFill>
                <a:latin typeface="Times New Roman" pitchFamily="65" charset="-122"/>
                <a:ea typeface="宋体" pitchFamily="65" charset="-122"/>
              </a:rPr>
              <a:t>我领略到徽墨走过的千年历程,也感受到浓淡相宜的虹关凸显出的古村文化。这是墨润心灵</a:t>
            </a:r>
            <a:r>
              <a:rPr dirty="0"/>
              <a:t/>
            </a:r>
            <a:br>
              <a:rPr dirty="0"/>
            </a:br>
            <a:r>
              <a:rPr lang="zh-CN" altLang="en-US" sz="1530" kern="0" dirty="0" smtClean="0">
                <a:solidFill>
                  <a:srgbClr val="000000"/>
                </a:solidFill>
                <a:latin typeface="Times New Roman" pitchFamily="65" charset="-122"/>
                <a:ea typeface="宋体" pitchFamily="65" charset="-122"/>
              </a:rPr>
              <a:t>的过程,这是沉醉馨香的过程,这也是国学照耀的过程。虹关,坐落在和风细雨敲开的绿茵茵帷</a:t>
            </a:r>
            <a:r>
              <a:rPr dirty="0"/>
              <a:t/>
            </a:r>
            <a:br>
              <a:rPr dirty="0"/>
            </a:br>
            <a:r>
              <a:rPr lang="zh-CN" altLang="en-US" sz="1530" kern="0" dirty="0" smtClean="0">
                <a:solidFill>
                  <a:srgbClr val="000000"/>
                </a:solidFill>
                <a:latin typeface="Times New Roman" pitchFamily="65" charset="-122"/>
                <a:ea typeface="宋体" pitchFamily="65" charset="-122"/>
              </a:rPr>
              <a:t>幔里,是徽墨润开的一首唐诗,深入其中似穿越在一阕宋词里,时光铺陈,岁月静好。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蓦然间,发现村口一小店屋檐下旗幡招展——“有徽墨出售”,我加快脚步走去,带一截虹关徽</a:t>
            </a:r>
            <a:endParaRPr lang="en-US" altLang="zh-CN" sz="153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墨,去描绘心中的故乡。</a:t>
            </a:r>
            <a:endParaRPr lang="zh-CN" altLang="en-US" sz="1500" dirty="0" smtClean="0"/>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(选自《散文选刊》,有删改)</a:t>
            </a:r>
            <a:endParaRPr lang="zh-CN" altLang="en-US" sz="1500" dirty="0" smtClean="0"/>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[注]    虹关,即虹关村,古徽州村落,是“徽墨”产地之一,位于今江西省婺源县。</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4899988"/>
            <a:chOff x="539750" y="1080000"/>
            <a:chExt cx="8127250" cy="4899988"/>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1.下列对文章的理解与分析,</a:t>
              </a:r>
              <a:r>
                <a:rPr lang="zh-CN" altLang="en-US" sz="1530" u="sng" kern="0" dirty="0" smtClean="0">
                  <a:solidFill>
                    <a:srgbClr val="000000"/>
                  </a:solidFill>
                  <a:latin typeface="Times New Roman" pitchFamily="65" charset="-122"/>
                  <a:ea typeface="宋体" pitchFamily="65" charset="-122"/>
                </a:rPr>
                <a:t>不恰当</a:t>
              </a:r>
              <a:r>
                <a:rPr lang="zh-CN" altLang="en-US" sz="1530" kern="0" dirty="0" smtClean="0">
                  <a:solidFill>
                    <a:srgbClr val="000000"/>
                  </a:solidFill>
                  <a:latin typeface="Times New Roman" pitchFamily="65" charset="-122"/>
                  <a:ea typeface="宋体" pitchFamily="65" charset="-122"/>
                </a:rPr>
                <a:t>的两项是(4分)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A.文章开头运用“孑然一人”“蹀躞”等词语,形象地描写了“我”寻找徽墨时身心疲惫、</a:t>
              </a:r>
              <a:r>
                <a:rPr dirty="0"/>
                <a:t/>
              </a:r>
              <a:br>
                <a:rPr dirty="0"/>
              </a:br>
              <a:r>
                <a:rPr lang="zh-CN" altLang="en-US" sz="1530" kern="0" dirty="0" smtClean="0">
                  <a:solidFill>
                    <a:srgbClr val="000000"/>
                  </a:solidFill>
                  <a:latin typeface="Times New Roman" pitchFamily="65" charset="-122"/>
                  <a:ea typeface="宋体" pitchFamily="65" charset="-122"/>
                </a:rPr>
                <a:t>孤独失落的状态。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B.“从纸张到数字化的华丽转身”是徽墨式微的原因,“华丽”一词运用反语手法,寄寓了</a:t>
              </a:r>
              <a:r>
                <a:rPr dirty="0"/>
                <a:t/>
              </a:r>
              <a:br>
                <a:rPr dirty="0"/>
              </a:br>
              <a:r>
                <a:rPr lang="zh-CN" altLang="en-US" sz="1530" kern="0" dirty="0" smtClean="0">
                  <a:solidFill>
                    <a:srgbClr val="000000"/>
                  </a:solidFill>
                  <a:latin typeface="Times New Roman" pitchFamily="65" charset="-122"/>
                  <a:ea typeface="宋体" pitchFamily="65" charset="-122"/>
                </a:rPr>
                <a:t>“我”内心的惋惜与不平。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C.文章写了一位“隐者”,表达“我”对其放弃大城市舒适生活、在虹关与笔墨为伴的敬慕</a:t>
              </a:r>
              <a:r>
                <a:rPr dirty="0"/>
                <a:t/>
              </a:r>
              <a:br>
                <a:rPr dirty="0"/>
              </a:br>
              <a:r>
                <a:rPr lang="zh-CN" altLang="en-US" sz="1530" kern="0" dirty="0" smtClean="0">
                  <a:solidFill>
                    <a:srgbClr val="000000"/>
                  </a:solidFill>
                  <a:latin typeface="Times New Roman" pitchFamily="65" charset="-122"/>
                  <a:ea typeface="宋体" pitchFamily="65" charset="-122"/>
                </a:rPr>
                <a:t>之情。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D.文章回忆儿时磨墨习书的一段经历,意在强调 “我”与墨的渊源,真实亲切,具有生活气</a:t>
              </a:r>
              <a:r>
                <a:rPr dirty="0"/>
                <a:t/>
              </a:r>
              <a:br>
                <a:rPr dirty="0"/>
              </a:br>
              <a:r>
                <a:rPr lang="zh-CN" altLang="en-US" sz="1530" kern="0" dirty="0" smtClean="0">
                  <a:solidFill>
                    <a:srgbClr val="000000"/>
                  </a:solidFill>
                  <a:latin typeface="Times New Roman" pitchFamily="65" charset="-122"/>
                  <a:ea typeface="宋体" pitchFamily="65" charset="-122"/>
                </a:rPr>
                <a:t>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E.文章以寻找徽墨始,以带走徽墨终,首尾呼应,脉络清晰;文字优美,富有诗情画意和文化韵</a:t>
              </a:r>
              <a:r>
                <a:rPr dirty="0"/>
                <a:t/>
              </a:r>
              <a:br>
                <a:rPr dirty="0"/>
              </a:br>
              <a:r>
                <a:rPr lang="zh-CN" altLang="en-US" sz="1530" kern="0" dirty="0" smtClean="0">
                  <a:solidFill>
                    <a:srgbClr val="000000"/>
                  </a:solidFill>
                  <a:latin typeface="Times New Roman" pitchFamily="65" charset="-122"/>
                  <a:ea typeface="宋体" pitchFamily="65" charset="-122"/>
                </a:rPr>
                <a:t>味。</a:t>
              </a:r>
              <a:endParaRPr lang="zh-CN" altLang="en-US" dirty="0"/>
            </a:p>
          </p:txBody>
        </p:sp>
        <p:sp>
          <p:nvSpPr>
            <p:cNvPr id="3" name="TextBox 2"/>
            <p:cNvSpPr txBox="1"/>
            <p:nvPr/>
          </p:nvSpPr>
          <p:spPr>
            <a:xfrm>
              <a:off x="539750" y="4920467"/>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2.请赏析文中画线句子。(5分)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3.请结合全文分析,文中的“我”为何要寻找徽墨。(6分)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4.文章在记叙寻墨的同时,为什么还用大量笔墨描绘虹关古村?(6分)</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AB　本题考查对文章内容的理解分析能力。A.“身心疲惫”“孤独失落”错,作者</a:t>
            </a:r>
            <a:r>
              <a:rPr dirty="0"/>
              <a:t/>
            </a:r>
            <a:br>
              <a:rPr dirty="0"/>
            </a:br>
            <a:r>
              <a:rPr lang="zh-CN" altLang="en-US" sz="1530" kern="0" dirty="0" smtClean="0">
                <a:solidFill>
                  <a:srgbClr val="000000"/>
                </a:solidFill>
                <a:latin typeface="Times New Roman" pitchFamily="65" charset="-122"/>
                <a:ea typeface="宋体" pitchFamily="65" charset="-122"/>
              </a:rPr>
              <a:t>虽然“孑然一人”,但未停止寻找,表明他对徽墨感情深厚,为寻找徽墨而执着坚定的态度。B.</a:t>
            </a:r>
            <a:r>
              <a:rPr dirty="0"/>
              <a:t/>
            </a:r>
            <a:br>
              <a:rPr dirty="0"/>
            </a:br>
            <a:r>
              <a:rPr lang="zh-CN" altLang="en-US" sz="1530" kern="0" dirty="0" smtClean="0">
                <a:solidFill>
                  <a:srgbClr val="000000"/>
                </a:solidFill>
                <a:latin typeface="Times New Roman" pitchFamily="65" charset="-122"/>
                <a:ea typeface="宋体" pitchFamily="65" charset="-122"/>
              </a:rPr>
              <a:t>“徽墨式微的原因”结合第五段可知,还有书写工具的变化、墨汁的出现等。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主要运用了拟人(或想象)手法,形象地写出了使用徽墨书写时鲜活灵动的状态,表达</a:t>
            </a:r>
            <a:r>
              <a:rPr dirty="0"/>
              <a:t/>
            </a:r>
            <a:br>
              <a:rPr dirty="0"/>
            </a:br>
            <a:r>
              <a:rPr lang="zh-CN" altLang="en-US" sz="1530" kern="0" dirty="0" smtClean="0">
                <a:solidFill>
                  <a:srgbClr val="000000"/>
                </a:solidFill>
                <a:latin typeface="Times New Roman" pitchFamily="65" charset="-122"/>
                <a:ea typeface="宋体" pitchFamily="65" charset="-122"/>
              </a:rPr>
              <a:t>了作者的欣喜之情和对幽静生活的向往。</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本题考查对文中重要句子含意的理解能力。先分析手法,以“喁喁细语”来写墨与砚</a:t>
            </a:r>
            <a:r>
              <a:rPr dirty="0"/>
              <a:t/>
            </a:r>
            <a:br>
              <a:rPr dirty="0"/>
            </a:br>
            <a:r>
              <a:rPr lang="zh-CN" altLang="en-US" sz="1530" kern="0" dirty="0" smtClean="0">
                <a:solidFill>
                  <a:srgbClr val="000000"/>
                </a:solidFill>
                <a:latin typeface="Times New Roman" pitchFamily="65" charset="-122"/>
                <a:ea typeface="宋体" pitchFamily="65" charset="-122"/>
              </a:rPr>
              <a:t>台接触的声音,以“翩翩起舞”来写以墨书写时墨落纸上的状态,运用的是拟人手法,也可以说</a:t>
            </a:r>
            <a:r>
              <a:rPr dirty="0"/>
              <a:t/>
            </a:r>
            <a:br>
              <a:rPr dirty="0"/>
            </a:br>
            <a:r>
              <a:rPr lang="zh-CN" altLang="en-US" sz="1530" kern="0" dirty="0" smtClean="0">
                <a:solidFill>
                  <a:srgbClr val="000000"/>
                </a:solidFill>
                <a:latin typeface="Times New Roman" pitchFamily="65" charset="-122"/>
                <a:ea typeface="宋体" pitchFamily="65" charset="-122"/>
              </a:rPr>
              <a:t>是想象手法;再分析作者的思想感情,结合前文作者寻墨的经历,可知他此时的欣喜之情,再结</a:t>
            </a:r>
            <a:r>
              <a:rPr dirty="0"/>
              <a:t/>
            </a:r>
            <a:br>
              <a:rPr dirty="0"/>
            </a:br>
            <a:r>
              <a:rPr lang="zh-CN" altLang="en-US" sz="1530" kern="0" dirty="0" smtClean="0">
                <a:solidFill>
                  <a:srgbClr val="000000"/>
                </a:solidFill>
                <a:latin typeface="Times New Roman" pitchFamily="65" charset="-122"/>
                <a:ea typeface="宋体" pitchFamily="65" charset="-122"/>
              </a:rPr>
              <a:t>合“真想只做一个书者</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幽静生活”可知,作者对这种生活充满向往。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①喜爱徽墨,而徽墨式微,制墨技艺几近失传。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②墨,传承着中国文字的博大精深,浓缩的是民族文化的瑰宝。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③警醒我们要时刻保持一颗对文化敬畏的心。</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本题考查把握文章内容,概括中心意思的能力。可从徽墨本身的发展、徽墨所具有的</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5265211"/>
            <a:chOff x="539750" y="1080000"/>
            <a:chExt cx="8127250" cy="5265211"/>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文化内涵以及作者的写作动机等方面来分析原因。结合文章第五段“虹关伫立,徽墨式微”</a:t>
              </a:r>
              <a:r>
                <a:rPr dirty="0"/>
                <a:t/>
              </a:r>
              <a:br>
                <a:rPr dirty="0"/>
              </a:br>
              <a:r>
                <a:rPr lang="zh-CN" altLang="en-US" sz="1530" kern="0" dirty="0" smtClean="0">
                  <a:solidFill>
                    <a:srgbClr val="000000"/>
                  </a:solidFill>
                  <a:latin typeface="Times New Roman" pitchFamily="65" charset="-122"/>
                  <a:ea typeface="宋体" pitchFamily="65" charset="-122"/>
                </a:rPr>
                <a:t>“制墨传习几乎无人问津”可知,徽墨发展趋于衰落,而文中自始至终都表现出作者对徽墨的</a:t>
              </a:r>
              <a:r>
                <a:rPr dirty="0"/>
                <a:t/>
              </a:r>
              <a:br>
                <a:rPr dirty="0"/>
              </a:br>
              <a:r>
                <a:rPr lang="zh-CN" altLang="en-US" sz="1530" kern="0" dirty="0" smtClean="0">
                  <a:solidFill>
                    <a:srgbClr val="000000"/>
                  </a:solidFill>
                  <a:latin typeface="Times New Roman" pitchFamily="65" charset="-122"/>
                  <a:ea typeface="宋体" pitchFamily="65" charset="-122"/>
                </a:rPr>
                <a:t>喜爱之情。尤其是第七段民居内的发现,第九段观赏隐者挥毫泼墨,第十段对儿时往事的回忆</a:t>
              </a:r>
              <a:r>
                <a:rPr dirty="0"/>
                <a:t/>
              </a:r>
              <a:br>
                <a:rPr dirty="0"/>
              </a:br>
              <a:r>
                <a:rPr lang="zh-CN" altLang="en-US" sz="1530" kern="0" dirty="0" smtClean="0">
                  <a:solidFill>
                    <a:srgbClr val="000000"/>
                  </a:solidFill>
                  <a:latin typeface="Times New Roman" pitchFamily="65" charset="-122"/>
                  <a:ea typeface="宋体" pitchFamily="65" charset="-122"/>
                </a:rPr>
                <a:t>等,喜爱之情尤为明确。文中第六段“一撇一捺站立成墨黑的姿势,氤氲香气里传承着中国文</a:t>
              </a:r>
              <a:r>
                <a:rPr dirty="0"/>
                <a:t/>
              </a:r>
              <a:br>
                <a:rPr dirty="0"/>
              </a:br>
              <a:r>
                <a:rPr lang="zh-CN" altLang="en-US" sz="1530" kern="0" dirty="0" smtClean="0">
                  <a:solidFill>
                    <a:srgbClr val="000000"/>
                  </a:solidFill>
                  <a:latin typeface="Times New Roman" pitchFamily="65" charset="-122"/>
                  <a:ea typeface="宋体" pitchFamily="65" charset="-122"/>
                </a:rPr>
                <a:t>字的博大精深”,第七段“一锭墨,千杵万揉,浓缩的精华,浓缩的是民族文化的瑰宝”等写出</a:t>
              </a:r>
              <a:r>
                <a:rPr dirty="0"/>
                <a:t/>
              </a:r>
              <a:br>
                <a:rPr dirty="0"/>
              </a:br>
              <a:r>
                <a:rPr lang="zh-CN" altLang="en-US" sz="1530" kern="0" dirty="0" smtClean="0">
                  <a:solidFill>
                    <a:srgbClr val="000000"/>
                  </a:solidFill>
                  <a:latin typeface="Times New Roman" pitchFamily="65" charset="-122"/>
                  <a:ea typeface="宋体" pitchFamily="65" charset="-122"/>
                </a:rPr>
                <a:t>墨的精神内涵。文中第十一段“在虹关寻墨,我不为藏墨之好,只是警醒自己要时刻保持一颗</a:t>
              </a:r>
              <a:r>
                <a:rPr dirty="0"/>
                <a:t/>
              </a:r>
              <a:br>
                <a:rPr dirty="0"/>
              </a:br>
              <a:r>
                <a:rPr lang="zh-CN" altLang="en-US" sz="1530" kern="0" dirty="0" smtClean="0">
                  <a:solidFill>
                    <a:srgbClr val="000000"/>
                  </a:solidFill>
                  <a:latin typeface="Times New Roman" pitchFamily="65" charset="-122"/>
                  <a:ea typeface="宋体" pitchFamily="65" charset="-122"/>
                </a:rPr>
                <a:t>对文化敬畏的心”从写作动机的角度明确点明原因。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①虹关具有优美的自然风光和丰厚的文化底蕴。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②虹关是徽墨的产地,徽墨也成就了虹关。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③虹关引发了作者的乡愁。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④增添了寻墨历程的情趣,丰富了主题。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(答对3点即可)</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本题考查对文章构思手法的赏析能力。描绘虹关古村的内容贯穿始终,第三、四段写</a:t>
              </a:r>
              <a:r>
                <a:rPr dirty="0"/>
                <a:t/>
              </a:r>
              <a:br>
                <a:rPr dirty="0"/>
              </a:br>
              <a:r>
                <a:rPr lang="zh-CN" altLang="en-US" sz="1530" kern="0" dirty="0" smtClean="0">
                  <a:solidFill>
                    <a:srgbClr val="000000"/>
                  </a:solidFill>
                  <a:latin typeface="Times New Roman" pitchFamily="65" charset="-122"/>
                  <a:ea typeface="宋体" pitchFamily="65" charset="-122"/>
                </a:rPr>
                <a:t>出了虹关优美的自然风光,第六段主要表现虹关的文化底蕴,第七段体现出虹关与徽墨的关系,</a:t>
              </a:r>
              <a:endParaRPr lang="zh-CN" altLang="en-US" dirty="0"/>
            </a:p>
          </p:txBody>
        </p:sp>
        <p:sp>
          <p:nvSpPr>
            <p:cNvPr id="3" name="TextBox 2"/>
            <p:cNvSpPr txBox="1"/>
            <p:nvPr/>
          </p:nvSpPr>
          <p:spPr>
            <a:xfrm>
              <a:off x="539750" y="5992037"/>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第十段中作者在虹关忆起往事引发乡愁。在表达效果方面,增添了情趣,丰富了主题。</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三、(2018浙江,10—13)阅读下面的文字,回答问题。(20分)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汴京的星河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叶文玲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孩提时,我有许多美丽的憧憬,天真的梦。那时,我最喜欢看天上的星河。夏夜仰望那缀满星星</a:t>
            </a:r>
            <a:r>
              <a:rPr dirty="0"/>
              <a:t/>
            </a:r>
            <a:br>
              <a:rPr dirty="0"/>
            </a:br>
            <a:r>
              <a:rPr lang="zh-CN" altLang="en-US" sz="1530" kern="0" dirty="0" smtClean="0">
                <a:solidFill>
                  <a:srgbClr val="000000"/>
                </a:solidFill>
                <a:latin typeface="Times New Roman" pitchFamily="65" charset="-122"/>
                <a:ea typeface="宋体" pitchFamily="65" charset="-122"/>
              </a:rPr>
              <a:t>的夜空,我会几个小时地坐着发痴,小脑瓜里整个儿盘旋着关于星星月亮的种种神话传说。于</a:t>
            </a:r>
            <a:r>
              <a:rPr dirty="0"/>
              <a:t/>
            </a:r>
            <a:br>
              <a:rPr dirty="0"/>
            </a:br>
            <a:r>
              <a:rPr lang="zh-CN" altLang="en-US" sz="1530" kern="0" dirty="0" smtClean="0">
                <a:solidFill>
                  <a:srgbClr val="000000"/>
                </a:solidFill>
                <a:latin typeface="Times New Roman" pitchFamily="65" charset="-122"/>
                <a:ea typeface="宋体" pitchFamily="65" charset="-122"/>
              </a:rPr>
              <a:t>是,我总相信月宫里有嫦娥,早晚有一天会从那影影绰绰的桂花树下飘飘走出,而那璀璨的星星</a:t>
            </a:r>
            <a:r>
              <a:rPr dirty="0"/>
              <a:t/>
            </a:r>
            <a:br>
              <a:rPr dirty="0"/>
            </a:br>
            <a:r>
              <a:rPr lang="zh-CN" altLang="en-US" sz="1530" kern="0" dirty="0" smtClean="0">
                <a:solidFill>
                  <a:srgbClr val="000000"/>
                </a:solidFill>
                <a:latin typeface="Times New Roman" pitchFamily="65" charset="-122"/>
                <a:ea typeface="宋体" pitchFamily="65" charset="-122"/>
              </a:rPr>
              <a:t>呢,一定是那些调皮的小仙女随意抛洒的宝石珠贝。我很想什么时候飞上天去,抓住天幕的一</a:t>
            </a:r>
            <a:r>
              <a:rPr dirty="0"/>
              <a:t/>
            </a:r>
            <a:br>
              <a:rPr dirty="0"/>
            </a:br>
            <a:r>
              <a:rPr lang="zh-CN" altLang="en-US" sz="1530" kern="0" dirty="0" smtClean="0">
                <a:solidFill>
                  <a:srgbClr val="000000"/>
                </a:solidFill>
                <a:latin typeface="Times New Roman" pitchFamily="65" charset="-122"/>
                <a:ea typeface="宋体" pitchFamily="65" charset="-122"/>
              </a:rPr>
              <a:t>角轻轻一抖,让这些明亮得耀眼的珠宝纷纷落下来,穿过云端,落到人间。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傻念头想过万万千,我却从不以为可笑,倒觉得这些记忆,永远像蜜汁一样醇甜。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大概就因为这颗未泯的童心吧,一些别人认为是不算稀奇的事,在我,却总要兴奋地大喊大叫。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现在,我就又想叫喊了:最近,我真的看见了天上落下的星河——那明亮得耀眼的珠宝。</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那是在汴京——开封。这个赫赫有名的宋代京都汴梁城,果真又一次牵下了天上的星河,让无</a:t>
            </a:r>
            <a:r>
              <a:rPr dirty="0"/>
              <a:t/>
            </a:r>
            <a:br>
              <a:rPr dirty="0"/>
            </a:br>
            <a:r>
              <a:rPr lang="zh-CN" altLang="en-US" sz="1530" kern="0" dirty="0" smtClean="0">
                <a:solidFill>
                  <a:srgbClr val="000000"/>
                </a:solidFill>
                <a:latin typeface="Times New Roman" pitchFamily="65" charset="-122"/>
                <a:ea typeface="宋体" pitchFamily="65" charset="-122"/>
              </a:rPr>
              <a:t>数次揣想过《东京梦华录》笔下灯宵月夕的我,</a:t>
            </a:r>
            <a:r>
              <a:rPr lang="zh-CN" altLang="en-US" sz="1530" u="sng" kern="0" dirty="0" smtClean="0">
                <a:solidFill>
                  <a:srgbClr val="000000"/>
                </a:solidFill>
                <a:latin typeface="Times New Roman" pitchFamily="65" charset="-122"/>
                <a:ea typeface="宋体" pitchFamily="65" charset="-122"/>
              </a:rPr>
              <a:t>感到如此新奇和庆幸</a:t>
            </a:r>
            <a:r>
              <a:rPr lang="zh-CN" altLang="en-US" sz="1530" kern="0" dirty="0" smtClean="0">
                <a:solidFill>
                  <a:srgbClr val="000000"/>
                </a:solidFill>
                <a:latin typeface="Times New Roman"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素享盛誉的汴京,果不负人愿。在月华皎皎的元宵节,它再次以花光满路千门如昼的姿颜,呈现</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了它非同寻常的辉煌。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非是我这个初来乍到的外来客言辞夸大,我总觉得在汴京看灯会,别有一番意趣,在灯会中看汴</a:t>
            </a:r>
            <a:r>
              <a:t/>
            </a:r>
            <a:br/>
            <a:r>
              <a:rPr lang="zh-CN" altLang="en-US" sz="1530" kern="0" dirty="0" smtClean="0">
                <a:solidFill>
                  <a:srgbClr val="000000"/>
                </a:solidFill>
                <a:latin typeface="Times New Roman" pitchFamily="65" charset="-122"/>
                <a:ea typeface="宋体" pitchFamily="65" charset="-122"/>
              </a:rPr>
              <a:t>京,别有一番别处难以得见的古城神韵和京都风光。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这种新奇有趣的感觉缘何而来?是因了那些盏灯,也因了那看灯的人,也因了那挂灯的街。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先说那街。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汴京的街,古今相映成趣,一片繁荣。路这厢,高高耸立起一幢幢现代化大楼;路那厢,则一色是</a:t>
            </a:r>
            <a:r>
              <a:t/>
            </a:r>
            <a:br/>
            <a:r>
              <a:rPr lang="zh-CN" altLang="en-US" sz="1530" kern="0" dirty="0" smtClean="0">
                <a:solidFill>
                  <a:srgbClr val="000000"/>
                </a:solidFill>
                <a:latin typeface="Times New Roman" pitchFamily="65" charset="-122"/>
                <a:ea typeface="宋体" pitchFamily="65" charset="-122"/>
              </a:rPr>
              <a:t>明清风味的木柱木门木栅,特别是那雕镂朱漆的木窗棂,很能教人想起白话小说中所写的布衣</a:t>
            </a:r>
            <a:r>
              <a:t/>
            </a:r>
            <a:br/>
            <a:r>
              <a:rPr lang="zh-CN" altLang="en-US" sz="1530" kern="0" dirty="0" smtClean="0">
                <a:solidFill>
                  <a:srgbClr val="000000"/>
                </a:solidFill>
                <a:latin typeface="Times New Roman" pitchFamily="65" charset="-122"/>
                <a:ea typeface="宋体" pitchFamily="65" charset="-122"/>
              </a:rPr>
              <a:t>小帽的“市井人家”。甚至连门口那长垂的竹帘一动,你都会蓦然一惊:是要走出一位肩搭长</a:t>
            </a:r>
            <a:r>
              <a:t/>
            </a:r>
            <a:br/>
            <a:r>
              <a:rPr lang="zh-CN" altLang="en-US" sz="1530" kern="0" dirty="0" smtClean="0">
                <a:solidFill>
                  <a:srgbClr val="000000"/>
                </a:solidFill>
                <a:latin typeface="Times New Roman" pitchFamily="65" charset="-122"/>
                <a:ea typeface="宋体" pitchFamily="65" charset="-122"/>
              </a:rPr>
              <a:t>巾鼻头抹了点白粉的“酒保”,还是珠钗满头罗裙曳地的“女娇娃”?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且说那人。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也许正月正是“闲月”吧,不大的汴京城竟拥集了这么多的“闲人”。</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紧挨着相国寺的小商品市场,设在一条长而又长的窄巷内,天天人头攒动,熙来攘往,那琳琅满</a:t>
            </a:r>
            <a:r>
              <a:t/>
            </a:r>
            <a:br/>
            <a:r>
              <a:rPr lang="zh-CN" altLang="en-US" sz="1530" kern="0" dirty="0" smtClean="0">
                <a:solidFill>
                  <a:srgbClr val="000000"/>
                </a:solidFill>
                <a:latin typeface="Times New Roman" pitchFamily="65" charset="-122"/>
                <a:ea typeface="宋体" pitchFamily="65" charset="-122"/>
              </a:rPr>
              <a:t>目的小摊和形形色色的顾客,还真像升平鼎盛的北宋“相国寺万姓交易”的盛况呢!那儿,摆</a:t>
            </a:r>
            <a:r>
              <a:t/>
            </a:r>
            <a:br/>
            <a:r>
              <a:rPr lang="zh-CN" altLang="en-US" sz="1530" kern="0" dirty="0" smtClean="0">
                <a:solidFill>
                  <a:srgbClr val="000000"/>
                </a:solidFill>
                <a:latin typeface="Times New Roman" pitchFamily="65" charset="-122"/>
                <a:ea typeface="宋体" pitchFamily="65" charset="-122"/>
              </a:rPr>
              <a:t>着那么多卖各色小吃的食摊,香气四溢,烟雾腾腾,碗盏丁冬,吆声大作。那个素享盛名的“第</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一楼”,更是整日价顾客盈门,座无虚席。这一切,不也大有向以时令小吃著称天下的汴京城遗</a:t>
            </a:r>
            <a:r>
              <a:t/>
            </a:r>
            <a:br/>
            <a:r>
              <a:rPr lang="zh-CN" altLang="en-US" sz="1530" kern="0" dirty="0" smtClean="0">
                <a:solidFill>
                  <a:srgbClr val="000000"/>
                </a:solidFill>
                <a:latin typeface="Times New Roman" pitchFamily="65" charset="-122"/>
                <a:ea typeface="宋体" pitchFamily="65" charset="-122"/>
              </a:rPr>
              <a:t>风么?但是,我晓得,这盛况,这胜景,前些年是断断没有的,假如没有改革开放的新经济政策带来</a:t>
            </a:r>
            <a:r>
              <a:t/>
            </a:r>
            <a:br/>
            <a:r>
              <a:rPr lang="zh-CN" altLang="en-US" sz="1530" kern="0" dirty="0" smtClean="0">
                <a:solidFill>
                  <a:srgbClr val="000000"/>
                </a:solidFill>
                <a:latin typeface="Times New Roman" pitchFamily="65" charset="-122"/>
                <a:ea typeface="宋体" pitchFamily="65" charset="-122"/>
              </a:rPr>
              <a:t>的繁荣,一向贫寒的豫东农民,能这样衣帽鲜亮亮、脸上油光光地率领举家老小来开封大饱眼</a:t>
            </a:r>
            <a:r>
              <a:t/>
            </a:r>
            <a:br/>
            <a:r>
              <a:rPr lang="zh-CN" altLang="en-US" sz="1530" kern="0" dirty="0" smtClean="0">
                <a:solidFill>
                  <a:srgbClr val="000000"/>
                </a:solidFill>
                <a:latin typeface="Times New Roman" pitchFamily="65" charset="-122"/>
                <a:ea typeface="宋体" pitchFamily="65" charset="-122"/>
              </a:rPr>
              <a:t>福和口福吗?</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今年,到开封游逛的人特别多,游逛的最主要目的,就是来观灯。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再说那灯。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我们抵达之时,虽是正午,却见鼓楼、龙亭这些主要街区,俱已“东风夜放花千树”了。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说也怪,越盼淡月胧明,偏偏日落迟迟,待挨得黄昏近,笑语喧,好心的主人却又劝阻道:此时去观</a:t>
            </a:r>
            <a:r>
              <a:t/>
            </a:r>
            <a:br/>
            <a:r>
              <a:rPr lang="zh-CN" altLang="en-US" sz="1530" kern="0" dirty="0" smtClean="0">
                <a:solidFill>
                  <a:srgbClr val="000000"/>
                </a:solidFill>
                <a:latin typeface="Times New Roman" pitchFamily="65" charset="-122"/>
                <a:ea typeface="宋体" pitchFamily="65" charset="-122"/>
              </a:rPr>
              <a:t>灯,保准你们挨都挨不到跟前!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纵然心急难耐,也只好耐下心来,远远地站在门口,放眼眺望长街,果然是人潮滚滚,黑压压一</a:t>
            </a:r>
            <a:r>
              <a:t/>
            </a:r>
            <a:br/>
            <a:r>
              <a:rPr lang="zh-CN" altLang="en-US" sz="1530" kern="0" dirty="0" smtClean="0">
                <a:solidFill>
                  <a:srgbClr val="000000"/>
                </a:solidFill>
                <a:latin typeface="Times New Roman" pitchFamily="65" charset="-122"/>
                <a:ea typeface="宋体" pitchFamily="65" charset="-122"/>
              </a:rPr>
              <a:t>片。虽未亲临,可是一阵阵传来的欢声笑浪,越发教你心痒痒得如痴如醉了。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好容易等到了“灯火阑珊”时。哦,这话儿也许不算准确,已是夜露生凉月横中天了,兴致浓浓</a:t>
            </a:r>
            <a:r>
              <a:t/>
            </a:r>
            <a:br/>
            <a:r>
              <a:rPr lang="zh-CN" altLang="en-US" sz="1530" kern="0" dirty="0" smtClean="0">
                <a:solidFill>
                  <a:srgbClr val="000000"/>
                </a:solidFill>
                <a:latin typeface="Times New Roman" pitchFamily="65" charset="-122"/>
                <a:ea typeface="宋体" pitchFamily="65" charset="-122"/>
              </a:rPr>
              <a:t>的观灯人,还是一簇簇一队队地蜂拥不绝。</a:t>
            </a:r>
            <a:endParaRPr lang="zh-CN" altLang="en-US"/>
          </a:p>
          <a:p>
            <a:pPr marL="0" indent="0" eaLnBrk="0" latinLnBrk="1" hangingPunct="0">
              <a:lnSpc>
                <a:spcPct val="150000"/>
              </a:lnSpc>
              <a:spcBef>
                <a:spcPts val="0"/>
              </a:spcBef>
              <a:buNone/>
            </a:pPr>
            <a:r>
              <a:rPr lang="zh-CN" altLang="en-US" sz="1530" u="sng" kern="0" dirty="0" smtClean="0">
                <a:solidFill>
                  <a:srgbClr val="000000"/>
                </a:solidFill>
                <a:latin typeface="Times New Roman" pitchFamily="65" charset="-122"/>
                <a:ea typeface="宋体" pitchFamily="65" charset="-122"/>
              </a:rPr>
              <a:t>汴京城名不虚传,而汴京人也果有奇术异能!你看那一盏盏巧夺天工的彩灯,真个是收尽了祥</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u="sng" kern="0" dirty="0" smtClean="0">
                <a:solidFill>
                  <a:srgbClr val="000000"/>
                </a:solidFill>
                <a:latin typeface="Times New Roman" pitchFamily="65" charset="-122"/>
                <a:ea typeface="宋体" pitchFamily="65" charset="-122"/>
              </a:rPr>
              <a:t>云五色荧煌炫转,那千百盏争奇斗俏的灯,一一地当街密密地排列开来,交相辉映,金光四射。</a:t>
            </a:r>
            <a:r>
              <a:t/>
            </a:r>
            <a:br/>
            <a:r>
              <a:rPr lang="zh-CN" altLang="en-US" sz="1530" u="sng" kern="0" dirty="0" smtClean="0">
                <a:solidFill>
                  <a:srgbClr val="000000"/>
                </a:solidFill>
                <a:latin typeface="Times New Roman" pitchFamily="65" charset="-122"/>
                <a:ea typeface="宋体" pitchFamily="65" charset="-122"/>
              </a:rPr>
              <a:t>近近地看,真是千姿百态,大放光华,直教人眼花缭乱;远远地望,只见高高低低,五颜六色,飞旋流</a:t>
            </a:r>
            <a:r>
              <a:t/>
            </a:r>
            <a:br/>
            <a:r>
              <a:rPr lang="zh-CN" altLang="en-US" sz="1530" u="sng" kern="0" dirty="0" smtClean="0">
                <a:solidFill>
                  <a:srgbClr val="000000"/>
                </a:solidFill>
                <a:latin typeface="Times New Roman" pitchFamily="65" charset="-122"/>
                <a:ea typeface="宋体" pitchFamily="65" charset="-122"/>
              </a:rPr>
              <a:t>转,闪闪烁烁,道它是银河垂地,一点也不夸张。不信的话,此时你抬头望望中天,平日如练的素</a:t>
            </a:r>
            <a:r>
              <a:t/>
            </a:r>
            <a:br/>
            <a:r>
              <a:rPr lang="zh-CN" altLang="en-US" sz="1530" u="sng" kern="0" dirty="0" smtClean="0">
                <a:solidFill>
                  <a:srgbClr val="000000"/>
                </a:solidFill>
                <a:latin typeface="Times New Roman" pitchFamily="65" charset="-122"/>
                <a:ea typeface="宋体" pitchFamily="65" charset="-122"/>
              </a:rPr>
              <a:t>月,也悄然失色,端端地消淡了许多光华。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古人观灯,只能欣赏那奇巧百端的扎灯技艺,点的是蜡烛,糊的是绢纸,纵然巧夺天工,也难经风</a:t>
            </a:r>
            <a:r>
              <a:t/>
            </a:r>
            <a:br/>
            <a:r>
              <a:rPr lang="zh-CN" altLang="en-US" sz="1530" kern="0" dirty="0" smtClean="0">
                <a:solidFill>
                  <a:srgbClr val="000000"/>
                </a:solidFill>
                <a:latin typeface="Times New Roman" pitchFamily="65" charset="-122"/>
                <a:ea typeface="宋体" pitchFamily="65" charset="-122"/>
              </a:rPr>
              <a:t>吹雪打;而今的灯,有了科学技术辅佐,自然更加高明。你看那腾跃而起的奔马灯浑身通亮,那</a:t>
            </a:r>
            <a:r>
              <a:t/>
            </a:r>
            <a:br/>
            <a:r>
              <a:rPr lang="zh-CN" altLang="en-US" sz="1530" kern="0" dirty="0" smtClean="0">
                <a:solidFill>
                  <a:srgbClr val="000000"/>
                </a:solidFill>
                <a:latin typeface="Times New Roman" pitchFamily="65" charset="-122"/>
                <a:ea typeface="宋体" pitchFamily="65" charset="-122"/>
              </a:rPr>
              <a:t>纵马奔驰的勇士目光如炬;那能与人对话的机器娃娃灯前趋后仰,憨态可掬;那大书“为民作</a:t>
            </a:r>
            <a:r>
              <a:t/>
            </a:r>
            <a:br/>
            <a:r>
              <a:rPr lang="zh-CN" altLang="en-US" sz="1530" kern="0" dirty="0" smtClean="0">
                <a:solidFill>
                  <a:srgbClr val="000000"/>
                </a:solidFill>
                <a:latin typeface="Times New Roman" pitchFamily="65" charset="-122"/>
                <a:ea typeface="宋体" pitchFamily="65" charset="-122"/>
              </a:rPr>
              <a:t>主”的扇子灯来回穿梭,熠熠生辉。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呵,怪不得,所有的看灯人都不恋恋于那些只有光色,只亮不转的小灯,却把以上那些巨大的,既</a:t>
            </a:r>
            <a:r>
              <a:t/>
            </a:r>
            <a:br/>
            <a:r>
              <a:rPr lang="zh-CN" altLang="en-US" sz="1530" kern="0" dirty="0" smtClean="0">
                <a:solidFill>
                  <a:srgbClr val="000000"/>
                </a:solidFill>
                <a:latin typeface="Times New Roman" pitchFamily="65" charset="-122"/>
                <a:ea typeface="宋体" pitchFamily="65" charset="-122"/>
              </a:rPr>
              <a:t>有传统技巧,又有现代化特色的新鲜有趣的大转灯,密匝匝地围了个水泄不通。</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一点不错,尽管灯节是古老传统,但人,毕竟是80年代的人,现代人最仰慕的还是科学技术和现</a:t>
            </a:r>
            <a:r>
              <a:t/>
            </a:r>
            <a:br/>
            <a:r>
              <a:rPr lang="zh-CN" altLang="en-US" sz="1530" kern="0" dirty="0" smtClean="0">
                <a:solidFill>
                  <a:srgbClr val="000000"/>
                </a:solidFill>
                <a:latin typeface="Times New Roman" pitchFamily="65" charset="-122"/>
                <a:ea typeface="宋体" pitchFamily="65" charset="-122"/>
              </a:rPr>
              <a:t>代文明啊!</a:t>
            </a:r>
            <a:endParaRPr lang="zh-CN" altLang="en-US"/>
          </a:p>
          <a:p>
            <a:pPr marL="0" indent="0" eaLnBrk="0" latinLnBrk="1" hangingPunct="0">
              <a:lnSpc>
                <a:spcPct val="150000"/>
              </a:lnSpc>
              <a:spcBef>
                <a:spcPts val="0"/>
              </a:spcBef>
              <a:buNone/>
            </a:pPr>
            <a:r>
              <a:rPr lang="zh-CN" altLang="en-US" sz="1530" u="sng" kern="0" dirty="0" smtClean="0">
                <a:solidFill>
                  <a:srgbClr val="000000"/>
                </a:solidFill>
                <a:latin typeface="Times New Roman" pitchFamily="65" charset="-122"/>
                <a:ea typeface="宋体" pitchFamily="65" charset="-122"/>
              </a:rPr>
              <a:t>兴尽欲归时,在长街的拐角处,却又见到了一幅教我怦然心动的景象——一间小木楼的门窗呀</a:t>
            </a:r>
            <a:r>
              <a:t/>
            </a:r>
            <a:br/>
            <a:r>
              <a:rPr lang="zh-CN" altLang="en-US" sz="1530" u="sng" kern="0" dirty="0" smtClean="0">
                <a:solidFill>
                  <a:srgbClr val="000000"/>
                </a:solidFill>
                <a:latin typeface="Times New Roman" pitchFamily="65" charset="-122"/>
                <a:ea typeface="宋体" pitchFamily="65" charset="-122"/>
              </a:rPr>
              <a:t>地一声启开,一根长竹竿软软地伸将出来,竹竿头上,滴溜溜地悬了一盏八角宫灯,那宫灯虽小,</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象中,他们没落下过一顿。他们在吃的方面,一是有规律,二是很节制。这些,都给人富足而质</a:t>
            </a:r>
            <a:r>
              <a:t/>
            </a:r>
            <a:br/>
            <a:r>
              <a:rPr lang="zh-CN" altLang="en-US" sz="1530" kern="0" dirty="0" smtClean="0">
                <a:solidFill>
                  <a:srgbClr val="000000"/>
                </a:solidFill>
                <a:latin typeface="Times New Roman" pitchFamily="65" charset="-122"/>
                <a:ea typeface="宋体" pitchFamily="65" charset="-122"/>
              </a:rPr>
              <a:t>朴的印象,是小康的生活气息。</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③有一段日子,在一日三餐之外,这家人还增添了两次草药的气味。草药的气味也是浓烈的,</a:t>
            </a:r>
            <a:r>
              <a:t/>
            </a:r>
            <a:br/>
            <a:r>
              <a:rPr lang="zh-CN" altLang="en-US" sz="1530" kern="0" dirty="0" smtClean="0">
                <a:solidFill>
                  <a:srgbClr val="000000"/>
                </a:solidFill>
                <a:latin typeface="Times New Roman" pitchFamily="65" charset="-122"/>
                <a:ea typeface="宋体" pitchFamily="65" charset="-122"/>
              </a:rPr>
              <a:t>“扑”一下进来,涌满了厨房。不知是因为草药气的影响,还是实际情况如此,一日三餐的气味</a:t>
            </a:r>
            <a:r>
              <a:t/>
            </a:r>
            <a:br/>
            <a:r>
              <a:rPr lang="zh-CN" altLang="en-US" sz="1530" kern="0" dirty="0" smtClean="0">
                <a:solidFill>
                  <a:srgbClr val="000000"/>
                </a:solidFill>
                <a:latin typeface="Times New Roman" pitchFamily="65" charset="-122"/>
                <a:ea typeface="宋体" pitchFamily="65" charset="-122"/>
              </a:rPr>
              <a:t>不那么浓郁了。倒不是变得清淡,而是带些偃旗息鼓的意思。这段日子蛮长的,这么算吧,每周</a:t>
            </a:r>
            <a:r>
              <a:t/>
            </a:r>
            <a:br/>
            <a:r>
              <a:rPr lang="zh-CN" altLang="en-US" sz="1530" kern="0" dirty="0" smtClean="0">
                <a:solidFill>
                  <a:srgbClr val="000000"/>
                </a:solidFill>
                <a:latin typeface="Times New Roman" pitchFamily="65" charset="-122"/>
                <a:ea typeface="宋体" pitchFamily="65" charset="-122"/>
              </a:rPr>
              <a:t>炖一次鸡汤,总共炖了四至五次。草药的苦气味和鸡汤的香味,是这段时间油烟味的基调。这</a:t>
            </a:r>
            <a:r>
              <a:t/>
            </a:r>
            <a:br/>
            <a:r>
              <a:rPr lang="zh-CN" altLang="en-US" sz="1530" kern="0" dirty="0" smtClean="0">
                <a:solidFill>
                  <a:srgbClr val="000000"/>
                </a:solidFill>
                <a:latin typeface="Times New Roman" pitchFamily="65" charset="-122"/>
                <a:ea typeface="宋体" pitchFamily="65" charset="-122"/>
              </a:rPr>
              <a:t>也是认真养病的气味:耐心,持恒,积极,执着。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④之后,忽然有一天,我家的厨房里滚滚而来一股羊肉汤的气味。这就知道,他们家人的病好</a:t>
            </a:r>
            <a:r>
              <a:t/>
            </a:r>
            <a:br/>
            <a:r>
              <a:rPr lang="zh-CN" altLang="en-US" sz="1530" kern="0" dirty="0" smtClean="0">
                <a:solidFill>
                  <a:srgbClr val="000000"/>
                </a:solidFill>
                <a:latin typeface="Times New Roman" pitchFamily="65" charset="-122"/>
                <a:ea typeface="宋体" pitchFamily="65" charset="-122"/>
              </a:rPr>
              <a:t>了,要重重地补偿一下,犒劳一下。倒不是吃得有多好,但它确有一种盛宴的气氛,带有古意。</a:t>
            </a:r>
            <a:r>
              <a:t/>
            </a:r>
            <a:br/>
            <a:r>
              <a:rPr lang="zh-CN" altLang="en-US" sz="1530" kern="0" dirty="0" smtClean="0">
                <a:solidFill>
                  <a:srgbClr val="000000"/>
                </a:solidFill>
                <a:latin typeface="Times New Roman" pitchFamily="65" charset="-122"/>
                <a:ea typeface="宋体" pitchFamily="65" charset="-122"/>
              </a:rPr>
              <a:t>古人们庆贺战功,不就是宰羊吗?果然,草药味从此消遁,炖汤的绵长的气味也消遁,余下一日三</a:t>
            </a:r>
            <a:r>
              <a:t/>
            </a:r>
            <a:br/>
            <a:r>
              <a:rPr lang="zh-CN" altLang="en-US" sz="1530" kern="0" dirty="0" smtClean="0">
                <a:solidFill>
                  <a:srgbClr val="000000"/>
                </a:solidFill>
                <a:latin typeface="Times New Roman" pitchFamily="65" charset="-122"/>
                <a:ea typeface="宋体" pitchFamily="65" charset="-122"/>
              </a:rPr>
              <a:t>餐,火爆爆地,照常进行。</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⑤在较长一段稔熟的相处之后,我家厨房来了一个不速之客,那是一缕咖啡的香气。这是另一</a:t>
            </a:r>
            <a:r>
              <a:t/>
            </a:r>
            <a:br/>
            <a:r>
              <a:rPr lang="zh-CN" altLang="en-US" sz="1530" kern="0" dirty="0" smtClean="0">
                <a:solidFill>
                  <a:srgbClr val="000000"/>
                </a:solidFill>
                <a:latin typeface="Times New Roman" pitchFamily="65" charset="-122"/>
                <a:ea typeface="宋体" pitchFamily="65" charset="-122"/>
              </a:rPr>
              <a:t>路的气味,和他们家绝无相干。它悄悄地,夹在花椒炸锅的油烟里,进来了。这是一股子虚无的</a:t>
            </a:r>
            <a:r>
              <a:t/>
            </a:r>
            <a:br/>
            <a:r>
              <a:rPr lang="zh-CN" altLang="en-US" sz="1530" kern="0" dirty="0" smtClean="0">
                <a:solidFill>
                  <a:srgbClr val="000000"/>
                </a:solidFill>
                <a:latin typeface="Times New Roman" pitchFamily="65" charset="-122"/>
                <a:ea typeface="宋体" pitchFamily="65" charset="-122"/>
              </a:rPr>
              <a:t>气息,有一种浮华的意思在里面,和他们家实惠的风格大相径庭。因此,我断定,这又是一户新</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u="sng" kern="0" dirty="0" smtClean="0">
                <a:solidFill>
                  <a:srgbClr val="000000"/>
                </a:solidFill>
                <a:latin typeface="Times New Roman" pitchFamily="65" charset="-122"/>
                <a:ea typeface="宋体" pitchFamily="65" charset="-122"/>
              </a:rPr>
              <a:t>款式却玲珑剔透,做工也极精致细巧。一时间,我没看清灯壁上那悠悠旋转的花卉图样,只觉得</a:t>
            </a:r>
            <a:r>
              <a:rPr dirty="0"/>
              <a:t/>
            </a:r>
            <a:br>
              <a:rPr dirty="0"/>
            </a:br>
            <a:r>
              <a:rPr lang="zh-CN" altLang="en-US" sz="1530" u="sng" kern="0" dirty="0" smtClean="0">
                <a:solidFill>
                  <a:srgbClr val="000000"/>
                </a:solidFill>
                <a:latin typeface="Times New Roman" pitchFamily="65" charset="-122"/>
                <a:ea typeface="宋体" pitchFamily="65" charset="-122"/>
              </a:rPr>
              <a:t>像飘过去一簇飞花,一团流云</a:t>
            </a:r>
            <a:r>
              <a:rPr lang="zh-CN" altLang="en-US" sz="1530" u="sng" kern="0" dirty="0" smtClean="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u="sng" kern="0" dirty="0" smtClean="0">
                <a:solidFill>
                  <a:srgbClr val="000000"/>
                </a:solidFill>
                <a:latin typeface="Times New Roman" pitchFamily="65" charset="-122"/>
                <a:ea typeface="宋体" pitchFamily="65" charset="-122"/>
              </a:rPr>
              <a:t>我看得呆了,循了那挑灯的手望去,恍恍的灯影下,只见是一个穿猩红雪衫的姑娘。许是那衣衫</a:t>
            </a:r>
            <a:r>
              <a:rPr dirty="0"/>
              <a:t/>
            </a:r>
            <a:br>
              <a:rPr dirty="0"/>
            </a:br>
            <a:r>
              <a:rPr lang="zh-CN" altLang="en-US" sz="1530" u="sng" kern="0" dirty="0" smtClean="0">
                <a:solidFill>
                  <a:srgbClr val="000000"/>
                </a:solidFill>
                <a:latin typeface="Times New Roman" pitchFamily="65" charset="-122"/>
                <a:ea typeface="宋体" pitchFamily="65" charset="-122"/>
              </a:rPr>
              <a:t>太红,那灯光太朦胧了,我看不清姑娘的眉眼儿,只见她那笑盈盈的脸蛋儿,被身上那件红衫,手</a:t>
            </a:r>
            <a:r>
              <a:rPr dirty="0"/>
              <a:t/>
            </a:r>
            <a:br>
              <a:rPr dirty="0"/>
            </a:br>
            <a:r>
              <a:rPr lang="zh-CN" altLang="en-US" sz="1530" u="sng" kern="0" dirty="0" smtClean="0">
                <a:solidFill>
                  <a:srgbClr val="000000"/>
                </a:solidFill>
                <a:latin typeface="Times New Roman" pitchFamily="65" charset="-122"/>
                <a:ea typeface="宋体" pitchFamily="65" charset="-122"/>
              </a:rPr>
              <a:t>中的那盏红灯,映照成了一团艳艳的红云</a:t>
            </a:r>
            <a:r>
              <a:rPr lang="zh-CN" altLang="en-US" sz="1530" u="sng" kern="0" dirty="0" smtClean="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那红云,那灯影,久久地晃在我的眼前,直伴着我进入梦境。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午夜,我果然重温了少年时的梦——我见那闪闪烁烁的星星,都从天河里飞溅下来,变成了“灯</a:t>
            </a:r>
            <a:r>
              <a:rPr dirty="0"/>
              <a:t/>
            </a:r>
            <a:br>
              <a:rPr dirty="0"/>
            </a:br>
            <a:r>
              <a:rPr lang="zh-CN" altLang="en-US" sz="1530" kern="0" dirty="0" smtClean="0">
                <a:solidFill>
                  <a:srgbClr val="000000"/>
                </a:solidFill>
                <a:latin typeface="Times New Roman" pitchFamily="65" charset="-122"/>
                <a:ea typeface="宋体" pitchFamily="65" charset="-122"/>
              </a:rPr>
              <a:t>雨”,洒落在汴京城</a:t>
            </a:r>
            <a:r>
              <a:rPr lang="zh-CN" altLang="en-US" sz="1530" kern="0" dirty="0" smtClean="0">
                <a:solidFill>
                  <a:srgbClr val="000000"/>
                </a:solidFill>
                <a:latin typeface="黑体" pitchFamily="65" charset="-122"/>
                <a:ea typeface="宋体" pitchFamily="65" charset="-122"/>
              </a:rPr>
              <a:t>……</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(本文有删改)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1.作者的兴奋情绪在文中画横线部分表现为怎样的语言特点?(4分)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2.文中画波浪线部分连用10个“一”,具有怎样的艺术效果?(5分)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3.从结构上分析作品为什么先写街、再写人、后写灯。(5分)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4.根据全文,分析作者“感到如此新奇和庆幸”的深层意蕴。(6分)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①用词夸饰,辞彩绚丽。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②运用铺陈、排比语句。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③语气急切:用副词“果有”“真个”等加强语气,用“你看”“你抬头”等表现急于分享的</a:t>
            </a:r>
            <a:r>
              <a:rPr dirty="0"/>
              <a:t/>
            </a:r>
            <a:br>
              <a:rPr dirty="0"/>
            </a:br>
            <a:r>
              <a:rPr lang="zh-CN" altLang="en-US" sz="1530" kern="0" dirty="0" smtClean="0">
                <a:solidFill>
                  <a:srgbClr val="000000"/>
                </a:solidFill>
                <a:latin typeface="Times New Roman" pitchFamily="65" charset="-122"/>
                <a:ea typeface="宋体" pitchFamily="65" charset="-122"/>
              </a:rPr>
              <a:t>兴奋心情。</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本题考查品味精彩语言的能力。语言特点一般指语言的简约质朴、华丽典雅、幽默</a:t>
            </a:r>
            <a:r>
              <a:rPr dirty="0"/>
              <a:t/>
            </a:r>
            <a:br>
              <a:rPr dirty="0"/>
            </a:br>
            <a:r>
              <a:rPr lang="zh-CN" altLang="en-US" sz="1530" kern="0" dirty="0" smtClean="0">
                <a:solidFill>
                  <a:srgbClr val="000000"/>
                </a:solidFill>
                <a:latin typeface="Times New Roman" pitchFamily="65" charset="-122"/>
                <a:ea typeface="宋体" pitchFamily="65" charset="-122"/>
              </a:rPr>
              <a:t>风趣、准确周密等。本文画横线的部分主要描述了汴京城灯展的流光溢彩之美,用语华丽。</a:t>
            </a:r>
            <a:r>
              <a:rPr dirty="0"/>
              <a:t/>
            </a:r>
            <a:br>
              <a:rPr dirty="0"/>
            </a:br>
            <a:r>
              <a:rPr lang="zh-CN" altLang="en-US" sz="1530" kern="0" dirty="0" smtClean="0">
                <a:solidFill>
                  <a:srgbClr val="000000"/>
                </a:solidFill>
                <a:latin typeface="Times New Roman" pitchFamily="65" charset="-122"/>
                <a:ea typeface="宋体" pitchFamily="65" charset="-122"/>
              </a:rPr>
              <a:t>用语华丽主要体现在以下两个方面:一是锤炼词语,运用了大量的四字词语,如“巧夺天工”</a:t>
            </a:r>
            <a:r>
              <a:rPr dirty="0"/>
              <a:t/>
            </a:r>
            <a:br>
              <a:rPr dirty="0"/>
            </a:br>
            <a:r>
              <a:rPr lang="zh-CN" altLang="en-US" sz="1530" kern="0" dirty="0" smtClean="0">
                <a:solidFill>
                  <a:srgbClr val="000000"/>
                </a:solidFill>
                <a:latin typeface="Times New Roman" pitchFamily="65" charset="-122"/>
                <a:ea typeface="宋体" pitchFamily="65" charset="-122"/>
              </a:rPr>
              <a:t>“千姿百态”等具有明显的夸张色彩;二是运用铺排手法,从不同角度描绘彩灯的绚丽。另外,</a:t>
            </a:r>
            <a:r>
              <a:rPr dirty="0"/>
              <a:t/>
            </a:r>
            <a:br>
              <a:rPr dirty="0"/>
            </a:br>
            <a:r>
              <a:rPr lang="zh-CN" altLang="en-US" sz="1530" kern="0" dirty="0" smtClean="0">
                <a:solidFill>
                  <a:srgbClr val="000000"/>
                </a:solidFill>
                <a:latin typeface="Times New Roman" pitchFamily="65" charset="-122"/>
                <a:ea typeface="宋体" pitchFamily="65" charset="-122"/>
              </a:rPr>
              <a:t>要分析“兴奋情绪”是通过哪些词句体现出来的,如“真是千姿百态”中的“真”就体现了</a:t>
            </a:r>
            <a:r>
              <a:rPr dirty="0"/>
              <a:t/>
            </a:r>
            <a:br>
              <a:rPr dirty="0"/>
            </a:br>
            <a:r>
              <a:rPr lang="zh-CN" altLang="en-US" sz="1530" kern="0" dirty="0" smtClean="0">
                <a:solidFill>
                  <a:srgbClr val="000000"/>
                </a:solidFill>
                <a:latin typeface="Times New Roman" pitchFamily="65" charset="-122"/>
                <a:ea typeface="宋体" pitchFamily="65" charset="-122"/>
              </a:rPr>
              <a:t>作者观灯时内心无比的激动、欣喜之情。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①连用10个“一”将“东京梦华”定格于一个特定的现实场景,使得作品有开有</a:t>
            </a:r>
            <a:r>
              <a:rPr dirty="0"/>
              <a:t/>
            </a:r>
            <a:br>
              <a:rPr dirty="0"/>
            </a:br>
            <a:r>
              <a:rPr lang="zh-CN" altLang="en-US" sz="1530" kern="0" dirty="0" smtClean="0">
                <a:solidFill>
                  <a:srgbClr val="000000"/>
                </a:solidFill>
                <a:latin typeface="Times New Roman" pitchFamily="65" charset="-122"/>
                <a:ea typeface="宋体" pitchFamily="65" charset="-122"/>
              </a:rPr>
              <a:t>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②前文渲染的是“闹”,此处连用“一”凸显的是“静”,形成强烈反差。</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35992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③前文铺陈的是“繁”,此处聚焦于“一”,梦与现实交相呼应,让作品余韵十足。</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本题考查赏析作品艺术魅力的能力。本文主要描绘了汴京灯展热闹繁华的场景,画波</a:t>
            </a:r>
            <a:r>
              <a:rPr dirty="0"/>
              <a:t/>
            </a:r>
            <a:br>
              <a:rPr dirty="0"/>
            </a:br>
            <a:r>
              <a:rPr lang="zh-CN" altLang="en-US" sz="1530" kern="0" dirty="0" smtClean="0">
                <a:solidFill>
                  <a:srgbClr val="000000"/>
                </a:solidFill>
                <a:latin typeface="Times New Roman" pitchFamily="65" charset="-122"/>
                <a:ea typeface="宋体" pitchFamily="65" charset="-122"/>
              </a:rPr>
              <a:t>浪线部分位于文章的结尾部分,作者用特写镜头,把整个汴京夜景定格在这幅画面上——一间</a:t>
            </a:r>
            <a:r>
              <a:rPr dirty="0"/>
              <a:t/>
            </a:r>
            <a:br>
              <a:rPr dirty="0"/>
            </a:br>
            <a:r>
              <a:rPr lang="zh-CN" altLang="en-US" sz="1530" kern="0" dirty="0" smtClean="0">
                <a:solidFill>
                  <a:srgbClr val="000000"/>
                </a:solidFill>
                <a:latin typeface="Times New Roman" pitchFamily="65" charset="-122"/>
                <a:ea typeface="宋体" pitchFamily="65" charset="-122"/>
              </a:rPr>
              <a:t>小木楼、一盏八角宫灯、一个穿猩红雪衫的姑娘。分析这10个“一”的艺术效果时,不仅要</a:t>
            </a:r>
            <a:r>
              <a:rPr dirty="0"/>
              <a:t/>
            </a:r>
            <a:br>
              <a:rPr dirty="0"/>
            </a:br>
            <a:r>
              <a:rPr lang="zh-CN" altLang="en-US" sz="1530" kern="0" dirty="0" smtClean="0">
                <a:solidFill>
                  <a:srgbClr val="000000"/>
                </a:solidFill>
                <a:latin typeface="Times New Roman" pitchFamily="65" charset="-122"/>
                <a:ea typeface="宋体" pitchFamily="65" charset="-122"/>
              </a:rPr>
              <a:t>分析波浪线部分描绘了怎样让人“怦然心动”的画面,还要联系上下文,分析上文绚丽热闹的</a:t>
            </a:r>
            <a:r>
              <a:rPr dirty="0"/>
              <a:t/>
            </a:r>
            <a:br>
              <a:rPr dirty="0"/>
            </a:br>
            <a:r>
              <a:rPr lang="zh-CN" altLang="en-US" sz="1530" kern="0" dirty="0" smtClean="0">
                <a:solidFill>
                  <a:srgbClr val="000000"/>
                </a:solidFill>
                <a:latin typeface="Times New Roman" pitchFamily="65" charset="-122"/>
                <a:ea typeface="宋体" pitchFamily="65" charset="-122"/>
              </a:rPr>
              <a:t>大场面与此时安静幽微的红云灯影形成的反差效果。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①先写街的繁荣做铺垫,引出人潮汹涌。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②再写游人众多,为后面观灯受阻埋下伏笔。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③最后写观灯盛况,把作品推向高潮并点题。</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④层层铺垫,层层推进。</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本题考查分析作品构思技巧的能力。题目要求分析作者先写街、再写人、后写灯在</a:t>
            </a:r>
            <a:r>
              <a:rPr dirty="0"/>
              <a:t/>
            </a:r>
            <a:br>
              <a:rPr dirty="0"/>
            </a:br>
            <a:r>
              <a:rPr lang="zh-CN" altLang="en-US" sz="1530" kern="0" dirty="0" smtClean="0">
                <a:solidFill>
                  <a:srgbClr val="000000"/>
                </a:solidFill>
                <a:latin typeface="Times New Roman" pitchFamily="65" charset="-122"/>
                <a:ea typeface="宋体" pitchFamily="65" charset="-122"/>
              </a:rPr>
              <a:t>结构上的妙处,可将问题转化为分析“街—人—灯”三者之间的关系。整体来说,街是赏灯人</a:t>
            </a:r>
            <a:r>
              <a:rPr dirty="0"/>
              <a:t/>
            </a:r>
            <a:br>
              <a:rPr dirty="0"/>
            </a:br>
            <a:r>
              <a:rPr lang="zh-CN" altLang="en-US" sz="1530" kern="0" dirty="0" smtClean="0">
                <a:solidFill>
                  <a:srgbClr val="000000"/>
                </a:solidFill>
                <a:latin typeface="Times New Roman" pitchFamily="65" charset="-122"/>
                <a:ea typeface="宋体" pitchFamily="65" charset="-122"/>
              </a:rPr>
              <a:t>活动的场所,也是灯展的大背景。具体来说,先写街道繁荣古朴,“相映成趣”,吸引了众多游</a:t>
            </a:r>
            <a:r>
              <a:rPr dirty="0"/>
              <a:t/>
            </a:r>
            <a:br>
              <a:rPr dirty="0"/>
            </a:br>
            <a:r>
              <a:rPr lang="zh-CN" altLang="en-US" sz="1530" kern="0" dirty="0" smtClean="0">
                <a:solidFill>
                  <a:srgbClr val="000000"/>
                </a:solidFill>
                <a:latin typeface="Times New Roman" pitchFamily="65" charset="-122"/>
                <a:ea typeface="宋体" pitchFamily="65" charset="-122"/>
              </a:rPr>
              <a:t>人;再写赏灯者人山人海,“黑压压一片”,为下文作者急于观灯而“无法行走”做铺垫,也暗</a:t>
            </a:r>
            <a:endParaRPr lang="en-US" altLang="zh-CN" sz="153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示灯展之美;最后浓墨重彩绘“华灯”,让人感受到汴京的美丽风景。</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①庆幸遇上了改革开放的好时代,对城市发展新气象感到新奇。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②有感于游人众多,人民生活富裕,精神焕发。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③现代科技让汴京灯节重现历史繁华,实现了“我”的“星河梦”。</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本题考查从不同角度和层面发掘作品意蕴的能力。(我)“感到如此新奇和庆幸”位于</a:t>
            </a:r>
            <a:r>
              <a:rPr dirty="0"/>
              <a:t/>
            </a:r>
            <a:br>
              <a:rPr dirty="0"/>
            </a:br>
            <a:r>
              <a:rPr lang="zh-CN" altLang="en-US" sz="1530" kern="0" dirty="0" smtClean="0">
                <a:solidFill>
                  <a:srgbClr val="000000"/>
                </a:solidFill>
                <a:latin typeface="Times New Roman" pitchFamily="65" charset="-122"/>
                <a:ea typeface="宋体" pitchFamily="65" charset="-122"/>
              </a:rPr>
              <a:t>本文第5段,“新奇和庆幸”是作者游览辉煌汴京的整体感想。探究其深层意蕴时要联系本文</a:t>
            </a:r>
            <a:r>
              <a:rPr dirty="0"/>
              <a:t/>
            </a:r>
            <a:br>
              <a:rPr dirty="0"/>
            </a:br>
            <a:r>
              <a:rPr lang="zh-CN" altLang="en-US" sz="1530" kern="0" dirty="0" smtClean="0">
                <a:solidFill>
                  <a:srgbClr val="000000"/>
                </a:solidFill>
                <a:latin typeface="Times New Roman" pitchFamily="65" charset="-122"/>
                <a:ea typeface="宋体" pitchFamily="65" charset="-122"/>
              </a:rPr>
              <a:t>的主题来挖掘,尤其是“假如没有改革开放</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大饱眼福和口服吗?”则直接点明了“庆幸”</a:t>
            </a:r>
            <a:r>
              <a:rPr dirty="0"/>
              <a:t/>
            </a:r>
            <a:br>
              <a:rPr dirty="0"/>
            </a:br>
            <a:r>
              <a:rPr lang="zh-CN" altLang="en-US" sz="1530" kern="0" dirty="0" smtClean="0">
                <a:solidFill>
                  <a:srgbClr val="000000"/>
                </a:solidFill>
                <a:latin typeface="Times New Roman" pitchFamily="65" charset="-122"/>
                <a:ea typeface="宋体" pitchFamily="65" charset="-122"/>
              </a:rPr>
              <a:t>的深层意蕴——百姓物质生活、精神面貌的改善。而“新奇”则不仅点明了作者对于“现</a:t>
            </a:r>
            <a:r>
              <a:rPr dirty="0"/>
              <a:t/>
            </a:r>
            <a:br>
              <a:rPr dirty="0"/>
            </a:br>
            <a:r>
              <a:rPr lang="zh-CN" altLang="en-US" sz="1530" kern="0" dirty="0" smtClean="0">
                <a:solidFill>
                  <a:srgbClr val="000000"/>
                </a:solidFill>
                <a:latin typeface="Times New Roman" pitchFamily="65" charset="-122"/>
                <a:ea typeface="宋体" pitchFamily="65" charset="-122"/>
              </a:rPr>
              <a:t>代科技灯展”的震惊,更重温了作者的星河之梦——作者儿时一直想抖落天河里的星星,而今</a:t>
            </a:r>
            <a:r>
              <a:rPr dirty="0"/>
              <a:t/>
            </a:r>
            <a:br>
              <a:rPr dirty="0"/>
            </a:br>
            <a:r>
              <a:rPr lang="zh-CN" altLang="en-US" sz="1530" kern="0" dirty="0" smtClean="0">
                <a:solidFill>
                  <a:srgbClr val="000000"/>
                </a:solidFill>
                <a:latin typeface="Times New Roman" pitchFamily="65" charset="-122"/>
                <a:ea typeface="宋体" pitchFamily="65" charset="-122"/>
              </a:rPr>
              <a:t>游览汴京后,果然梦见天上“灯雨”洒落在汴京,这让作者激动万分。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四、(2017课标全国Ⅱ,4—6)阅读下面的文字,回答问题。(14分)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窗子以外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林徽因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话从哪里说起?等到你要说话,什么话都是那样渺茫地找不到个源头。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此刻,就在我眼帘底下坐着,是四个乡下人的背影:一个头上包着黯黑的白布,两个褪色的蓝布,</a:t>
            </a:r>
            <a:r>
              <a:rPr dirty="0"/>
              <a:t/>
            </a:r>
            <a:br>
              <a:rPr dirty="0"/>
            </a:br>
            <a:r>
              <a:rPr lang="zh-CN" altLang="en-US" sz="1530" kern="0" dirty="0" smtClean="0">
                <a:solidFill>
                  <a:srgbClr val="000000"/>
                </a:solidFill>
                <a:latin typeface="Times New Roman" pitchFamily="65" charset="-122"/>
                <a:ea typeface="宋体" pitchFamily="65" charset="-122"/>
              </a:rPr>
              <a:t>又一个光头。他们支起膝盖,半蹲半坐的,在溪沿的短墙上休息。每人手里一件简单的东西:一</a:t>
            </a:r>
            <a:r>
              <a:rPr dirty="0"/>
              <a:t/>
            </a:r>
            <a:br>
              <a:rPr dirty="0"/>
            </a:br>
            <a:r>
              <a:rPr lang="zh-CN" altLang="en-US" sz="1530" kern="0" dirty="0" smtClean="0">
                <a:solidFill>
                  <a:srgbClr val="000000"/>
                </a:solidFill>
                <a:latin typeface="Times New Roman" pitchFamily="65" charset="-122"/>
                <a:ea typeface="宋体" pitchFamily="65" charset="-122"/>
              </a:rPr>
              <a:t>个是白木棒,一个篮子,那两个在树荫底下我看不清楚。无疑地他们已经走了许多路,再过一</a:t>
            </a:r>
            <a:r>
              <a:rPr dirty="0"/>
              <a:t/>
            </a:r>
            <a:br>
              <a:rPr dirty="0"/>
            </a:br>
            <a:r>
              <a:rPr lang="zh-CN" altLang="en-US" sz="1530" kern="0" dirty="0" smtClean="0">
                <a:solidFill>
                  <a:srgbClr val="000000"/>
                </a:solidFill>
                <a:latin typeface="Times New Roman" pitchFamily="65" charset="-122"/>
                <a:ea typeface="宋体" pitchFamily="65" charset="-122"/>
              </a:rPr>
              <a:t>刻,抽完一筒旱烟以后,是还要走许多路的。兰花烟的香味频频随着微风,袭到我官觉上来,模</a:t>
            </a:r>
            <a:r>
              <a:rPr dirty="0"/>
              <a:t/>
            </a:r>
            <a:br>
              <a:rPr dirty="0"/>
            </a:br>
            <a:r>
              <a:rPr lang="zh-CN" altLang="en-US" sz="1530" kern="0" dirty="0" smtClean="0">
                <a:solidFill>
                  <a:srgbClr val="000000"/>
                </a:solidFill>
                <a:latin typeface="Times New Roman" pitchFamily="65" charset="-122"/>
                <a:ea typeface="宋体" pitchFamily="65" charset="-122"/>
              </a:rPr>
              <a:t>糊中还有几段山西梆子的声调,虽然他们坐的地方是在我廊子的铁纱窗以外。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永远是窗子以外,不是铁纱窗就是玻璃窗,总而言之,窗子以外!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所有的活动的颜色、声音、生的滋味,全在那里的,你并不是不能看到,只不过是永远地在你窗</a:t>
            </a:r>
            <a:r>
              <a:rPr dirty="0"/>
              <a:t/>
            </a:r>
            <a:br>
              <a:rPr dirty="0"/>
            </a:br>
            <a:r>
              <a:rPr lang="zh-CN" altLang="en-US" sz="1530" kern="0" dirty="0" smtClean="0">
                <a:solidFill>
                  <a:srgbClr val="000000"/>
                </a:solidFill>
                <a:latin typeface="Times New Roman" pitchFamily="65" charset="-122"/>
                <a:ea typeface="宋体" pitchFamily="65" charset="-122"/>
              </a:rPr>
              <a:t>子以外罢了。多少百里的平原土地,多少区域的起伏的山峦,昨天由窗子外映进你的眼帘,那是</a:t>
            </a:r>
            <a:r>
              <a:rPr dirty="0"/>
              <a:t/>
            </a:r>
            <a:br>
              <a:rPr dirty="0"/>
            </a:br>
            <a:r>
              <a:rPr lang="zh-CN" altLang="en-US" sz="1530" kern="0" dirty="0" smtClean="0">
                <a:solidFill>
                  <a:srgbClr val="000000"/>
                </a:solidFill>
                <a:latin typeface="Times New Roman" pitchFamily="65" charset="-122"/>
                <a:ea typeface="宋体" pitchFamily="65" charset="-122"/>
              </a:rPr>
              <a:t>多少生命日夜在活动着的所在;每一根青的什么麦黍,都有人流过汗;每一粒黄的什么米粟,都</a:t>
            </a:r>
            <a:r>
              <a:rPr dirty="0"/>
              <a:t/>
            </a:r>
            <a:br>
              <a:rPr dirty="0"/>
            </a:br>
            <a:r>
              <a:rPr lang="zh-CN" altLang="en-US" sz="1530" kern="0" dirty="0" smtClean="0">
                <a:solidFill>
                  <a:srgbClr val="000000"/>
                </a:solidFill>
                <a:latin typeface="Times New Roman" pitchFamily="65" charset="-122"/>
                <a:ea typeface="宋体" pitchFamily="65" charset="-122"/>
              </a:rPr>
              <a:t>有人吃去;其间还有的是周折,是热闹,是紧张!可是你则并不一定能看见,因为那所有的周折,热</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991377"/>
            <a:ext cx="8127000" cy="553997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闹,紧张,全都在你窗子以外展演着。</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在家里罢,你坐在书房里,窗子以外的景物本就有限。那里两树马缨,几棵丁香;榆叶梅横出疯</a:t>
            </a:r>
            <a:r>
              <a:rPr sz="1500" dirty="0"/>
              <a:t/>
            </a:r>
            <a:br>
              <a:rPr sz="1500" dirty="0"/>
            </a:br>
            <a:r>
              <a:rPr lang="zh-CN" altLang="en-US" sz="1500" kern="0" dirty="0" smtClean="0">
                <a:solidFill>
                  <a:srgbClr val="000000"/>
                </a:solidFill>
                <a:latin typeface="Times New Roman" pitchFamily="65" charset="-122"/>
                <a:ea typeface="宋体" pitchFamily="65" charset="-122"/>
              </a:rPr>
              <a:t>杈的一大枝;海棠因为缺乏阳光,每年只开个两三朵——叶子上满是虫蚁吃的创痕,还卷着一点</a:t>
            </a:r>
            <a:r>
              <a:rPr sz="1500" dirty="0"/>
              <a:t/>
            </a:r>
            <a:br>
              <a:rPr sz="1500" dirty="0"/>
            </a:br>
            <a:r>
              <a:rPr lang="zh-CN" altLang="en-US" sz="1500" kern="0" dirty="0" smtClean="0">
                <a:solidFill>
                  <a:srgbClr val="000000"/>
                </a:solidFill>
                <a:latin typeface="Times New Roman" pitchFamily="65" charset="-122"/>
                <a:ea typeface="宋体" pitchFamily="65" charset="-122"/>
              </a:rPr>
              <a:t>焦黄的边;廊子幽秀地开着扇子式,六边形的格子窗,透过外院的日光,外院的杂音。什么送煤</a:t>
            </a:r>
            <a:r>
              <a:rPr sz="1500" dirty="0"/>
              <a:t/>
            </a:r>
            <a:br>
              <a:rPr sz="1500" dirty="0"/>
            </a:br>
            <a:r>
              <a:rPr lang="zh-CN" altLang="en-US" sz="1500" kern="0" dirty="0" smtClean="0">
                <a:solidFill>
                  <a:srgbClr val="000000"/>
                </a:solidFill>
                <a:latin typeface="Times New Roman" pitchFamily="65" charset="-122"/>
                <a:ea typeface="宋体" pitchFamily="65" charset="-122"/>
              </a:rPr>
              <a:t>的来了,偶然你看到一个两个被煤炭染成黔黑的脸;什么米送到了,一个人掮着一大口袋在背</a:t>
            </a:r>
            <a:r>
              <a:rPr sz="1500" dirty="0"/>
              <a:t/>
            </a:r>
            <a:br>
              <a:rPr sz="1500" dirty="0"/>
            </a:br>
            <a:r>
              <a:rPr lang="zh-CN" altLang="en-US" sz="1500" kern="0" dirty="0" smtClean="0">
                <a:solidFill>
                  <a:srgbClr val="000000"/>
                </a:solidFill>
                <a:latin typeface="Times New Roman" pitchFamily="65" charset="-122"/>
                <a:ea typeface="宋体" pitchFamily="65" charset="-122"/>
              </a:rPr>
              <a:t>上,慢慢踱过屏门;还有自来水、电灯、电话公司来收账的,胸口斜挂着皮口袋,手里推着一辆</a:t>
            </a:r>
            <a:r>
              <a:rPr sz="1500" dirty="0"/>
              <a:t/>
            </a:r>
            <a:br>
              <a:rPr sz="1500" dirty="0"/>
            </a:br>
            <a:r>
              <a:rPr lang="zh-CN" altLang="en-US" sz="1500" kern="0" dirty="0" smtClean="0">
                <a:solidFill>
                  <a:srgbClr val="000000"/>
                </a:solidFill>
                <a:latin typeface="Times New Roman" pitchFamily="65" charset="-122"/>
                <a:ea typeface="宋体" pitchFamily="65" charset="-122"/>
              </a:rPr>
              <a:t>自行车;更有时厨子来个朋友了,满脸的笑容,“好呀,好呀!”地走进门房;什么赵妈的丈夫来拿</a:t>
            </a:r>
            <a:r>
              <a:rPr sz="1500" dirty="0"/>
              <a:t/>
            </a:r>
            <a:br>
              <a:rPr sz="1500" dirty="0"/>
            </a:br>
            <a:r>
              <a:rPr lang="zh-CN" altLang="en-US" sz="1500" kern="0" dirty="0" smtClean="0">
                <a:solidFill>
                  <a:srgbClr val="000000"/>
                </a:solidFill>
                <a:latin typeface="Times New Roman" pitchFamily="65" charset="-122"/>
                <a:ea typeface="宋体" pitchFamily="65" charset="-122"/>
              </a:rPr>
              <a:t>钱了,那是每月一号一点都不差的,早来了你就听到两个人唧唧哝哝争吵的声浪。那里不是没</a:t>
            </a:r>
            <a:r>
              <a:rPr sz="1500" dirty="0"/>
              <a:t/>
            </a:r>
            <a:br>
              <a:rPr sz="1500" dirty="0"/>
            </a:br>
            <a:r>
              <a:rPr lang="zh-CN" altLang="en-US" sz="1500" kern="0" dirty="0" smtClean="0">
                <a:solidFill>
                  <a:srgbClr val="000000"/>
                </a:solidFill>
                <a:latin typeface="Times New Roman" pitchFamily="65" charset="-122"/>
                <a:ea typeface="宋体" pitchFamily="65" charset="-122"/>
              </a:rPr>
              <a:t>有颜色、声音、生的一切活动,只是他们和你总隔个窗子,——扇子式的,六边形的,纱的,玻璃的!</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你气闷了,把笔一搁说,这叫做什么生活!检点行装说,走了,走了,这沉闷没有生气的生活,实在</a:t>
            </a:r>
            <a:r>
              <a:rPr sz="1500" dirty="0"/>
              <a:t/>
            </a:r>
            <a:br>
              <a:rPr sz="1500" dirty="0"/>
            </a:br>
            <a:r>
              <a:rPr lang="zh-CN" altLang="en-US" sz="1500" kern="0" dirty="0" smtClean="0">
                <a:solidFill>
                  <a:srgbClr val="000000"/>
                </a:solidFill>
                <a:latin typeface="Times New Roman" pitchFamily="65" charset="-122"/>
                <a:ea typeface="宋体" pitchFamily="65" charset="-122"/>
              </a:rPr>
              <a:t>受不了,我要换个样子过活去。健康的旅行既可以看看山水古刹的名胜,又可以知道点内地纯</a:t>
            </a:r>
            <a:r>
              <a:rPr sz="1500" dirty="0"/>
              <a:t/>
            </a:r>
            <a:br>
              <a:rPr sz="1500" dirty="0"/>
            </a:br>
            <a:r>
              <a:rPr lang="zh-CN" altLang="en-US" sz="1500" kern="0" dirty="0" smtClean="0">
                <a:solidFill>
                  <a:srgbClr val="000000"/>
                </a:solidFill>
                <a:latin typeface="Times New Roman" pitchFamily="65" charset="-122"/>
                <a:ea typeface="宋体" pitchFamily="65" charset="-122"/>
              </a:rPr>
              <a:t>朴的人情风俗。走了,走了,天气还不算太坏,就是走他一个月六礼拜也是值得的。</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没想到不管你走到哪里,你永远免不了坐在窗子以内的。不错,许多时髦的学者常常骄傲地带</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上“考察”的神气</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架上科学的眼镜</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偶然走到哪里一个陌生的地方瞭望</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但那无形中的窗子是</a:t>
            </a:r>
            <a:r>
              <a:rPr lang="zh-CN" altLang="en-US" sz="1500" dirty="0" smtClean="0"/>
              <a:t/>
            </a:r>
            <a:br>
              <a:rPr lang="zh-CN" altLang="en-US" sz="1500" dirty="0" smtClean="0"/>
            </a:br>
            <a:r>
              <a:rPr lang="zh-CN" altLang="en-US" sz="1500" kern="0" dirty="0" smtClean="0">
                <a:solidFill>
                  <a:srgbClr val="000000"/>
                </a:solidFill>
                <a:latin typeface="Times New Roman" pitchFamily="65" charset="-122"/>
                <a:ea typeface="宋体" pitchFamily="65" charset="-122"/>
              </a:rPr>
              <a:t>仍然存在的。不信</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你检查他们的行李</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有谁不带着罐头食品</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帆布床</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以及别的证明你还在你</a:t>
            </a:r>
            <a:r>
              <a:rPr lang="zh-CN" altLang="en-US" sz="1500" dirty="0" smtClean="0"/>
              <a:t/>
            </a:r>
            <a:br>
              <a:rPr lang="zh-CN" altLang="en-US" sz="1500" dirty="0" smtClean="0"/>
            </a:br>
            <a:r>
              <a:rPr lang="zh-CN" altLang="en-US" sz="1500" kern="0" dirty="0" smtClean="0">
                <a:solidFill>
                  <a:srgbClr val="000000"/>
                </a:solidFill>
                <a:latin typeface="Times New Roman" pitchFamily="65" charset="-122"/>
                <a:ea typeface="宋体" pitchFamily="65" charset="-122"/>
              </a:rPr>
              <a:t>窗子以内的种种零星用品</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你再摸一摸他们的皮包</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那里短不了有些钞票</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一到一个地方</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你有</a:t>
            </a:r>
            <a:endParaRPr lang="zh-CN" altLang="en-US" sz="1500"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924701"/>
            <a:ext cx="8127250" cy="5623520"/>
            <a:chOff x="539750" y="848501"/>
            <a:chExt cx="8127250" cy="5623520"/>
          </a:xfrm>
        </p:grpSpPr>
        <p:sp>
          <p:nvSpPr>
            <p:cNvPr id="2" name="TextBox 2"/>
            <p:cNvSpPr txBox="1"/>
            <p:nvPr/>
          </p:nvSpPr>
          <p:spPr>
            <a:xfrm>
              <a:off x="540000" y="848501"/>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的是一个提梁的小小世界。不管你的窗子朝向哪里望,所看到的多半则仍是在你窗子以外,隔</a:t>
              </a:r>
              <a:r>
                <a:rPr dirty="0"/>
                <a:t/>
              </a:r>
              <a:br>
                <a:rPr dirty="0"/>
              </a:br>
              <a:r>
                <a:rPr lang="zh-CN" altLang="en-US" sz="1530" kern="0" dirty="0" smtClean="0">
                  <a:solidFill>
                    <a:srgbClr val="000000"/>
                  </a:solidFill>
                  <a:latin typeface="Times New Roman" pitchFamily="65" charset="-122"/>
                  <a:ea typeface="宋体" pitchFamily="65" charset="-122"/>
                </a:rPr>
                <a:t>层玻璃,或是铁纱!隐隐约约你看到一些颜色,听到一些声音,如果你私下满足了,那也没有什么,</a:t>
              </a:r>
              <a:r>
                <a:rPr dirty="0"/>
                <a:t/>
              </a:r>
              <a:br>
                <a:rPr dirty="0"/>
              </a:br>
              <a:r>
                <a:rPr lang="zh-CN" altLang="en-US" sz="1530" kern="0" dirty="0" smtClean="0">
                  <a:solidFill>
                    <a:srgbClr val="000000"/>
                  </a:solidFill>
                  <a:latin typeface="Times New Roman" pitchFamily="65" charset="-122"/>
                  <a:ea typeface="宋体" pitchFamily="65" charset="-122"/>
                </a:rPr>
                <a:t>只是千万别高兴起来说什么接触了,认识了若干事物人情,天知道那是罪过!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1.下列对文本相关内容和艺术特色的分析鉴赏,不正确的一项是(3分)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A.第二段描写窗外四个乡下人的背影,笔触细致,表露出观看者对他们的陌生与好奇,并引发下</a:t>
              </a:r>
              <a:r>
                <a:rPr dirty="0"/>
                <a:t/>
              </a:r>
              <a:br>
                <a:rPr dirty="0"/>
              </a:br>
              <a:r>
                <a:rPr lang="zh-CN" altLang="en-US" sz="1530" kern="0" dirty="0" smtClean="0">
                  <a:solidFill>
                    <a:srgbClr val="000000"/>
                  </a:solidFill>
                  <a:latin typeface="Times New Roman" pitchFamily="65" charset="-122"/>
                  <a:ea typeface="宋体" pitchFamily="65" charset="-122"/>
                </a:rPr>
                <a:t>文关于窗子内外的感叹。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B.既然所有活动的颜色、声音、生的滋味,永远都只在窗子之外,那么通过健康的旅行,领略了</a:t>
              </a:r>
              <a:r>
                <a:rPr dirty="0"/>
                <a:t/>
              </a:r>
              <a:br>
                <a:rPr dirty="0"/>
              </a:br>
              <a:r>
                <a:rPr lang="zh-CN" altLang="en-US" sz="1530" kern="0" dirty="0" smtClean="0">
                  <a:solidFill>
                    <a:srgbClr val="000000"/>
                  </a:solidFill>
                  <a:latin typeface="Times New Roman" pitchFamily="65" charset="-122"/>
                  <a:ea typeface="宋体" pitchFamily="65" charset="-122"/>
                </a:rPr>
                <a:t>名胜古迹和风土人情,就会获得深刻的认识。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C.本文写“时髦的学者”架上“科学的眼镜”,到陌生的地方“瞭望”,是以调侃的方式来讥</a:t>
              </a:r>
              <a:r>
                <a:rPr dirty="0"/>
                <a:t/>
              </a:r>
              <a:br>
                <a:rPr dirty="0"/>
              </a:br>
              <a:r>
                <a:rPr lang="zh-CN" altLang="en-US" sz="1530" kern="0" dirty="0" smtClean="0">
                  <a:solidFill>
                    <a:srgbClr val="000000"/>
                  </a:solidFill>
                  <a:latin typeface="Times New Roman" pitchFamily="65" charset="-122"/>
                  <a:ea typeface="宋体" pitchFamily="65" charset="-122"/>
                </a:rPr>
                <a:t>刺他们的“考察”不过是浮光掠影罢了。</a:t>
              </a:r>
              <a:endParaRPr lang="zh-CN" altLang="en-US" dirty="0"/>
            </a:p>
          </p:txBody>
        </p:sp>
        <p:sp>
          <p:nvSpPr>
            <p:cNvPr id="3" name="TextBox 2"/>
            <p:cNvSpPr txBox="1"/>
            <p:nvPr/>
          </p:nvSpPr>
          <p:spPr>
            <a:xfrm>
              <a:off x="539750" y="4706153"/>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D.开头的“话从哪里说起”一句看似多余而突兀,但读完全文之后,就会明白作者正是从那种</a:t>
              </a:r>
              <a:r>
                <a:rPr dirty="0"/>
                <a:t/>
              </a:r>
              <a:br>
                <a:rPr dirty="0"/>
              </a:br>
              <a:r>
                <a:rPr lang="zh-CN" altLang="en-US" sz="1530" kern="0" dirty="0" smtClean="0">
                  <a:solidFill>
                    <a:srgbClr val="000000"/>
                  </a:solidFill>
                  <a:latin typeface="Times New Roman" pitchFamily="65" charset="-122"/>
                  <a:ea typeface="宋体" pitchFamily="65" charset="-122"/>
                </a:rPr>
                <a:t>渺茫之感开始梳理自己思路的。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2.结合全文,说明文中“窗子”的含义。(5分)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3.作者交替使用“你”和“我”两个不同的人称,其中蕴含着怎样的态度?请结合全文进行分</a:t>
              </a:r>
              <a:r>
                <a:rPr dirty="0"/>
                <a:t/>
              </a:r>
              <a:br>
                <a:rPr dirty="0"/>
              </a:br>
              <a:r>
                <a:rPr lang="zh-CN" altLang="en-US" sz="1530" kern="0" dirty="0" smtClean="0">
                  <a:solidFill>
                    <a:srgbClr val="000000"/>
                  </a:solidFill>
                  <a:latin typeface="Times New Roman" pitchFamily="65" charset="-122"/>
                  <a:ea typeface="宋体" pitchFamily="65" charset="-122"/>
                </a:rPr>
                <a:t>析。(6分)</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B　本题考查对作品内容和艺术特色的分析鉴赏能力。据全文尾句中“千万别高兴</a:t>
            </a:r>
            <a:r>
              <a:rPr dirty="0"/>
              <a:t/>
            </a:r>
            <a:br>
              <a:rPr dirty="0"/>
            </a:br>
            <a:r>
              <a:rPr lang="zh-CN" altLang="en-US" sz="1530" kern="0" dirty="0" smtClean="0">
                <a:solidFill>
                  <a:srgbClr val="000000"/>
                </a:solidFill>
                <a:latin typeface="Times New Roman" pitchFamily="65" charset="-122"/>
                <a:ea typeface="宋体" pitchFamily="65" charset="-122"/>
              </a:rPr>
              <a:t>起来说什么接触了,认识了若干事物人情,天知道那是罪过”可知,作者认为,外出旅行未必能</a:t>
            </a:r>
            <a:r>
              <a:rPr dirty="0"/>
              <a:t/>
            </a:r>
            <a:br>
              <a:rPr dirty="0"/>
            </a:br>
            <a:r>
              <a:rPr lang="zh-CN" altLang="en-US" sz="1530" kern="0" dirty="0" smtClean="0">
                <a:solidFill>
                  <a:srgbClr val="000000"/>
                </a:solidFill>
                <a:latin typeface="Times New Roman" pitchFamily="65" charset="-122"/>
                <a:ea typeface="宋体" pitchFamily="65" charset="-122"/>
              </a:rPr>
              <a:t>深入认识事物人情,故选项B中“通过</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就会获得深刻的认识”的表述曲解文意。</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易错警示　</a:t>
            </a:r>
            <a:r>
              <a:rPr lang="zh-CN" altLang="en-US" sz="1530" kern="0" dirty="0" smtClean="0">
                <a:solidFill>
                  <a:srgbClr val="000000"/>
                </a:solidFill>
                <a:latin typeface="Times New Roman" pitchFamily="65" charset="-122"/>
                <a:ea typeface="宋体" pitchFamily="65" charset="-122"/>
              </a:rPr>
              <a:t>细描(详写)的标志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不少考生认为A项“笔触细致”是错误的,因为第二段仅用三句就描写了四个乡下人的形</a:t>
            </a:r>
            <a:r>
              <a:rPr dirty="0"/>
              <a:t/>
            </a:r>
            <a:br>
              <a:rPr dirty="0"/>
            </a:br>
            <a:r>
              <a:rPr lang="zh-CN" altLang="en-US" sz="1530" kern="0" dirty="0" smtClean="0">
                <a:solidFill>
                  <a:srgbClr val="000000"/>
                </a:solidFill>
                <a:latin typeface="Times New Roman" pitchFamily="65" charset="-122"/>
                <a:ea typeface="宋体" pitchFamily="65" charset="-122"/>
              </a:rPr>
              <a:t>象。但细描并非一定要浓墨重彩,只要能抓住几个典型细节来描写就可以了。如作者在描述</a:t>
            </a:r>
            <a:r>
              <a:rPr dirty="0"/>
              <a:t/>
            </a:r>
            <a:br>
              <a:rPr dirty="0"/>
            </a:br>
            <a:r>
              <a:rPr lang="zh-CN" altLang="en-US" sz="1530" kern="0" dirty="0" smtClean="0">
                <a:solidFill>
                  <a:srgbClr val="000000"/>
                </a:solidFill>
                <a:latin typeface="Times New Roman" pitchFamily="65" charset="-122"/>
                <a:ea typeface="宋体" pitchFamily="65" charset="-122"/>
              </a:rPr>
              <a:t>乡下人的头巾时,用“黯黑的白布”(而非白布)、“褪色的蓝布”(而非蓝布),可见作者观</a:t>
            </a:r>
            <a:r>
              <a:rPr dirty="0"/>
              <a:t/>
            </a:r>
            <a:br>
              <a:rPr dirty="0"/>
            </a:br>
            <a:r>
              <a:rPr lang="zh-CN" altLang="en-US" sz="1530" kern="0" dirty="0" smtClean="0">
                <a:solidFill>
                  <a:srgbClr val="000000"/>
                </a:solidFill>
                <a:latin typeface="Times New Roman" pitchFamily="65" charset="-122"/>
                <a:ea typeface="宋体" pitchFamily="65" charset="-122"/>
              </a:rPr>
              <a:t>察、描绘之细致入微。</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①指具体的窗子,如铁纱窗、玻璃窗,分隔了不同的生活场景;②指“无形的窗子”,即</a:t>
            </a:r>
            <a:r>
              <a:rPr dirty="0"/>
              <a:t/>
            </a:r>
            <a:br>
              <a:rPr dirty="0"/>
            </a:br>
            <a:r>
              <a:rPr lang="zh-CN" altLang="en-US" sz="1530" kern="0" dirty="0" smtClean="0">
                <a:solidFill>
                  <a:srgbClr val="000000"/>
                </a:solidFill>
                <a:latin typeface="Times New Roman" pitchFamily="65" charset="-122"/>
                <a:ea typeface="宋体" pitchFamily="65" charset="-122"/>
              </a:rPr>
              <a:t>心态与观念的限制,造成了自我与外部世界的隔膜。</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本题考查体会重要词语丰富含义的能力。“窗子”含义指向本文标题的含义,文章二</a:t>
            </a:r>
            <a:r>
              <a:rPr dirty="0"/>
              <a:t/>
            </a:r>
            <a:br>
              <a:rPr dirty="0"/>
            </a:br>
            <a:r>
              <a:rPr lang="zh-CN" altLang="en-US" sz="1530" kern="0" dirty="0" smtClean="0">
                <a:solidFill>
                  <a:srgbClr val="000000"/>
                </a:solidFill>
                <a:latin typeface="Times New Roman" pitchFamily="65" charset="-122"/>
                <a:ea typeface="宋体" pitchFamily="65" charset="-122"/>
              </a:rPr>
              <a:t>至五段侧重写向窗外看到的不同的现实生活图景,且二至五段的结尾反复强调“铁纱窗”</a:t>
            </a:r>
            <a:r>
              <a:rPr dirty="0"/>
              <a:t/>
            </a:r>
            <a:br>
              <a:rPr dirty="0"/>
            </a:br>
            <a:r>
              <a:rPr lang="zh-CN" altLang="en-US" sz="1530" kern="0" dirty="0" smtClean="0">
                <a:solidFill>
                  <a:srgbClr val="000000"/>
                </a:solidFill>
                <a:latin typeface="Times New Roman" pitchFamily="65" charset="-122"/>
                <a:ea typeface="宋体" pitchFamily="65" charset="-122"/>
              </a:rPr>
              <a:t>“玻璃窗”“窗子以外”;再结合尾段中“无形中的窗子是仍然存在的”“你有的是一个提</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梁的小小世界”“隐隐约约”等信息可知,作者笔下的窗子,既有有形的,也有无形的;有形的</a:t>
            </a:r>
            <a:r>
              <a:rPr dirty="0"/>
              <a:t/>
            </a:r>
            <a:br>
              <a:rPr dirty="0"/>
            </a:br>
            <a:r>
              <a:rPr lang="zh-CN" altLang="en-US" sz="1530" kern="0" dirty="0" smtClean="0">
                <a:solidFill>
                  <a:srgbClr val="000000"/>
                </a:solidFill>
                <a:latin typeface="Times New Roman" pitchFamily="65" charset="-122"/>
                <a:ea typeface="宋体" pitchFamily="65" charset="-122"/>
              </a:rPr>
              <a:t>窗子指向具体不同材质、不同形状的窗子,无形的窗子指向人的不同的精神世界。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①转“我”为“你”,“你”成为自我观察与描写的对象,蕴含着作者冷静审视的态</a:t>
            </a:r>
            <a:r>
              <a:rPr dirty="0"/>
              <a:t/>
            </a:r>
            <a:br>
              <a:rPr dirty="0"/>
            </a:br>
            <a:r>
              <a:rPr lang="zh-CN" altLang="en-US" sz="1530" kern="0" dirty="0" smtClean="0">
                <a:solidFill>
                  <a:srgbClr val="000000"/>
                </a:solidFill>
                <a:latin typeface="Times New Roman" pitchFamily="65" charset="-122"/>
                <a:ea typeface="宋体" pitchFamily="65" charset="-122"/>
              </a:rPr>
              <a:t>度;②使用“你”的同时,又使用了“我”,蕴含着作者的自嘲与反思。</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作者在首段就提出问题,运用第二人称来叙述,设置了和读者面对面交流的亲切情景。</a:t>
            </a:r>
            <a:r>
              <a:rPr dirty="0"/>
              <a:t/>
            </a:r>
            <a:br>
              <a:rPr dirty="0"/>
            </a:br>
            <a:r>
              <a:rPr lang="zh-CN" altLang="en-US" sz="1530" kern="0" dirty="0" smtClean="0">
                <a:solidFill>
                  <a:srgbClr val="000000"/>
                </a:solidFill>
                <a:latin typeface="Times New Roman" pitchFamily="65" charset="-122"/>
                <a:ea typeface="宋体" pitchFamily="65" charset="-122"/>
              </a:rPr>
              <a:t>第二段主要运用第一人称,第四、五两段转换为第二人称,这三段细腻描写了“我”与“你”</a:t>
            </a:r>
            <a:r>
              <a:rPr dirty="0"/>
              <a:t/>
            </a:r>
            <a:br>
              <a:rPr dirty="0"/>
            </a:br>
            <a:r>
              <a:rPr lang="zh-CN" altLang="en-US" sz="1530" kern="0" dirty="0" smtClean="0">
                <a:solidFill>
                  <a:srgbClr val="000000"/>
                </a:solidFill>
                <a:latin typeface="Times New Roman" pitchFamily="65" charset="-122"/>
                <a:ea typeface="宋体" pitchFamily="65" charset="-122"/>
              </a:rPr>
              <a:t>看窗外或远或近的情形,体现了作者对“所有的活动的颜色、声音、生的滋味”的理性审</a:t>
            </a:r>
            <a:r>
              <a:rPr dirty="0"/>
              <a:t/>
            </a:r>
            <a:br>
              <a:rPr dirty="0"/>
            </a:br>
            <a:r>
              <a:rPr lang="zh-CN" altLang="en-US" sz="1530" kern="0" dirty="0" smtClean="0">
                <a:solidFill>
                  <a:srgbClr val="000000"/>
                </a:solidFill>
                <a:latin typeface="Times New Roman" pitchFamily="65" charset="-122"/>
                <a:ea typeface="宋体" pitchFamily="65" charset="-122"/>
              </a:rPr>
              <a:t>视。第六段中“你”和“我”两种人称交替出现,从“气闷”“受不了”“换个样子过活</a:t>
            </a:r>
            <a:r>
              <a:rPr dirty="0"/>
              <a:t/>
            </a:r>
            <a:br>
              <a:rPr dirty="0"/>
            </a:br>
            <a:r>
              <a:rPr lang="zh-CN" altLang="en-US" sz="1530" kern="0" dirty="0" smtClean="0">
                <a:solidFill>
                  <a:srgbClr val="000000"/>
                </a:solidFill>
                <a:latin typeface="Times New Roman" pitchFamily="65" charset="-122"/>
                <a:ea typeface="宋体" pitchFamily="65" charset="-122"/>
              </a:rPr>
              <a:t>去”等可看出作者的自我嘲讽与反思。</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五、(2017北京,19—24)阅读下面的作品,回答问题。(25分)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根河之恋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根河是鄂温克人</a:t>
            </a:r>
            <a:r>
              <a:rPr lang="zh-CN" altLang="en-US" sz="1152" kern="0" baseline="59000" dirty="0" smtClean="0">
                <a:solidFill>
                  <a:srgbClr val="000000"/>
                </a:solidFill>
                <a:latin typeface="Times New Roman" pitchFamily="65" charset="-122"/>
                <a:ea typeface="宋体" pitchFamily="65" charset="-122"/>
              </a:rPr>
              <a:t>[注]</a:t>
            </a:r>
            <a:r>
              <a:rPr lang="zh-CN" altLang="en-US" sz="1530" kern="0" dirty="0" smtClean="0">
                <a:solidFill>
                  <a:srgbClr val="000000"/>
                </a:solidFill>
                <a:latin typeface="Times New Roman" pitchFamily="65" charset="-122"/>
                <a:ea typeface="宋体" pitchFamily="65" charset="-122"/>
              </a:rPr>
              <a:t>的母亲河。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春天,根河从厚厚的冰层中泛起春潮,河的巨大生命力迸发开来,它推去坚冰,欢快地伸展腰肢,</a:t>
            </a:r>
            <a:r>
              <a:t/>
            </a:r>
            <a:br/>
            <a:r>
              <a:rPr lang="zh-CN" altLang="en-US" sz="1530" kern="0" dirty="0" smtClean="0">
                <a:solidFill>
                  <a:srgbClr val="000000"/>
                </a:solidFill>
                <a:latin typeface="Times New Roman" pitchFamily="65" charset="-122"/>
                <a:ea typeface="宋体" pitchFamily="65" charset="-122"/>
              </a:rPr>
              <a:t>向远方而去。这破冰时节的河水才是它真正的本色,纯真清冽,水晶一般透明。这条源自大兴</a:t>
            </a:r>
            <a:r>
              <a:t/>
            </a:r>
            <a:br/>
            <a:r>
              <a:rPr lang="zh-CN" altLang="en-US" sz="1530" kern="0" dirty="0" smtClean="0">
                <a:solidFill>
                  <a:srgbClr val="000000"/>
                </a:solidFill>
                <a:latin typeface="Times New Roman" pitchFamily="65" charset="-122"/>
                <a:ea typeface="宋体" pitchFamily="65" charset="-122"/>
              </a:rPr>
              <a:t>安岭的河,原本的名字“葛根高勒”,正是清澈透明的意思。在一个个春天的日子里,根河回到</a:t>
            </a:r>
            <a:r>
              <a:t/>
            </a:r>
            <a:br/>
            <a:r>
              <a:rPr lang="zh-CN" altLang="en-US" sz="1530" kern="0" dirty="0" smtClean="0">
                <a:solidFill>
                  <a:srgbClr val="000000"/>
                </a:solidFill>
                <a:latin typeface="Times New Roman" pitchFamily="65" charset="-122"/>
                <a:ea typeface="宋体" pitchFamily="65" charset="-122"/>
              </a:rPr>
              <a:t>童年,回到本真,然后再一次次丰满成熟,将涓涓乳汁流送给两岸的万千生物。</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传统的鄂温克人跟森林河流贴得最近。他们与驯鹿为伴,生活起居、狩猎劳动,都离不开看上</a:t>
            </a:r>
            <a:r>
              <a:t/>
            </a:r>
            <a:br/>
            <a:r>
              <a:rPr lang="zh-CN" altLang="en-US" sz="1530" kern="0" dirty="0" smtClean="0">
                <a:solidFill>
                  <a:srgbClr val="000000"/>
                </a:solidFill>
                <a:latin typeface="Times New Roman" pitchFamily="65" charset="-122"/>
                <a:ea typeface="宋体" pitchFamily="65" charset="-122"/>
              </a:rPr>
              <a:t>去“四不像”的驯鹿。眼下,这些温顺的大鹿在全世界已所剩不多,鄂温克人结束了最后的狩</a:t>
            </a:r>
            <a:r>
              <a:t/>
            </a:r>
            <a:br/>
            <a:r>
              <a:rPr lang="zh-CN" altLang="en-US" sz="1530" kern="0" dirty="0" smtClean="0">
                <a:solidFill>
                  <a:srgbClr val="000000"/>
                </a:solidFill>
                <a:latin typeface="Times New Roman" pitchFamily="65" charset="-122"/>
                <a:ea typeface="宋体" pitchFamily="65" charset="-122"/>
              </a:rPr>
              <a:t>猎,放下了猎枪。他们离开森林,进入城市或远走他乡,但敖鲁古雅部落受人尊重的长辈94岁的</a:t>
            </a:r>
            <a:r>
              <a:t/>
            </a:r>
            <a:br/>
            <a:r>
              <a:rPr lang="zh-CN" altLang="en-US" sz="1530" kern="0" dirty="0" smtClean="0">
                <a:solidFill>
                  <a:srgbClr val="000000"/>
                </a:solidFill>
                <a:latin typeface="Times New Roman" pitchFamily="65" charset="-122"/>
                <a:ea typeface="宋体" pitchFamily="65" charset="-122"/>
              </a:rPr>
              <a:t>玛丽亚·索一步也不想离开她的驯鹿。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一踏进根河,我就听说了她美丽的名字。先前见到过作家乌热尔图为这位老奶奶拍的一张照</a:t>
            </a:r>
            <a:r>
              <a:t/>
            </a:r>
            <a:br/>
            <a:r>
              <a:rPr lang="zh-CN" altLang="en-US" sz="1530" kern="0" dirty="0" smtClean="0">
                <a:solidFill>
                  <a:srgbClr val="000000"/>
                </a:solidFill>
                <a:latin typeface="Times New Roman" pitchFamily="65" charset="-122"/>
                <a:ea typeface="宋体" pitchFamily="65" charset="-122"/>
              </a:rPr>
              <a:t>片。白桦林里,老人穿着长袍,扎着头巾,侧身站在一头七叉犄角的驯鹿前,她微微佝偻着身子,</a:t>
            </a:r>
            <a:r>
              <a:t/>
            </a:r>
            <a:br/>
            <a:r>
              <a:rPr lang="zh-CN" altLang="en-US" sz="1530" kern="0" dirty="0" smtClean="0">
                <a:solidFill>
                  <a:srgbClr val="000000"/>
                </a:solidFill>
                <a:latin typeface="Times New Roman" pitchFamily="65" charset="-122"/>
                <a:ea typeface="宋体" pitchFamily="65" charset="-122"/>
              </a:rPr>
              <a:t>皱巴巴的手轻抚着鹿柔细的皮毛。鹿依偎在她的袍子下,那儿一定有着母亲的气息。她神色</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35992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入住的人家,很没经验地,也将管子接进了烟道,又恰逢顺时顺风,于是,来到我家厨房凑热闹</a:t>
            </a:r>
            <a:r>
              <a:rPr dirty="0"/>
              <a:t/>
            </a:r>
            <a:br>
              <a:rPr dirty="0"/>
            </a:br>
            <a:r>
              <a:rPr lang="zh-CN" altLang="en-US" sz="1530" kern="0" dirty="0" smtClean="0">
                <a:solidFill>
                  <a:srgbClr val="000000"/>
                </a:solidFill>
                <a:latin typeface="Times New Roman" pitchFamily="65" charset="-122"/>
                <a:ea typeface="宋体" pitchFamily="65" charset="-122"/>
              </a:rPr>
              <a:t>了。这一路的风格显然要温和、光滑一些,比较具有装饰感,唤起人的遐想。和它不那么实用</a:t>
            </a:r>
            <a:r>
              <a:rPr dirty="0"/>
              <a:t/>
            </a:r>
            <a:br>
              <a:rPr dirty="0"/>
            </a:br>
            <a:r>
              <a:rPr lang="zh-CN" altLang="en-US" sz="1530" kern="0" dirty="0" smtClean="0">
                <a:solidFill>
                  <a:srgbClr val="000000"/>
                </a:solidFill>
                <a:latin typeface="Times New Roman" pitchFamily="65" charset="-122"/>
                <a:ea typeface="宋体" pitchFamily="65" charset="-122"/>
              </a:rPr>
              <a:t>的性格相符,它并不是按着一日三餐来,不大有定规,有时一日来一次,有时一日来两次,有时一</a:t>
            </a:r>
            <a:r>
              <a:rPr dirty="0"/>
              <a:t/>
            </a:r>
            <a:br>
              <a:rPr dirty="0"/>
            </a:br>
            <a:r>
              <a:rPr lang="zh-CN" altLang="en-US" sz="1530" kern="0" dirty="0" smtClean="0">
                <a:solidFill>
                  <a:srgbClr val="000000"/>
                </a:solidFill>
                <a:latin typeface="Times New Roman" pitchFamily="65" charset="-122"/>
                <a:ea typeface="宋体" pitchFamily="65" charset="-122"/>
              </a:rPr>
              <a:t>日里一次不来,来时也不在吃饭的点上,而是想起了,就来,想不起,就不来,显得有些</a:t>
            </a:r>
            <a:r>
              <a:rPr lang="zh-CN" altLang="en-US" sz="1530" u="sng" kern="0" dirty="0" smtClean="0">
                <a:solidFill>
                  <a:srgbClr val="000000"/>
                </a:solidFill>
                <a:latin typeface="Times New Roman" pitchFamily="65" charset="-122"/>
                <a:ea typeface="宋体" pitchFamily="65" charset="-122"/>
              </a:rPr>
              <a:t>孱弱</a:t>
            </a:r>
            <a:r>
              <a:rPr lang="zh-CN" altLang="en-US" sz="1530" kern="0" dirty="0" smtClean="0">
                <a:solidFill>
                  <a:srgbClr val="000000"/>
                </a:solidFill>
                <a:latin typeface="Times New Roman" pitchFamily="65" charset="-122"/>
                <a:ea typeface="宋体" pitchFamily="65" charset="-122"/>
              </a:rPr>
              <a:t>似的。</a:t>
            </a:r>
            <a:r>
              <a:rPr dirty="0"/>
              <a:t/>
            </a:r>
            <a:br>
              <a:rPr dirty="0"/>
            </a:br>
            <a:r>
              <a:rPr lang="zh-CN" altLang="en-US" sz="1530" kern="0" dirty="0" smtClean="0">
                <a:solidFill>
                  <a:srgbClr val="000000"/>
                </a:solidFill>
                <a:latin typeface="Times New Roman" pitchFamily="65" charset="-122"/>
                <a:ea typeface="宋体" pitchFamily="65" charset="-122"/>
              </a:rPr>
              <a:t>而那先来的,从来一顿不落,转眼间,油烟全面铺开,又转眼间,油烟席卷而去,总是叱咤风云的气</a:t>
            </a:r>
            <a:r>
              <a:rPr dirty="0"/>
              <a:t/>
            </a:r>
            <a:br>
              <a:rPr dirty="0"/>
            </a:br>
            <a:r>
              <a:rPr lang="zh-CN" altLang="en-US" sz="1530" kern="0" dirty="0" smtClean="0">
                <a:solidFill>
                  <a:srgbClr val="000000"/>
                </a:solidFill>
                <a:latin typeface="Times New Roman" pitchFamily="65" charset="-122"/>
                <a:ea typeface="宋体" pitchFamily="65" charset="-122"/>
              </a:rPr>
              <a:t>势。但是,有时候,夜已经很深了,那新来的,悄然而至。咖啡的微苦的香味,弥漫开来。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⑥气味终究有些杂了,可是泾渭分明,绝不混淆。你来我往,此起彼伏。再过段日子,又来了一</a:t>
            </a:r>
            <a:r>
              <a:rPr dirty="0"/>
              <a:t/>
            </a:r>
            <a:br>
              <a:rPr dirty="0"/>
            </a:br>
            <a:r>
              <a:rPr lang="zh-CN" altLang="en-US" sz="1530" kern="0" dirty="0" smtClean="0">
                <a:solidFill>
                  <a:srgbClr val="000000"/>
                </a:solidFill>
                <a:latin typeface="Times New Roman" pitchFamily="65" charset="-122"/>
                <a:ea typeface="宋体" pitchFamily="65" charset="-122"/>
              </a:rPr>
              <a:t>个,显见得是苏锡帮的,气味特别甜,空气都能拉出丝来了。第四位又来了,它一方面缺乏个性,</a:t>
            </a:r>
            <a:r>
              <a:rPr dirty="0"/>
              <a:t/>
            </a:r>
            <a:br>
              <a:rPr dirty="0"/>
            </a:br>
            <a:r>
              <a:rPr lang="zh-CN" altLang="en-US" sz="1530" kern="0" dirty="0" smtClean="0">
                <a:solidFill>
                  <a:srgbClr val="000000"/>
                </a:solidFill>
                <a:latin typeface="Times New Roman" pitchFamily="65" charset="-122"/>
                <a:ea typeface="宋体" pitchFamily="65" charset="-122"/>
              </a:rPr>
              <a:t>另一方面又颇善融会贯通。它什么都来:香、辣、酸、甜,大蒜有,大蒜粉也有,麻油有,橄榄油</a:t>
            </a:r>
            <a:r>
              <a:rPr dirty="0"/>
              <a:t/>
            </a:r>
            <a:br>
              <a:rPr dirty="0"/>
            </a:br>
            <a:r>
              <a:rPr lang="zh-CN" altLang="en-US" sz="1530" kern="0" dirty="0" smtClean="0">
                <a:solidFill>
                  <a:srgbClr val="000000"/>
                </a:solidFill>
                <a:latin typeface="Times New Roman" pitchFamily="65" charset="-122"/>
                <a:ea typeface="宋体" pitchFamily="65" charset="-122"/>
              </a:rPr>
              <a:t>也有。于是,所有的气味全打成一团,再分不出谁是谁的来路。我们这些比邻而居的人家,就这</a:t>
            </a:r>
            <a:r>
              <a:rPr dirty="0"/>
              <a:t/>
            </a:r>
            <a:br>
              <a:rPr dirty="0"/>
            </a:br>
            <a:r>
              <a:rPr lang="zh-CN" altLang="en-US" sz="1530" kern="0" dirty="0" smtClean="0">
                <a:solidFill>
                  <a:srgbClr val="000000"/>
                </a:solidFill>
                <a:latin typeface="Times New Roman" pitchFamily="65" charset="-122"/>
                <a:ea typeface="宋体" pitchFamily="65" charset="-122"/>
              </a:rPr>
              <a:t>样,不分彼此地聚集在了一处。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⑦这一日,厨房里传出了艾草的熏烟。原来,端午又到了。</a:t>
            </a:r>
            <a:r>
              <a:rPr lang="zh-CN" altLang="en-US" sz="1530" u="sng" kern="0" dirty="0" smtClean="0">
                <a:solidFill>
                  <a:srgbClr val="000000"/>
                </a:solidFill>
                <a:latin typeface="Times New Roman" pitchFamily="65" charset="-122"/>
                <a:ea typeface="宋体" pitchFamily="65" charset="-122"/>
              </a:rPr>
              <a:t>艾草味里,所有的气味都安静下来,</a:t>
            </a:r>
            <a:r>
              <a:rPr dirty="0"/>
              <a:t/>
            </a:r>
            <a:br>
              <a:rPr dirty="0"/>
            </a:br>
            <a:r>
              <a:rPr lang="zh-CN" altLang="en-US" sz="1530" u="sng" kern="0" dirty="0" smtClean="0">
                <a:solidFill>
                  <a:srgbClr val="000000"/>
                </a:solidFill>
                <a:latin typeface="Times New Roman" pitchFamily="65" charset="-122"/>
                <a:ea typeface="宋体" pitchFamily="65" charset="-122"/>
              </a:rPr>
              <a:t>只由它弥漫,散开。</a:t>
            </a:r>
            <a:r>
              <a:rPr lang="zh-CN" altLang="en-US" sz="1530" kern="0" dirty="0" smtClean="0">
                <a:solidFill>
                  <a:srgbClr val="000000"/>
                </a:solidFill>
                <a:latin typeface="Times New Roman" pitchFamily="65" charset="-122"/>
                <a:ea typeface="宋体" pitchFamily="65" charset="-122"/>
              </a:rPr>
              <a:t>一年之中的油垢,在这草本的芬芳中,一点点消除。渐渐的,连空气也变了</a:t>
            </a:r>
            <a:r>
              <a:rPr dirty="0"/>
              <a:t/>
            </a:r>
            <a:br>
              <a:rPr dirty="0"/>
            </a:br>
            <a:r>
              <a:rPr lang="zh-CN" altLang="en-US" sz="1530" kern="0" dirty="0" smtClean="0">
                <a:solidFill>
                  <a:srgbClr val="000000"/>
                </a:solidFill>
                <a:latin typeface="Times New Roman" pitchFamily="65" charset="-122"/>
                <a:ea typeface="宋体" pitchFamily="65" charset="-122"/>
              </a:rPr>
              <a:t>颜色,有一种灰和白在其中洇染,洇染成青色的。明净的空气其实并不是透明,它有它的颜色。</a:t>
            </a:r>
            <a:endParaRPr lang="en-US" altLang="zh-CN" sz="153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(有删改)</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沉静而坚毅,嘴角两旁的皱纹宛如桦树皮上的纹路,仿佛她的脸上就印刻着她相守了一生的森</a:t>
            </a:r>
            <a:r>
              <a:t/>
            </a:r>
            <a:br/>
            <a:r>
              <a:rPr lang="zh-CN" altLang="en-US" sz="1530" kern="0" dirty="0" smtClean="0">
                <a:solidFill>
                  <a:srgbClr val="000000"/>
                </a:solidFill>
                <a:latin typeface="Times New Roman" pitchFamily="65" charset="-122"/>
                <a:ea typeface="宋体" pitchFamily="65" charset="-122"/>
              </a:rPr>
              <a:t>林。她或许就是根河的化身,充满了母性的慈祥,又有着丰富的传奇。年轻时她漂亮能干,是大</a:t>
            </a:r>
            <a:r>
              <a:t/>
            </a:r>
            <a:br/>
            <a:r>
              <a:rPr lang="zh-CN" altLang="en-US" sz="1530" kern="0" dirty="0" smtClean="0">
                <a:solidFill>
                  <a:srgbClr val="000000"/>
                </a:solidFill>
                <a:latin typeface="Times New Roman" pitchFamily="65" charset="-122"/>
                <a:ea typeface="宋体" pitchFamily="65" charset="-122"/>
              </a:rPr>
              <a:t>兴安岭远近闻名的女猎手,与丈夫在密林里行走,打到的猎物无论多远,总是她领着驯鹿运回部</a:t>
            </a:r>
            <a:r>
              <a:t/>
            </a:r>
            <a:br/>
            <a:r>
              <a:rPr lang="zh-CN" altLang="en-US" sz="1530" kern="0" dirty="0" smtClean="0">
                <a:solidFill>
                  <a:srgbClr val="000000"/>
                </a:solidFill>
                <a:latin typeface="Times New Roman" pitchFamily="65" charset="-122"/>
                <a:ea typeface="宋体" pitchFamily="65" charset="-122"/>
              </a:rPr>
              <a:t>落。这位伟大的母亲至今仍</a:t>
            </a:r>
            <a:r>
              <a:rPr lang="zh-CN" altLang="en-US" sz="1530" u="sng" kern="0" dirty="0" smtClean="0">
                <a:solidFill>
                  <a:srgbClr val="000000"/>
                </a:solidFill>
                <a:latin typeface="Times New Roman" pitchFamily="65" charset="-122"/>
                <a:ea typeface="宋体" pitchFamily="65" charset="-122"/>
              </a:rPr>
              <a:t>恬然</a:t>
            </a:r>
            <a:r>
              <a:rPr lang="zh-CN" altLang="en-US" sz="1530" kern="0" dirty="0" smtClean="0">
                <a:solidFill>
                  <a:srgbClr val="000000"/>
                </a:solidFill>
                <a:latin typeface="Times New Roman" pitchFamily="65" charset="-122"/>
                <a:ea typeface="宋体" pitchFamily="65" charset="-122"/>
              </a:rPr>
              <a:t>生活在她的鹿群之中。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其实我很想去为玛丽亚·索拍一张照片。这些年,涌到玛丽亚·索猎民点参观游览的人络绎不</a:t>
            </a:r>
            <a:r>
              <a:t/>
            </a:r>
            <a:br/>
            <a:r>
              <a:rPr lang="zh-CN" altLang="en-US" sz="1530" kern="0" dirty="0" smtClean="0">
                <a:solidFill>
                  <a:srgbClr val="000000"/>
                </a:solidFill>
                <a:latin typeface="Times New Roman" pitchFamily="65" charset="-122"/>
                <a:ea typeface="宋体" pitchFamily="65" charset="-122"/>
              </a:rPr>
              <a:t>绝,但我想,我这样匆匆来去,怎能配得上她的丰厚?怎能有乌热尔图探望她时目光里的深沉呢?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因为乌热尔图是根河的儿子。当年,这位从小生活在大兴安岭的鄂温克青年捧着他的《琥珀</a:t>
            </a:r>
            <a:r>
              <a:t/>
            </a:r>
            <a:br/>
            <a:r>
              <a:rPr lang="zh-CN" altLang="en-US" sz="1530" kern="0" dirty="0" smtClean="0">
                <a:solidFill>
                  <a:srgbClr val="000000"/>
                </a:solidFill>
                <a:latin typeface="Times New Roman" pitchFamily="65" charset="-122"/>
                <a:ea typeface="宋体" pitchFamily="65" charset="-122"/>
              </a:rPr>
              <a:t>色的篝火》走上了文坛,霎时让人眼前一亮。人们从他的小说里,认识了这个寂寞又热烈的民</a:t>
            </a:r>
            <a:r>
              <a:t/>
            </a:r>
            <a:br/>
            <a:r>
              <a:rPr lang="zh-CN" altLang="en-US" sz="1530" kern="0" dirty="0" smtClean="0">
                <a:solidFill>
                  <a:srgbClr val="000000"/>
                </a:solidFill>
                <a:latin typeface="Times New Roman" pitchFamily="65" charset="-122"/>
                <a:ea typeface="宋体" pitchFamily="65" charset="-122"/>
              </a:rPr>
              <a:t>族。出乎意料的是,乌热尔图后来辞去京官重返故乡。时隔多年,当我行走在呼伦贝尔草原上,</a:t>
            </a:r>
            <a:r>
              <a:t/>
            </a:r>
            <a:br/>
            <a:r>
              <a:rPr lang="zh-CN" altLang="en-US" sz="1530" kern="0" dirty="0" smtClean="0">
                <a:solidFill>
                  <a:srgbClr val="000000"/>
                </a:solidFill>
                <a:latin typeface="Times New Roman" pitchFamily="65" charset="-122"/>
                <a:ea typeface="宋体" pitchFamily="65" charset="-122"/>
              </a:rPr>
              <a:t>那些将天边画出蜿蜒起伏线条的山丘,那些怒放成海洋或孤零零独自开放的鲜花,那些低头吃</a:t>
            </a:r>
            <a:r>
              <a:t/>
            </a:r>
            <a:br/>
            <a:r>
              <a:rPr lang="zh-CN" altLang="en-US" sz="1530" kern="0" dirty="0" smtClean="0">
                <a:solidFill>
                  <a:srgbClr val="000000"/>
                </a:solidFill>
                <a:latin typeface="Times New Roman" pitchFamily="65" charset="-122"/>
                <a:ea typeface="宋体" pitchFamily="65" charset="-122"/>
              </a:rPr>
              <a:t>草或昂头沉思的马群,还有那些</a:t>
            </a:r>
            <a:r>
              <a:rPr lang="zh-CN" altLang="en-US" sz="1530" u="sng" kern="0" dirty="0" smtClean="0">
                <a:solidFill>
                  <a:srgbClr val="000000"/>
                </a:solidFill>
                <a:latin typeface="Times New Roman" pitchFamily="65" charset="-122"/>
                <a:ea typeface="宋体" pitchFamily="65" charset="-122"/>
              </a:rPr>
              <a:t>袒露</a:t>
            </a:r>
            <a:r>
              <a:rPr lang="zh-CN" altLang="en-US" sz="1530" kern="0" dirty="0" smtClean="0">
                <a:solidFill>
                  <a:srgbClr val="000000"/>
                </a:solidFill>
                <a:latin typeface="Times New Roman" pitchFamily="65" charset="-122"/>
                <a:ea typeface="宋体" pitchFamily="65" charset="-122"/>
              </a:rPr>
              <a:t>在草原上始终默默流淌的河,都让人忍不住心潮起伏。这</a:t>
            </a:r>
            <a:r>
              <a:t/>
            </a:r>
            <a:br/>
            <a:r>
              <a:rPr lang="zh-CN" altLang="en-US" sz="1530" kern="0" dirty="0" smtClean="0">
                <a:solidFill>
                  <a:srgbClr val="000000"/>
                </a:solidFill>
                <a:latin typeface="Times New Roman" pitchFamily="65" charset="-122"/>
                <a:ea typeface="宋体" pitchFamily="65" charset="-122"/>
              </a:rPr>
              <a:t>位鄂温克作家返乡的理由还需要问吗?就是这草原这河流这民族,是祖先留在他身体里的血脉</a:t>
            </a:r>
            <a:r>
              <a:t/>
            </a:r>
            <a:br/>
            <a:r>
              <a:rPr lang="zh-CN" altLang="en-US" sz="1530" kern="0" dirty="0" smtClean="0">
                <a:solidFill>
                  <a:srgbClr val="000000"/>
                </a:solidFill>
                <a:latin typeface="Times New Roman" pitchFamily="65" charset="-122"/>
                <a:ea typeface="宋体" pitchFamily="65" charset="-122"/>
              </a:rPr>
              <a:t>在涌动啊!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乌热尔图在回到草原以后的日子里,完成了《呼伦贝尔笔记》等一系列著作和摄影作品,那是</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他数十载的文化寻根,是他作为一个鄂温克的儿子,对母亲的深情眷念与报答。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我们山外的人远道来看山,原本住在山上的人却搬下了山。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人类到了21世纪,越来越意识到人与自然必须平等相处。生活在根河的大多数鄂温克人恋恋</a:t>
            </a:r>
            <a:r>
              <a:rPr dirty="0"/>
              <a:t/>
            </a:r>
            <a:br>
              <a:rPr dirty="0"/>
            </a:br>
            <a:r>
              <a:rPr lang="zh-CN" altLang="en-US" sz="1530" kern="0" dirty="0" smtClean="0">
                <a:solidFill>
                  <a:srgbClr val="000000"/>
                </a:solidFill>
                <a:latin typeface="Times New Roman" pitchFamily="65" charset="-122"/>
                <a:ea typeface="宋体" pitchFamily="65" charset="-122"/>
              </a:rPr>
              <a:t>不舍地告别了山林,将更多的空间留给了无边的草木以及驯鹿、黑熊、狼、灰鼠和蝴蝶。在</a:t>
            </a:r>
            <a:r>
              <a:rPr dirty="0"/>
              <a:t/>
            </a:r>
            <a:br>
              <a:rPr dirty="0"/>
            </a:br>
            <a:r>
              <a:rPr lang="zh-CN" altLang="en-US" sz="1530" kern="0" dirty="0" smtClean="0">
                <a:solidFill>
                  <a:srgbClr val="000000"/>
                </a:solidFill>
                <a:latin typeface="Times New Roman" pitchFamily="65" charset="-122"/>
                <a:ea typeface="宋体" pitchFamily="65" charset="-122"/>
              </a:rPr>
              <a:t>离城市不远的一个地方,新建了童话般的家园,这座小城就叫了根河。</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我们去到那里时,从山林里搬出的鄂温克人正三三两两地在自家门前干着一些零碎的活儿。</a:t>
            </a:r>
            <a:r>
              <a:rPr dirty="0"/>
              <a:t/>
            </a:r>
            <a:br>
              <a:rPr dirty="0"/>
            </a:br>
            <a:r>
              <a:rPr lang="zh-CN" altLang="en-US" sz="1530" kern="0" dirty="0" smtClean="0">
                <a:solidFill>
                  <a:srgbClr val="000000"/>
                </a:solidFill>
                <a:latin typeface="Times New Roman" pitchFamily="65" charset="-122"/>
                <a:ea typeface="宋体" pitchFamily="65" charset="-122"/>
              </a:rPr>
              <a:t>男人穿着时尚的T恤和牛仔裤;女人们烫了发,有的还挑染成了黄的深红的,她们的裙子仍然长</a:t>
            </a:r>
            <a:r>
              <a:rPr dirty="0"/>
              <a:t/>
            </a:r>
            <a:br>
              <a:rPr dirty="0"/>
            </a:br>
            <a:r>
              <a:rPr lang="zh-CN" altLang="en-US" sz="1530" kern="0" dirty="0" smtClean="0">
                <a:solidFill>
                  <a:srgbClr val="000000"/>
                </a:solidFill>
                <a:latin typeface="Times New Roman" pitchFamily="65" charset="-122"/>
                <a:ea typeface="宋体" pitchFamily="65" charset="-122"/>
              </a:rPr>
              <a:t>长的,跟老去的玛丽亚·索一样,但却是城市里流行的花色。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这里的房屋都是政府投资兴建的,咖啡色外墙,小尖顶,搬进来的一家家鄂温克人按照自己的想</a:t>
            </a:r>
            <a:r>
              <a:rPr dirty="0"/>
              <a:t/>
            </a:r>
            <a:br>
              <a:rPr dirty="0"/>
            </a:br>
            <a:r>
              <a:rPr lang="zh-CN" altLang="en-US" sz="1530" kern="0" dirty="0" smtClean="0">
                <a:solidFill>
                  <a:srgbClr val="000000"/>
                </a:solidFill>
                <a:latin typeface="Times New Roman" pitchFamily="65" charset="-122"/>
                <a:ea typeface="宋体" pitchFamily="65" charset="-122"/>
              </a:rPr>
              <a:t>法装扮屋子,</a:t>
            </a:r>
            <a:r>
              <a:rPr lang="zh-CN" altLang="en-US" sz="1530" u="sng" kern="0" dirty="0" smtClean="0">
                <a:solidFill>
                  <a:srgbClr val="000000"/>
                </a:solidFill>
                <a:latin typeface="Times New Roman" pitchFamily="65" charset="-122"/>
                <a:ea typeface="宋体" pitchFamily="65" charset="-122"/>
              </a:rPr>
              <a:t>盘算</a:t>
            </a:r>
            <a:r>
              <a:rPr lang="zh-CN" altLang="en-US" sz="1530" kern="0" dirty="0" smtClean="0">
                <a:solidFill>
                  <a:srgbClr val="000000"/>
                </a:solidFill>
                <a:latin typeface="Times New Roman" pitchFamily="65" charset="-122"/>
                <a:ea typeface="宋体" pitchFamily="65" charset="-122"/>
              </a:rPr>
              <a:t>着未来。鄂温克人与外族人通婚是常见的事情,近些年更为普遍,他们的孩子</a:t>
            </a:r>
            <a:r>
              <a:rPr dirty="0"/>
              <a:t/>
            </a:r>
            <a:br>
              <a:rPr dirty="0"/>
            </a:br>
            <a:r>
              <a:rPr lang="zh-CN" altLang="en-US" sz="1530" kern="0" dirty="0" smtClean="0">
                <a:solidFill>
                  <a:srgbClr val="000000"/>
                </a:solidFill>
                <a:latin typeface="Times New Roman" pitchFamily="65" charset="-122"/>
                <a:ea typeface="宋体" pitchFamily="65" charset="-122"/>
              </a:rPr>
              <a:t>大多取的是鄂温克名字,成为这新部落的新一代。这里曾有过多年的繁忙,大兴安岭的木材源</a:t>
            </a:r>
            <a:r>
              <a:rPr dirty="0"/>
              <a:t/>
            </a:r>
            <a:br>
              <a:rPr dirty="0"/>
            </a:br>
            <a:r>
              <a:rPr lang="zh-CN" altLang="en-US" sz="1530" kern="0" dirty="0" smtClean="0">
                <a:solidFill>
                  <a:srgbClr val="000000"/>
                </a:solidFill>
                <a:latin typeface="Times New Roman" pitchFamily="65" charset="-122"/>
                <a:ea typeface="宋体" pitchFamily="65" charset="-122"/>
              </a:rPr>
              <a:t>源不断地从根河运往大江南北。眼下,过往的一切留在了画册里。伐木工变作了看林人,大批</a:t>
            </a:r>
            <a:r>
              <a:rPr dirty="0"/>
              <a:t/>
            </a:r>
            <a:br>
              <a:rPr dirty="0"/>
            </a:br>
            <a:r>
              <a:rPr lang="zh-CN" altLang="en-US" sz="1530" kern="0" dirty="0" smtClean="0">
                <a:solidFill>
                  <a:srgbClr val="000000"/>
                </a:solidFill>
                <a:latin typeface="Times New Roman" pitchFamily="65" charset="-122"/>
                <a:ea typeface="宋体" pitchFamily="65" charset="-122"/>
              </a:rPr>
              <a:t>工人需要学习新技能,谋求新职业,他们在努力与以往告别,与未来接轨。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根河天亮得很早。走到窗前一看,根河就在眼前,河对面的广场上已经有许多人在翩翩起舞,似</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乎这个小城的人都聚集在此了。根河的水伴着音乐荡漾,我忍不住踱过根河桥,进入了舞者的</a:t>
            </a:r>
            <a:r>
              <a:rPr dirty="0"/>
              <a:t/>
            </a:r>
            <a:br>
              <a:rPr dirty="0"/>
            </a:br>
            <a:r>
              <a:rPr lang="zh-CN" altLang="en-US" sz="1530" kern="0" dirty="0" smtClean="0">
                <a:solidFill>
                  <a:srgbClr val="000000"/>
                </a:solidFill>
                <a:latin typeface="Times New Roman" pitchFamily="65" charset="-122"/>
                <a:ea typeface="宋体" pitchFamily="65" charset="-122"/>
              </a:rPr>
              <a:t>欢乐。用不着有任何忐忑,大家都是这样笑着来又笑着去的。这些根河小城中的</a:t>
            </a:r>
            <a:r>
              <a:rPr lang="zh-CN" altLang="en-US" sz="1530" u="sng" kern="0" dirty="0" smtClean="0">
                <a:solidFill>
                  <a:srgbClr val="000000"/>
                </a:solidFill>
                <a:latin typeface="Times New Roman" pitchFamily="65" charset="-122"/>
                <a:ea typeface="宋体" pitchFamily="65" charset="-122"/>
              </a:rPr>
              <a:t>曼妙</a:t>
            </a:r>
            <a:r>
              <a:rPr lang="zh-CN" altLang="en-US" sz="1530" kern="0" dirty="0" smtClean="0">
                <a:solidFill>
                  <a:srgbClr val="000000"/>
                </a:solidFill>
                <a:latin typeface="Times New Roman" pitchFamily="65" charset="-122"/>
                <a:ea typeface="宋体" pitchFamily="65" charset="-122"/>
              </a:rPr>
              <a:t>舞者啊!</a:t>
            </a:r>
            <a:r>
              <a:rPr dirty="0"/>
              <a:t/>
            </a:r>
            <a:br>
              <a:rPr dirty="0"/>
            </a:br>
            <a:r>
              <a:rPr lang="zh-CN" altLang="en-US" sz="1530" kern="0" dirty="0" smtClean="0">
                <a:solidFill>
                  <a:srgbClr val="000000"/>
                </a:solidFill>
                <a:latin typeface="Times New Roman" pitchFamily="65" charset="-122"/>
                <a:ea typeface="宋体" pitchFamily="65" charset="-122"/>
              </a:rPr>
              <a:t>我模仿着她们举手投足,扭动腰肢,想象着生活在此的种种愉悦。那是我度过的最为愉快的时</a:t>
            </a:r>
            <a:r>
              <a:rPr dirty="0"/>
              <a:t/>
            </a:r>
            <a:br>
              <a:rPr dirty="0"/>
            </a:br>
            <a:r>
              <a:rPr lang="zh-CN" altLang="en-US" sz="1530" kern="0" dirty="0" smtClean="0">
                <a:solidFill>
                  <a:srgbClr val="000000"/>
                </a:solidFill>
                <a:latin typeface="Times New Roman" pitchFamily="65" charset="-122"/>
                <a:ea typeface="宋体" pitchFamily="65" charset="-122"/>
              </a:rPr>
              <a:t>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阳光将河水映照得流光溢彩。</a:t>
            </a:r>
            <a:r>
              <a:rPr lang="zh-CN" altLang="en-US" sz="1530" u="sng" kern="0" dirty="0" smtClean="0">
                <a:solidFill>
                  <a:srgbClr val="000000"/>
                </a:solidFill>
                <a:latin typeface="Times New Roman" pitchFamily="65" charset="-122"/>
                <a:ea typeface="宋体" pitchFamily="65" charset="-122"/>
              </a:rPr>
              <a:t>我知道我虽然来过了,但却远远抵达不了这河的深奥</a:t>
            </a:r>
            <a:r>
              <a:rPr lang="zh-CN" altLang="en-US" sz="1530" kern="0" dirty="0" smtClean="0">
                <a:solidFill>
                  <a:srgbClr val="000000"/>
                </a:solidFill>
                <a:latin typeface="Times New Roman" pitchFamily="65" charset="-122"/>
                <a:ea typeface="宋体" pitchFamily="65" charset="-122"/>
              </a:rPr>
              <a:t>,我只能记</a:t>
            </a:r>
            <a:r>
              <a:rPr dirty="0"/>
              <a:t/>
            </a:r>
            <a:br>
              <a:rPr dirty="0"/>
            </a:br>
            <a:r>
              <a:rPr lang="zh-CN" altLang="en-US" sz="1530" kern="0" dirty="0" smtClean="0">
                <a:solidFill>
                  <a:srgbClr val="000000"/>
                </a:solidFill>
                <a:latin typeface="Times New Roman" pitchFamily="65" charset="-122"/>
                <a:ea typeface="宋体" pitchFamily="65" charset="-122"/>
              </a:rPr>
              <a:t>住这些人和这些让人眷恋的时光。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(取材于叶梅的同名散文)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鄂温克是我国少数民族之一,主要居住在东北大兴安岭和呼伦贝尔草原。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1.下列词语在文中的意思,理解</a:t>
            </a:r>
            <a:r>
              <a:rPr lang="zh-CN" altLang="en-US" sz="1530" u="sng" kern="0" dirty="0" smtClean="0">
                <a:solidFill>
                  <a:srgbClr val="000000"/>
                </a:solidFill>
                <a:latin typeface="Times New Roman" pitchFamily="65" charset="-122"/>
                <a:ea typeface="宋体" pitchFamily="65" charset="-122"/>
              </a:rPr>
              <a:t>不正确</a:t>
            </a:r>
            <a:r>
              <a:rPr lang="zh-CN" altLang="en-US" sz="1530" kern="0" dirty="0" smtClean="0">
                <a:solidFill>
                  <a:srgbClr val="000000"/>
                </a:solidFill>
                <a:latin typeface="Times New Roman" pitchFamily="65" charset="-122"/>
                <a:ea typeface="宋体" pitchFamily="65" charset="-122"/>
              </a:rPr>
              <a:t>的一项是(2分)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A.恬然:自然放松,沉静从容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B.袒露:毫不遮掩、毫无保留地展现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C.盘算:精打细算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D.曼妙:舞姿轻盈而美丽</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97604"/>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2.下列对文章的理解与赏析,</a:t>
            </a:r>
            <a:r>
              <a:rPr lang="zh-CN" altLang="en-US" sz="1530" u="sng" kern="0" dirty="0" smtClean="0">
                <a:solidFill>
                  <a:srgbClr val="000000"/>
                </a:solidFill>
                <a:latin typeface="Times New Roman" pitchFamily="65" charset="-122"/>
                <a:ea typeface="宋体" pitchFamily="65" charset="-122"/>
              </a:rPr>
              <a:t>不正确</a:t>
            </a:r>
            <a:r>
              <a:rPr lang="zh-CN" altLang="en-US" sz="1530" kern="0" dirty="0" smtClean="0">
                <a:solidFill>
                  <a:srgbClr val="000000"/>
                </a:solidFill>
                <a:latin typeface="Times New Roman" pitchFamily="65" charset="-122"/>
                <a:ea typeface="宋体" pitchFamily="65" charset="-122"/>
              </a:rPr>
              <a:t>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A.传统的鄂温克人生活在山里,以打猎为生,驯鹿是他们生活、劳动的重要帮手。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B.乌热尔图为玛丽亚·索拍摄的照片,生动地表现了她历经的沧桑与母性的慈祥。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C.第六段中作者运用排比和拟人的修辞手法,展现了呼伦贝尔草原的美丽风光。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D.搬出山林的鄂温克女子穿上了城市里流行的裙子,过上了快乐时尚的新生活。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3.第二段写出了根河的哪些特点?有什么象征意义?(5分)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4.作者在结尾说“我知道我虽然来过了,但却远远抵达不了这河的深奥”。请根据文意,说明</a:t>
            </a:r>
            <a:r>
              <a:rPr dirty="0"/>
              <a:t/>
            </a:r>
            <a:br>
              <a:rPr dirty="0"/>
            </a:br>
            <a:r>
              <a:rPr lang="zh-CN" altLang="en-US" sz="1530" kern="0" dirty="0" smtClean="0">
                <a:solidFill>
                  <a:srgbClr val="000000"/>
                </a:solidFill>
                <a:latin typeface="Times New Roman" pitchFamily="65" charset="-122"/>
                <a:ea typeface="宋体" pitchFamily="65" charset="-122"/>
              </a:rPr>
              <a:t>“这河的深奥”的含义、“抵达不了”的原因及作者寄托的情感。(6分)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5.文章叙写了玛丽亚·索、乌热尔图和走出山林的人们。请分别概括他们各自“根河之恋”</a:t>
            </a:r>
            <a:r>
              <a:rPr dirty="0"/>
              <a:t/>
            </a:r>
            <a:br>
              <a:rPr dirty="0"/>
            </a:br>
            <a:r>
              <a:rPr lang="zh-CN" altLang="en-US" sz="1530" kern="0" dirty="0" smtClean="0">
                <a:solidFill>
                  <a:srgbClr val="000000"/>
                </a:solidFill>
                <a:latin typeface="Times New Roman" pitchFamily="65" charset="-122"/>
                <a:ea typeface="宋体" pitchFamily="65" charset="-122"/>
              </a:rPr>
              <a:t>的表现。作者这样构思体现了怎样的匠心?(6分)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6.鄂温克人与根河有着密切的联系。下列对经典作品中环境与人物的联系,理解</a:t>
            </a:r>
            <a:r>
              <a:rPr lang="zh-CN" altLang="en-US" sz="1530" u="sng" kern="0" dirty="0" smtClean="0">
                <a:solidFill>
                  <a:srgbClr val="000000"/>
                </a:solidFill>
                <a:latin typeface="Times New Roman" pitchFamily="65" charset="-122"/>
                <a:ea typeface="宋体" pitchFamily="65" charset="-122"/>
              </a:rPr>
              <a:t>不正确</a:t>
            </a:r>
            <a:r>
              <a:rPr lang="zh-CN" altLang="en-US" sz="1530" kern="0" dirty="0" smtClean="0">
                <a:solidFill>
                  <a:srgbClr val="000000"/>
                </a:solidFill>
                <a:latin typeface="Times New Roman" pitchFamily="65" charset="-122"/>
                <a:ea typeface="宋体" pitchFamily="65" charset="-122"/>
              </a:rPr>
              <a:t>的一</a:t>
            </a:r>
            <a:r>
              <a:rPr dirty="0"/>
              <a:t/>
            </a:r>
            <a:br>
              <a:rPr dirty="0"/>
            </a:br>
            <a:r>
              <a:rPr lang="zh-CN" altLang="en-US" sz="1530" kern="0" dirty="0" smtClean="0">
                <a:solidFill>
                  <a:srgbClr val="000000"/>
                </a:solidFill>
                <a:latin typeface="Times New Roman" pitchFamily="65" charset="-122"/>
                <a:ea typeface="宋体" pitchFamily="65" charset="-122"/>
              </a:rPr>
              <a:t>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A.大观园是《红楼梦》中人物活动的一个主要场所。正是这个众姐妹诗意生活着的“世外</a:t>
            </a:r>
            <a:r>
              <a:rPr dirty="0"/>
              <a:t/>
            </a:r>
            <a:br>
              <a:rPr dirty="0"/>
            </a:br>
            <a:r>
              <a:rPr lang="zh-CN" altLang="en-US" sz="1530" kern="0" dirty="0" smtClean="0">
                <a:solidFill>
                  <a:srgbClr val="000000"/>
                </a:solidFill>
                <a:latin typeface="Times New Roman" pitchFamily="65" charset="-122"/>
                <a:ea typeface="宋体" pitchFamily="65" charset="-122"/>
              </a:rPr>
              <a:t>桃源”,造就了贾宝玉力求摆脱世俗的叛逆性格。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B.《边城》的故事发生在20世纪30年代湘西小镇茶峒。山明水净的湘西风光,映衬了翠翠、</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765868"/>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爷爷、傩送等人物心灵的澄澈纯净与人性的善良美好。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C.《红岩》讲述的是在黎明前的黑暗里共产党员在监狱中艰苦卓绝的斗争。牢房的阴暗、</a:t>
            </a:r>
            <a:r>
              <a:rPr dirty="0"/>
              <a:t/>
            </a:r>
            <a:br>
              <a:rPr dirty="0"/>
            </a:br>
            <a:r>
              <a:rPr lang="zh-CN" altLang="en-US" sz="1530" kern="0" dirty="0" smtClean="0">
                <a:solidFill>
                  <a:srgbClr val="000000"/>
                </a:solidFill>
                <a:latin typeface="Times New Roman" pitchFamily="65" charset="-122"/>
                <a:ea typeface="宋体" pitchFamily="65" charset="-122"/>
              </a:rPr>
              <a:t>刽子手的凶残,突显了革命者信念的坚定、意志的坚强。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D.《阿Q正传》写的故事以辛亥革命时期的未庄为主要场景。赵太爷、假洋鬼子为代表的统</a:t>
            </a:r>
            <a:r>
              <a:rPr dirty="0"/>
              <a:t/>
            </a:r>
            <a:br>
              <a:rPr dirty="0"/>
            </a:br>
            <a:r>
              <a:rPr lang="zh-CN" altLang="en-US" sz="1530" kern="0" dirty="0" smtClean="0">
                <a:solidFill>
                  <a:srgbClr val="000000"/>
                </a:solidFill>
                <a:latin typeface="Times New Roman" pitchFamily="65" charset="-122"/>
                <a:ea typeface="宋体" pitchFamily="65" charset="-122"/>
              </a:rPr>
              <a:t>治阶级对阿Q的压迫和欺凌,是阿Q“精神胜利法”形成的重要原因。</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   C　本题考查对词语的理解能力,包括本义和语境义。C.“盘算”的意思是“心里算</a:t>
            </a:r>
            <a:r>
              <a:rPr dirty="0"/>
              <a:t/>
            </a:r>
            <a:br>
              <a:rPr dirty="0"/>
            </a:br>
            <a:r>
              <a:rPr lang="zh-CN" altLang="en-US" sz="1530" kern="0" dirty="0" smtClean="0">
                <a:solidFill>
                  <a:srgbClr val="000000"/>
                </a:solidFill>
                <a:latin typeface="Times New Roman" pitchFamily="65" charset="-122"/>
                <a:ea typeface="宋体" pitchFamily="65" charset="-122"/>
              </a:rPr>
              <a:t>计或筹划”,文中“盘算着未来”应为对未来美好生活的期待、向往和规划、筹谋。A.通过</a:t>
            </a:r>
            <a:r>
              <a:rPr dirty="0"/>
              <a:t/>
            </a:r>
            <a:br>
              <a:rPr dirty="0"/>
            </a:br>
            <a:r>
              <a:rPr lang="zh-CN" altLang="en-US" sz="1530" kern="0" dirty="0" smtClean="0">
                <a:solidFill>
                  <a:srgbClr val="000000"/>
                </a:solidFill>
                <a:latin typeface="Times New Roman" pitchFamily="65" charset="-122"/>
                <a:ea typeface="宋体" pitchFamily="65" charset="-122"/>
              </a:rPr>
              <a:t>“她或许就是根河的化身,充满了母性的慈祥”可知,用“自然放松,沉静从容”来形容玛丽亚</a:t>
            </a:r>
            <a:r>
              <a:rPr dirty="0"/>
              <a:t/>
            </a:r>
            <a:br>
              <a:rPr dirty="0"/>
            </a:br>
            <a:r>
              <a:rPr lang="zh-CN" altLang="en-US" sz="1530" kern="0" dirty="0" smtClean="0">
                <a:solidFill>
                  <a:srgbClr val="000000"/>
                </a:solidFill>
                <a:latin typeface="Times New Roman" pitchFamily="65" charset="-122"/>
                <a:ea typeface="宋体" pitchFamily="65" charset="-122"/>
              </a:rPr>
              <a:t>·索的生活状态符合文意。B.“袒露”本义为“裸露在外,无遮盖”,原文用来形容在草原上默</a:t>
            </a:r>
            <a:r>
              <a:rPr dirty="0"/>
              <a:t/>
            </a:r>
            <a:br>
              <a:rPr dirty="0"/>
            </a:br>
            <a:r>
              <a:rPr lang="zh-CN" altLang="en-US" sz="1530" kern="0" dirty="0" smtClean="0">
                <a:solidFill>
                  <a:srgbClr val="000000"/>
                </a:solidFill>
                <a:latin typeface="Times New Roman" pitchFamily="65" charset="-122"/>
                <a:ea typeface="宋体" pitchFamily="65" charset="-122"/>
              </a:rPr>
              <a:t>默流淌的河流,“毫不遮掩、毫无保留地展现”是符合文意的。D.“曼妙”本就用于形容舞</a:t>
            </a:r>
            <a:r>
              <a:rPr dirty="0"/>
              <a:t/>
            </a:r>
            <a:br>
              <a:rPr dirty="0"/>
            </a:br>
            <a:r>
              <a:rPr lang="zh-CN" altLang="en-US" sz="1530" kern="0" dirty="0" smtClean="0">
                <a:solidFill>
                  <a:srgbClr val="000000"/>
                </a:solidFill>
                <a:latin typeface="Times New Roman" pitchFamily="65" charset="-122"/>
                <a:ea typeface="宋体" pitchFamily="65" charset="-122"/>
              </a:rPr>
              <a:t>姿的优美,符合文意。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D　本题考查对文本内容的理解与鉴赏的能力。由原文第十段“她们的裙子仍然长</a:t>
            </a:r>
            <a:r>
              <a:rPr dirty="0"/>
              <a:t/>
            </a:r>
            <a:br>
              <a:rPr dirty="0"/>
            </a:br>
            <a:r>
              <a:rPr lang="zh-CN" altLang="en-US" sz="1530" kern="0" dirty="0" smtClean="0">
                <a:solidFill>
                  <a:srgbClr val="000000"/>
                </a:solidFill>
                <a:latin typeface="Times New Roman" pitchFamily="65" charset="-122"/>
                <a:ea typeface="宋体" pitchFamily="65" charset="-122"/>
              </a:rPr>
              <a:t>长的,跟老去的玛丽亚·索一样,但却是城市里流行的花色”可知,裙子长度依然保守,只是裙子</a:t>
            </a:r>
            <a:r>
              <a:rPr dirty="0"/>
              <a:t/>
            </a:r>
            <a:br>
              <a:rPr dirty="0"/>
            </a:br>
            <a:r>
              <a:rPr lang="zh-CN" altLang="en-US" sz="1530" kern="0" dirty="0" smtClean="0">
                <a:solidFill>
                  <a:srgbClr val="000000"/>
                </a:solidFill>
                <a:latin typeface="Times New Roman" pitchFamily="65" charset="-122"/>
                <a:ea typeface="宋体" pitchFamily="65" charset="-122"/>
              </a:rPr>
              <a:t>花色为现代流行,而非“城市里流行的裙子”。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特点:①巨大的生命力;②纯真清澈;③一次次的新生;④养育了两岸的生命。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象征意义:鄂温克民族的生命力、精神与品格。</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第一问,根河的特点:春天根河破冰的生命力;河水的清澈本色;根河原本的名字及其含</a:t>
            </a:r>
            <a:r>
              <a:rPr dirty="0"/>
              <a:t/>
            </a:r>
            <a:br>
              <a:rPr dirty="0"/>
            </a:br>
            <a:r>
              <a:rPr lang="zh-CN" altLang="en-US" sz="1530" kern="0" dirty="0" smtClean="0">
                <a:solidFill>
                  <a:srgbClr val="000000"/>
                </a:solidFill>
                <a:latin typeface="Times New Roman" pitchFamily="65" charset="-122"/>
                <a:ea typeface="宋体" pitchFamily="65" charset="-122"/>
              </a:rPr>
              <a:t>义;根河像母亲一样养育两岸生物。第二问,象征意义:“春天</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河的巨大生命力迸发开来”</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49618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象征鄂温克人在艰难环境中迸发出的顽强生命力;“纯真清冽,水晶一般透明”象征鄂温克人</a:t>
            </a:r>
            <a:r>
              <a:rPr sz="1500" dirty="0"/>
              <a:t/>
            </a:r>
            <a:br>
              <a:rPr sz="1500" dirty="0"/>
            </a:br>
            <a:r>
              <a:rPr lang="zh-CN" altLang="en-US" sz="1500" kern="0" dirty="0" smtClean="0">
                <a:solidFill>
                  <a:srgbClr val="000000"/>
                </a:solidFill>
                <a:latin typeface="Times New Roman" pitchFamily="65" charset="-122"/>
                <a:ea typeface="宋体" pitchFamily="65" charset="-122"/>
              </a:rPr>
              <a:t>淳朴的性格,纯净的文化;“根河回到童年,回到本真</a:t>
            </a:r>
            <a:r>
              <a:rPr lang="zh-CN" altLang="en-US" sz="1500" kern="0" dirty="0" smtClean="0">
                <a:solidFill>
                  <a:srgbClr val="000000"/>
                </a:solidFill>
                <a:latin typeface="黑体"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将涓涓乳汁流送给两岸的万千生物”</a:t>
            </a:r>
            <a:r>
              <a:rPr sz="1500" dirty="0"/>
              <a:t/>
            </a:r>
            <a:br>
              <a:rPr sz="1500" dirty="0"/>
            </a:br>
            <a:r>
              <a:rPr lang="zh-CN" altLang="en-US" sz="1500" kern="0" dirty="0" smtClean="0">
                <a:solidFill>
                  <a:srgbClr val="000000"/>
                </a:solidFill>
                <a:latin typeface="Times New Roman" pitchFamily="65" charset="-122"/>
                <a:ea typeface="宋体" pitchFamily="65" charset="-122"/>
              </a:rPr>
              <a:t>象征根河给一代代鄂温克人提供着民族精神和文化的营养。从中提炼概括即可。</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4.</a:t>
            </a:r>
            <a:r>
              <a:rPr lang="zh-CN" altLang="en-US" sz="1500" b="1" kern="0" dirty="0" smtClean="0">
                <a:solidFill>
                  <a:srgbClr val="000000"/>
                </a:solidFill>
                <a:latin typeface="Times New Roman" pitchFamily="65" charset="-122"/>
                <a:ea typeface="宋体" pitchFamily="65" charset="-122"/>
              </a:rPr>
              <a:t>答案</a:t>
            </a:r>
            <a:r>
              <a:rPr lang="zh-CN" altLang="en-US" sz="1500" kern="0" dirty="0" smtClean="0">
                <a:solidFill>
                  <a:srgbClr val="000000"/>
                </a:solidFill>
                <a:latin typeface="Times New Roman" pitchFamily="65" charset="-122"/>
                <a:ea typeface="宋体" pitchFamily="65" charset="-122"/>
              </a:rPr>
              <a:t>　含义:①鄂温克人久远的历史;②丰富的精神世界;③未来的发展。</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原因:“我”是外来游客,来去匆匆。</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情感:对鄂温克民族的尊重。</a:t>
            </a:r>
            <a:endParaRPr lang="zh-CN" altLang="en-US" sz="1500" dirty="0"/>
          </a:p>
          <a:p>
            <a:pPr marL="0" indent="0" eaLnBrk="0" latinLnBrk="1" hangingPunct="0">
              <a:lnSpc>
                <a:spcPct val="150000"/>
              </a:lnSpc>
              <a:spcBef>
                <a:spcPts val="0"/>
              </a:spcBef>
              <a:buNone/>
            </a:pPr>
            <a:r>
              <a:rPr lang="zh-CN" altLang="en-US" sz="1500" b="1" kern="0" dirty="0" smtClean="0">
                <a:solidFill>
                  <a:srgbClr val="000000"/>
                </a:solidFill>
                <a:latin typeface="Times New Roman" pitchFamily="65" charset="-122"/>
                <a:ea typeface="宋体" pitchFamily="65" charset="-122"/>
              </a:rPr>
              <a:t>解析</a:t>
            </a:r>
            <a:r>
              <a:rPr lang="zh-CN" altLang="en-US" sz="1500" kern="0" dirty="0" smtClean="0">
                <a:solidFill>
                  <a:srgbClr val="000000"/>
                </a:solidFill>
                <a:latin typeface="Times New Roman" pitchFamily="65" charset="-122"/>
                <a:ea typeface="宋体" pitchFamily="65" charset="-122"/>
              </a:rPr>
              <a:t>　本题考查筛选和概括文中信息的能力以及对文章内容、作者思想感情的把握能力。</a:t>
            </a:r>
            <a:r>
              <a:rPr sz="1500" dirty="0"/>
              <a:t/>
            </a:r>
            <a:br>
              <a:rPr sz="1500" dirty="0"/>
            </a:br>
            <a:r>
              <a:rPr lang="zh-CN" altLang="en-US" sz="1500" kern="0" dirty="0" smtClean="0">
                <a:solidFill>
                  <a:srgbClr val="000000"/>
                </a:solidFill>
                <a:latin typeface="Times New Roman" pitchFamily="65" charset="-122"/>
                <a:ea typeface="宋体" pitchFamily="65" charset="-122"/>
              </a:rPr>
              <a:t>“深奥”可以从自然环境及鄂温克民族悠久的历史文化和生活方式,对自然、生命的理解以</a:t>
            </a:r>
            <a:r>
              <a:rPr sz="1500" dirty="0"/>
              <a:t/>
            </a:r>
            <a:br>
              <a:rPr sz="1500" dirty="0"/>
            </a:br>
            <a:r>
              <a:rPr lang="zh-CN" altLang="en-US" sz="1500" kern="0" dirty="0" smtClean="0">
                <a:solidFill>
                  <a:srgbClr val="000000"/>
                </a:solidFill>
                <a:latin typeface="Times New Roman" pitchFamily="65" charset="-122"/>
                <a:ea typeface="宋体" pitchFamily="65" charset="-122"/>
              </a:rPr>
              <a:t>及对现代文明的态度等方面进行概括。对于原因的分析,需要综观全文,从众多的信息中细致</a:t>
            </a:r>
            <a:r>
              <a:rPr sz="1500" dirty="0"/>
              <a:t/>
            </a:r>
            <a:br>
              <a:rPr sz="1500" dirty="0"/>
            </a:br>
            <a:r>
              <a:rPr lang="zh-CN" altLang="en-US" sz="1500" kern="0" dirty="0" smtClean="0">
                <a:solidFill>
                  <a:srgbClr val="000000"/>
                </a:solidFill>
                <a:latin typeface="Times New Roman" pitchFamily="65" charset="-122"/>
                <a:ea typeface="宋体" pitchFamily="65" charset="-122"/>
              </a:rPr>
              <a:t>地检索出原因。而对于情感,概括归纳出即可。“抵达不了”的原因是“我”是山外的人,来</a:t>
            </a:r>
            <a:r>
              <a:rPr sz="1500" dirty="0"/>
              <a:t/>
            </a:r>
            <a:br>
              <a:rPr sz="1500" dirty="0"/>
            </a:br>
            <a:r>
              <a:rPr lang="zh-CN" altLang="en-US" sz="1500" kern="0" dirty="0" smtClean="0">
                <a:solidFill>
                  <a:srgbClr val="000000"/>
                </a:solidFill>
                <a:latin typeface="Times New Roman" pitchFamily="65" charset="-122"/>
                <a:ea typeface="宋体" pitchFamily="65" charset="-122"/>
              </a:rPr>
              <a:t>去匆匆,无法深刻体会鄂温克人贴近森林河流生活的丰富经历,表达了作者对森林河流的敬畏</a:t>
            </a:r>
            <a:r>
              <a:rPr sz="1500" dirty="0"/>
              <a:t/>
            </a:r>
            <a:br>
              <a:rPr sz="1500" dirty="0"/>
            </a:br>
            <a:r>
              <a:rPr lang="zh-CN" altLang="en-US" sz="1500" kern="0" dirty="0" smtClean="0">
                <a:solidFill>
                  <a:srgbClr val="000000"/>
                </a:solidFill>
                <a:latin typeface="Times New Roman" pitchFamily="65" charset="-122"/>
                <a:ea typeface="宋体" pitchFamily="65" charset="-122"/>
              </a:rPr>
              <a:t>和对鄂温克人转变传统生活方式、保护自然的敬意。</a:t>
            </a:r>
            <a:endParaRPr lang="zh-CN" altLang="en-US" sz="1500" dirty="0"/>
          </a:p>
          <a:p>
            <a:pPr marL="0" indent="0" eaLnBrk="0" latinLnBrk="1" hangingPunct="0">
              <a:lnSpc>
                <a:spcPct val="150000"/>
              </a:lnSpc>
              <a:spcBef>
                <a:spcPts val="0"/>
              </a:spcBef>
              <a:buNone/>
            </a:pPr>
            <a:r>
              <a:rPr lang="zh-CN" altLang="en-US" sz="1500" b="1" kern="0" dirty="0" smtClean="0">
                <a:solidFill>
                  <a:srgbClr val="000000"/>
                </a:solidFill>
                <a:latin typeface="Times New Roman" pitchFamily="65" charset="-122"/>
                <a:ea typeface="宋体" pitchFamily="65" charset="-122"/>
              </a:rPr>
              <a:t>知识拓展</a:t>
            </a:r>
            <a:r>
              <a:rPr lang="zh-CN" altLang="en-US" sz="1500" kern="0" dirty="0" smtClean="0">
                <a:solidFill>
                  <a:srgbClr val="000000"/>
                </a:solidFill>
                <a:latin typeface="Times New Roman" pitchFamily="65" charset="-122"/>
                <a:ea typeface="宋体" pitchFamily="65" charset="-122"/>
              </a:rPr>
              <a:t>　文化散文的鉴赏往往先叙说人与事,以及其地域特点和民族生活特点,由此生发开</a:t>
            </a:r>
            <a:r>
              <a:rPr sz="1500" dirty="0"/>
              <a:t/>
            </a:r>
            <a:br>
              <a:rPr sz="1500" dirty="0"/>
            </a:br>
            <a:r>
              <a:rPr lang="zh-CN" altLang="en-US" sz="1500" kern="0" dirty="0" smtClean="0">
                <a:solidFill>
                  <a:srgbClr val="000000"/>
                </a:solidFill>
                <a:latin typeface="Times New Roman" pitchFamily="65" charset="-122"/>
                <a:ea typeface="宋体" pitchFamily="65" charset="-122"/>
              </a:rPr>
              <a:t>去,探索地域历史与文化,民族性格与精神,进而思考历史价值,探索文化内涵。</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en-US" altLang="zh-CN" sz="1500" kern="0" dirty="0" smtClean="0">
                <a:solidFill>
                  <a:srgbClr val="000000"/>
                </a:solidFill>
                <a:latin typeface="Times New Roman" pitchFamily="65" charset="-122"/>
                <a:ea typeface="宋体" pitchFamily="65" charset="-122"/>
              </a:rPr>
              <a:t>5.</a:t>
            </a:r>
            <a:r>
              <a:rPr lang="zh-CN" altLang="en-US" sz="1500" b="1" kern="0" dirty="0" smtClean="0">
                <a:solidFill>
                  <a:srgbClr val="000000"/>
                </a:solidFill>
                <a:latin typeface="Times New Roman" pitchFamily="65" charset="-122"/>
                <a:ea typeface="宋体" pitchFamily="65" charset="-122"/>
              </a:rPr>
              <a:t>答案</a:t>
            </a:r>
            <a:r>
              <a:rPr lang="zh-CN" altLang="en-US" sz="1500" kern="0" dirty="0" smtClean="0">
                <a:solidFill>
                  <a:srgbClr val="000000"/>
                </a:solidFill>
                <a:latin typeface="Times New Roman" pitchFamily="65" charset="-122"/>
                <a:ea typeface="宋体" pitchFamily="65" charset="-122"/>
              </a:rPr>
              <a:t>　表现</a:t>
            </a:r>
            <a:r>
              <a:rPr lang="en-US" altLang="zh-CN" sz="1500" kern="0" dirty="0" smtClean="0">
                <a:solidFill>
                  <a:srgbClr val="000000"/>
                </a:solidFill>
                <a:latin typeface="Times New Roman" pitchFamily="65" charset="-122"/>
                <a:ea typeface="宋体" pitchFamily="65" charset="-122"/>
              </a:rPr>
              <a:t>:①</a:t>
            </a:r>
            <a:r>
              <a:rPr lang="zh-CN" altLang="en-US" sz="1500" kern="0" dirty="0" smtClean="0">
                <a:solidFill>
                  <a:srgbClr val="000000"/>
                </a:solidFill>
                <a:latin typeface="Times New Roman" pitchFamily="65" charset="-122"/>
                <a:ea typeface="宋体" pitchFamily="65" charset="-122"/>
              </a:rPr>
              <a:t>玛丽亚</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索</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与根河和森林相守一生。②乌热尔图</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辞官返乡</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创作大量作品</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担</a:t>
            </a:r>
            <a:r>
              <a:rPr lang="zh-CN" altLang="en-US" sz="1500" dirty="0" smtClean="0"/>
              <a:t/>
            </a:r>
            <a:br>
              <a:rPr lang="zh-CN" altLang="en-US" sz="1500" dirty="0" smtClean="0"/>
            </a:br>
            <a:r>
              <a:rPr lang="zh-CN" altLang="en-US" sz="1500" kern="0" dirty="0" smtClean="0">
                <a:solidFill>
                  <a:srgbClr val="000000"/>
                </a:solidFill>
                <a:latin typeface="Times New Roman" pitchFamily="65" charset="-122"/>
                <a:ea typeface="宋体" pitchFamily="65" charset="-122"/>
              </a:rPr>
              <a:t>当起民族文化传承的责任。③走出山林的人们</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不忘根河</a:t>
            </a:r>
            <a:r>
              <a:rPr lang="en-US" altLang="zh-CN" sz="1500" kern="0" dirty="0" smtClean="0">
                <a:solidFill>
                  <a:srgbClr val="000000"/>
                </a:solidFill>
                <a:latin typeface="Times New Roman" pitchFamily="65" charset="-122"/>
                <a:ea typeface="宋体" pitchFamily="65" charset="-122"/>
              </a:rPr>
              <a:t>,</a:t>
            </a:r>
            <a:r>
              <a:rPr lang="zh-CN" altLang="en-US" sz="1500" kern="0" dirty="0" smtClean="0">
                <a:solidFill>
                  <a:srgbClr val="000000"/>
                </a:solidFill>
                <a:latin typeface="Times New Roman" pitchFamily="65" charset="-122"/>
                <a:ea typeface="宋体" pitchFamily="65" charset="-122"/>
              </a:rPr>
              <a:t>勇敢热情地接受了新生活。</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848501"/>
            <a:ext cx="8127250" cy="5627536"/>
            <a:chOff x="539750" y="848501"/>
            <a:chExt cx="8127250" cy="5627536"/>
          </a:xfrm>
        </p:grpSpPr>
        <p:sp>
          <p:nvSpPr>
            <p:cNvPr id="2" name="TextBox 2"/>
            <p:cNvSpPr txBox="1"/>
            <p:nvPr/>
          </p:nvSpPr>
          <p:spPr>
            <a:xfrm>
              <a:off x="540000" y="848501"/>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匠心:作者选择了不同时代、不同生活环境中的典型人物,完整地表现出了鄂温克人依恋“根</a:t>
              </a:r>
              <a:r>
                <a:rPr dirty="0"/>
                <a:t/>
              </a:r>
              <a:br>
                <a:rPr dirty="0"/>
              </a:br>
              <a:r>
                <a:rPr lang="zh-CN" altLang="en-US" sz="1530" kern="0" dirty="0" smtClean="0">
                  <a:solidFill>
                    <a:srgbClr val="000000"/>
                  </a:solidFill>
                  <a:latin typeface="Times New Roman" pitchFamily="65" charset="-122"/>
                  <a:ea typeface="宋体" pitchFamily="65" charset="-122"/>
                </a:rPr>
                <a:t>河”、坚守根河精神的主旨。</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玛丽亚·索不离开森林,是对传统的坚守;乌热尔图重新回来是对养育之恩的眷念与报</a:t>
              </a:r>
              <a:r>
                <a:rPr dirty="0"/>
                <a:t/>
              </a:r>
              <a:br>
                <a:rPr dirty="0"/>
              </a:br>
              <a:r>
                <a:rPr lang="zh-CN" altLang="en-US" sz="1530" kern="0" dirty="0" smtClean="0">
                  <a:solidFill>
                    <a:srgbClr val="000000"/>
                  </a:solidFill>
                  <a:latin typeface="Times New Roman" pitchFamily="65" charset="-122"/>
                  <a:ea typeface="宋体" pitchFamily="65" charset="-122"/>
                </a:rPr>
                <a:t>答,有着文化寻根之恋;走出山林的人们对根河自然环境的尊重,愿意为与自然和谐相处做出让</a:t>
              </a:r>
              <a:r>
                <a:rPr dirty="0"/>
                <a:t/>
              </a:r>
              <a:br>
                <a:rPr dirty="0"/>
              </a:br>
              <a:r>
                <a:rPr lang="zh-CN" altLang="en-US" sz="1530" kern="0" dirty="0" smtClean="0">
                  <a:solidFill>
                    <a:srgbClr val="000000"/>
                  </a:solidFill>
                  <a:latin typeface="Times New Roman" pitchFamily="65" charset="-122"/>
                  <a:ea typeface="宋体" pitchFamily="65" charset="-122"/>
                </a:rPr>
                <a:t>步,开始新生活,拥抱未来。在构思上,老、中、青三代的事迹全方位地给读者描绘了这片土地</a:t>
              </a:r>
              <a:r>
                <a:rPr dirty="0"/>
                <a:t/>
              </a:r>
              <a:br>
                <a:rPr dirty="0"/>
              </a:br>
              <a:r>
                <a:rPr lang="zh-CN" altLang="en-US" sz="1530" kern="0" dirty="0" smtClean="0">
                  <a:solidFill>
                    <a:srgbClr val="000000"/>
                  </a:solidFill>
                  <a:latin typeface="Times New Roman" pitchFamily="65" charset="-122"/>
                  <a:ea typeface="宋体" pitchFamily="65" charset="-122"/>
                </a:rPr>
                <a:t>的过去和未来,以及对待传统和现代生活的三种不同选择,是一个民族发展的缩影,是一个民族</a:t>
              </a:r>
              <a:r>
                <a:rPr dirty="0"/>
                <a:t/>
              </a:r>
              <a:br>
                <a:rPr dirty="0"/>
              </a:br>
              <a:r>
                <a:rPr lang="zh-CN" altLang="en-US" sz="1530" kern="0" dirty="0" smtClean="0">
                  <a:solidFill>
                    <a:srgbClr val="000000"/>
                  </a:solidFill>
                  <a:latin typeface="Times New Roman" pitchFamily="65" charset="-122"/>
                  <a:ea typeface="宋体" pitchFamily="65" charset="-122"/>
                </a:rPr>
                <a:t>全部历史的微型画卷,本文独具匠心。</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审题思路</a:t>
              </a:r>
              <a:r>
                <a:rPr lang="zh-CN" altLang="en-US" sz="1530" kern="0" dirty="0" smtClean="0">
                  <a:solidFill>
                    <a:srgbClr val="000000"/>
                  </a:solidFill>
                  <a:latin typeface="Times New Roman" pitchFamily="65" charset="-122"/>
                  <a:ea typeface="宋体" pitchFamily="65" charset="-122"/>
                </a:rPr>
                <a:t>　概括老、中、青三代的根河之恋的不同表现,坚守、报答、尊重是核心点。这样</a:t>
              </a:r>
              <a:r>
                <a:rPr dirty="0"/>
                <a:t/>
              </a:r>
              <a:br>
                <a:rPr dirty="0"/>
              </a:br>
              <a:r>
                <a:rPr lang="zh-CN" altLang="en-US" sz="1530" kern="0" dirty="0" smtClean="0">
                  <a:solidFill>
                    <a:srgbClr val="000000"/>
                  </a:solidFill>
                  <a:latin typeface="Times New Roman" pitchFamily="65" charset="-122"/>
                  <a:ea typeface="宋体" pitchFamily="65" charset="-122"/>
                </a:rPr>
                <a:t>构思,让文章结构清晰。不同时期的鄂温克人都以不同的方式爱着故乡,与森林河流和谐共处,</a:t>
              </a:r>
              <a:r>
                <a:rPr dirty="0"/>
                <a:t/>
              </a:r>
              <a:br>
                <a:rPr dirty="0"/>
              </a:br>
              <a:r>
                <a:rPr lang="zh-CN" altLang="en-US" sz="1530" kern="0" dirty="0" smtClean="0">
                  <a:solidFill>
                    <a:srgbClr val="000000"/>
                  </a:solidFill>
                  <a:latin typeface="Times New Roman" pitchFamily="65" charset="-122"/>
                  <a:ea typeface="宋体" pitchFamily="65" charset="-122"/>
                </a:rPr>
                <a:t>呼应了文章题目“根河之恋”。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6.答案    A　贾宝玉力求摆脱世俗的叛逆性格并非由“大观园”这个环境造成的,而是由封建</a:t>
              </a:r>
              <a:r>
                <a:rPr dirty="0"/>
                <a:t/>
              </a:r>
              <a:br>
                <a:rPr dirty="0"/>
              </a:br>
              <a:r>
                <a:rPr lang="zh-CN" altLang="en-US" sz="1530" kern="0" dirty="0" smtClean="0">
                  <a:solidFill>
                    <a:srgbClr val="000000"/>
                  </a:solidFill>
                  <a:latin typeface="Times New Roman" pitchFamily="65" charset="-122"/>
                  <a:ea typeface="宋体" pitchFamily="65" charset="-122"/>
                </a:rPr>
                <a:t>大家庭——贾府造成的,“大观园”中众姐妹诗意生活的“世外桃源”是贾宝玉精神心灵的</a:t>
              </a:r>
              <a:endParaRPr lang="zh-CN" altLang="en-US" dirty="0"/>
            </a:p>
          </p:txBody>
        </p:sp>
        <p:sp>
          <p:nvSpPr>
            <p:cNvPr id="3" name="TextBox 2"/>
            <p:cNvSpPr txBox="1"/>
            <p:nvPr/>
          </p:nvSpPr>
          <p:spPr>
            <a:xfrm>
              <a:off x="539750" y="5063343"/>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寄托之处。</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方法技巧</a:t>
              </a:r>
              <a:r>
                <a:rPr lang="zh-CN" altLang="en-US" sz="1530" kern="0" dirty="0" smtClean="0">
                  <a:solidFill>
                    <a:srgbClr val="000000"/>
                  </a:solidFill>
                  <a:latin typeface="Times New Roman" pitchFamily="65" charset="-122"/>
                  <a:ea typeface="宋体" pitchFamily="65" charset="-122"/>
                </a:rPr>
                <a:t>　本题侧重对名著的时代背景、环境描写、人物性格和品质之间的关系的考查。</a:t>
              </a:r>
              <a:r>
                <a:rPr dirty="0"/>
                <a:t/>
              </a:r>
              <a:br>
                <a:rPr dirty="0"/>
              </a:br>
              <a:r>
                <a:rPr lang="zh-CN" altLang="en-US" sz="1530" kern="0" dirty="0" smtClean="0">
                  <a:solidFill>
                    <a:srgbClr val="000000"/>
                  </a:solidFill>
                  <a:latin typeface="Times New Roman" pitchFamily="65" charset="-122"/>
                  <a:ea typeface="宋体" pitchFamily="65" charset="-122"/>
                </a:rPr>
                <a:t>可见,名著阅读不是死记硬背作品中的某些细节,或者只读一些缩写本或名著梗概之类,而是重</a:t>
              </a:r>
              <a:r>
                <a:rPr dirty="0"/>
                <a:t/>
              </a:r>
              <a:br>
                <a:rPr dirty="0"/>
              </a:br>
              <a:r>
                <a:rPr lang="zh-CN" altLang="en-US" sz="1530" kern="0" dirty="0" smtClean="0">
                  <a:solidFill>
                    <a:srgbClr val="000000"/>
                  </a:solidFill>
                  <a:latin typeface="Times New Roman" pitchFamily="65" charset="-122"/>
                  <a:ea typeface="宋体" pitchFamily="65" charset="-122"/>
                </a:rPr>
                <a:t>在对作品内容的整体了解,学生还要在整体了解的基础上有自己的感悟和思考。</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六、(2016北京,19—24)阅读下面的作品,回答问题。(24分)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白鹿原上奏响一支老腔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我第一次看老腔演出,是前两三年的事。朋友跟我说老腔如何如何,我却很难产生惊诧之类的</a:t>
            </a:r>
            <a:r>
              <a:rPr dirty="0"/>
              <a:t/>
            </a:r>
            <a:br>
              <a:rPr dirty="0"/>
            </a:br>
            <a:r>
              <a:rPr lang="zh-CN" altLang="en-US" sz="1530" kern="0" dirty="0" smtClean="0">
                <a:solidFill>
                  <a:srgbClr val="000000"/>
                </a:solidFill>
                <a:latin typeface="Times New Roman" pitchFamily="65" charset="-122"/>
                <a:ea typeface="宋体" pitchFamily="65" charset="-122"/>
              </a:rPr>
              <a:t>反应。因为尽管我在关中地区生活了几十年,却从来没听说过老腔这个剧种,可见其影响的宽</a:t>
            </a:r>
            <a:r>
              <a:rPr dirty="0"/>
              <a:t/>
            </a:r>
            <a:br>
              <a:rPr dirty="0"/>
            </a:br>
            <a:r>
              <a:rPr lang="zh-CN" altLang="en-US" sz="1530" kern="0" dirty="0" smtClean="0">
                <a:solidFill>
                  <a:srgbClr val="000000"/>
                </a:solidFill>
                <a:latin typeface="Times New Roman" pitchFamily="65" charset="-122"/>
                <a:ea typeface="宋体" pitchFamily="65" charset="-122"/>
              </a:rPr>
              <a:t>窄了。开幕演出前的等待中,作曲家赵季平也来了,打过招呼握过手,他在我旁边落座。屁股刚</a:t>
            </a:r>
            <a:r>
              <a:rPr dirty="0"/>
              <a:t/>
            </a:r>
            <a:br>
              <a:rPr dirty="0"/>
            </a:br>
            <a:r>
              <a:rPr lang="zh-CN" altLang="en-US" sz="1530" kern="0" dirty="0" smtClean="0">
                <a:solidFill>
                  <a:srgbClr val="000000"/>
                </a:solidFill>
                <a:latin typeface="Times New Roman" pitchFamily="65" charset="-122"/>
                <a:ea typeface="宋体" pitchFamily="65" charset="-122"/>
              </a:rPr>
              <a:t>挨着椅子,他忽然站起,匆匆离席赶到舞台左侧的台下,和蹲在那儿的一位白头发白眉毛的老汉</a:t>
            </a:r>
            <a:r>
              <a:rPr dirty="0"/>
              <a:t/>
            </a:r>
            <a:br>
              <a:rPr dirty="0"/>
            </a:br>
            <a:r>
              <a:rPr lang="zh-CN" altLang="en-US" sz="1530" kern="0" dirty="0" smtClean="0">
                <a:solidFill>
                  <a:srgbClr val="000000"/>
                </a:solidFill>
                <a:latin typeface="Times New Roman" pitchFamily="65" charset="-122"/>
                <a:ea typeface="宋体" pitchFamily="65" charset="-122"/>
              </a:rPr>
              <a:t>握手拍肩,异常热乎,又与白发白眉老汉周围的一群人逐个握手问好,想必是打过交道的熟人</a:t>
            </a:r>
            <a:r>
              <a:rPr dirty="0"/>
              <a:t/>
            </a:r>
            <a:br>
              <a:rPr dirty="0"/>
            </a:br>
            <a:r>
              <a:rPr lang="zh-CN" altLang="en-US" sz="1530" kern="0" dirty="0" smtClean="0">
                <a:solidFill>
                  <a:srgbClr val="000000"/>
                </a:solidFill>
                <a:latin typeface="Times New Roman" pitchFamily="65" charset="-122"/>
                <a:ea typeface="宋体" pitchFamily="65" charset="-122"/>
              </a:rPr>
              <a:t>了。我在入座时也看见了白发白眉老汉和他跟前的十多个人,一眼就能看出他们都是地道的</a:t>
            </a:r>
            <a:r>
              <a:rPr dirty="0"/>
              <a:t/>
            </a:r>
            <a:br>
              <a:rPr dirty="0"/>
            </a:br>
            <a:r>
              <a:rPr lang="zh-CN" altLang="en-US" sz="1530" kern="0" dirty="0" smtClean="0">
                <a:solidFill>
                  <a:srgbClr val="000000"/>
                </a:solidFill>
                <a:latin typeface="Times New Roman" pitchFamily="65" charset="-122"/>
                <a:ea typeface="宋体" pitchFamily="65" charset="-122"/>
              </a:rPr>
              <a:t>关中乡村人,也就能想到他们是某个剧种的民间演出班社,也未太注意。赵季平重新归位坐定,</a:t>
            </a:r>
            <a:r>
              <a:rPr dirty="0"/>
              <a:t/>
            </a:r>
            <a:br>
              <a:rPr dirty="0"/>
            </a:br>
            <a:r>
              <a:rPr lang="zh-CN" altLang="en-US" sz="1530" kern="0" dirty="0" smtClean="0">
                <a:solidFill>
                  <a:srgbClr val="000000"/>
                </a:solidFill>
                <a:latin typeface="Times New Roman" pitchFamily="65" charset="-122"/>
                <a:ea typeface="宋体" pitchFamily="65" charset="-122"/>
              </a:rPr>
              <a:t>便很郑重地对我介绍说,这是华阴县的老腔演出班社,老腔是很了不得的一种唱法,尤其是那个</a:t>
            </a:r>
            <a:r>
              <a:rPr dirty="0"/>
              <a:t/>
            </a:r>
            <a:br>
              <a:rPr dirty="0"/>
            </a:br>
            <a:r>
              <a:rPr lang="zh-CN" altLang="en-US" sz="1530" kern="0" dirty="0" smtClean="0">
                <a:solidFill>
                  <a:srgbClr val="000000"/>
                </a:solidFill>
                <a:latin typeface="Times New Roman" pitchFamily="65" charset="-122"/>
                <a:ea typeface="宋体" pitchFamily="65" charset="-122"/>
              </a:rPr>
              <a:t>白眉老汉</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老腔能得到赵季平的赏识,我对老腔便刮目相看了。再看白发白眉老汉,安静地</a:t>
            </a:r>
            <a:r>
              <a:rPr dirty="0"/>
              <a:t/>
            </a:r>
            <a:br>
              <a:rPr dirty="0"/>
            </a:br>
            <a:r>
              <a:rPr lang="zh-CN" altLang="en-US" sz="1530" kern="0" dirty="0" smtClean="0">
                <a:solidFill>
                  <a:srgbClr val="000000"/>
                </a:solidFill>
                <a:latin typeface="Times New Roman" pitchFamily="65" charset="-122"/>
                <a:ea typeface="宋体" pitchFamily="65" charset="-122"/>
              </a:rPr>
              <a:t>在台角下坐着,我突然生出神秘感来。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轮到老腔登台了。大约八九个演员刚一从舞台左边走出来,台下观众便响起一阵哄笑声。我</a:t>
            </a:r>
            <a:r>
              <a:rPr dirty="0"/>
              <a:t/>
            </a:r>
            <a:br>
              <a:rPr dirty="0"/>
            </a:br>
            <a:r>
              <a:rPr lang="zh-CN" altLang="en-US" sz="1530" kern="0" dirty="0" smtClean="0">
                <a:solidFill>
                  <a:srgbClr val="000000"/>
                </a:solidFill>
                <a:latin typeface="Times New Roman" pitchFamily="65" charset="-122"/>
                <a:ea typeface="宋体" pitchFamily="65" charset="-122"/>
              </a:rPr>
              <a:t>也忍不住笑了。笑声是由他们上台的举动引发的。他们一只手抱着各自的乐器,另一只手提</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着一只小木凳,木凳有方形有条形的,还有一位肩头架着一条可以坐两三个人的长条板凳。这</a:t>
            </a:r>
            <a:r>
              <a:t/>
            </a:r>
            <a:br/>
            <a:r>
              <a:rPr lang="zh-CN" altLang="en-US" sz="1530" kern="0" dirty="0" smtClean="0">
                <a:solidFill>
                  <a:srgbClr val="000000"/>
                </a:solidFill>
                <a:latin typeface="Times New Roman" pitchFamily="65" charset="-122"/>
                <a:ea typeface="宋体" pitchFamily="65" charset="-122"/>
              </a:rPr>
              <a:t>些家什在关中乡村每一家农户的院子里、锅灶间都是常见的必备之物,却被他们提着扛着登</a:t>
            </a:r>
            <a:r>
              <a:t/>
            </a:r>
            <a:br/>
            <a:r>
              <a:rPr lang="zh-CN" altLang="en-US" sz="1530" kern="0" dirty="0" smtClean="0">
                <a:solidFill>
                  <a:srgbClr val="000000"/>
                </a:solidFill>
                <a:latin typeface="Times New Roman" pitchFamily="65" charset="-122"/>
                <a:ea typeface="宋体" pitchFamily="65" charset="-122"/>
              </a:rPr>
              <a:t>上了西安的大戏台。他们没有任何舞台动作,用如同在村巷或自家院子里随意走动的脚步,走</a:t>
            </a:r>
            <a:r>
              <a:t/>
            </a:r>
            <a:br/>
            <a:r>
              <a:rPr lang="zh-CN" altLang="en-US" sz="1530" kern="0" dirty="0" smtClean="0">
                <a:solidFill>
                  <a:srgbClr val="000000"/>
                </a:solidFill>
                <a:latin typeface="Times New Roman" pitchFamily="65" charset="-122"/>
                <a:ea typeface="宋体" pitchFamily="65" charset="-122"/>
              </a:rPr>
              <a:t>到戏台中心,各自选一个位置,放下条凳或方凳坐下来,开始调试各自的琴弦。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锣鼓敲响,间以两声喇叭嘶鸣,板胡、二胡和月琴便合奏起来,似无太多特点。而当另一位抱着</a:t>
            </a:r>
            <a:r>
              <a:t/>
            </a:r>
            <a:br/>
            <a:r>
              <a:rPr lang="zh-CN" altLang="en-US" sz="1530" kern="0" dirty="0" smtClean="0">
                <a:solidFill>
                  <a:srgbClr val="000000"/>
                </a:solidFill>
                <a:latin typeface="Times New Roman" pitchFamily="65" charset="-122"/>
                <a:ea typeface="宋体" pitchFamily="65" charset="-122"/>
              </a:rPr>
              <a:t>月琴的中年汉子开口刚唱了两句,台下观众便爆出掌声;白毛老汉也是刚刚接唱了两声,那掌声</a:t>
            </a:r>
            <a:r>
              <a:t/>
            </a:r>
            <a:br/>
            <a:r>
              <a:rPr lang="zh-CN" altLang="en-US" sz="1530" kern="0" dirty="0" smtClean="0">
                <a:solidFill>
                  <a:srgbClr val="000000"/>
                </a:solidFill>
                <a:latin typeface="Times New Roman" pitchFamily="65" charset="-122"/>
                <a:ea typeface="宋体" pitchFamily="65" charset="-122"/>
              </a:rPr>
              <a:t>又骤然爆响。有人接连用关中土语高声喝彩,“美得很!”“</a:t>
            </a:r>
            <a:r>
              <a:rPr lang="zh-CN" altLang="en-US" sz="1530" u="sng" kern="0" dirty="0" smtClean="0">
                <a:solidFill>
                  <a:srgbClr val="000000"/>
                </a:solidFill>
                <a:latin typeface="Times New Roman" pitchFamily="65" charset="-122"/>
                <a:ea typeface="宋体" pitchFamily="65" charset="-122"/>
              </a:rPr>
              <a:t>太斩劲了</a:t>
            </a:r>
            <a:r>
              <a:rPr lang="zh-CN" altLang="en-US" sz="1530" kern="0" dirty="0" smtClean="0">
                <a:solidFill>
                  <a:srgbClr val="000000"/>
                </a:solidFill>
                <a:latin typeface="Times New Roman" pitchFamily="65" charset="-122"/>
                <a:ea typeface="宋体" pitchFamily="65" charset="-122"/>
              </a:rPr>
              <a:t>!”我也是这种感受,也</a:t>
            </a:r>
            <a:r>
              <a:t/>
            </a:r>
            <a:br/>
            <a:r>
              <a:rPr lang="zh-CN" altLang="en-US" sz="1530" kern="0" dirty="0" smtClean="0">
                <a:solidFill>
                  <a:srgbClr val="000000"/>
                </a:solidFill>
                <a:latin typeface="Times New Roman" pitchFamily="65" charset="-122"/>
                <a:ea typeface="宋体" pitchFamily="65" charset="-122"/>
              </a:rPr>
              <a:t>拍着手,只是没喊出来。他们遵照事先的演出安排,唱了两段折子戏,几乎掌声连着掌声,喝彩</a:t>
            </a:r>
            <a:r>
              <a:t/>
            </a:r>
            <a:br/>
            <a:r>
              <a:rPr lang="zh-CN" altLang="en-US" sz="1530" kern="0" dirty="0" smtClean="0">
                <a:solidFill>
                  <a:srgbClr val="000000"/>
                </a:solidFill>
                <a:latin typeface="Times New Roman" pitchFamily="65" charset="-122"/>
                <a:ea typeface="宋体" pitchFamily="65" charset="-122"/>
              </a:rPr>
              <a:t>连着喝彩,无疑成为演出的一个高潮。然而,令人惊讶的一幕出现了,站在最后的一位穿着粗布</a:t>
            </a:r>
            <a:r>
              <a:t/>
            </a:r>
            <a:br/>
            <a:r>
              <a:rPr lang="zh-CN" altLang="en-US" sz="1530" kern="0" dirty="0" smtClean="0">
                <a:solidFill>
                  <a:srgbClr val="000000"/>
                </a:solidFill>
                <a:latin typeface="Times New Roman" pitchFamily="65" charset="-122"/>
                <a:ea typeface="宋体" pitchFamily="65" charset="-122"/>
              </a:rPr>
              <a:t>对门襟的半大老汉扛着长条板凳走到台前,左手拎起长凳一头,另一头支在舞台上,用右手握着</a:t>
            </a:r>
            <a:r>
              <a:t/>
            </a:r>
            <a:br/>
            <a:r>
              <a:rPr lang="zh-CN" altLang="en-US" sz="1530" kern="0" dirty="0" smtClean="0">
                <a:solidFill>
                  <a:srgbClr val="000000"/>
                </a:solidFill>
                <a:latin typeface="Times New Roman" pitchFamily="65" charset="-122"/>
                <a:ea typeface="宋体" pitchFamily="65" charset="-122"/>
              </a:rPr>
              <a:t>的一块木砖,随着乐器的节奏和演员的合唱连续敲击长条板凳。任谁也意料不及的这种举动,</a:t>
            </a:r>
            <a:r>
              <a:t/>
            </a:r>
            <a:br/>
            <a:r>
              <a:rPr lang="zh-CN" altLang="en-US" sz="1530" kern="0" dirty="0" smtClean="0">
                <a:solidFill>
                  <a:srgbClr val="000000"/>
                </a:solidFill>
                <a:latin typeface="Times New Roman" pitchFamily="65" charset="-122"/>
                <a:ea typeface="宋体" pitchFamily="65" charset="-122"/>
              </a:rPr>
              <a:t>竟然把台下的掌声和叫好声震哑了,出现了鸦雀无声的静场。短暂的静默之后,掌声和欢呼声</a:t>
            </a:r>
            <a:r>
              <a:t/>
            </a:r>
            <a:br/>
            <a:r>
              <a:rPr lang="zh-CN" altLang="en-US" sz="1530" kern="0" dirty="0" smtClean="0">
                <a:solidFill>
                  <a:srgbClr val="000000"/>
                </a:solidFill>
                <a:latin typeface="Times New Roman" pitchFamily="65" charset="-122"/>
                <a:ea typeface="宋体" pitchFamily="65" charset="-122"/>
              </a:rPr>
              <a:t>骤然爆响,经久不息</a:t>
            </a:r>
            <a:r>
              <a:rPr lang="zh-CN" altLang="en-US" sz="1530"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我在这腔调里沉迷且陷入遐想,这是发自雄浑的关中大地深处的声响,抑或是渭水波浪的涛声,</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141269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1.文章③④两段写第一家的草药味,凸显了这家人什么样的生活风格?请简要分析。(4分)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2.请结合文章内容,说明第⑤段中“孱弱”的含义。(4分)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3.文章的叙述线索是什么?设置这一线索有什么作用?(6分)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4.请探究文章最后一段中画线句的意蕴。(6分)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也像是骤雨拍击无边秋禾的啸响,亦不无知时节的好雨润泽秦川初春返青麦苗的细近于无的</a:t>
            </a:r>
            <a:r>
              <a:t/>
            </a:r>
            <a:br/>
            <a:r>
              <a:rPr lang="zh-CN" altLang="en-US" sz="1530" kern="0" dirty="0" smtClean="0">
                <a:solidFill>
                  <a:srgbClr val="000000"/>
                </a:solidFill>
                <a:latin typeface="Times New Roman" pitchFamily="65" charset="-122"/>
                <a:ea typeface="宋体" pitchFamily="65" charset="-122"/>
              </a:rPr>
              <a:t>柔声,甚至让我想到柴烟弥漫的村巷里牛哞马叫的声音</a:t>
            </a:r>
            <a:r>
              <a:rPr lang="zh-CN" altLang="en-US" sz="1530"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我能想到的这些语言,似乎还是难以表述老腔撼人胸腑的神韵;听来酣畅淋漓,久久难以平复,</a:t>
            </a:r>
            <a:r>
              <a:t/>
            </a:r>
            <a:br/>
            <a:r>
              <a:rPr lang="zh-CN" altLang="en-US" sz="1530" kern="0" dirty="0" smtClean="0">
                <a:solidFill>
                  <a:srgbClr val="000000"/>
                </a:solidFill>
                <a:latin typeface="Times New Roman" pitchFamily="65" charset="-122"/>
                <a:ea typeface="宋体" pitchFamily="65" charset="-122"/>
              </a:rPr>
              <a:t>我却生出相见恨晚的不无懊丧自责的心绪。这样富于艺术魅力的老腔,此前却从未听说过,也</a:t>
            </a:r>
            <a:r>
              <a:t/>
            </a:r>
            <a:br/>
            <a:r>
              <a:rPr lang="zh-CN" altLang="en-US" sz="1530" kern="0" dirty="0" smtClean="0">
                <a:solidFill>
                  <a:srgbClr val="000000"/>
                </a:solidFill>
                <a:latin typeface="Times New Roman" pitchFamily="65" charset="-122"/>
                <a:ea typeface="宋体" pitchFamily="65" charset="-122"/>
              </a:rPr>
              <a:t>就缺失了老腔旋律的熏陶,设想心底如若有老腔的旋律不时响动,肯定会影响到我对关中乡村</a:t>
            </a:r>
            <a:r>
              <a:t/>
            </a:r>
            <a:br/>
            <a:r>
              <a:rPr lang="zh-CN" altLang="en-US" sz="1530" kern="0" dirty="0" smtClean="0">
                <a:solidFill>
                  <a:srgbClr val="000000"/>
                </a:solidFill>
                <a:latin typeface="Times New Roman" pitchFamily="65" charset="-122"/>
                <a:ea typeface="宋体" pitchFamily="65" charset="-122"/>
              </a:rPr>
              <a:t>生活的感受和体味,也会影响到笔下文字的色调和质地。后来,有作家朋友看过老腔的演出,不</a:t>
            </a:r>
            <a:r>
              <a:t/>
            </a:r>
            <a:br/>
            <a:r>
              <a:rPr lang="zh-CN" altLang="en-US" sz="1530" kern="0" dirty="0" smtClean="0">
                <a:solidFill>
                  <a:srgbClr val="000000"/>
                </a:solidFill>
                <a:latin typeface="Times New Roman" pitchFamily="65" charset="-122"/>
                <a:ea typeface="宋体" pitchFamily="65" charset="-122"/>
              </a:rPr>
              <a:t>无遗憾地对我说过这样的话,你的小说《白鹿原》是写关中大地的,要是有一笔老腔的画面就</a:t>
            </a:r>
            <a:r>
              <a:t/>
            </a:r>
            <a:br/>
            <a:r>
              <a:rPr lang="zh-CN" altLang="en-US" sz="1530" kern="0" dirty="0" smtClean="0">
                <a:solidFill>
                  <a:srgbClr val="000000"/>
                </a:solidFill>
                <a:latin typeface="Times New Roman" pitchFamily="65" charset="-122"/>
                <a:ea typeface="宋体" pitchFamily="65" charset="-122"/>
              </a:rPr>
              <a:t>好了。我却想到,不单是一笔或几笔画面,而是在整个叙述的文字里如果有老腔的</a:t>
            </a:r>
            <a:r>
              <a:rPr lang="zh-CN" altLang="en-US" sz="1530" u="sng" kern="0" dirty="0" smtClean="0">
                <a:solidFill>
                  <a:srgbClr val="000000"/>
                </a:solidFill>
                <a:latin typeface="Times New Roman" pitchFamily="65" charset="-122"/>
                <a:ea typeface="宋体" pitchFamily="65" charset="-122"/>
              </a:rPr>
              <a:t>气韵弥漫</a:t>
            </a:r>
            <a:r>
              <a:rPr lang="zh-CN" altLang="en-US" sz="1530" kern="0" dirty="0" smtClean="0">
                <a:solidFill>
                  <a:srgbClr val="000000"/>
                </a:solidFill>
                <a:latin typeface="黑体" pitchFamily="65" charset="-122"/>
                <a:ea typeface="宋体" pitchFamily="65" charset="-122"/>
              </a:rPr>
              <a:t>…</a:t>
            </a:r>
            <a:r>
              <a:t/>
            </a:r>
            <a:br/>
            <a:r>
              <a:rPr lang="zh-CN" altLang="en-US" sz="1530"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直到后来小说《白鹿原》改编成话剧,导演林兆华在其中加入了老腔的演唱,让我有了一种释</a:t>
            </a:r>
            <a:r>
              <a:t/>
            </a:r>
            <a:br/>
            <a:r>
              <a:rPr lang="zh-CN" altLang="en-US" sz="1530" kern="0" dirty="0" smtClean="0">
                <a:solidFill>
                  <a:srgbClr val="000000"/>
                </a:solidFill>
                <a:latin typeface="Times New Roman" pitchFamily="65" charset="-122"/>
                <a:ea typeface="宋体" pitchFamily="65" charset="-122"/>
              </a:rPr>
              <a:t>然的感觉。从此老腔借助话剧《白鹿原》登上了北京人民艺术剧院的舞台。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后来还想再听老腔,却难得如愿。不过两年之后,我竟然在中山音乐堂再次过足了老腔的瘾。</a:t>
            </a:r>
            <a:r>
              <a:t/>
            </a:r>
            <a:br/>
            <a:r>
              <a:rPr lang="zh-CN" altLang="en-US" sz="1530" kern="0" dirty="0" smtClean="0">
                <a:solidFill>
                  <a:srgbClr val="000000"/>
                </a:solidFill>
                <a:latin typeface="Times New Roman" pitchFamily="65" charset="-122"/>
                <a:ea typeface="宋体" pitchFamily="65" charset="-122"/>
              </a:rPr>
              <a:t>那天,无论白毛老汉,还是其他演员,都是尽兴尽情完全投入地演唱,把老腔的独特魅力发挥到</a:t>
            </a:r>
            <a:r>
              <a:t/>
            </a:r>
            <a:br/>
            <a:r>
              <a:rPr lang="zh-CN" altLang="en-US" sz="1530" kern="0" dirty="0" smtClean="0">
                <a:solidFill>
                  <a:srgbClr val="000000"/>
                </a:solidFill>
                <a:latin typeface="Times New Roman" pitchFamily="65" charset="-122"/>
                <a:ea typeface="宋体" pitchFamily="65" charset="-122"/>
              </a:rPr>
              <a:t>最好的程度,台下观众一阵强过一阵的掌声,当属一种心灵的应和。纯正的关中东府地方的发</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00675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音,观众能听懂多少内容可想而知,何以会有如此强烈的呼应和感染力?我想到的是旋律,一种</a:t>
            </a:r>
            <a:r>
              <a:rPr dirty="0"/>
              <a:t/>
            </a:r>
            <a:br>
              <a:rPr dirty="0"/>
            </a:br>
            <a:r>
              <a:rPr lang="zh-CN" altLang="en-US" sz="1530" kern="0" dirty="0" smtClean="0">
                <a:solidFill>
                  <a:srgbClr val="000000"/>
                </a:solidFill>
                <a:latin typeface="Times New Roman" pitchFamily="65" charset="-122"/>
                <a:ea typeface="宋体" pitchFamily="65" charset="-122"/>
              </a:rPr>
              <a:t>发自久远时空的绝响,又饱含着关中大地深厚的神韵,把当代人潜存在心灵底层的那一根尚未</a:t>
            </a:r>
            <a:r>
              <a:rPr dirty="0"/>
              <a:t/>
            </a:r>
            <a:br>
              <a:rPr dirty="0"/>
            </a:br>
            <a:r>
              <a:rPr lang="zh-CN" altLang="en-US" sz="1530" kern="0" dirty="0" smtClean="0">
                <a:solidFill>
                  <a:srgbClr val="000000"/>
                </a:solidFill>
                <a:latin typeface="Times New Roman" pitchFamily="65" charset="-122"/>
                <a:ea typeface="宋体" pitchFamily="65" charset="-122"/>
              </a:rPr>
              <a:t>被各种或高雅或通俗的音律所淹没的神经撞响了,这几乎是本能地呼应着这种堪为大美的民</a:t>
            </a:r>
            <a:r>
              <a:rPr dirty="0"/>
              <a:t/>
            </a:r>
            <a:br>
              <a:rPr dirty="0"/>
            </a:br>
            <a:r>
              <a:rPr lang="zh-CN" altLang="en-US" sz="1530" kern="0" dirty="0" smtClean="0">
                <a:solidFill>
                  <a:srgbClr val="000000"/>
                </a:solidFill>
                <a:latin typeface="Times New Roman" pitchFamily="65" charset="-122"/>
                <a:ea typeface="宋体" pitchFamily="65" charset="-122"/>
              </a:rPr>
              <a:t>间原生形态的心灵旋律。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我在那一刻颇为感慨,他们——无论秦腔或老腔——原本就这么唱着,也许从宋代就唱着,无论</a:t>
            </a:r>
            <a:r>
              <a:rPr dirty="0"/>
              <a:t/>
            </a:r>
            <a:br>
              <a:rPr dirty="0"/>
            </a:br>
            <a:r>
              <a:rPr lang="zh-CN" altLang="en-US" sz="1530" kern="0" dirty="0" smtClean="0">
                <a:solidFill>
                  <a:srgbClr val="000000"/>
                </a:solidFill>
                <a:latin typeface="Times New Roman" pitchFamily="65" charset="-122"/>
                <a:ea typeface="宋体" pitchFamily="65" charset="-122"/>
              </a:rPr>
              <a:t>元、明、清,以至民国到解放,直到现在,一直在乡野在村舍在庙会就这样唱着,直到今晚,在中</a:t>
            </a:r>
            <a:r>
              <a:rPr dirty="0"/>
              <a:t/>
            </a:r>
            <a:br>
              <a:rPr dirty="0"/>
            </a:br>
            <a:r>
              <a:rPr lang="zh-CN" altLang="en-US" sz="1530" kern="0" dirty="0" smtClean="0">
                <a:solidFill>
                  <a:srgbClr val="000000"/>
                </a:solidFill>
                <a:latin typeface="Times New Roman" pitchFamily="65" charset="-122"/>
                <a:ea typeface="宋体" pitchFamily="65" charset="-122"/>
              </a:rPr>
              <a:t>山音乐堂演唱。我想和台上的</a:t>
            </a:r>
            <a:r>
              <a:rPr lang="zh-CN" altLang="en-US" sz="1530" u="sng" kern="0" dirty="0" smtClean="0">
                <a:solidFill>
                  <a:srgbClr val="000000"/>
                </a:solidFill>
                <a:latin typeface="Times New Roman" pitchFamily="65" charset="-122"/>
                <a:ea typeface="宋体" pitchFamily="65" charset="-122"/>
              </a:rPr>
              <a:t>乡党</a:t>
            </a:r>
            <a:r>
              <a:rPr lang="zh-CN" altLang="en-US" sz="1530" kern="0" dirty="0" smtClean="0">
                <a:solidFill>
                  <a:srgbClr val="000000"/>
                </a:solidFill>
                <a:latin typeface="Times New Roman" pitchFamily="65" charset="-122"/>
                <a:ea typeface="宋体" pitchFamily="65" charset="-122"/>
              </a:rPr>
              <a:t>拉开更大的距离,便从前排座位离开,在剧场最后找到一个</a:t>
            </a:r>
            <a:r>
              <a:rPr dirty="0"/>
              <a:t/>
            </a:r>
            <a:br>
              <a:rPr dirty="0"/>
            </a:br>
            <a:r>
              <a:rPr lang="zh-CN" altLang="en-US" sz="1530" kern="0" dirty="0" smtClean="0">
                <a:solidFill>
                  <a:srgbClr val="000000"/>
                </a:solidFill>
                <a:latin typeface="Times New Roman" pitchFamily="65" charset="-122"/>
                <a:ea typeface="宋体" pitchFamily="65" charset="-122"/>
              </a:rPr>
              <a:t>空位,远距离欣赏这些乡党的演唱,企图排除因乡党乡情而生出的难以避免的偏爱。这似乎还</a:t>
            </a:r>
            <a:r>
              <a:rPr dirty="0"/>
              <a:t/>
            </a:r>
            <a:br>
              <a:rPr dirty="0"/>
            </a:br>
            <a:r>
              <a:rPr lang="zh-CN" altLang="en-US" sz="1530" kern="0" dirty="0" smtClean="0">
                <a:solidFill>
                  <a:srgbClr val="000000"/>
                </a:solidFill>
                <a:latin typeface="Times New Roman" pitchFamily="65" charset="-122"/>
                <a:ea typeface="宋体" pitchFamily="65" charset="-122"/>
              </a:rPr>
              <a:t>有一定的效应,确凿是那腔儿自身所产生的震撼人的心灵的艺术魅力</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在我陷入那种拉开</a:t>
            </a:r>
            <a:r>
              <a:rPr dirty="0"/>
              <a:t/>
            </a:r>
            <a:br>
              <a:rPr dirty="0"/>
            </a:br>
            <a:r>
              <a:rPr lang="zh-CN" altLang="en-US" sz="1530" kern="0" dirty="0" smtClean="0">
                <a:solidFill>
                  <a:srgbClr val="000000"/>
                </a:solidFill>
                <a:latin typeface="Times New Roman" pitchFamily="65" charset="-122"/>
                <a:ea typeface="宋体" pitchFamily="65" charset="-122"/>
              </a:rPr>
              <a:t>间距的纯粹品赏的意境时,节目主持人濮存昕却作出了一个令全场</a:t>
            </a:r>
            <a:r>
              <a:rPr lang="zh-CN" altLang="en-US" sz="1530" u="sng" kern="0" dirty="0" smtClean="0">
                <a:solidFill>
                  <a:srgbClr val="000000"/>
                </a:solidFill>
                <a:latin typeface="Times New Roman" pitchFamily="65" charset="-122"/>
                <a:ea typeface="宋体" pitchFamily="65" charset="-122"/>
              </a:rPr>
              <a:t>哗然</a:t>
            </a:r>
            <a:r>
              <a:rPr lang="zh-CN" altLang="en-US" sz="1530" kern="0" dirty="0" smtClean="0">
                <a:solidFill>
                  <a:srgbClr val="000000"/>
                </a:solidFill>
                <a:latin typeface="Times New Roman" pitchFamily="65" charset="-122"/>
                <a:ea typeface="宋体" pitchFamily="65" charset="-122"/>
              </a:rPr>
              <a:t>的非常举动,他由台角</a:t>
            </a:r>
            <a:r>
              <a:rPr dirty="0"/>
              <a:t/>
            </a:r>
            <a:br>
              <a:rPr dirty="0"/>
            </a:br>
            <a:r>
              <a:rPr lang="zh-CN" altLang="en-US" sz="1530" kern="0" dirty="0" smtClean="0">
                <a:solidFill>
                  <a:srgbClr val="000000"/>
                </a:solidFill>
                <a:latin typeface="Times New Roman" pitchFamily="65" charset="-122"/>
                <a:ea typeface="宋体" pitchFamily="65" charset="-122"/>
              </a:rPr>
              <a:t>的主持人位置快步走到台前,从正在吼唱的演员手中夺下长条板凳,又从他高举着的右手中夺</a:t>
            </a:r>
            <a:r>
              <a:rPr dirty="0"/>
              <a:t/>
            </a:r>
            <a:br>
              <a:rPr dirty="0"/>
            </a:br>
            <a:r>
              <a:rPr lang="zh-CN" altLang="en-US" sz="1530" kern="0" dirty="0" smtClean="0">
                <a:solidFill>
                  <a:srgbClr val="000000"/>
                </a:solidFill>
                <a:latin typeface="Times New Roman" pitchFamily="65" charset="-122"/>
                <a:ea typeface="宋体" pitchFamily="65" charset="-122"/>
              </a:rPr>
              <a:t>取木砖,自己在长条板凳上猛砸起来,接着扬起木砖,高声吼唱。观众席顿时沸腾起来。这位声</a:t>
            </a:r>
            <a:r>
              <a:rPr dirty="0"/>
              <a:t/>
            </a:r>
            <a:br>
              <a:rPr dirty="0"/>
            </a:br>
            <a:r>
              <a:rPr lang="zh-CN" altLang="en-US" sz="1530" kern="0" dirty="0" smtClean="0">
                <a:solidFill>
                  <a:srgbClr val="000000"/>
                </a:solidFill>
                <a:latin typeface="Times New Roman" pitchFamily="65" charset="-122"/>
                <a:ea typeface="宋体" pitchFamily="65" charset="-122"/>
              </a:rPr>
              <a:t>名显赫的濮存昕已经和老腔融和了,我顿然意识到自己拉开间距,寻求客观欣赏的举措是多余的。</a:t>
            </a:r>
            <a:endParaRPr lang="en-US" altLang="zh-CN" sz="153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(取材于陈忠实的同名散文)</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5197789"/>
            <a:chOff x="539750" y="1080000"/>
            <a:chExt cx="8127250" cy="5197789"/>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1.下列词语在文中的意思,理解</a:t>
              </a:r>
              <a:r>
                <a:rPr lang="zh-CN" altLang="en-US" sz="1530" u="sng" kern="0" dirty="0" smtClean="0">
                  <a:solidFill>
                    <a:srgbClr val="000000"/>
                  </a:solidFill>
                  <a:latin typeface="Times New Roman" pitchFamily="65" charset="-122"/>
                  <a:ea typeface="宋体" pitchFamily="65" charset="-122"/>
                </a:rPr>
                <a:t>不正确</a:t>
              </a:r>
              <a:r>
                <a:rPr lang="zh-CN" altLang="en-US" sz="1530" kern="0" dirty="0" smtClean="0">
                  <a:solidFill>
                    <a:srgbClr val="000000"/>
                  </a:solidFill>
                  <a:latin typeface="Times New Roman" pitchFamily="65" charset="-122"/>
                  <a:ea typeface="宋体" pitchFamily="65" charset="-122"/>
                </a:rPr>
                <a:t>的一项是(2分)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A.太斩劲了:非常给力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B.气韵弥漫:韵味充满(作品)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C.乡党:志同道合的同乡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D.哗然:因惊讶和赞赏而沸腾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2.下列对文章内容的理解,最恰当的一项是(3分)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A.作者产生神秘感的原因是看见演唱老腔的是白发白眉老汉等一群关中农民。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B.演员以木砖连续敲击长条板凳发出的响声经常掩盖了观众的掌声与叫好声。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C.朋友为小说《白鹿原》没有写老腔的笔墨而感到遗憾,作者对此深有同感。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D.老腔从宋代唱到现在,从乡野唱到音乐厅,说明这种表演形式一直很流行。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3.作者对老腔的认识经历了怎样的变化过程?请结合全文作简要说明。(4分)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4.文中运用了侧面描写的手法来表现老腔的艺术魅力。请举两例并加以分析。(4分)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5.作者在小说《白鹿原》中并没有写到老腔,为什么本文题目却是“</a:t>
              </a:r>
              <a:r>
                <a:rPr lang="zh-CN" altLang="en-US" sz="1530" u="sng" kern="0" dirty="0" smtClean="0">
                  <a:solidFill>
                    <a:srgbClr val="000000"/>
                  </a:solidFill>
                  <a:latin typeface="Times New Roman" pitchFamily="65" charset="-122"/>
                  <a:ea typeface="宋体" pitchFamily="65" charset="-122"/>
                </a:rPr>
                <a:t>白鹿原</a:t>
              </a:r>
              <a:r>
                <a:rPr lang="zh-CN" altLang="en-US" sz="1530" kern="0" dirty="0" smtClean="0">
                  <a:solidFill>
                    <a:srgbClr val="000000"/>
                  </a:solidFill>
                  <a:latin typeface="Times New Roman" pitchFamily="65" charset="-122"/>
                  <a:ea typeface="宋体" pitchFamily="65" charset="-122"/>
                </a:rPr>
                <a:t>上奏响一支老</a:t>
              </a:r>
              <a:endParaRPr lang="zh-CN" altLang="en-US" dirty="0"/>
            </a:p>
          </p:txBody>
        </p:sp>
        <p:sp>
          <p:nvSpPr>
            <p:cNvPr id="3" name="TextBox 2"/>
            <p:cNvSpPr txBox="1"/>
            <p:nvPr/>
          </p:nvSpPr>
          <p:spPr>
            <a:xfrm>
              <a:off x="539750" y="5571442"/>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腔”?(5分)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6.文章第四段运用了多种手法,表达了作者对老腔的感受。请结合具体语句加以赏析。(6分)</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    A.“太斩劲了”出现在第三段,是观众高声喝彩的话语,应该和“美得很”一样</a:t>
            </a:r>
            <a:r>
              <a:rPr dirty="0"/>
              <a:t/>
            </a:r>
            <a:br>
              <a:rPr dirty="0"/>
            </a:br>
            <a:r>
              <a:rPr lang="zh-CN" altLang="en-US" sz="1530" kern="0" dirty="0" smtClean="0">
                <a:solidFill>
                  <a:srgbClr val="000000"/>
                </a:solidFill>
                <a:latin typeface="Times New Roman" pitchFamily="65" charset="-122"/>
                <a:ea typeface="宋体" pitchFamily="65" charset="-122"/>
              </a:rPr>
              <a:t>是褒义词,是“非常给力”的意思。B.“气韵弥漫”出现在第五段,由“不单是一笔或几笔画</a:t>
            </a:r>
            <a:r>
              <a:rPr dirty="0"/>
              <a:t/>
            </a:r>
            <a:br>
              <a:rPr dirty="0"/>
            </a:br>
            <a:r>
              <a:rPr lang="zh-CN" altLang="en-US" sz="1530" kern="0" dirty="0" smtClean="0">
                <a:solidFill>
                  <a:srgbClr val="000000"/>
                </a:solidFill>
                <a:latin typeface="Times New Roman" pitchFamily="65" charset="-122"/>
                <a:ea typeface="宋体" pitchFamily="65" charset="-122"/>
              </a:rPr>
              <a:t>面,而是在整个叙述的文字里如果有老腔的气韵弥漫</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”,可知“气韵弥漫”指应该在整篇</a:t>
            </a:r>
            <a:r>
              <a:rPr dirty="0"/>
              <a:t/>
            </a:r>
            <a:br>
              <a:rPr dirty="0"/>
            </a:br>
            <a:r>
              <a:rPr lang="zh-CN" altLang="en-US" sz="1530" kern="0" dirty="0" smtClean="0">
                <a:solidFill>
                  <a:srgbClr val="000000"/>
                </a:solidFill>
                <a:latin typeface="Times New Roman" pitchFamily="65" charset="-122"/>
                <a:ea typeface="宋体" pitchFamily="65" charset="-122"/>
              </a:rPr>
              <a:t>小说中都有关于老腔的描写。C.“乡党”出现在文章的第八段,由“企图排除因乡党乡情而</a:t>
            </a:r>
            <a:r>
              <a:rPr dirty="0"/>
              <a:t/>
            </a:r>
            <a:br>
              <a:rPr dirty="0"/>
            </a:br>
            <a:r>
              <a:rPr lang="zh-CN" altLang="en-US" sz="1530" kern="0" dirty="0" smtClean="0">
                <a:solidFill>
                  <a:srgbClr val="000000"/>
                </a:solidFill>
                <a:latin typeface="Times New Roman" pitchFamily="65" charset="-122"/>
                <a:ea typeface="宋体" pitchFamily="65" charset="-122"/>
              </a:rPr>
              <a:t>生出的难以避免的偏爱”,可知“乡党”是“老乡、乡亲”的意思,并不是“志同道合的同</a:t>
            </a:r>
            <a:r>
              <a:rPr dirty="0"/>
              <a:t/>
            </a:r>
            <a:br>
              <a:rPr dirty="0"/>
            </a:br>
            <a:r>
              <a:rPr lang="zh-CN" altLang="en-US" sz="1530" kern="0" dirty="0" smtClean="0">
                <a:solidFill>
                  <a:srgbClr val="000000"/>
                </a:solidFill>
                <a:latin typeface="Times New Roman" pitchFamily="65" charset="-122"/>
                <a:ea typeface="宋体" pitchFamily="65" charset="-122"/>
              </a:rPr>
              <a:t>乡”。D.联系下文中主持人濮存昕的做法:夺过演员的长条板凳和木砖,自己参与到表演中。</a:t>
            </a:r>
            <a:r>
              <a:rPr dirty="0"/>
              <a:t/>
            </a:r>
            <a:br>
              <a:rPr dirty="0"/>
            </a:br>
            <a:r>
              <a:rPr lang="zh-CN" altLang="en-US" sz="1530" kern="0" dirty="0" smtClean="0">
                <a:solidFill>
                  <a:srgbClr val="000000"/>
                </a:solidFill>
                <a:latin typeface="Times New Roman" pitchFamily="65" charset="-122"/>
                <a:ea typeface="宋体" pitchFamily="65" charset="-122"/>
              </a:rPr>
              <a:t>这种行为,让人惊讶,而后文中观众们沸腾起来,是由于对其表演肯定、赞赏。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C(选A得1分)    A.作者产生神秘感是因为老腔和老腔演员得到了赵季平的赏识,让作</a:t>
            </a:r>
            <a:r>
              <a:rPr dirty="0"/>
              <a:t/>
            </a:r>
            <a:br>
              <a:rPr dirty="0"/>
            </a:br>
            <a:r>
              <a:rPr lang="zh-CN" altLang="en-US" sz="1530" kern="0" dirty="0" smtClean="0">
                <a:solidFill>
                  <a:srgbClr val="000000"/>
                </a:solidFill>
                <a:latin typeface="Times New Roman" pitchFamily="65" charset="-122"/>
                <a:ea typeface="宋体" pitchFamily="65" charset="-122"/>
              </a:rPr>
              <a:t>者对老腔刮目相看,充满期待。该项内容不全面,故选A得1分。B.并不是演奏声经常掩盖了掌</a:t>
            </a:r>
            <a:r>
              <a:rPr dirty="0"/>
              <a:t/>
            </a:r>
            <a:br>
              <a:rPr dirty="0"/>
            </a:br>
            <a:r>
              <a:rPr lang="zh-CN" altLang="en-US" sz="1530" kern="0" dirty="0" smtClean="0">
                <a:solidFill>
                  <a:srgbClr val="000000"/>
                </a:solidFill>
                <a:latin typeface="Times New Roman" pitchFamily="65" charset="-122"/>
                <a:ea typeface="宋体" pitchFamily="65" charset="-122"/>
              </a:rPr>
              <a:t>声与叫好声,而是因为意想不到的表演,让全场观众震惊,使全场“鸦雀无声”。C.文章第五段</a:t>
            </a:r>
            <a:r>
              <a:rPr dirty="0"/>
              <a:t/>
            </a:r>
            <a:br>
              <a:rPr dirty="0"/>
            </a:br>
            <a:r>
              <a:rPr lang="zh-CN" altLang="en-US" sz="1530" kern="0" dirty="0" smtClean="0">
                <a:solidFill>
                  <a:srgbClr val="000000"/>
                </a:solidFill>
                <a:latin typeface="Times New Roman" pitchFamily="65" charset="-122"/>
                <a:ea typeface="宋体" pitchFamily="65" charset="-122"/>
              </a:rPr>
              <a:t>明确提出“有作家朋友看过老腔的演出,不无遗憾地对我说过这样的话,你的小说《白鹿原》</a:t>
            </a:r>
            <a:r>
              <a:rPr dirty="0"/>
              <a:t/>
            </a:r>
            <a:br>
              <a:rPr dirty="0"/>
            </a:b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要是有一笔老腔的画面就好了”,而“我”想到的是“不单是一笔或几笔画面,而是在整</a:t>
            </a:r>
            <a:r>
              <a:rPr dirty="0"/>
              <a:t/>
            </a:r>
            <a:br>
              <a:rPr dirty="0"/>
            </a:br>
            <a:r>
              <a:rPr lang="zh-CN" altLang="en-US" sz="1530" kern="0" dirty="0" smtClean="0">
                <a:solidFill>
                  <a:srgbClr val="000000"/>
                </a:solidFill>
                <a:latin typeface="Times New Roman" pitchFamily="65" charset="-122"/>
                <a:ea typeface="宋体" pitchFamily="65" charset="-122"/>
              </a:rPr>
              <a:t>个叙述</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老腔的气韵弥漫</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”;第六段中,提到过话剧《白鹿原》加入老腔的演唱后,让</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“我”“释然”了。D.第一段中“尽管我在关中地区</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却从来没听说过老腔</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”,可见</a:t>
            </a:r>
            <a:r>
              <a:rPr dirty="0"/>
              <a:t/>
            </a:r>
            <a:br>
              <a:rPr dirty="0"/>
            </a:br>
            <a:r>
              <a:rPr lang="zh-CN" altLang="en-US" sz="1530" kern="0" dirty="0" smtClean="0">
                <a:solidFill>
                  <a:srgbClr val="000000"/>
                </a:solidFill>
                <a:latin typeface="Times New Roman" pitchFamily="65" charset="-122"/>
                <a:ea typeface="宋体" pitchFamily="65" charset="-122"/>
              </a:rPr>
              <a:t>这种表演形式并不流行。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要点一:开始不知道,不了解,后产生神秘感。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要点二:第一次看过老腔表演之后,感到震撼。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要点三:再看老腔表演时,怀疑其中是否掺杂了乡情带来的偏爱。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要点四:最后认识到自己被老腔征服完全是因为老腔自身强大的艺术魅力。</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按时间顺序从文本中找到作者对老腔认识的关键点。第一段“却从来没听说过老腔</a:t>
            </a:r>
            <a:r>
              <a:rPr dirty="0"/>
              <a:t/>
            </a:r>
            <a:br>
              <a:rPr dirty="0"/>
            </a:br>
            <a:r>
              <a:rPr lang="zh-CN" altLang="en-US" sz="1530" kern="0" dirty="0" smtClean="0">
                <a:solidFill>
                  <a:srgbClr val="000000"/>
                </a:solidFill>
                <a:latin typeface="Times New Roman" pitchFamily="65" charset="-122"/>
                <a:ea typeface="宋体" pitchFamily="65" charset="-122"/>
              </a:rPr>
              <a:t>这个剧种,可见其影响的宽窄了”,后因为赵季平对老腔及老腔演员的赏识,而对老腔“突然生</a:t>
            </a:r>
            <a:r>
              <a:rPr dirty="0"/>
              <a:t/>
            </a:r>
            <a:br>
              <a:rPr dirty="0"/>
            </a:br>
            <a:r>
              <a:rPr lang="zh-CN" altLang="en-US" sz="1530" kern="0" dirty="0" smtClean="0">
                <a:solidFill>
                  <a:srgbClr val="000000"/>
                </a:solidFill>
                <a:latin typeface="Times New Roman" pitchFamily="65" charset="-122"/>
                <a:ea typeface="宋体" pitchFamily="65" charset="-122"/>
              </a:rPr>
              <a:t>出神秘感来”;到后来听过一次老腔,深深地被老腔震撼;再到第七段写在中山音乐堂听了老腔</a:t>
            </a:r>
            <a:r>
              <a:rPr dirty="0"/>
              <a:t/>
            </a:r>
            <a:br>
              <a:rPr dirty="0"/>
            </a:br>
            <a:r>
              <a:rPr lang="zh-CN" altLang="en-US" sz="1530" kern="0" dirty="0" smtClean="0">
                <a:solidFill>
                  <a:srgbClr val="000000"/>
                </a:solidFill>
                <a:latin typeface="Times New Roman" pitchFamily="65" charset="-122"/>
                <a:ea typeface="宋体" pitchFamily="65" charset="-122"/>
              </a:rPr>
              <a:t>的演奏,领悟到了老腔震撼人的心灵的艺术魅力,对老腔的理解更加深入了;最后第八段,“远</a:t>
            </a:r>
            <a:r>
              <a:rPr dirty="0"/>
              <a:t/>
            </a:r>
            <a:br>
              <a:rPr dirty="0"/>
            </a:br>
            <a:r>
              <a:rPr lang="zh-CN" altLang="en-US" sz="1530" kern="0" dirty="0" smtClean="0">
                <a:solidFill>
                  <a:srgbClr val="000000"/>
                </a:solidFill>
                <a:latin typeface="Times New Roman" pitchFamily="65" charset="-122"/>
                <a:ea typeface="宋体" pitchFamily="65" charset="-122"/>
              </a:rPr>
              <a:t>距离欣赏这些乡党的演唱,企图排除因乡党乡情而生出的难以避免的偏爱”,看了主持人参与</a:t>
            </a:r>
            <a:r>
              <a:rPr dirty="0"/>
              <a:t/>
            </a:r>
            <a:br>
              <a:rPr dirty="0"/>
            </a:br>
            <a:r>
              <a:rPr lang="zh-CN" altLang="en-US" sz="1530" kern="0" dirty="0" smtClean="0">
                <a:solidFill>
                  <a:srgbClr val="000000"/>
                </a:solidFill>
                <a:latin typeface="Times New Roman" pitchFamily="65" charset="-122"/>
                <a:ea typeface="宋体" pitchFamily="65" charset="-122"/>
              </a:rPr>
              <a:t>表演后,“我顿然意识到自己拉开间距,寻求客观欣赏的举措是多余的”,作者完全被老腔的艺</a:t>
            </a:r>
            <a:r>
              <a:rPr dirty="0"/>
              <a:t/>
            </a:r>
            <a:br>
              <a:rPr dirty="0"/>
            </a:br>
            <a:r>
              <a:rPr lang="zh-CN" altLang="en-US" sz="1530" kern="0" dirty="0" smtClean="0">
                <a:solidFill>
                  <a:srgbClr val="000000"/>
                </a:solidFill>
                <a:latin typeface="Times New Roman" pitchFamily="65" charset="-122"/>
                <a:ea typeface="宋体" pitchFamily="65" charset="-122"/>
              </a:rPr>
              <a:t>术魅力征服。考生从原文中筛选出相应信息并加以概括即可。</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(示例)赵季平:著名作曲家与老腔演员很熟悉,并给予老腔高度的评价,写出了老腔的</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艺术价值。</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濮存昕:节目主持人出人意外地走到台前击凳高吼,融入表演,突出了老腔的感染力和震撼力。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观众:观众在看老腔表演过程中经久不息的掌声与喝彩声,表现了老腔演出带给观众的精神享受。</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侧面描写是本文重要的艺术手法。即通过对周围人物或环境的描绘来表现所要描写</a:t>
            </a:r>
            <a:r>
              <a:rPr dirty="0"/>
              <a:t/>
            </a:r>
            <a:br>
              <a:rPr dirty="0"/>
            </a:br>
            <a:r>
              <a:rPr lang="zh-CN" altLang="en-US" sz="1530" kern="0" dirty="0" smtClean="0">
                <a:solidFill>
                  <a:srgbClr val="000000"/>
                </a:solidFill>
                <a:latin typeface="Times New Roman" pitchFamily="65" charset="-122"/>
                <a:ea typeface="宋体" pitchFamily="65" charset="-122"/>
              </a:rPr>
              <a:t>的对象,以使其更鲜明突出,也即间接地对描写对象进行刻画描绘。本文通过赵季平对老腔演</a:t>
            </a:r>
            <a:r>
              <a:rPr dirty="0"/>
              <a:t/>
            </a:r>
            <a:br>
              <a:rPr dirty="0"/>
            </a:br>
            <a:r>
              <a:rPr lang="zh-CN" altLang="en-US" sz="1530" kern="0" dirty="0" smtClean="0">
                <a:solidFill>
                  <a:srgbClr val="000000"/>
                </a:solidFill>
                <a:latin typeface="Times New Roman" pitchFamily="65" charset="-122"/>
                <a:ea typeface="宋体" pitchFamily="65" charset="-122"/>
              </a:rPr>
              <a:t>员的赏识、观众的叫好声、主持人即兴表演等烘托出老腔的艺术价值高、影响力大和震撼</a:t>
            </a:r>
            <a:r>
              <a:rPr dirty="0"/>
              <a:t/>
            </a:r>
            <a:br>
              <a:rPr dirty="0"/>
            </a:br>
            <a:r>
              <a:rPr lang="zh-CN" altLang="en-US" sz="1530" kern="0" dirty="0" smtClean="0">
                <a:solidFill>
                  <a:srgbClr val="000000"/>
                </a:solidFill>
                <a:latin typeface="Times New Roman" pitchFamily="65" charset="-122"/>
                <a:ea typeface="宋体" pitchFamily="65" charset="-122"/>
              </a:rPr>
              <a:t>力强。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要点一:文章题目中的“白鹿原”,巧妙借用小说《白鹿原》的书名,暗指关中大地,点</a:t>
            </a:r>
            <a:r>
              <a:rPr dirty="0"/>
              <a:t/>
            </a:r>
            <a:br>
              <a:rPr dirty="0"/>
            </a:br>
            <a:r>
              <a:rPr lang="zh-CN" altLang="en-US" sz="1530" kern="0" dirty="0" smtClean="0">
                <a:solidFill>
                  <a:srgbClr val="000000"/>
                </a:solidFill>
                <a:latin typeface="Times New Roman" pitchFamily="65" charset="-122"/>
                <a:ea typeface="宋体" pitchFamily="65" charset="-122"/>
              </a:rPr>
              <a:t>明了老腔生长的土壤。</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要点二:作者为小说《白鹿原》中没有写到老腔而感到遗憾,以“白鹿原”为题有弥补之意,也</a:t>
            </a:r>
            <a:r>
              <a:rPr dirty="0"/>
              <a:t/>
            </a:r>
            <a:br>
              <a:rPr dirty="0"/>
            </a:br>
            <a:r>
              <a:rPr lang="zh-CN" altLang="en-US" sz="1530" kern="0" dirty="0" smtClean="0">
                <a:solidFill>
                  <a:srgbClr val="000000"/>
                </a:solidFill>
                <a:latin typeface="Times New Roman" pitchFamily="65" charset="-122"/>
                <a:ea typeface="宋体" pitchFamily="65" charset="-122"/>
              </a:rPr>
              <a:t>暗含了对老腔的敬意。</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本文主要阐述的是老腔的艺术魅力。老腔是关中地区的一种独特的演奏方式,《白鹿</a:t>
            </a:r>
            <a:r>
              <a:rPr dirty="0"/>
              <a:t/>
            </a:r>
            <a:br>
              <a:rPr dirty="0"/>
            </a:br>
            <a:r>
              <a:rPr lang="zh-CN" altLang="en-US" sz="1530" kern="0" dirty="0" smtClean="0">
                <a:solidFill>
                  <a:srgbClr val="000000"/>
                </a:solidFill>
                <a:latin typeface="Times New Roman" pitchFamily="65" charset="-122"/>
                <a:ea typeface="宋体" pitchFamily="65" charset="-122"/>
              </a:rPr>
              <a:t>原》中故事发生的地点就在关中地区,点明关中是老腔生长的土壤;作者对《白鹿原》一书中</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没有关于老腔表演的描写而感到遗憾,后来《白鹿原》的话剧版本中有了老腔的演唱,让作者</a:t>
            </a:r>
            <a:r>
              <a:rPr dirty="0"/>
              <a:t/>
            </a:r>
            <a:br>
              <a:rPr dirty="0"/>
            </a:br>
            <a:r>
              <a:rPr lang="zh-CN" altLang="en-US" sz="1530" kern="0" dirty="0" smtClean="0">
                <a:solidFill>
                  <a:srgbClr val="000000"/>
                </a:solidFill>
                <a:latin typeface="Times New Roman" pitchFamily="65" charset="-122"/>
                <a:ea typeface="宋体" pitchFamily="65" charset="-122"/>
              </a:rPr>
              <a:t>释怀了,以此来表达对老腔艺术魅力的敬意。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6.</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①联想。从老腔的腔调联想到关中大地特有的生活,点出了老腔源于关中大地、具</a:t>
            </a:r>
            <a:r>
              <a:rPr dirty="0"/>
              <a:t/>
            </a:r>
            <a:br>
              <a:rPr dirty="0"/>
            </a:br>
            <a:r>
              <a:rPr lang="zh-CN" altLang="en-US" sz="1530" kern="0" dirty="0" smtClean="0">
                <a:solidFill>
                  <a:srgbClr val="000000"/>
                </a:solidFill>
                <a:latin typeface="Times New Roman" pitchFamily="65" charset="-122"/>
                <a:ea typeface="宋体" pitchFamily="65" charset="-122"/>
              </a:rPr>
              <a:t>有浓厚乡土气息的特点。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②比喻。将老腔的腔调比喻为骤雨拍击秋禾的啸响、雨润麦苗的柔声等,既写出了老腔的雄</a:t>
            </a:r>
            <a:r>
              <a:rPr dirty="0"/>
              <a:t/>
            </a:r>
            <a:br>
              <a:rPr dirty="0"/>
            </a:br>
            <a:r>
              <a:rPr lang="zh-CN" altLang="en-US" sz="1530" kern="0" dirty="0" smtClean="0">
                <a:solidFill>
                  <a:srgbClr val="000000"/>
                </a:solidFill>
                <a:latin typeface="Times New Roman" pitchFamily="65" charset="-122"/>
                <a:ea typeface="宋体" pitchFamily="65" charset="-122"/>
              </a:rPr>
              <a:t>浑奔放,又写出了婉约平和,将抽象的感觉化为形象的画面,生动地写出了老腔给作者带来的感</a:t>
            </a:r>
            <a:r>
              <a:rPr dirty="0"/>
              <a:t/>
            </a:r>
            <a:br>
              <a:rPr dirty="0"/>
            </a:br>
            <a:r>
              <a:rPr lang="zh-CN" altLang="en-US" sz="1530" kern="0" dirty="0" smtClean="0">
                <a:solidFill>
                  <a:srgbClr val="000000"/>
                </a:solidFill>
                <a:latin typeface="Times New Roman" pitchFamily="65" charset="-122"/>
                <a:ea typeface="宋体" pitchFamily="65" charset="-122"/>
              </a:rPr>
              <a:t>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③排比。几个句子构成排比,强化了作者自己聆听老腔时的内心感受。</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④化用古诗句。如“随风潜入夜,润物细无声”“暧暧远人村,依依墟里烟”“斜阳照墟落,穷</a:t>
            </a:r>
            <a:r>
              <a:rPr dirty="0"/>
              <a:t/>
            </a:r>
            <a:br>
              <a:rPr dirty="0"/>
            </a:br>
            <a:r>
              <a:rPr lang="zh-CN" altLang="en-US" sz="1530" kern="0" dirty="0" smtClean="0">
                <a:solidFill>
                  <a:srgbClr val="000000"/>
                </a:solidFill>
                <a:latin typeface="Times New Roman" pitchFamily="65" charset="-122"/>
                <a:ea typeface="宋体" pitchFamily="65" charset="-122"/>
              </a:rPr>
              <a:t>巷牛羊归”等,丰富了作品的文学意蕴。</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本题考查对艺术手法的鉴赏能力。“抑或是渭水波浪的涛声,也像是骤雨拍击无边秋</a:t>
            </a:r>
            <a:r>
              <a:rPr dirty="0"/>
              <a:t/>
            </a:r>
            <a:br>
              <a:rPr dirty="0"/>
            </a:br>
            <a:r>
              <a:rPr lang="zh-CN" altLang="en-US" sz="1530" kern="0" dirty="0" smtClean="0">
                <a:solidFill>
                  <a:srgbClr val="000000"/>
                </a:solidFill>
                <a:latin typeface="Times New Roman" pitchFamily="65" charset="-122"/>
                <a:ea typeface="宋体" pitchFamily="65" charset="-122"/>
              </a:rPr>
              <a:t>禾的啸响”“不无知时节的好雨”“村巷里牛哞马叫的声音”运用联想、比喻,化用诗句。</a:t>
            </a:r>
            <a:r>
              <a:rPr dirty="0"/>
              <a:t/>
            </a:r>
            <a:br>
              <a:rPr dirty="0"/>
            </a:br>
            <a:r>
              <a:rPr lang="zh-CN" altLang="en-US" sz="1530" kern="0" dirty="0" smtClean="0">
                <a:solidFill>
                  <a:srgbClr val="000000"/>
                </a:solidFill>
                <a:latin typeface="Times New Roman" pitchFamily="65" charset="-122"/>
                <a:ea typeface="宋体" pitchFamily="65" charset="-122"/>
              </a:rPr>
              <a:t>“这是</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”“抑或是</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”“也像是</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”等句子使用了排比的手法。关于作者对老腔</a:t>
            </a:r>
            <a:r>
              <a:rPr dirty="0"/>
              <a:t/>
            </a:r>
            <a:br>
              <a:rPr dirty="0"/>
            </a:br>
            <a:r>
              <a:rPr lang="zh-CN" altLang="en-US" sz="1530" kern="0" dirty="0" smtClean="0">
                <a:solidFill>
                  <a:srgbClr val="000000"/>
                </a:solidFill>
                <a:latin typeface="Times New Roman" pitchFamily="65" charset="-122"/>
                <a:ea typeface="宋体" pitchFamily="65" charset="-122"/>
              </a:rPr>
              <a:t>的感受应结合具体语句进行分析。</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七、(2015山东,19—22)阅读下面的文字,回答问题。(18分)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四堡雕版</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冯骥才</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a:t>
            </a:r>
            <a:r>
              <a:rPr lang="zh-CN" altLang="en-US" sz="1530" u="sng" kern="0" dirty="0" smtClean="0">
                <a:solidFill>
                  <a:srgbClr val="000000"/>
                </a:solidFill>
                <a:latin typeface="Times New Roman" pitchFamily="65" charset="-122"/>
                <a:ea typeface="宋体" pitchFamily="65" charset="-122"/>
              </a:rPr>
              <a:t>心里一团如花似锦的猜想,在四堡灰飞烟灭。</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②在宋代四大雕版印刷基地中,福建的建阳一直承担着那片大地上文明的传播。其他几个雕</a:t>
            </a:r>
            <a:r>
              <a:t/>
            </a:r>
            <a:br/>
            <a:r>
              <a:rPr lang="zh-CN" altLang="en-US" sz="1530" kern="0" dirty="0" smtClean="0">
                <a:solidFill>
                  <a:srgbClr val="000000"/>
                </a:solidFill>
                <a:latin typeface="Times New Roman" pitchFamily="65" charset="-122"/>
                <a:ea typeface="宋体" pitchFamily="65" charset="-122"/>
              </a:rPr>
              <a:t>版中心如汴梁、杭州等,总是随着战乱与京都变迁或兴或衰,唯有这“天高皇帝远”的建阳从</a:t>
            </a:r>
            <a:r>
              <a:t/>
            </a:r>
            <a:br/>
            <a:r>
              <a:rPr lang="zh-CN" altLang="en-US" sz="1530" kern="0" dirty="0" smtClean="0">
                <a:solidFill>
                  <a:srgbClr val="000000"/>
                </a:solidFill>
                <a:latin typeface="Times New Roman" pitchFamily="65" charset="-122"/>
                <a:ea typeface="宋体" pitchFamily="65" charset="-122"/>
              </a:rPr>
              <a:t>中古一直走到近代。我喜欢建安</a:t>
            </a:r>
            <a:r>
              <a:rPr lang="zh-CN" altLang="en-US" sz="1152" kern="0" baseline="59000" dirty="0" smtClean="0">
                <a:solidFill>
                  <a:srgbClr val="000000"/>
                </a:solidFill>
                <a:latin typeface="Times New Roman" pitchFamily="65" charset="-122"/>
                <a:ea typeface="宋体" pitchFamily="65" charset="-122"/>
              </a:rPr>
              <a:t>[注]</a:t>
            </a:r>
            <a:r>
              <a:rPr lang="zh-CN" altLang="en-US" sz="1530" kern="0" dirty="0" smtClean="0">
                <a:solidFill>
                  <a:srgbClr val="000000"/>
                </a:solidFill>
                <a:latin typeface="Times New Roman" pitchFamily="65" charset="-122"/>
                <a:ea typeface="宋体" pitchFamily="65" charset="-122"/>
              </a:rPr>
              <a:t>图书的民间感。它自始就服务于平民大众,也就将先民们</a:t>
            </a:r>
            <a:r>
              <a:t/>
            </a:r>
            <a:br/>
            <a:r>
              <a:rPr lang="zh-CN" altLang="en-US" sz="1530" kern="0" dirty="0" smtClean="0">
                <a:solidFill>
                  <a:srgbClr val="000000"/>
                </a:solidFill>
                <a:latin typeface="Times New Roman" pitchFamily="65" charset="-122"/>
                <a:ea typeface="宋体" pitchFamily="65" charset="-122"/>
              </a:rPr>
              <a:t>的阅读兴趣与审美观念融入坊间。明代以来,杭州、苏州,以及相继崛起的金陵派和徽派刻印</a:t>
            </a:r>
            <a:r>
              <a:t/>
            </a:r>
            <a:br/>
            <a:r>
              <a:rPr lang="zh-CN" altLang="en-US" sz="1530" kern="0" dirty="0" smtClean="0">
                <a:solidFill>
                  <a:srgbClr val="000000"/>
                </a:solidFill>
                <a:latin typeface="Times New Roman" pitchFamily="65" charset="-122"/>
                <a:ea typeface="宋体" pitchFamily="65" charset="-122"/>
              </a:rPr>
              <a:t>的图书,一窝蜂地趋向文人之雅致,建安图书却始终执拗地固守着它的平民性。大众日常消遣</a:t>
            </a:r>
            <a:r>
              <a:t/>
            </a:r>
            <a:br/>
            <a:r>
              <a:rPr lang="zh-CN" altLang="en-US" sz="1530" kern="0" dirty="0" smtClean="0">
                <a:solidFill>
                  <a:srgbClr val="000000"/>
                </a:solidFill>
                <a:latin typeface="Times New Roman" pitchFamily="65" charset="-122"/>
                <a:ea typeface="宋体" pitchFamily="65" charset="-122"/>
              </a:rPr>
              <a:t>的故事、笑话、野史,农家应用的医书、药书、占卜以及专供孩童启蒙的读物,都是建安版常</a:t>
            </a:r>
            <a:r>
              <a:t/>
            </a:r>
            <a:br/>
            <a:r>
              <a:rPr lang="zh-CN" altLang="en-US" sz="1530" kern="0" dirty="0" smtClean="0">
                <a:solidFill>
                  <a:srgbClr val="000000"/>
                </a:solidFill>
                <a:latin typeface="Times New Roman" pitchFamily="65" charset="-122"/>
                <a:ea typeface="宋体" pitchFamily="65" charset="-122"/>
              </a:rPr>
              <a:t>年热销的图书。今天看来,这种由民间印坊养育出来的纯朴的气质便是建安版特有的审美品</a:t>
            </a:r>
            <a:r>
              <a:t/>
            </a:r>
            <a:br/>
            <a:r>
              <a:rPr lang="zh-CN" altLang="en-US" sz="1530" kern="0" dirty="0" smtClean="0">
                <a:solidFill>
                  <a:srgbClr val="000000"/>
                </a:solidFill>
                <a:latin typeface="Times New Roman" pitchFamily="65" charset="-122"/>
                <a:ea typeface="宋体" pitchFamily="65" charset="-122"/>
              </a:rPr>
              <a:t>格了。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③然而,建安图书真正的福气,是它至今还保存着一个雕版印刷之乡——四堡。中国古代雕版</a:t>
            </a:r>
            <a:r>
              <a:t/>
            </a:r>
            <a:br/>
            <a:r>
              <a:rPr lang="zh-CN" altLang="en-US" sz="1530" kern="0" dirty="0" smtClean="0">
                <a:solidFill>
                  <a:srgbClr val="000000"/>
                </a:solidFill>
                <a:latin typeface="Times New Roman" pitchFamily="65" charset="-122"/>
                <a:ea typeface="宋体" pitchFamily="65" charset="-122"/>
              </a:rPr>
              <a:t>基地大都空无一物,只剩下建安的这个“活化石”。它犹然散发着书香墨香文明之香吗?</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④四堡身在闽西,肩倚武夷山脉,地远天偏,这种地方正是历史的藏身之处。但现代化法力无</a:t>
            </a:r>
            <a:r>
              <a:t/>
            </a:r>
            <a:br/>
            <a:r>
              <a:rPr lang="zh-CN" altLang="en-US" sz="1530" kern="0" dirty="0" smtClean="0">
                <a:solidFill>
                  <a:srgbClr val="000000"/>
                </a:solidFill>
                <a:latin typeface="Times New Roman" pitchFamily="65" charset="-122"/>
                <a:ea typeface="宋体" pitchFamily="65" charset="-122"/>
              </a:rPr>
              <a:t>边,近几年古镇也热闹起来了。不过令我吃惊的是,这里居然还完整地保留着二百年来声震闽</a:t>
            </a:r>
            <a:r>
              <a:t/>
            </a:r>
            <a:br/>
            <a:r>
              <a:rPr lang="zh-CN" altLang="en-US" sz="1530" kern="0" dirty="0" smtClean="0">
                <a:solidFill>
                  <a:srgbClr val="000000"/>
                </a:solidFill>
                <a:latin typeface="Times New Roman" pitchFamily="65" charset="-122"/>
                <a:ea typeface="宋体" pitchFamily="65" charset="-122"/>
              </a:rPr>
              <a:t>西的印书世家邹氏的坊间与宅第。大大小小一百四十间房子,组成客家人典型的民居——</a:t>
            </a:r>
            <a:r>
              <a:t/>
            </a:r>
            <a:br/>
            <a:r>
              <a:rPr lang="zh-CN" altLang="en-US" sz="1530" kern="0" dirty="0" smtClean="0">
                <a:solidFill>
                  <a:srgbClr val="000000"/>
                </a:solidFill>
                <a:latin typeface="Times New Roman" pitchFamily="65" charset="-122"/>
                <a:ea typeface="宋体" pitchFamily="65" charset="-122"/>
              </a:rPr>
              <a:t>“九厅十八井”。在四堡,这种房子都是一半用于生活,一半用于印书。可是,无论陪同我的主</a:t>
            </a:r>
            <a:r>
              <a:t/>
            </a:r>
            <a:br/>
            <a:r>
              <a:rPr lang="zh-CN" altLang="en-US" sz="1530" kern="0" dirty="0" smtClean="0">
                <a:solidFill>
                  <a:srgbClr val="000000"/>
                </a:solidFill>
                <a:latin typeface="Times New Roman" pitchFamily="65" charset="-122"/>
                <a:ea typeface="宋体" pitchFamily="65" charset="-122"/>
              </a:rPr>
              <a:t>人怎样指指点点地讲述,我也无法想象出往日那种奇异又儒雅的景象来。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⑤倘若留意,那又细又弯高高翘起的檐角,鸟儿一样轻灵的木雕斗拱,敷彩的砖雕,带着画痕的</a:t>
            </a:r>
            <a:r>
              <a:t/>
            </a:r>
            <a:br/>
            <a:r>
              <a:rPr lang="zh-CN" altLang="en-US" sz="1530" kern="0" dirty="0" smtClean="0">
                <a:solidFill>
                  <a:srgbClr val="000000"/>
                </a:solidFill>
                <a:latin typeface="Times New Roman" pitchFamily="65" charset="-122"/>
                <a:ea typeface="宋体" pitchFamily="65" charset="-122"/>
              </a:rPr>
              <a:t>粉墙,还残存一些历史的优雅。但挤在这老宅子里生活的人们,对此早已视而不见。</a:t>
            </a:r>
            <a:r>
              <a:rPr lang="zh-CN" altLang="en-US" sz="1530" u="sng" kern="0" dirty="0" smtClean="0">
                <a:solidFill>
                  <a:srgbClr val="000000"/>
                </a:solidFill>
                <a:latin typeface="Times New Roman" pitchFamily="65" charset="-122"/>
                <a:ea typeface="宋体" pitchFamily="65" charset="-122"/>
              </a:rPr>
              <a:t>历史走得</a:t>
            </a:r>
            <a:r>
              <a:t/>
            </a:r>
            <a:br/>
            <a:r>
              <a:rPr lang="zh-CN" altLang="en-US" sz="1530" u="sng" kern="0" dirty="0" smtClean="0">
                <a:solidFill>
                  <a:srgbClr val="000000"/>
                </a:solidFill>
                <a:latin typeface="Times New Roman" pitchFamily="65" charset="-122"/>
                <a:ea typeface="宋体" pitchFamily="65" charset="-122"/>
              </a:rPr>
              <a:t>太远了,连背影也看不到</a:t>
            </a:r>
            <a:r>
              <a:rPr lang="zh-CN" altLang="en-US" sz="1530" kern="0" dirty="0" smtClean="0">
                <a:solidFill>
                  <a:srgbClr val="000000"/>
                </a:solidFill>
                <a:latin typeface="Times New Roman" pitchFamily="65" charset="-122"/>
                <a:ea typeface="宋体" pitchFamily="65" charset="-122"/>
              </a:rPr>
              <a:t>。高大的墙体全都糟朽,表面剥落,砖块粉化;地面的砖板至少在半个</a:t>
            </a:r>
            <a:r>
              <a:t/>
            </a:r>
            <a:br/>
            <a:r>
              <a:rPr lang="zh-CN" altLang="en-US" sz="1530" kern="0" dirty="0" smtClean="0">
                <a:solidFill>
                  <a:srgbClr val="000000"/>
                </a:solidFill>
                <a:latin typeface="Times New Roman" pitchFamily="65" charset="-122"/>
                <a:ea typeface="宋体" pitchFamily="65" charset="-122"/>
              </a:rPr>
              <a:t>世纪前就全被踩碎了;门窗支离破碎,或者早已不伦不类地更换一新;杂物堆满所有角落,荒草</a:t>
            </a:r>
            <a:r>
              <a:t/>
            </a:r>
            <a:br/>
            <a:r>
              <a:rPr lang="zh-CN" altLang="en-US" sz="1530" kern="0" dirty="0" smtClean="0">
                <a:solidFill>
                  <a:srgbClr val="000000"/>
                </a:solidFill>
                <a:latin typeface="Times New Roman" pitchFamily="65" charset="-122"/>
                <a:ea typeface="宋体" pitchFamily="65" charset="-122"/>
              </a:rPr>
              <a:t>野蔓纠缠其间。唯一可以见证这里曾是印坊的,是一些院子中央摆着的一种沉重的石缸。它</a:t>
            </a:r>
            <a:r>
              <a:t/>
            </a:r>
            <a:br/>
            <a:r>
              <a:rPr lang="zh-CN" altLang="en-US" sz="1530" kern="0" dirty="0" smtClean="0">
                <a:solidFill>
                  <a:srgbClr val="000000"/>
                </a:solidFill>
                <a:latin typeface="Times New Roman" pitchFamily="65" charset="-122"/>
                <a:ea typeface="宋体" pitchFamily="65" charset="-122"/>
              </a:rPr>
              <a:t>是由整块青石雕出,岁月把它磨光。当年的印房用它来贮墨,如今里边堆着煤块或菜,上边盖着</a:t>
            </a:r>
            <a:r>
              <a:t/>
            </a:r>
            <a:br/>
            <a:r>
              <a:rPr lang="zh-CN" altLang="en-US" sz="1530" kern="0" dirty="0" smtClean="0">
                <a:solidFill>
                  <a:srgbClr val="000000"/>
                </a:solidFill>
                <a:latin typeface="Times New Roman" pitchFamily="65" charset="-122"/>
                <a:ea typeface="宋体" pitchFamily="65" charset="-122"/>
              </a:rPr>
              <a:t>木板;有的弃而不用,积着半缸发黑和泛臭的雨水。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⑥生活在这拥挤的黏湿的腐朽的空间里,是一种煎熬。特别是电视屏幕上闪现着各种华屋和</a:t>
            </a:r>
            <a:r>
              <a:t/>
            </a:r>
            <a:br/>
            <a:r>
              <a:rPr lang="zh-CN" altLang="en-US" sz="1530" kern="0" dirty="0" smtClean="0">
                <a:solidFill>
                  <a:srgbClr val="000000"/>
                </a:solidFill>
                <a:latin typeface="Times New Roman" pitchFamily="65" charset="-122"/>
                <a:ea typeface="宋体" pitchFamily="65" charset="-122"/>
              </a:rPr>
              <a:t>豪宅的时候,人们会巴望着逃脱出去,切盼现代化早日来到,把它们作为垃圾处理掉。这就是发</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明了印刷术的古国最后一个“活化石”必然的命运么?</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⑦应该说当地还是有些有心人的。他们将邹氏家族的祠堂改造为一座小型博物馆,展示着从</a:t>
            </a:r>
            <a:r>
              <a:t/>
            </a:r>
            <a:br/>
            <a:r>
              <a:rPr lang="zh-CN" altLang="en-US" sz="1530" kern="0" dirty="0" smtClean="0">
                <a:solidFill>
                  <a:srgbClr val="000000"/>
                </a:solidFill>
                <a:latin typeface="Times New Roman" pitchFamily="65" charset="-122"/>
                <a:ea typeface="宋体" pitchFamily="65" charset="-122"/>
              </a:rPr>
              <a:t>四堡收集来的古版古书,以及裁纸、印书、切书、装订等种种工具。还将此地雕版的源起、</a:t>
            </a:r>
            <a:r>
              <a:t/>
            </a:r>
            <a:br/>
            <a:r>
              <a:rPr lang="zh-CN" altLang="en-US" sz="1530" kern="0" dirty="0" smtClean="0">
                <a:solidFill>
                  <a:srgbClr val="000000"/>
                </a:solidFill>
                <a:latin typeface="Times New Roman" pitchFamily="65" charset="-122"/>
                <a:ea typeface="宋体" pitchFamily="65" charset="-122"/>
              </a:rPr>
              <a:t>沿革、历代作坊与相关人物,都做了调查和梳理,并在这小展馆中略述大概。可是当我问及现</a:t>
            </a:r>
            <a:r>
              <a:t/>
            </a:r>
            <a:br/>
            <a:r>
              <a:rPr lang="zh-CN" altLang="en-US" sz="1530" kern="0" dirty="0" smtClean="0">
                <a:solidFill>
                  <a:srgbClr val="000000"/>
                </a:solidFill>
                <a:latin typeface="Times New Roman" pitchFamily="65" charset="-122"/>
                <a:ea typeface="宋体" pitchFamily="65" charset="-122"/>
              </a:rPr>
              <a:t>存书版的状况时,回答竟使我十分震惊——只有一套完整的书版!难道这块生育出千千万万图</a:t>
            </a:r>
            <a:r>
              <a:t/>
            </a:r>
            <a:br/>
            <a:r>
              <a:rPr lang="zh-CN" altLang="en-US" sz="1530" kern="0" dirty="0" smtClean="0">
                <a:solidFill>
                  <a:srgbClr val="000000"/>
                </a:solidFill>
                <a:latin typeface="Times New Roman" pitchFamily="65" charset="-122"/>
                <a:ea typeface="宋体" pitchFamily="65" charset="-122"/>
              </a:rPr>
              <a:t>书的沃土已然资源耗尽,贫瘠得连几套书版也找不出来?</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⑧其实并非如此。直到今天,无孔不入的古董贩子还在闽北和闽西各地进村入乡、走街串巷</a:t>
            </a:r>
            <a:r>
              <a:t/>
            </a:r>
            <a:br/>
            <a:r>
              <a:rPr lang="zh-CN" altLang="en-US" sz="1530" kern="0" dirty="0" smtClean="0">
                <a:solidFill>
                  <a:srgbClr val="000000"/>
                </a:solidFill>
                <a:latin typeface="Times New Roman" pitchFamily="65" charset="-122"/>
                <a:ea typeface="宋体" pitchFamily="65" charset="-122"/>
              </a:rPr>
              <a:t>去搜罗古书古版。四堡人穷,自然就拿它们换钱。文化受到自己主人的轻视才是真正的悲</a:t>
            </a:r>
            <a:r>
              <a:t/>
            </a:r>
            <a:br/>
            <a:r>
              <a:rPr lang="zh-CN" altLang="en-US" sz="1530" kern="0" dirty="0" smtClean="0">
                <a:solidFill>
                  <a:srgbClr val="000000"/>
                </a:solidFill>
                <a:latin typeface="Times New Roman" pitchFamily="65" charset="-122"/>
                <a:ea typeface="宋体" pitchFamily="65" charset="-122"/>
              </a:rPr>
              <a:t>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⑨四堡的雕版印刷肇始何时,仍是一个谜。但它作为建安版的一个产地,自然属于中华雕版印</a:t>
            </a:r>
            <a:r>
              <a:t/>
            </a:r>
            <a:br/>
            <a:r>
              <a:rPr lang="zh-CN" altLang="en-US" sz="1530" kern="0" dirty="0" smtClean="0">
                <a:solidFill>
                  <a:srgbClr val="000000"/>
                </a:solidFill>
                <a:latin typeface="Times New Roman" pitchFamily="65" charset="-122"/>
                <a:ea typeface="宋体" pitchFamily="65" charset="-122"/>
              </a:rPr>
              <a:t>刷史源头的范畴。特别是宋代汴京沦落,文化中心南移,印刷业便在福建西北这一片南国纸张</a:t>
            </a:r>
            <a:r>
              <a:t/>
            </a:r>
            <a:br/>
            <a:r>
              <a:rPr lang="zh-CN" altLang="en-US" sz="1530" kern="0" dirty="0" smtClean="0">
                <a:solidFill>
                  <a:srgbClr val="000000"/>
                </a:solidFill>
                <a:latin typeface="Times New Roman" pitchFamily="65" charset="-122"/>
                <a:ea typeface="宋体" pitchFamily="65" charset="-122"/>
              </a:rPr>
              <a:t>的产地如鱼得水地遍地开花。明清两代,建安图书覆盖江南大地,这也正是四堡的极盛时代。</a:t>
            </a:r>
            <a:r>
              <a:t/>
            </a:r>
            <a:br/>
            <a:r>
              <a:rPr lang="zh-CN" altLang="en-US" sz="1530" kern="0" dirty="0" smtClean="0">
                <a:solidFill>
                  <a:srgbClr val="000000"/>
                </a:solidFill>
                <a:latin typeface="Times New Roman" pitchFamily="65" charset="-122"/>
                <a:ea typeface="宋体" pitchFamily="65" charset="-122"/>
              </a:rPr>
              <a:t>可是到了19世纪,西方的石印与铅印技术相继传入,四堡的雕版便走向衰落。从大文明的系统</a:t>
            </a:r>
            <a:r>
              <a:t/>
            </a:r>
            <a:br/>
            <a:r>
              <a:rPr lang="zh-CN" altLang="en-US" sz="1530" kern="0" dirty="0" smtClean="0">
                <a:solidFill>
                  <a:srgbClr val="000000"/>
                </a:solidFill>
                <a:latin typeface="Times New Roman" pitchFamily="65" charset="-122"/>
                <a:ea typeface="宋体" pitchFamily="65" charset="-122"/>
              </a:rPr>
              <a:t>上说,中华文明传承未断;但在许许多多具体的文化脉络上,我们却常常感受到一种失落!</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17856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病了也认真生活,凸显出一种实打实的风格;草药味的出现与消失都没有打断实打实</a:t>
            </a:r>
            <a:r>
              <a:rPr dirty="0"/>
              <a:t/>
            </a:r>
            <a:br>
              <a:rPr dirty="0"/>
            </a:br>
            <a:r>
              <a:rPr lang="zh-CN" altLang="en-US" sz="1530" kern="0" dirty="0" smtClean="0">
                <a:solidFill>
                  <a:srgbClr val="000000"/>
                </a:solidFill>
                <a:latin typeface="Times New Roman" pitchFamily="65" charset="-122"/>
                <a:ea typeface="宋体" pitchFamily="65" charset="-122"/>
              </a:rPr>
              <a:t>的生活,可见此种风格的韧性。</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根据第③段“这也是认真养病的气味:耐心,持恒,积极,执着”、第④段“果然,草药味</a:t>
            </a:r>
            <a:r>
              <a:rPr dirty="0"/>
              <a:t/>
            </a:r>
            <a:br>
              <a:rPr dirty="0"/>
            </a:br>
            <a:r>
              <a:rPr lang="zh-CN" altLang="en-US" sz="1530" kern="0" dirty="0" smtClean="0">
                <a:solidFill>
                  <a:srgbClr val="000000"/>
                </a:solidFill>
                <a:latin typeface="Times New Roman" pitchFamily="65" charset="-122"/>
                <a:ea typeface="宋体" pitchFamily="65" charset="-122"/>
              </a:rPr>
              <a:t>从此消遁</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余下一日三餐,火爆爆地,照常进行”这两句话,再结合第②段“从不将就”“过</a:t>
            </a:r>
            <a:r>
              <a:rPr dirty="0"/>
              <a:t/>
            </a:r>
            <a:br>
              <a:rPr dirty="0"/>
            </a:br>
            <a:r>
              <a:rPr lang="zh-CN" altLang="en-US" sz="1530" kern="0" dirty="0" smtClean="0">
                <a:solidFill>
                  <a:srgbClr val="000000"/>
                </a:solidFill>
                <a:latin typeface="Times New Roman" pitchFamily="65" charset="-122"/>
                <a:ea typeface="宋体" pitchFamily="65" charset="-122"/>
              </a:rPr>
              <a:t>日子有着一股子认真劲” “实打实的,没有半点子虚头” 等语句,可以提取“认真”“实打</a:t>
            </a:r>
            <a:r>
              <a:rPr dirty="0"/>
              <a:t/>
            </a:r>
            <a:br>
              <a:rPr dirty="0"/>
            </a:br>
            <a:r>
              <a:rPr lang="zh-CN" altLang="en-US" sz="1530" kern="0" dirty="0" smtClean="0">
                <a:solidFill>
                  <a:srgbClr val="000000"/>
                </a:solidFill>
                <a:latin typeface="Times New Roman" pitchFamily="65" charset="-122"/>
                <a:ea typeface="宋体" pitchFamily="65" charset="-122"/>
              </a:rPr>
              <a:t>实”等概括第一家生活风格的词语。</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解题关键</a:t>
            </a:r>
            <a:r>
              <a:rPr lang="zh-CN" altLang="en-US" sz="1530" kern="0" dirty="0" smtClean="0">
                <a:solidFill>
                  <a:srgbClr val="000000"/>
                </a:solidFill>
                <a:latin typeface="Times New Roman" pitchFamily="65" charset="-122"/>
                <a:ea typeface="宋体" pitchFamily="65" charset="-122"/>
              </a:rPr>
              <a:t>　本题题目设问具体,指向明确。因此作答时一定要按照以下步骤进行。一要审清</a:t>
            </a:r>
            <a:r>
              <a:rPr dirty="0"/>
              <a:t/>
            </a:r>
            <a:br>
              <a:rPr dirty="0"/>
            </a:br>
            <a:r>
              <a:rPr lang="zh-CN" altLang="en-US" sz="1530" kern="0" dirty="0" smtClean="0">
                <a:solidFill>
                  <a:srgbClr val="000000"/>
                </a:solidFill>
                <a:latin typeface="Times New Roman" pitchFamily="65" charset="-122"/>
                <a:ea typeface="宋体" pitchFamily="65" charset="-122"/>
              </a:rPr>
              <a:t>题干要求,通过③④两段写的草药味来分析这家人的生活风格。二要在相应文段中筛选出重</a:t>
            </a:r>
            <a:r>
              <a:rPr dirty="0"/>
              <a:t/>
            </a:r>
            <a:br>
              <a:rPr dirty="0"/>
            </a:br>
            <a:r>
              <a:rPr lang="zh-CN" altLang="en-US" sz="1530" kern="0" dirty="0" smtClean="0">
                <a:solidFill>
                  <a:srgbClr val="000000"/>
                </a:solidFill>
                <a:latin typeface="Times New Roman" pitchFamily="65" charset="-122"/>
                <a:ea typeface="宋体" pitchFamily="65" charset="-122"/>
              </a:rPr>
              <a:t>要信息,文中第③段写草药味出现,注意“耐心,持恒,积极,执着”等句子;第④段写草药味消失,</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7" name="组合 6"/>
          <p:cNvGrpSpPr/>
          <p:nvPr/>
        </p:nvGrpSpPr>
        <p:grpSpPr>
          <a:xfrm>
            <a:off x="539750" y="1080000"/>
            <a:ext cx="8127250" cy="5269227"/>
            <a:chOff x="539750" y="1080000"/>
            <a:chExt cx="8127250" cy="5269227"/>
          </a:xfrm>
        </p:grpSpPr>
        <p:grpSp>
          <p:nvGrpSpPr>
            <p:cNvPr id="5" name="组合 4"/>
            <p:cNvGrpSpPr/>
            <p:nvPr/>
          </p:nvGrpSpPr>
          <p:grpSpPr>
            <a:xfrm>
              <a:off x="540000" y="1080000"/>
              <a:ext cx="8127000" cy="5220000"/>
              <a:chOff x="540000" y="1080000"/>
              <a:chExt cx="8127000" cy="522000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⑩在龙岩、泉州和厦门,我都刻意去古董店考查建安书版的流散状况。在四堡见不到的书版,</a:t>
                </a:r>
                <a:r>
                  <a:rPr dirty="0"/>
                  <a:t/>
                </a:r>
                <a:br>
                  <a:rPr dirty="0"/>
                </a:br>
                <a:r>
                  <a:rPr lang="zh-CN" altLang="en-US" sz="1530" kern="0" dirty="0" smtClean="0">
                    <a:solidFill>
                      <a:srgbClr val="000000"/>
                    </a:solidFill>
                    <a:latin typeface="Times New Roman" pitchFamily="65" charset="-122"/>
                    <a:ea typeface="宋体" pitchFamily="65" charset="-122"/>
                  </a:rPr>
                  <a:t>在这些商店里很容易见到。不过一位贩子对我说:“你出大价钱也买不到明代的版子了。”</a:t>
                </a:r>
                <a:r>
                  <a:rPr dirty="0"/>
                  <a:t/>
                </a:r>
                <a:br>
                  <a:rPr dirty="0"/>
                </a:br>
                <a:r>
                  <a:rPr lang="zh-CN" altLang="en-US" sz="1530" kern="0" dirty="0" smtClean="0">
                    <a:solidFill>
                      <a:srgbClr val="000000"/>
                    </a:solidFill>
                    <a:latin typeface="Times New Roman" pitchFamily="65" charset="-122"/>
                    <a:ea typeface="宋体" pitchFamily="65" charset="-122"/>
                  </a:rPr>
                  <a:t>我相信他的话。受制于经费的拮据,在这些文化沃土上,到处是古董贩子,反倒很少看到专家的</a:t>
                </a:r>
                <a:r>
                  <a:rPr dirty="0"/>
                  <a:t/>
                </a:r>
                <a:br>
                  <a:rPr dirty="0"/>
                </a:br>
                <a:r>
                  <a:rPr lang="zh-CN" altLang="en-US" sz="1530" kern="0" dirty="0" smtClean="0">
                    <a:solidFill>
                      <a:srgbClr val="000000"/>
                    </a:solidFill>
                    <a:latin typeface="Times New Roman" pitchFamily="65" charset="-122"/>
                    <a:ea typeface="宋体" pitchFamily="65" charset="-122"/>
                  </a:rPr>
                  <a:t>身影。</a:t>
                </a:r>
                <a:endParaRPr lang="zh-CN" altLang="en-US" dirty="0"/>
              </a:p>
              <a:p>
                <a:pPr marL="0" indent="0" eaLnBrk="0" latinLnBrk="1" hangingPunct="0">
                  <a:lnSpc>
                    <a:spcPct val="150000"/>
                  </a:lnSpc>
                  <a:spcBef>
                    <a:spcPts val="0"/>
                  </a:spcBef>
                  <a:buNone/>
                </a:pPr>
                <a:r>
                  <a:rPr lang="zh-CN" altLang="en-US" sz="1282" kern="0" spc="367"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四堡现有的书坊不会坚持太久,残剩在民间的古版又会很快灭绝。照此说来,最终的结果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是,我们这个曾经发明了印刷术的古国就不再有“活态的见证”可言了?</a:t>
                </a:r>
                <a:endParaRPr lang="zh-CN" altLang="en-US" dirty="0"/>
              </a:p>
              <a:p>
                <a:pPr marL="0" indent="0" eaLnBrk="0" latinLnBrk="1" hangingPunct="0">
                  <a:lnSpc>
                    <a:spcPct val="150000"/>
                  </a:lnSpc>
                  <a:spcBef>
                    <a:spcPts val="0"/>
                  </a:spcBef>
                  <a:buNone/>
                </a:pPr>
                <a:r>
                  <a:rPr lang="zh-CN" altLang="en-US" sz="1282" kern="0" spc="367"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那么,谁救四堡呢?</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(节选自《癸未手记》,有删改)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    历史上建安、建阳二县多次分合。印刷业兴盛时,建阳等地的印坊多沿用建安之名。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1.简析第②段在文中的作用。(4分)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2.赏析文中画线句子的表现手法与表达效果。(4分)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(1)心里一团如花似锦的猜想,在四堡灰飞烟灭。(2分)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(2)历史走得太远了,连背影也看不到。(2分)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3.请根据本文概括四堡雕版及其文化衰落的原因。(4分)</a:t>
                </a:r>
                <a:endParaRPr lang="zh-CN" altLang="en-US" dirty="0"/>
              </a:p>
            </p:txBody>
          </p:sp>
          <p:pic>
            <p:nvPicPr>
              <p:cNvPr id="3" name="图片 3" descr="textimage0.jpeg"/>
              <p:cNvPicPr>
                <a:picLocks noChangeAspect="1"/>
              </p:cNvPicPr>
              <p:nvPr/>
            </p:nvPicPr>
            <p:blipFill>
              <a:blip r:embed="rId4" cstate="print"/>
              <a:stretch>
                <a:fillRect/>
              </a:stretch>
            </p:blipFill>
            <p:spPr>
              <a:xfrm>
                <a:off x="540000" y="2562598"/>
                <a:ext cx="209549" cy="219074"/>
              </a:xfrm>
              <a:prstGeom prst="rect">
                <a:avLst/>
              </a:prstGeom>
            </p:spPr>
          </p:pic>
          <p:pic>
            <p:nvPicPr>
              <p:cNvPr id="4" name="图片 4" descr="textimage1.jpeg"/>
              <p:cNvPicPr>
                <a:picLocks noChangeAspect="1"/>
              </p:cNvPicPr>
              <p:nvPr/>
            </p:nvPicPr>
            <p:blipFill>
              <a:blip r:embed="rId5" cstate="print"/>
              <a:stretch>
                <a:fillRect/>
              </a:stretch>
            </p:blipFill>
            <p:spPr>
              <a:xfrm>
                <a:off x="540000" y="3270214"/>
                <a:ext cx="209549" cy="219074"/>
              </a:xfrm>
              <a:prstGeom prst="rect">
                <a:avLst/>
              </a:prstGeom>
            </p:spPr>
          </p:pic>
        </p:grpSp>
        <p:sp>
          <p:nvSpPr>
            <p:cNvPr id="6" name="TextBox 2"/>
            <p:cNvSpPr txBox="1"/>
            <p:nvPr/>
          </p:nvSpPr>
          <p:spPr>
            <a:xfrm>
              <a:off x="539750" y="5996053"/>
              <a:ext cx="8127000" cy="353174"/>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4.文中的五个问句,意蕴丰富,设置巧妙。请结合全文谈谈你的认识。(6分)</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①承接上文“如花似锦的猜想”,引起下文对四堡雕版的介绍。②写建安雕版文化</a:t>
            </a:r>
            <a:r>
              <a:rPr dirty="0"/>
              <a:t/>
            </a:r>
            <a:br>
              <a:rPr dirty="0"/>
            </a:br>
            <a:r>
              <a:rPr lang="zh-CN" altLang="en-US" sz="1530" kern="0" dirty="0" smtClean="0">
                <a:solidFill>
                  <a:srgbClr val="000000"/>
                </a:solidFill>
                <a:latin typeface="Times New Roman" pitchFamily="65" charset="-122"/>
                <a:ea typeface="宋体" pitchFamily="65" charset="-122"/>
              </a:rPr>
              <a:t>的历史传承和富有民间气质的审美品格,表达作者对它的喜爱和敬意,为介绍四堡雕版提供历</a:t>
            </a:r>
            <a:r>
              <a:rPr dirty="0"/>
              <a:t/>
            </a:r>
            <a:br>
              <a:rPr dirty="0"/>
            </a:br>
            <a:r>
              <a:rPr lang="zh-CN" altLang="en-US" sz="1530" kern="0" dirty="0" smtClean="0">
                <a:solidFill>
                  <a:srgbClr val="000000"/>
                </a:solidFill>
                <a:latin typeface="Times New Roman" pitchFamily="65" charset="-122"/>
                <a:ea typeface="宋体" pitchFamily="65" charset="-122"/>
              </a:rPr>
              <a:t>史和文化背景。</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第②段位于文章开头,分析其在结构上的作用主要看它与下文内容的关系;分析其在内</a:t>
            </a:r>
            <a:r>
              <a:rPr dirty="0"/>
              <a:t/>
            </a:r>
            <a:br>
              <a:rPr dirty="0"/>
            </a:br>
            <a:r>
              <a:rPr lang="zh-CN" altLang="en-US" sz="1530" kern="0" dirty="0" smtClean="0">
                <a:solidFill>
                  <a:srgbClr val="000000"/>
                </a:solidFill>
                <a:latin typeface="Times New Roman" pitchFamily="65" charset="-122"/>
                <a:ea typeface="宋体" pitchFamily="65" charset="-122"/>
              </a:rPr>
              <a:t>容上的作用主要看它写了什么。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(1)对比、比喻。将对四堡雕版文化繁盛状况的美好想象比喻为“花”“锦”,又将</a:t>
            </a:r>
            <a:r>
              <a:rPr dirty="0"/>
              <a:t/>
            </a:r>
            <a:br>
              <a:rPr dirty="0"/>
            </a:br>
            <a:r>
              <a:rPr lang="zh-CN" altLang="en-US" sz="1530" kern="0" dirty="0" smtClean="0">
                <a:solidFill>
                  <a:srgbClr val="000000"/>
                </a:solidFill>
                <a:latin typeface="Times New Roman" pitchFamily="65" charset="-122"/>
                <a:ea typeface="宋体" pitchFamily="65" charset="-122"/>
              </a:rPr>
              <a:t>美好想象的破灭比喻为“灰飞烟灭”,二者对比,突出对四堡雕版现状的失望。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(2)拟人。化抽象为具象,生动地表现时间过去久远,四堡雕版印刷业盛况不再,寄寓了作者的</a:t>
            </a:r>
            <a:r>
              <a:rPr dirty="0"/>
              <a:t/>
            </a:r>
            <a:br>
              <a:rPr dirty="0"/>
            </a:br>
            <a:r>
              <a:rPr lang="zh-CN" altLang="en-US" sz="1530" kern="0" dirty="0" smtClean="0">
                <a:solidFill>
                  <a:srgbClr val="000000"/>
                </a:solidFill>
                <a:latin typeface="Times New Roman" pitchFamily="65" charset="-122"/>
                <a:ea typeface="宋体" pitchFamily="65" charset="-122"/>
              </a:rPr>
              <a:t>惋惜和对当地雕版文化的追怀。</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句(1)运用了对比、比喻的手法,句(2)根据“走”“背影”可知运用了拟人的修辞手</a:t>
            </a:r>
            <a:r>
              <a:rPr dirty="0"/>
              <a:t/>
            </a:r>
            <a:br>
              <a:rPr dirty="0"/>
            </a:br>
            <a:r>
              <a:rPr lang="zh-CN" altLang="en-US" sz="1530" kern="0" dirty="0" smtClean="0">
                <a:solidFill>
                  <a:srgbClr val="000000"/>
                </a:solidFill>
                <a:latin typeface="Times New Roman" pitchFamily="65" charset="-122"/>
                <a:ea typeface="宋体" pitchFamily="65" charset="-122"/>
              </a:rPr>
              <a:t>法;对两句话表达效果的赏析要结合作者的思想感情作答,不能空泛而谈。</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①西方石印与铅印技术的冲击;②现代商业文明的冲击;③民间对先人文化遗产的漠</a:t>
            </a:r>
            <a:r>
              <a:rPr dirty="0"/>
              <a:t/>
            </a:r>
            <a:br>
              <a:rPr dirty="0"/>
            </a:br>
            <a:r>
              <a:rPr lang="zh-CN" altLang="en-US" sz="1530" kern="0" dirty="0" smtClean="0">
                <a:solidFill>
                  <a:srgbClr val="000000"/>
                </a:solidFill>
                <a:latin typeface="Times New Roman" pitchFamily="65" charset="-122"/>
                <a:ea typeface="宋体" pitchFamily="65" charset="-122"/>
              </a:rPr>
              <a:t>视;④政府和专家重视不够。</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首先找到描述四堡雕版及其文化衰落的段落,即⑤—⑩段;然后提炼出关键词句,如第⑥</a:t>
            </a:r>
            <a:r>
              <a:rPr dirty="0"/>
              <a:t/>
            </a:r>
            <a:br>
              <a:rPr dirty="0"/>
            </a:br>
            <a:r>
              <a:rPr lang="zh-CN" altLang="en-US" sz="1530" kern="0" dirty="0" smtClean="0">
                <a:solidFill>
                  <a:srgbClr val="000000"/>
                </a:solidFill>
                <a:latin typeface="Times New Roman" pitchFamily="65" charset="-122"/>
                <a:ea typeface="宋体" pitchFamily="65" charset="-122"/>
              </a:rPr>
              <a:t>段中的“煎熬”“现代化”,第⑧段中的“四堡人穷,自然就拿它们换钱”“文化受到自己主</a:t>
            </a:r>
            <a:r>
              <a:rPr dirty="0"/>
              <a:t/>
            </a:r>
            <a:br>
              <a:rPr dirty="0"/>
            </a:br>
            <a:r>
              <a:rPr lang="zh-CN" altLang="en-US" sz="1530" kern="0" dirty="0" smtClean="0">
                <a:solidFill>
                  <a:srgbClr val="000000"/>
                </a:solidFill>
                <a:latin typeface="Times New Roman" pitchFamily="65" charset="-122"/>
                <a:ea typeface="宋体" pitchFamily="65" charset="-122"/>
              </a:rPr>
              <a:t>人的轻视才是真正的悲哀”,第⑨段中的“西方的石印与铅印技术相继传入”,第⑩段中的</a:t>
            </a:r>
            <a:r>
              <a:rPr dirty="0"/>
              <a:t/>
            </a:r>
            <a:br>
              <a:rPr dirty="0"/>
            </a:br>
            <a:r>
              <a:rPr lang="zh-CN" altLang="en-US" sz="1530" kern="0" dirty="0" smtClean="0">
                <a:solidFill>
                  <a:srgbClr val="000000"/>
                </a:solidFill>
                <a:latin typeface="Times New Roman" pitchFamily="65" charset="-122"/>
                <a:ea typeface="宋体" pitchFamily="65" charset="-122"/>
              </a:rPr>
              <a:t>“受制于经费的拮据</a:t>
            </a:r>
            <a:r>
              <a:rPr lang="zh-CN" altLang="en-US" sz="1530" kern="0" dirty="0" smtClean="0">
                <a:solidFill>
                  <a:srgbClr val="000000"/>
                </a:solidFill>
                <a:latin typeface="黑体" pitchFamily="65" charset="-122"/>
                <a:ea typeface="宋体" pitchFamily="65" charset="-122"/>
              </a:rPr>
              <a:t>……</a:t>
            </a:r>
            <a:r>
              <a:rPr lang="zh-CN" altLang="en-US" sz="1530" kern="0" dirty="0" smtClean="0">
                <a:solidFill>
                  <a:srgbClr val="000000"/>
                </a:solidFill>
                <a:latin typeface="Times New Roman" pitchFamily="65" charset="-122"/>
                <a:ea typeface="宋体" pitchFamily="65" charset="-122"/>
              </a:rPr>
              <a:t>很少看到专家的身影”;最后将这些关键词句加以整合作答即可。</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①第一个问句,表明作者对四堡雕版儒雅景象的期待和进行实地考察的愿望;中间三</a:t>
            </a:r>
            <a:r>
              <a:rPr dirty="0"/>
              <a:t/>
            </a:r>
            <a:br>
              <a:rPr dirty="0"/>
            </a:br>
            <a:r>
              <a:rPr lang="zh-CN" altLang="en-US" sz="1530" kern="0" dirty="0" smtClean="0">
                <a:solidFill>
                  <a:srgbClr val="000000"/>
                </a:solidFill>
                <a:latin typeface="Times New Roman" pitchFamily="65" charset="-122"/>
                <a:ea typeface="宋体" pitchFamily="65" charset="-122"/>
              </a:rPr>
              <a:t>个问句,表现作者在面对四堡雕版现实窘境时的痛心、无奈与不甘;最后一个问句,表现作者对</a:t>
            </a:r>
            <a:r>
              <a:rPr dirty="0"/>
              <a:t/>
            </a:r>
            <a:br>
              <a:rPr dirty="0"/>
            </a:br>
            <a:r>
              <a:rPr lang="zh-CN" altLang="en-US" sz="1530" kern="0" dirty="0" smtClean="0">
                <a:solidFill>
                  <a:srgbClr val="000000"/>
                </a:solidFill>
                <a:latin typeface="Times New Roman" pitchFamily="65" charset="-122"/>
                <a:ea typeface="宋体" pitchFamily="65" charset="-122"/>
              </a:rPr>
              <a:t>四堡雕版前途的担忧,强烈呼吁对这种文化遗产进行拯救。</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②五个问句,相互关联,层层递进,表现了作者对四堡雕版文化历史兴衰和未来命运的反复思考</a:t>
            </a:r>
            <a:r>
              <a:rPr dirty="0"/>
              <a:t/>
            </a:r>
            <a:br>
              <a:rPr dirty="0"/>
            </a:br>
            <a:r>
              <a:rPr lang="zh-CN" altLang="en-US" sz="1530" kern="0" dirty="0" smtClean="0">
                <a:solidFill>
                  <a:srgbClr val="000000"/>
                </a:solidFill>
                <a:latin typeface="Times New Roman" pitchFamily="65" charset="-122"/>
                <a:ea typeface="宋体" pitchFamily="65" charset="-122"/>
              </a:rPr>
              <a:t>与追问,形成文章内在有机的文脉,串起全文。</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要结合上下文,从语意、语气、感情等方面对每一句加以分析和概括,并指出其表达效</a:t>
            </a:r>
            <a:r>
              <a:rPr dirty="0"/>
              <a:t/>
            </a:r>
            <a:br>
              <a:rPr dirty="0"/>
            </a:br>
            <a:r>
              <a:rPr lang="zh-CN" altLang="en-US" sz="1530" kern="0" dirty="0" smtClean="0">
                <a:solidFill>
                  <a:srgbClr val="000000"/>
                </a:solidFill>
                <a:latin typeface="Times New Roman" pitchFamily="65" charset="-122"/>
                <a:ea typeface="宋体" pitchFamily="65" charset="-122"/>
              </a:rPr>
              <a:t>果。</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八、(2014山东,19—22)阅读下面的文字,回答问题。(18分)    </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浣花草堂</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黄 裳</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到四川来以前,在行箧里放进了几册旧书,其中清初朱鹤龄的《杜诗辑注》是部头最大的。虽</a:t>
            </a:r>
            <a:r>
              <a:t/>
            </a:r>
            <a:br/>
            <a:r>
              <a:rPr lang="zh-CN" altLang="en-US" sz="1530" kern="0" dirty="0" smtClean="0">
                <a:solidFill>
                  <a:srgbClr val="000000"/>
                </a:solidFill>
                <a:latin typeface="Times New Roman" pitchFamily="65" charset="-122"/>
                <a:ea typeface="宋体" pitchFamily="65" charset="-122"/>
              </a:rPr>
              <a:t>然觉得有些累赘,可是终于还是放进去了。半月以来,枕上灯前,有时间就拿来翻翻,真也给旅</a:t>
            </a:r>
            <a:r>
              <a:t/>
            </a:r>
            <a:br/>
            <a:r>
              <a:rPr lang="zh-CN" altLang="en-US" sz="1530" kern="0" dirty="0" smtClean="0">
                <a:solidFill>
                  <a:srgbClr val="000000"/>
                </a:solidFill>
                <a:latin typeface="Times New Roman" pitchFamily="65" charset="-122"/>
                <a:ea typeface="宋体" pitchFamily="65" charset="-122"/>
              </a:rPr>
              <a:t>途平添了无限趣味。尽管已经是平日熟读了的,可是在蜀道上重读,就会给你带来更为新鲜的</a:t>
            </a:r>
            <a:r>
              <a:t/>
            </a:r>
            <a:br/>
            <a:r>
              <a:rPr lang="zh-CN" altLang="en-US" sz="1530" kern="0" dirty="0" smtClean="0">
                <a:solidFill>
                  <a:srgbClr val="000000"/>
                </a:solidFill>
                <a:latin typeface="Times New Roman" pitchFamily="65" charset="-122"/>
                <a:ea typeface="宋体" pitchFamily="65" charset="-122"/>
              </a:rPr>
              <a:t>感受。诗人的写景抒情、用字遣词,有时候也只有面对真实的山川风物才体会得出那严肃的</a:t>
            </a:r>
            <a:r>
              <a:t/>
            </a:r>
            <a:br/>
            <a:r>
              <a:rPr lang="zh-CN" altLang="en-US" sz="1530" kern="0" dirty="0" smtClean="0">
                <a:solidFill>
                  <a:srgbClr val="000000"/>
                </a:solidFill>
                <a:latin typeface="Times New Roman" pitchFamily="65" charset="-122"/>
                <a:ea typeface="宋体" pitchFamily="65" charset="-122"/>
              </a:rPr>
              <a:t>创作态度和可贵的才华。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杜甫在成都住过一段不短的时间,在集子里留下了四五卷诗,约占他全部留下来的作品的六分</a:t>
            </a:r>
            <a:r>
              <a:t/>
            </a:r>
            <a:br/>
            <a:r>
              <a:rPr lang="zh-CN" altLang="en-US" sz="1530" kern="0" dirty="0" smtClean="0">
                <a:solidFill>
                  <a:srgbClr val="000000"/>
                </a:solidFill>
                <a:latin typeface="Times New Roman" pitchFamily="65" charset="-122"/>
                <a:ea typeface="宋体" pitchFamily="65" charset="-122"/>
              </a:rPr>
              <a:t>之一。人们就从他的诗里追寻他当日居住的草堂的遗址。从宋代开始,人们就在成都西郊为</a:t>
            </a:r>
            <a:r>
              <a:t/>
            </a:r>
            <a:br/>
            <a:r>
              <a:rPr lang="zh-CN" altLang="en-US" sz="1530" kern="0" dirty="0" smtClean="0">
                <a:solidFill>
                  <a:srgbClr val="000000"/>
                </a:solidFill>
                <a:latin typeface="Times New Roman" pitchFamily="65" charset="-122"/>
                <a:ea typeface="宋体" pitchFamily="65" charset="-122"/>
              </a:rPr>
              <a:t>他建了一座祠堂,这就是“浣花草堂”。历代经过十次以上大小的修缮,直到今天,更修整得焕</a:t>
            </a:r>
            <a:r>
              <a:t/>
            </a:r>
            <a:br/>
            <a:r>
              <a:rPr lang="zh-CN" altLang="en-US" sz="1530" kern="0" dirty="0" smtClean="0">
                <a:solidFill>
                  <a:srgbClr val="000000"/>
                </a:solidFill>
                <a:latin typeface="Times New Roman" pitchFamily="65" charset="-122"/>
                <a:ea typeface="宋体" pitchFamily="65" charset="-122"/>
              </a:rPr>
              <a:t>然一新,成为游赏的登临胜地。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走出西郊,经过青羊宫、百花潭,沿着公路走去,二三里后更左折走上一条田间小径,就可以远</a:t>
            </a:r>
            <a:r>
              <a:t/>
            </a:r>
            <a:br/>
            <a:r>
              <a:rPr lang="zh-CN" altLang="en-US" sz="1530" kern="0" dirty="0" smtClean="0">
                <a:solidFill>
                  <a:srgbClr val="000000"/>
                </a:solidFill>
                <a:latin typeface="Times New Roman" pitchFamily="65" charset="-122"/>
                <a:ea typeface="宋体" pitchFamily="65" charset="-122"/>
              </a:rPr>
              <a:t>远望见一丛浓绿,那就是草堂的所在了。</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这里有好大的一座庭院,四面是连绵不断的围墙,远远绕过去,才看得见那山门。走进去又是照</a:t>
            </a:r>
            <a:r>
              <a:rPr dirty="0"/>
              <a:t/>
            </a:r>
            <a:br>
              <a:rPr dirty="0"/>
            </a:br>
            <a:r>
              <a:rPr lang="zh-CN" altLang="en-US" sz="1530" kern="0" dirty="0" smtClean="0">
                <a:solidFill>
                  <a:srgbClr val="000000"/>
                </a:solidFill>
                <a:latin typeface="Times New Roman" pitchFamily="65" charset="-122"/>
                <a:ea typeface="宋体" pitchFamily="65" charset="-122"/>
              </a:rPr>
              <a:t>例的几重佛殿,伽蓝,天王,佛像,这些都给迫切想要看到工部祠的人们增添了焦急的心情。一</a:t>
            </a:r>
            <a:r>
              <a:rPr dirty="0"/>
              <a:t/>
            </a:r>
            <a:br>
              <a:rPr dirty="0"/>
            </a:br>
            <a:r>
              <a:rPr lang="zh-CN" altLang="en-US" sz="1530" kern="0" dirty="0" smtClean="0">
                <a:solidFill>
                  <a:srgbClr val="000000"/>
                </a:solidFill>
                <a:latin typeface="Times New Roman" pitchFamily="65" charset="-122"/>
                <a:ea typeface="宋体" pitchFamily="65" charset="-122"/>
              </a:rPr>
              <a:t>直走到最后的一层大殿,才在一块石碑上看到,这原来是草堂寺,还不是草堂。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从大殿里出来,向和尚问了路,才又从右面的一道侧门里穿出去,来到真正要拜谒的地方。从侧</a:t>
            </a:r>
            <a:r>
              <a:rPr dirty="0"/>
              <a:t/>
            </a:r>
            <a:br>
              <a:rPr dirty="0"/>
            </a:br>
            <a:r>
              <a:rPr lang="zh-CN" altLang="en-US" sz="1530" kern="0" dirty="0" smtClean="0">
                <a:solidFill>
                  <a:srgbClr val="000000"/>
                </a:solidFill>
                <a:latin typeface="Times New Roman" pitchFamily="65" charset="-122"/>
                <a:ea typeface="宋体" pitchFamily="65" charset="-122"/>
              </a:rPr>
              <a:t>门出,迎面就可以看到用青花碎瓷片叠起来的“草堂”两个大字,再转过去,就是一条曲折的、</a:t>
            </a:r>
            <a:r>
              <a:rPr dirty="0"/>
              <a:t/>
            </a:r>
            <a:br>
              <a:rPr dirty="0"/>
            </a:br>
            <a:r>
              <a:rPr lang="zh-CN" altLang="en-US" sz="1530" kern="0" dirty="0" smtClean="0">
                <a:solidFill>
                  <a:srgbClr val="000000"/>
                </a:solidFill>
                <a:latin typeface="Times New Roman" pitchFamily="65" charset="-122"/>
                <a:ea typeface="宋体" pitchFamily="65" charset="-122"/>
              </a:rPr>
              <a:t>为两堵矮矮的红墙围起来的夹道。那暗红色的夹墙,碎石的泥径,墙外的翠竹幽篁,幽静极了。</a:t>
            </a:r>
            <a:r>
              <a:rPr dirty="0"/>
              <a:t/>
            </a:r>
            <a:br>
              <a:rPr dirty="0"/>
            </a:br>
            <a:r>
              <a:rPr lang="zh-CN" altLang="en-US" sz="1530" kern="0" dirty="0" smtClean="0">
                <a:solidFill>
                  <a:srgbClr val="000000"/>
                </a:solidFill>
                <a:latin typeface="Times New Roman" pitchFamily="65" charset="-122"/>
                <a:ea typeface="宋体" pitchFamily="65" charset="-122"/>
              </a:rPr>
              <a:t>古建筑里经常使用的这种暗红颜色,不知怎的,自然会产生那样庄严宁静的气韵。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从夹墙里穿出去,眼前展开了一个新的天地,几十棵参天的翠柏、香楠矗立在绿草如茵的庭院</a:t>
            </a:r>
            <a:r>
              <a:rPr dirty="0"/>
              <a:t/>
            </a:r>
            <a:br>
              <a:rPr dirty="0"/>
            </a:br>
            <a:r>
              <a:rPr lang="zh-CN" altLang="en-US" sz="1530" kern="0" dirty="0" smtClean="0">
                <a:solidFill>
                  <a:srgbClr val="000000"/>
                </a:solidFill>
                <a:latin typeface="Times New Roman" pitchFamily="65" charset="-122"/>
                <a:ea typeface="宋体" pitchFamily="65" charset="-122"/>
              </a:rPr>
              <a:t>里。一套四座厅堂,由石径小桥连接起来,这就是草堂的一系列主要建筑了。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穿过花径,走到工部祠去。这是草堂几组厅堂的最后一座。小小的殿宇,前面的院子里散布着</a:t>
            </a:r>
            <a:r>
              <a:rPr dirty="0"/>
              <a:t/>
            </a:r>
            <a:br>
              <a:rPr dirty="0"/>
            </a:br>
            <a:r>
              <a:rPr lang="zh-CN" altLang="en-US" sz="1530" kern="0" dirty="0" smtClean="0">
                <a:solidFill>
                  <a:srgbClr val="000000"/>
                </a:solidFill>
                <a:latin typeface="Times New Roman" pitchFamily="65" charset="-122"/>
                <a:ea typeface="宋体" pitchFamily="65" charset="-122"/>
              </a:rPr>
              <a:t>几株用石坛围起的大树。洁净无尘。这时候,云影微破,秋天金黄色的太阳洒了下来,穿过翠柏</a:t>
            </a:r>
            <a:r>
              <a:rPr dirty="0"/>
              <a:t/>
            </a:r>
            <a:br>
              <a:rPr dirty="0"/>
            </a:br>
            <a:r>
              <a:rPr lang="zh-CN" altLang="en-US" sz="1530" kern="0" dirty="0" smtClean="0">
                <a:solidFill>
                  <a:srgbClr val="000000"/>
                </a:solidFill>
                <a:latin typeface="Times New Roman" pitchFamily="65" charset="-122"/>
                <a:ea typeface="宋体" pitchFamily="65" charset="-122"/>
              </a:rPr>
              <a:t>的枝叶,留下了满庭稀疏的日影。</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走进祠里去看,厅内一排三龛,当中塑着杜甫的像。</a:t>
            </a:r>
            <a:r>
              <a:rPr lang="zh-CN" altLang="en-US" sz="1530" u="sng" kern="0" dirty="0" smtClean="0">
                <a:solidFill>
                  <a:srgbClr val="000000"/>
                </a:solidFill>
                <a:latin typeface="Times New Roman" pitchFamily="65" charset="-122"/>
                <a:ea typeface="宋体" pitchFamily="65" charset="-122"/>
              </a:rPr>
              <a:t>虽然是一般化的塑像,却也还清疏,没有怎</a:t>
            </a:r>
            <a:r>
              <a:rPr dirty="0"/>
              <a:t/>
            </a:r>
            <a:br>
              <a:rPr dirty="0"/>
            </a:br>
            <a:r>
              <a:rPr lang="zh-CN" altLang="en-US" sz="1530" u="sng" kern="0" dirty="0" smtClean="0">
                <a:solidFill>
                  <a:srgbClr val="000000"/>
                </a:solidFill>
                <a:latin typeface="Times New Roman" pitchFamily="65" charset="-122"/>
                <a:ea typeface="宋体" pitchFamily="65" charset="-122"/>
              </a:rPr>
              <a:t>样的仙气,不能不说是难得的了。</a:t>
            </a:r>
            <a:r>
              <a:rPr lang="zh-CN" altLang="en-US" sz="1530" kern="0" dirty="0" smtClean="0">
                <a:solidFill>
                  <a:srgbClr val="000000"/>
                </a:solidFill>
                <a:latin typeface="Times New Roman" pitchFamily="65" charset="-122"/>
                <a:ea typeface="宋体" pitchFamily="65" charset="-122"/>
              </a:rPr>
              <a:t>旁边两座龛里是陆游和黄庭坚两位宋代诗人的塑像。好像肛</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是怕他独居寂寞,所以才陪了一起在这里排排坐的。黄、陆都有石刻像,都比泥塑高明得多。</a:t>
            </a:r>
            <a:r>
              <a:t/>
            </a:r>
            <a:br/>
            <a:r>
              <a:rPr lang="zh-CN" altLang="en-US" sz="1530" kern="0" dirty="0" smtClean="0">
                <a:solidFill>
                  <a:srgbClr val="000000"/>
                </a:solidFill>
                <a:latin typeface="Times New Roman" pitchFamily="65" charset="-122"/>
                <a:ea typeface="宋体" pitchFamily="65" charset="-122"/>
              </a:rPr>
              <a:t>在这间厅堂背后的墙上,还嵌着两块更旧的杜甫石刻画像碑。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草堂后身是一座小小的土山,一道溪水从草堂的右侧绕了出去。前面有回廊曲槛,可以凭栏欣</a:t>
            </a:r>
            <a:r>
              <a:t/>
            </a:r>
            <a:br/>
            <a:r>
              <a:rPr lang="zh-CN" altLang="en-US" sz="1530" kern="0" dirty="0" smtClean="0">
                <a:solidFill>
                  <a:srgbClr val="000000"/>
                </a:solidFill>
                <a:latin typeface="Times New Roman" pitchFamily="65" charset="-122"/>
                <a:ea typeface="宋体" pitchFamily="65" charset="-122"/>
              </a:rPr>
              <a:t>赏池里的圆荷。草堂简朴却也不失规模,给人一种清疏而幽峭的感觉,和杜甫当年居处的风格</a:t>
            </a:r>
            <a:r>
              <a:t/>
            </a:r>
            <a:br/>
            <a:r>
              <a:rPr lang="zh-CN" altLang="en-US" sz="1530" kern="0" dirty="0" smtClean="0">
                <a:solidFill>
                  <a:srgbClr val="000000"/>
                </a:solidFill>
                <a:latin typeface="Times New Roman" pitchFamily="65" charset="-122"/>
                <a:ea typeface="宋体" pitchFamily="65" charset="-122"/>
              </a:rPr>
              <a:t>是近似的。这个新修缮的草堂,和几百年前重修的原样相去不远,在最外面一进过厅墙上有一</a:t>
            </a:r>
            <a:r>
              <a:t/>
            </a:r>
            <a:br/>
            <a:r>
              <a:rPr lang="zh-CN" altLang="en-US" sz="1530" kern="0" dirty="0" smtClean="0">
                <a:solidFill>
                  <a:srgbClr val="000000"/>
                </a:solidFill>
                <a:latin typeface="Times New Roman" pitchFamily="65" charset="-122"/>
                <a:ea typeface="宋体" pitchFamily="65" charset="-122"/>
              </a:rPr>
              <a:t>块石刻旧图,看那里勾勒出来的轮廓,和今天是十分相近的。像这种地方,不用说,大红大绿的</a:t>
            </a:r>
            <a:r>
              <a:t/>
            </a:r>
            <a:br/>
            <a:r>
              <a:rPr lang="zh-CN" altLang="en-US" sz="1530" kern="0" dirty="0" smtClean="0">
                <a:solidFill>
                  <a:srgbClr val="000000"/>
                </a:solidFill>
                <a:latin typeface="Times New Roman" pitchFamily="65" charset="-122"/>
                <a:ea typeface="宋体" pitchFamily="65" charset="-122"/>
              </a:rPr>
              <a:t>建筑,大屋顶之类的铺陈,都是完全不合适的。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这里还新修了一个文物陈列室。在外面的柱子上,看到郭沫若先生所题的一副对联:</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世上疮痍,诗中圣哲</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民间疾苦,笔底波澜</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这是一副出色的对联,它概括了诗人伟大成就的主要方面。人们一直非常喜欢杜甫,说他的作</a:t>
            </a:r>
            <a:r>
              <a:t/>
            </a:r>
            <a:br/>
            <a:r>
              <a:rPr lang="zh-CN" altLang="en-US" sz="1530" kern="0" dirty="0" smtClean="0">
                <a:solidFill>
                  <a:srgbClr val="000000"/>
                </a:solidFill>
                <a:latin typeface="Times New Roman" pitchFamily="65" charset="-122"/>
                <a:ea typeface="宋体" pitchFamily="65" charset="-122"/>
              </a:rPr>
              <a:t>品是“诗史”,在中国文学史上留给他一个最光辉的席位——诗圣。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坐在水槛上休息。</a:t>
            </a:r>
            <a:r>
              <a:rPr lang="zh-CN" altLang="en-US" sz="1530" u="sng" kern="0" dirty="0" smtClean="0">
                <a:solidFill>
                  <a:srgbClr val="000000"/>
                </a:solidFill>
                <a:latin typeface="Times New Roman" pitchFamily="65" charset="-122"/>
                <a:ea typeface="宋体" pitchFamily="65" charset="-122"/>
              </a:rPr>
              <a:t>默默地在心里复诵一下杜甫的草堂诗,会使你像一个梦游者似的走入四时</a:t>
            </a:r>
            <a:r>
              <a:t/>
            </a:r>
            <a:br/>
            <a:r>
              <a:rPr lang="zh-CN" altLang="en-US" sz="1530" u="sng" kern="0" dirty="0" smtClean="0">
                <a:solidFill>
                  <a:srgbClr val="000000"/>
                </a:solidFill>
                <a:latin typeface="Times New Roman" pitchFamily="65" charset="-122"/>
                <a:ea typeface="宋体" pitchFamily="65" charset="-122"/>
              </a:rPr>
              <a:t>不同、风光各异的如许境界。</a:t>
            </a:r>
            <a:r>
              <a:rPr lang="zh-CN" altLang="en-US" sz="1530" kern="0" dirty="0" smtClean="0">
                <a:solidFill>
                  <a:srgbClr val="000000"/>
                </a:solidFill>
                <a:latin typeface="Times New Roman" pitchFamily="65" charset="-122"/>
                <a:ea typeface="宋体" pitchFamily="65" charset="-122"/>
              </a:rPr>
              <a:t>仿佛看到了在晓雾里沾湿了露水的笼竹,呢喃的定巢燕子,冉冉</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40000" y="991377"/>
            <a:ext cx="8158472" cy="5546946"/>
            <a:chOff x="540000" y="991377"/>
            <a:chExt cx="8158472" cy="5546946"/>
          </a:xfrm>
        </p:grpSpPr>
        <p:sp>
          <p:nvSpPr>
            <p:cNvPr id="2" name="TextBox 2"/>
            <p:cNvSpPr txBox="1"/>
            <p:nvPr/>
          </p:nvSpPr>
          <p:spPr>
            <a:xfrm>
              <a:off x="540000" y="991377"/>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发出幽香的红蕖,往还追逐的蝴蝶,相并相亲的白鸥,随风的柳絮,逐水的桃花,袅袅有如少女腰</a:t>
              </a:r>
              <a:r>
                <a:t/>
              </a:r>
              <a:br/>
              <a:r>
                <a:rPr lang="zh-CN" altLang="en-US" sz="1530" kern="0" dirty="0" smtClean="0">
                  <a:solidFill>
                    <a:srgbClr val="000000"/>
                  </a:solidFill>
                  <a:latin typeface="Times New Roman" pitchFamily="65" charset="-122"/>
                  <a:ea typeface="宋体" pitchFamily="65" charset="-122"/>
                </a:rPr>
                <a:t>肢的垂柳,轻得只禁受得起两三个人的野渡,柴门月色,江路梅香</a:t>
              </a:r>
              <a:r>
                <a:rPr lang="zh-CN" altLang="en-US" sz="1530"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老杜是一个多么勤恳的诗人!他从不放过一切刻画现实的机会。他的诗里有丰富的人民生活</a:t>
              </a:r>
              <a:r>
                <a:t/>
              </a:r>
              <a:br/>
              <a:r>
                <a:rPr lang="zh-CN" altLang="en-US" sz="1530" kern="0" dirty="0" smtClean="0">
                  <a:solidFill>
                    <a:srgbClr val="000000"/>
                  </a:solidFill>
                  <a:latin typeface="Times New Roman" pitchFamily="65" charset="-122"/>
                  <a:ea typeface="宋体" pitchFamily="65" charset="-122"/>
                </a:rPr>
                <a:t>的写照,可是也不缺乏自然风物的描写。因为这一切都出现在祖国的土地上,也都是诗人所挚</a:t>
              </a:r>
              <a:r>
                <a:t/>
              </a:r>
              <a:br/>
              <a:r>
                <a:rPr lang="zh-CN" altLang="en-US" sz="1530" kern="0" dirty="0" smtClean="0">
                  <a:solidFill>
                    <a:srgbClr val="000000"/>
                  </a:solidFill>
                  <a:latin typeface="Times New Roman" pitchFamily="65" charset="-122"/>
                  <a:ea typeface="宋体" pitchFamily="65" charset="-122"/>
                </a:rPr>
                <a:t>爱的。杜甫写出了多么美好的自然景色,多么可爱的和平环境!可有人提到杜甫描写自然的草</a:t>
              </a:r>
              <a:r>
                <a:t/>
              </a:r>
              <a:br/>
              <a:r>
                <a:rPr lang="zh-CN" altLang="en-US" sz="1530" kern="0" dirty="0" smtClean="0">
                  <a:solidFill>
                    <a:srgbClr val="000000"/>
                  </a:solidFill>
                  <a:latin typeface="Times New Roman" pitchFamily="65" charset="-122"/>
                  <a:ea typeface="宋体" pitchFamily="65" charset="-122"/>
                </a:rPr>
                <a:t>堂诗,总不免有些惴惴然,仿佛这些诗里的“人民性”总看不大清楚,这恰恰把诗人的伟大处缩</a:t>
              </a:r>
              <a:r>
                <a:t/>
              </a:r>
              <a:br/>
              <a:r>
                <a:rPr lang="zh-CN" altLang="en-US" sz="1530" kern="0" dirty="0" smtClean="0">
                  <a:solidFill>
                    <a:srgbClr val="000000"/>
                  </a:solidFill>
                  <a:latin typeface="Times New Roman" pitchFamily="65" charset="-122"/>
                  <a:ea typeface="宋体" pitchFamily="65" charset="-122"/>
                </a:rPr>
                <a:t>小了。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一九五六年十月十五日,成都</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(选自《黄裳散文选集》,有删改)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1.这篇游记为什么从杜诗写起?(4分)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2.理解文中画线句子的含意。(4分)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(1)虽然是一般化的塑像,却也还清疏,没有怎样的仙气,不能不说是难得的了。(2分)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(2)默默地在心里复诵一下杜甫的草堂诗,会使你像一个梦游者似的走入四时不同、风光各异</a:t>
              </a:r>
              <a:r>
                <a:t/>
              </a:r>
              <a:br/>
              <a:r>
                <a:rPr lang="zh-CN" altLang="en-US" sz="1530" kern="0" dirty="0" smtClean="0">
                  <a:solidFill>
                    <a:srgbClr val="000000"/>
                  </a:solidFill>
                  <a:latin typeface="Times New Roman" pitchFamily="65" charset="-122"/>
                  <a:ea typeface="宋体" pitchFamily="65" charset="-122"/>
                </a:rPr>
                <a:t>的如许境界。(2分)</a:t>
              </a:r>
              <a:endParaRPr lang="zh-CN" altLang="en-US"/>
            </a:p>
          </p:txBody>
        </p:sp>
        <p:sp>
          <p:nvSpPr>
            <p:cNvPr id="3" name="TextBox 2"/>
            <p:cNvSpPr txBox="1"/>
            <p:nvPr/>
          </p:nvSpPr>
          <p:spPr>
            <a:xfrm>
              <a:off x="571472" y="5831976"/>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3.文中作者对杜甫有哪些新的认识?请加以概括。(4分)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4.要全面地认识一个诗人,作者的做法给了我们哪些启示?(6分)</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①符合浣花草堂主人杜甫的诗人身份。②杜诗中那些描写山川风物的诗,引发了作</a:t>
            </a:r>
            <a:r>
              <a:rPr dirty="0"/>
              <a:t/>
            </a:r>
            <a:br>
              <a:rPr dirty="0"/>
            </a:br>
            <a:r>
              <a:rPr lang="zh-CN" altLang="en-US" sz="1530" kern="0" dirty="0" smtClean="0">
                <a:solidFill>
                  <a:srgbClr val="000000"/>
                </a:solidFill>
                <a:latin typeface="Times New Roman" pitchFamily="65" charset="-122"/>
                <a:ea typeface="宋体" pitchFamily="65" charset="-122"/>
              </a:rPr>
              <a:t>者更为新鲜的感受,以此统领全文。③引出浣花草堂。</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这道题涉及文章的结构和内容两方面,从内容上讲,符合浣花草堂主人杜甫的诗人身份,</a:t>
            </a:r>
            <a:r>
              <a:rPr dirty="0"/>
              <a:t/>
            </a:r>
            <a:br>
              <a:rPr dirty="0"/>
            </a:br>
            <a:r>
              <a:rPr lang="zh-CN" altLang="en-US" sz="1530" kern="0" dirty="0" smtClean="0">
                <a:solidFill>
                  <a:srgbClr val="000000"/>
                </a:solidFill>
                <a:latin typeface="Times New Roman" pitchFamily="65" charset="-122"/>
                <a:ea typeface="宋体" pitchFamily="65" charset="-122"/>
              </a:rPr>
              <a:t>引出杜诗,令读者耳目为之一新。从结构上讲,统领全文,引出下文的浣花草堂。</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(1)①塑像虽然艺术水平一般,但还是清疏的,没有把杜甫仙化。②能够表现诗人本色,</a:t>
            </a:r>
            <a:r>
              <a:rPr dirty="0"/>
              <a:t/>
            </a:r>
            <a:br>
              <a:rPr dirty="0"/>
            </a:br>
            <a:r>
              <a:rPr lang="zh-CN" altLang="en-US" sz="1530" kern="0" dirty="0" smtClean="0">
                <a:solidFill>
                  <a:srgbClr val="000000"/>
                </a:solidFill>
                <a:latin typeface="Times New Roman" pitchFamily="65" charset="-122"/>
                <a:ea typeface="宋体" pitchFamily="65" charset="-122"/>
              </a:rPr>
              <a:t>这是值得肯定的。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(2)①作者将自己复诵草堂诗比喻成“梦游”,写出了作者沉迷于草堂诗意境中的情态。②凸</a:t>
            </a:r>
            <a:r>
              <a:rPr dirty="0"/>
              <a:t/>
            </a:r>
            <a:br>
              <a:rPr dirty="0"/>
            </a:br>
            <a:r>
              <a:rPr lang="zh-CN" altLang="en-US" sz="1530" kern="0" dirty="0" smtClean="0">
                <a:solidFill>
                  <a:srgbClr val="000000"/>
                </a:solidFill>
                <a:latin typeface="Times New Roman" pitchFamily="65" charset="-122"/>
                <a:ea typeface="宋体" pitchFamily="65" charset="-122"/>
              </a:rPr>
              <a:t>现了杜诗中描写自然风物诗歌的意境之美,表现作者对杜诗的新感受。</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理解这两句话,首先要理解作者在全文中所表达的情感,其次要注意从文章内容的角度</a:t>
            </a:r>
            <a:r>
              <a:rPr dirty="0"/>
              <a:t/>
            </a:r>
            <a:br>
              <a:rPr dirty="0"/>
            </a:br>
            <a:r>
              <a:rPr lang="zh-CN" altLang="en-US" sz="1530" kern="0" dirty="0" smtClean="0">
                <a:solidFill>
                  <a:srgbClr val="000000"/>
                </a:solidFill>
                <a:latin typeface="Times New Roman" pitchFamily="65" charset="-122"/>
                <a:ea typeface="宋体" pitchFamily="65" charset="-122"/>
              </a:rPr>
              <a:t>来感受文句所表达的含意。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①杜甫有惊人的才华和严肃的创作态度。②杜甫具有清疏、朴实的精神气质。③杜</a:t>
            </a:r>
            <a:r>
              <a:rPr dirty="0"/>
              <a:t/>
            </a:r>
            <a:br>
              <a:rPr dirty="0"/>
            </a:br>
            <a:r>
              <a:rPr lang="zh-CN" altLang="en-US" sz="1530" kern="0" dirty="0" smtClean="0">
                <a:solidFill>
                  <a:srgbClr val="000000"/>
                </a:solidFill>
                <a:latin typeface="Times New Roman" pitchFamily="65" charset="-122"/>
                <a:ea typeface="宋体" pitchFamily="65" charset="-122"/>
              </a:rPr>
              <a:t>甫是一个勤恳的诗人。④杜甫热爱美好的大自然与安宁和平的生活。⑤杜甫描写自然风物</a:t>
            </a:r>
            <a:r>
              <a:rPr dirty="0"/>
              <a:t/>
            </a:r>
            <a:br>
              <a:rPr dirty="0"/>
            </a:br>
            <a:r>
              <a:rPr lang="zh-CN" altLang="en-US" sz="1530" kern="0" dirty="0" smtClean="0">
                <a:solidFill>
                  <a:srgbClr val="000000"/>
                </a:solidFill>
                <a:latin typeface="Times New Roman" pitchFamily="65" charset="-122"/>
                <a:ea typeface="宋体" pitchFamily="65" charset="-122"/>
              </a:rPr>
              <a:t>的诗歌同样具有巨大成就。(答出其中任意4点即可)</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472215"/>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此题考查筛选、概括、归纳信息的能力。答题时,首先要统观全文,从每段中择出要点,</a:t>
            </a:r>
            <a:r>
              <a:rPr dirty="0"/>
              <a:t/>
            </a:r>
            <a:br>
              <a:rPr dirty="0"/>
            </a:br>
            <a:r>
              <a:rPr lang="zh-CN" altLang="en-US" sz="1530" kern="0" dirty="0" smtClean="0">
                <a:solidFill>
                  <a:srgbClr val="000000"/>
                </a:solidFill>
                <a:latin typeface="Times New Roman" pitchFamily="65" charset="-122"/>
                <a:ea typeface="宋体" pitchFamily="65" charset="-122"/>
              </a:rPr>
              <a:t>归纳组合,分条作答;同时注意文从字顺,言简意赅。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①反复研读诗人的作品。②深入了解诗人生活的环境和诗歌所描写的对象。③不盲</a:t>
            </a:r>
            <a:r>
              <a:rPr dirty="0"/>
              <a:t/>
            </a:r>
            <a:br>
              <a:rPr dirty="0"/>
            </a:br>
            <a:r>
              <a:rPr lang="zh-CN" altLang="en-US" sz="1530" kern="0" dirty="0" smtClean="0">
                <a:solidFill>
                  <a:srgbClr val="000000"/>
                </a:solidFill>
                <a:latin typeface="Times New Roman" pitchFamily="65" charset="-122"/>
                <a:ea typeface="宋体" pitchFamily="65" charset="-122"/>
              </a:rPr>
              <a:t>从,有自己独到的见解。④不片面理解诗人作品,不凭主观随意取舍。(答出其中任意3点即可)</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此题要求考生在理解全文的基础上,从不同的角度和层面发掘作品的意蕴、民族心理</a:t>
            </a:r>
            <a:r>
              <a:rPr dirty="0"/>
              <a:t/>
            </a:r>
            <a:br>
              <a:rPr dirty="0"/>
            </a:br>
            <a:r>
              <a:rPr lang="zh-CN" altLang="en-US" sz="1530" kern="0" dirty="0" smtClean="0">
                <a:solidFill>
                  <a:srgbClr val="000000"/>
                </a:solidFill>
                <a:latin typeface="Times New Roman" pitchFamily="65" charset="-122"/>
                <a:ea typeface="宋体" pitchFamily="65" charset="-122"/>
              </a:rPr>
              <a:t>和人文精神。作者在文中表露的思想情感,是表达启示的支撑点,不可另起炉灶,天马行空,乱</a:t>
            </a:r>
            <a:r>
              <a:rPr dirty="0"/>
              <a:t/>
            </a:r>
            <a:br>
              <a:rPr dirty="0"/>
            </a:br>
            <a:r>
              <a:rPr lang="zh-CN" altLang="en-US" sz="1530" kern="0" dirty="0" smtClean="0">
                <a:solidFill>
                  <a:srgbClr val="000000"/>
                </a:solidFill>
                <a:latin typeface="Times New Roman" pitchFamily="65" charset="-122"/>
                <a:ea typeface="宋体" pitchFamily="65" charset="-122"/>
              </a:rPr>
              <a:t>说一通。</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516909"/>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一、(2017天津,16—19)阅读下面的文章,回答问题。(21分)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挺拔之姿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朱以撒</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晋人普遍有好竹之癖,打开魏晋艺术史册,一群生机勃勃我行我素的人就涌了出来,在山阴道上</a:t>
            </a:r>
            <a:r>
              <a:rPr dirty="0"/>
              <a:t/>
            </a:r>
            <a:br>
              <a:rPr dirty="0"/>
            </a:br>
            <a:r>
              <a:rPr lang="zh-CN" altLang="en-US" sz="1530" kern="0" dirty="0" smtClean="0">
                <a:solidFill>
                  <a:srgbClr val="000000"/>
                </a:solidFill>
                <a:latin typeface="Times New Roman" pitchFamily="65" charset="-122"/>
                <a:ea typeface="宋体" pitchFamily="65" charset="-122"/>
              </a:rPr>
              <a:t>的竹林深处,放浪形骸,快然自足,得大自在。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这当然是我三十几岁以后才意识到的。我和魏晋间人相近之处,就是有过比较长的山野生活,</a:t>
            </a:r>
            <a:r>
              <a:rPr dirty="0"/>
              <a:t/>
            </a:r>
            <a:br>
              <a:rPr dirty="0"/>
            </a:br>
            <a:r>
              <a:rPr lang="zh-CN" altLang="en-US" sz="1530" kern="0" dirty="0" smtClean="0">
                <a:solidFill>
                  <a:srgbClr val="000000"/>
                </a:solidFill>
                <a:latin typeface="Times New Roman" pitchFamily="65" charset="-122"/>
                <a:ea typeface="宋体" pitchFamily="65" charset="-122"/>
              </a:rPr>
              <a:t>与竹相近。常常会站在山顶,看山峦连绵起伏,竹海无际。那时我想着自己的出路,如果能像一</a:t>
            </a:r>
            <a:r>
              <a:rPr dirty="0"/>
              <a:t/>
            </a:r>
            <a:br>
              <a:rPr dirty="0"/>
            </a:br>
            <a:r>
              <a:rPr lang="zh-CN" altLang="en-US" sz="1530" kern="0" dirty="0" smtClean="0">
                <a:solidFill>
                  <a:srgbClr val="000000"/>
                </a:solidFill>
                <a:latin typeface="Times New Roman" pitchFamily="65" charset="-122"/>
                <a:ea typeface="宋体" pitchFamily="65" charset="-122"/>
              </a:rPr>
              <a:t>竿竹子这般凌空而起那就好了。竹海里纤尘不染,枝叶让天水洗净,摇曳中偶尔闪过阳光的亮</a:t>
            </a:r>
            <a:r>
              <a:rPr dirty="0"/>
              <a:t/>
            </a:r>
            <a:br>
              <a:rPr dirty="0"/>
            </a:br>
            <a:r>
              <a:rPr lang="zh-CN" altLang="en-US" sz="1530" kern="0" dirty="0" smtClean="0">
                <a:solidFill>
                  <a:srgbClr val="000000"/>
                </a:solidFill>
                <a:latin typeface="Times New Roman" pitchFamily="65" charset="-122"/>
                <a:ea typeface="宋体" pitchFamily="65" charset="-122"/>
              </a:rPr>
              <a:t>泽,它们的顶端是最先接触到每一天太阳的光芒的,不禁使我艳羡。山野稼穑,先是基于温饱的</a:t>
            </a:r>
            <a:r>
              <a:rPr dirty="0"/>
              <a:t/>
            </a:r>
            <a:br>
              <a:rPr dirty="0"/>
            </a:br>
            <a:r>
              <a:rPr lang="zh-CN" altLang="en-US" sz="1530" kern="0" dirty="0" smtClean="0">
                <a:solidFill>
                  <a:srgbClr val="000000"/>
                </a:solidFill>
                <a:latin typeface="Times New Roman" pitchFamily="65" charset="-122"/>
                <a:ea typeface="宋体" pitchFamily="65" charset="-122"/>
              </a:rPr>
              <a:t>认识——每一竿竹都可以构成生存的支架,把一个个家庭托住,不至于坠入饥寒之中。而每一</a:t>
            </a:r>
            <a:r>
              <a:rPr dirty="0"/>
              <a:t/>
            </a:r>
            <a:br>
              <a:rPr dirty="0"/>
            </a:br>
            <a:r>
              <a:rPr lang="zh-CN" altLang="en-US" sz="1530" kern="0" dirty="0" smtClean="0">
                <a:solidFill>
                  <a:srgbClr val="000000"/>
                </a:solidFill>
                <a:latin typeface="Times New Roman" pitchFamily="65" charset="-122"/>
                <a:ea typeface="宋体" pitchFamily="65" charset="-122"/>
              </a:rPr>
              <a:t>枚笋,春日之笋也罢,冬日之笋也罢,对于一位腹内空洞的人而言,简单地烹调之后,无异于美味</a:t>
            </a:r>
            <a:r>
              <a:rPr dirty="0"/>
              <a:t/>
            </a:r>
            <a:br>
              <a:rPr dirty="0"/>
            </a:br>
            <a:r>
              <a:rPr lang="zh-CN" altLang="en-US" sz="1530" kern="0" dirty="0" smtClean="0">
                <a:solidFill>
                  <a:srgbClr val="000000"/>
                </a:solidFill>
                <a:latin typeface="Times New Roman" pitchFamily="65" charset="-122"/>
                <a:ea typeface="宋体" pitchFamily="65" charset="-122"/>
              </a:rPr>
              <a:t>了。那些没有成为餐桌美味者,不舍昼夜继续伸长,令人仰望。那些被山农认为是成熟了的竹</a:t>
            </a:r>
            <a:r>
              <a:rPr dirty="0"/>
              <a:t/>
            </a:r>
            <a:br>
              <a:rPr dirty="0"/>
            </a:br>
            <a:r>
              <a:rPr lang="zh-CN" altLang="en-US" sz="1530" kern="0" dirty="0" smtClean="0">
                <a:solidFill>
                  <a:srgbClr val="000000"/>
                </a:solidFill>
                <a:latin typeface="Times New Roman" pitchFamily="65" charset="-122"/>
                <a:ea typeface="宋体" pitchFamily="65" charset="-122"/>
              </a:rPr>
              <a:t>子,在叮叮咚咚的刀斧声中倒下,削去枝叶,顺着规划好的坡道滑下,被长长的平板车载着,进入</a:t>
            </a:r>
            <a:endParaRPr lang="zh-CN" altLang="en-US" dirty="0"/>
          </a:p>
        </p:txBody>
      </p:sp>
      <p:sp>
        <p:nvSpPr>
          <p:cNvPr id="3" name="TextBox 2"/>
          <p:cNvSpPr txBox="1"/>
          <p:nvPr/>
        </p:nvSpPr>
        <p:spPr>
          <a:xfrm>
            <a:off x="401546" y="991377"/>
            <a:ext cx="8127000" cy="389530"/>
          </a:xfrm>
          <a:prstGeom prst="rect">
            <a:avLst/>
          </a:prstGeom>
          <a:noFill/>
        </p:spPr>
        <p:txBody>
          <a:bodyPr wrap="square" lIns="0" tIns="0" rIns="0" bIns="0" rtlCol="0">
            <a:spAutoFit/>
          </a:bodyPr>
          <a:lstStyle/>
          <a:p>
            <a:pPr algn="ctr" eaLnBrk="0" latinLnBrk="1" hangingPunct="0">
              <a:lnSpc>
                <a:spcPct val="150000"/>
              </a:lnSpc>
              <a:spcBef>
                <a:spcPts val="0"/>
              </a:spcBef>
            </a:pPr>
            <a:r>
              <a:rPr lang="zh-CN" altLang="en-US" sz="2000" dirty="0" smtClean="0">
                <a:latin typeface="黑体" panose="02010609060101010101" pitchFamily="49" charset="-122"/>
                <a:ea typeface="黑体" panose="02010609060101010101" pitchFamily="49" charset="-122"/>
                <a:sym typeface="+mn-ea"/>
              </a:rPr>
              <a:t>C组  教师专用题组</a:t>
            </a:r>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注意“照常进行”;第②段也不能忽视,如果说③④两段具体写生病时的生活风格,那么第②段</a:t>
            </a:r>
            <a:r>
              <a:rPr dirty="0"/>
              <a:t/>
            </a:r>
            <a:br>
              <a:rPr dirty="0"/>
            </a:br>
            <a:r>
              <a:rPr lang="zh-CN" altLang="en-US" sz="1530" kern="0" dirty="0" smtClean="0">
                <a:solidFill>
                  <a:srgbClr val="000000"/>
                </a:solidFill>
                <a:latin typeface="Times New Roman" pitchFamily="65" charset="-122"/>
                <a:ea typeface="宋体" pitchFamily="65" charset="-122"/>
              </a:rPr>
              <a:t>则是概括写平时的生活风格,两部分是有联系的,要注意筛选其中一些有价值的概括性词语,如</a:t>
            </a:r>
            <a:r>
              <a:rPr dirty="0"/>
              <a:t/>
            </a:r>
            <a:br>
              <a:rPr dirty="0"/>
            </a:br>
            <a:r>
              <a:rPr lang="zh-CN" altLang="en-US" sz="1530" kern="0" dirty="0" smtClean="0">
                <a:solidFill>
                  <a:srgbClr val="000000"/>
                </a:solidFill>
                <a:latin typeface="Times New Roman" pitchFamily="65" charset="-122"/>
                <a:ea typeface="宋体" pitchFamily="65" charset="-122"/>
              </a:rPr>
              <a:t>“认真劲”“实打实”等。三要注意答题顺序,先概括生活风格,后结合草药味来加以分析。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相对第一家的气味,咖啡的味道较弱;生活不大有定规;日常化的生活气息不浓烈;有</a:t>
            </a:r>
            <a:r>
              <a:rPr dirty="0"/>
              <a:t/>
            </a:r>
            <a:br>
              <a:rPr dirty="0"/>
            </a:br>
            <a:r>
              <a:rPr lang="zh-CN" altLang="en-US" sz="1530" kern="0" dirty="0" smtClean="0">
                <a:solidFill>
                  <a:srgbClr val="000000"/>
                </a:solidFill>
                <a:latin typeface="Times New Roman" pitchFamily="65" charset="-122"/>
                <a:ea typeface="宋体" pitchFamily="65" charset="-122"/>
              </a:rPr>
              <a:t>虚无浮华的气息,不如第一家实打实。</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回答本题,应本着“字不离词,词不离句,句不离段,段不离篇”的原则,从文章中探究</a:t>
            </a:r>
            <a:r>
              <a:rPr dirty="0"/>
              <a:t/>
            </a:r>
            <a:br>
              <a:rPr dirty="0"/>
            </a:br>
            <a:r>
              <a:rPr lang="zh-CN" altLang="en-US" sz="1530" kern="0" dirty="0" smtClean="0">
                <a:solidFill>
                  <a:srgbClr val="000000"/>
                </a:solidFill>
                <a:latin typeface="Times New Roman" pitchFamily="65" charset="-122"/>
                <a:ea typeface="宋体" pitchFamily="65" charset="-122"/>
              </a:rPr>
              <a:t>“孱弱”一词的含义。结合第⑤段内容可知,“孱弱”用来形容第二家邻居的咖啡味,根据</a:t>
            </a:r>
            <a:r>
              <a:rPr dirty="0"/>
              <a:t/>
            </a:r>
            <a:br>
              <a:rPr dirty="0"/>
            </a:br>
            <a:r>
              <a:rPr lang="zh-CN" altLang="en-US" sz="1530" kern="0" dirty="0" smtClean="0">
                <a:solidFill>
                  <a:srgbClr val="000000"/>
                </a:solidFill>
                <a:latin typeface="Times New Roman" pitchFamily="65" charset="-122"/>
                <a:ea typeface="宋体" pitchFamily="65" charset="-122"/>
              </a:rPr>
              <a:t>“虚无”“浮华”“不那么实用”“悄然而至”等文字可得出其含义。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答题策略　解答本题,一要联系作者的写作意图分析,作者主要通过“闻”几家油烟机排出的</a:t>
            </a:r>
            <a:r>
              <a:rPr dirty="0"/>
              <a:t/>
            </a:r>
            <a:br>
              <a:rPr dirty="0"/>
            </a:br>
            <a:r>
              <a:rPr lang="zh-CN" altLang="en-US" sz="1530" kern="0" dirty="0" smtClean="0">
                <a:solidFill>
                  <a:srgbClr val="000000"/>
                </a:solidFill>
                <a:latin typeface="Times New Roman" pitchFamily="65" charset="-122"/>
                <a:ea typeface="宋体" pitchFamily="65" charset="-122"/>
              </a:rPr>
              <a:t>气味来“悟”几家人的生活风格。第⑤段写作者正是通过闻第二家油烟机排出的气味,来悟</a:t>
            </a:r>
            <a:r>
              <a:rPr dirty="0"/>
              <a:t/>
            </a:r>
            <a:br>
              <a:rPr dirty="0"/>
            </a:br>
            <a:r>
              <a:rPr lang="zh-CN" altLang="en-US" sz="1530" kern="0" dirty="0" smtClean="0">
                <a:solidFill>
                  <a:srgbClr val="000000"/>
                </a:solidFill>
                <a:latin typeface="Times New Roman" pitchFamily="65" charset="-122"/>
                <a:ea typeface="宋体" pitchFamily="65" charset="-122"/>
              </a:rPr>
              <a:t>第二家人的生活风格——“孱弱”。二要联系语境分析,与“孱弱”相对的词语为“充实”,</a:t>
            </a:r>
            <a:r>
              <a:rPr dirty="0"/>
              <a:t/>
            </a:r>
            <a:br>
              <a:rPr dirty="0"/>
            </a:br>
            <a:r>
              <a:rPr lang="zh-CN" altLang="en-US" sz="1530" kern="0" dirty="0" smtClean="0">
                <a:solidFill>
                  <a:srgbClr val="000000"/>
                </a:solidFill>
                <a:latin typeface="Times New Roman" pitchFamily="65" charset="-122"/>
                <a:ea typeface="宋体" pitchFamily="65" charset="-122"/>
              </a:rPr>
              <a:t>这是一对相反而又相承的词语,二者是在比较中存在的,从第⑤段具体语境看也确实如此,第二</a:t>
            </a:r>
            <a:r>
              <a:rPr dirty="0"/>
              <a:t/>
            </a:r>
            <a:br>
              <a:rPr dirty="0"/>
            </a:br>
            <a:r>
              <a:rPr lang="zh-CN" altLang="en-US" sz="1530" kern="0" dirty="0" smtClean="0">
                <a:solidFill>
                  <a:srgbClr val="000000"/>
                </a:solidFill>
                <a:latin typeface="Times New Roman" pitchFamily="65" charset="-122"/>
                <a:ea typeface="宋体" pitchFamily="65" charset="-122"/>
              </a:rPr>
              <a:t>家人的生活风格也正是在与第一家人的比较中产生的。同时一定要注意答题顺序,先答表面</a:t>
            </a:r>
            <a:r>
              <a:rPr dirty="0"/>
              <a:t/>
            </a:r>
            <a:br>
              <a:rPr dirty="0"/>
            </a:br>
            <a:r>
              <a:rPr lang="zh-CN" altLang="en-US" sz="1530" kern="0" dirty="0" smtClean="0">
                <a:solidFill>
                  <a:srgbClr val="000000"/>
                </a:solidFill>
                <a:latin typeface="Times New Roman" pitchFamily="65" charset="-122"/>
                <a:ea typeface="宋体" pitchFamily="65" charset="-122"/>
              </a:rPr>
              <a:t>意义,主要是油烟成分、气味浓淡;再答深层意义,出现规律、生活化程度、是否实在等。</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再加工的程序。</a:t>
            </a:r>
            <a:r>
              <a:rPr lang="zh-CN" altLang="en-US" sz="1530" u="sng" kern="0" dirty="0" smtClean="0">
                <a:solidFill>
                  <a:srgbClr val="000000"/>
                </a:solidFill>
                <a:latin typeface="Times New Roman" pitchFamily="65" charset="-122"/>
                <a:ea typeface="宋体" pitchFamily="65" charset="-122"/>
              </a:rPr>
              <a:t>和竹子一样,人也是善于生存的植物,贫瘠清苦中也会挣扎着生长。我注意到</a:t>
            </a:r>
            <a:r>
              <a:t/>
            </a:r>
            <a:br/>
            <a:r>
              <a:rPr lang="zh-CN" altLang="en-US" sz="1530" u="sng" kern="0" dirty="0" smtClean="0">
                <a:solidFill>
                  <a:srgbClr val="000000"/>
                </a:solidFill>
                <a:latin typeface="Times New Roman" pitchFamily="65" charset="-122"/>
                <a:ea typeface="宋体" pitchFamily="65" charset="-122"/>
              </a:rPr>
              <a:t>一些竹子的确没有长好,是吃力地拱出石块的,此后也就一直不能顺畅,总是被压制着扭曲着,</a:t>
            </a:r>
            <a:r>
              <a:t/>
            </a:r>
            <a:br/>
            <a:r>
              <a:rPr lang="zh-CN" altLang="en-US" sz="1530" u="sng" kern="0" dirty="0" smtClean="0">
                <a:solidFill>
                  <a:srgbClr val="000000"/>
                </a:solidFill>
                <a:latin typeface="Times New Roman" pitchFamily="65" charset="-122"/>
                <a:ea typeface="宋体" pitchFamily="65" charset="-122"/>
              </a:rPr>
              <a:t>不禁让人生出怜悯。只是我一直认为它会更具备倔强的美感,它的根后来制成了一个老者形</a:t>
            </a:r>
            <a:r>
              <a:t/>
            </a:r>
            <a:br/>
            <a:r>
              <a:rPr lang="zh-CN" altLang="en-US" sz="1530" u="sng" kern="0" dirty="0" smtClean="0">
                <a:solidFill>
                  <a:srgbClr val="000000"/>
                </a:solidFill>
                <a:latin typeface="Times New Roman" pitchFamily="65" charset="-122"/>
                <a:ea typeface="宋体" pitchFamily="65" charset="-122"/>
              </a:rPr>
              <a:t>象的工艺品,比其他的更有铁枝虬干的峥嵘了。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待到我在鹤峰原度假,已经到了闲适的年龄了。风随夕阳西下而愈加强劲,一些植物已在形态</a:t>
            </a:r>
            <a:r>
              <a:t/>
            </a:r>
            <a:br/>
            <a:r>
              <a:rPr lang="zh-CN" altLang="en-US" sz="1530" kern="0" dirty="0" smtClean="0">
                <a:solidFill>
                  <a:srgbClr val="000000"/>
                </a:solidFill>
                <a:latin typeface="Times New Roman" pitchFamily="65" charset="-122"/>
                <a:ea typeface="宋体" pitchFamily="65" charset="-122"/>
              </a:rPr>
              <a:t>上仓皇失措,叶片翻飞如鸟兽惊散。竹林在随风俯仰中显示了一种从容,在徐徐的摇曳里,山野</a:t>
            </a:r>
            <a:r>
              <a:t/>
            </a:r>
            <a:br/>
            <a:r>
              <a:rPr lang="zh-CN" altLang="en-US" sz="1530" kern="0" dirty="0" smtClean="0">
                <a:solidFill>
                  <a:srgbClr val="000000"/>
                </a:solidFill>
                <a:latin typeface="Times New Roman" pitchFamily="65" charset="-122"/>
                <a:ea typeface="宋体" pitchFamily="65" charset="-122"/>
              </a:rPr>
              <a:t>之风的张狂之力往往被斯文地化解开来。在魏晋的文字中有不少“徐徐”的记录,“徐徐”</a:t>
            </a:r>
            <a:r>
              <a:t/>
            </a:r>
            <a:br/>
            <a:r>
              <a:rPr lang="zh-CN" altLang="en-US" sz="1530" kern="0" dirty="0" smtClean="0">
                <a:solidFill>
                  <a:srgbClr val="000000"/>
                </a:solidFill>
                <a:latin typeface="Times New Roman" pitchFamily="65" charset="-122"/>
                <a:ea typeface="宋体" pitchFamily="65" charset="-122"/>
              </a:rPr>
              <a:t>看起来只是肢体上的动作,实则是内心的从容优雅。内心慢了,整个人的举止也就慢了,斯文</a:t>
            </a:r>
            <a:r>
              <a:t/>
            </a:r>
            <a:br/>
            <a:r>
              <a:rPr lang="zh-CN" altLang="en-US" sz="1530" kern="0" dirty="0" smtClean="0">
                <a:solidFill>
                  <a:srgbClr val="000000"/>
                </a:solidFill>
                <a:latin typeface="Times New Roman" pitchFamily="65" charset="-122"/>
                <a:ea typeface="宋体" pitchFamily="65" charset="-122"/>
              </a:rPr>
              <a:t>了,有风度了。竹被称为四君子之一,它在四君子中是最为清俊的,风来了,风过了,余韵袅袅。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竹子从笋尖出土就开始了笔直向上的里程,追慕光明,从而略去了许多天下扰攘。竹子作为人</a:t>
            </a:r>
            <a:r>
              <a:t/>
            </a:r>
            <a:br/>
            <a:r>
              <a:rPr lang="zh-CN" altLang="en-US" sz="1530" kern="0" dirty="0" smtClean="0">
                <a:solidFill>
                  <a:srgbClr val="000000"/>
                </a:solidFill>
                <a:latin typeface="Times New Roman" pitchFamily="65" charset="-122"/>
                <a:ea typeface="宋体" pitchFamily="65" charset="-122"/>
              </a:rPr>
              <a:t>格气节的象征是有道理的。屈原的《离骚》充满了香草的芳香,可惜,他写的都是湘沅泽畔之</a:t>
            </a:r>
            <a:r>
              <a:t/>
            </a:r>
            <a:br/>
            <a:r>
              <a:rPr lang="zh-CN" altLang="en-US" sz="1530" kern="0" dirty="0" smtClean="0">
                <a:solidFill>
                  <a:srgbClr val="000000"/>
                </a:solidFill>
                <a:latin typeface="Times New Roman" pitchFamily="65" charset="-122"/>
                <a:ea typeface="宋体" pitchFamily="65" charset="-122"/>
              </a:rPr>
              <a:t>物。他一定离竹林很远吧,要不,他一定会以孤竹自况,向楚怀王表示自己砥节立行的井渫之洁</a:t>
            </a:r>
            <a:r>
              <a:t/>
            </a:r>
            <a:br/>
            <a:r>
              <a:rPr lang="zh-CN" altLang="en-US" sz="1530" kern="0" dirty="0" smtClean="0">
                <a:solidFill>
                  <a:srgbClr val="000000"/>
                </a:solidFill>
                <a:latin typeface="Times New Roman" pitchFamily="65" charset="-122"/>
                <a:ea typeface="宋体" pitchFamily="65" charset="-122"/>
              </a:rPr>
              <a:t>和安穷乐志卓然自异于俗常的格调——以竹子作为喻体,会胜过那些优柔的香草,也会使屈原</a:t>
            </a:r>
            <a:r>
              <a:t/>
            </a:r>
            <a:br/>
            <a:r>
              <a:rPr lang="zh-CN" altLang="en-US" sz="1530" kern="0" dirty="0" smtClean="0">
                <a:solidFill>
                  <a:srgbClr val="000000"/>
                </a:solidFill>
                <a:latin typeface="Times New Roman" pitchFamily="65" charset="-122"/>
                <a:ea typeface="宋体" pitchFamily="65" charset="-122"/>
              </a:rPr>
              <a:t>风骨遒劲,不至于最终绝望而自沉汨罗。当然,竹子在我眼中也有一些孤高兀傲的意象。争相</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轩邈,思逐风云,都像梁山好汉单干时那般独标奇崛。相比于王维在夜间的竹林里又是弹琴又</a:t>
            </a:r>
            <a:r>
              <a:t/>
            </a:r>
            <a:br/>
            <a:r>
              <a:rPr lang="zh-CN" altLang="en-US" sz="1530" kern="0" dirty="0" smtClean="0">
                <a:solidFill>
                  <a:srgbClr val="000000"/>
                </a:solidFill>
                <a:latin typeface="Times New Roman" pitchFamily="65" charset="-122"/>
                <a:ea typeface="宋体" pitchFamily="65" charset="-122"/>
              </a:rPr>
              <a:t>是长啸,弄得一片喧哗,我则以为竹下独坐静听风来会更与竹默契。李白就是这般静静地坐在</a:t>
            </a:r>
            <a:r>
              <a:t/>
            </a:r>
            <a:br/>
            <a:r>
              <a:rPr lang="zh-CN" altLang="en-US" sz="1530" kern="0" dirty="0" smtClean="0">
                <a:solidFill>
                  <a:srgbClr val="000000"/>
                </a:solidFill>
                <a:latin typeface="Times New Roman" pitchFamily="65" charset="-122"/>
                <a:ea typeface="宋体" pitchFamily="65" charset="-122"/>
              </a:rPr>
              <a:t>敬亭山上的。竹是清肃之物,郑板桥曾在《兰竹石图》上题写了“各适其天,各全其性”,认为</a:t>
            </a:r>
            <a:r>
              <a:t/>
            </a:r>
            <a:br/>
            <a:r>
              <a:rPr lang="zh-CN" altLang="en-US" sz="1530" kern="0" dirty="0" smtClean="0">
                <a:solidFill>
                  <a:srgbClr val="000000"/>
                </a:solidFill>
                <a:latin typeface="Times New Roman" pitchFamily="65" charset="-122"/>
                <a:ea typeface="宋体" pitchFamily="65" charset="-122"/>
              </a:rPr>
              <a:t>它是循自然之道的。如果它是一个人,一定是心怀素淡,性喜萧散,有一些不可犯之色。每一个</a:t>
            </a:r>
            <a:r>
              <a:t/>
            </a:r>
            <a:br/>
            <a:r>
              <a:rPr lang="zh-CN" altLang="en-US" sz="1530" kern="0" dirty="0" smtClean="0">
                <a:solidFill>
                  <a:srgbClr val="000000"/>
                </a:solidFill>
                <a:latin typeface="Times New Roman" pitchFamily="65" charset="-122"/>
                <a:ea typeface="宋体" pitchFamily="65" charset="-122"/>
              </a:rPr>
              <a:t>人的内心都会有一个位置来安放一竿竹子,或者一片竹林。所谓风骨,就是内在的支撑。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一个人爱竹,在他笔下会有哪一些流露呢,真要用两个字说道,那就是“清”和“简”了。庾子</a:t>
            </a:r>
            <a:r>
              <a:t/>
            </a:r>
            <a:br/>
            <a:r>
              <a:rPr lang="zh-CN" altLang="en-US" sz="1530" kern="0" dirty="0" smtClean="0">
                <a:solidFill>
                  <a:srgbClr val="000000"/>
                </a:solidFill>
                <a:latin typeface="Times New Roman" pitchFamily="65" charset="-122"/>
                <a:ea typeface="宋体" pitchFamily="65" charset="-122"/>
              </a:rPr>
              <a:t>山《小园赋》中有不少数字,不过最让人欣赏的是“一寸二寸之鱼,三竿两竿之竹”,读到此</a:t>
            </a:r>
            <a:r>
              <a:t/>
            </a:r>
            <a:br/>
            <a:r>
              <a:rPr lang="zh-CN" altLang="en-US" sz="1530" kern="0" dirty="0" smtClean="0">
                <a:solidFill>
                  <a:srgbClr val="000000"/>
                </a:solidFill>
                <a:latin typeface="Times New Roman" pitchFamily="65" charset="-122"/>
                <a:ea typeface="宋体" pitchFamily="65" charset="-122"/>
              </a:rPr>
              <a:t>处,清出来了,简也出来了。在魏晋这样一个尚竹时代,竹是环境的背景,也是心境的背景,如果</a:t>
            </a:r>
            <a:r>
              <a:t/>
            </a:r>
            <a:br/>
            <a:r>
              <a:rPr lang="zh-CN" altLang="en-US" sz="1530" kern="0" dirty="0" smtClean="0">
                <a:solidFill>
                  <a:srgbClr val="000000"/>
                </a:solidFill>
                <a:latin typeface="Times New Roman" pitchFamily="65" charset="-122"/>
                <a:ea typeface="宋体" pitchFamily="65" charset="-122"/>
              </a:rPr>
              <a:t>观察他们的雅集轨迹,竹林七贤、金谷宴集、兰亭修禊,都是在茂林修竹间,在这里挥麈清谈、</a:t>
            </a:r>
            <a:r>
              <a:t/>
            </a:r>
            <a:br/>
            <a:r>
              <a:rPr lang="zh-CN" altLang="en-US" sz="1530" kern="0" dirty="0" smtClean="0">
                <a:solidFill>
                  <a:srgbClr val="000000"/>
                </a:solidFill>
                <a:latin typeface="Times New Roman" pitchFamily="65" charset="-122"/>
                <a:ea typeface="宋体" pitchFamily="65" charset="-122"/>
              </a:rPr>
              <a:t>稽古观心,是很有一些清简之趣的。像王羲之的《大道帖》、王献之的《鸭头丸帖》、王珣</a:t>
            </a:r>
            <a:r>
              <a:t/>
            </a:r>
            <a:br/>
            <a:r>
              <a:rPr lang="zh-CN" altLang="en-US" sz="1530" kern="0" dirty="0" smtClean="0">
                <a:solidFill>
                  <a:srgbClr val="000000"/>
                </a:solidFill>
                <a:latin typeface="Times New Roman" pitchFamily="65" charset="-122"/>
                <a:ea typeface="宋体" pitchFamily="65" charset="-122"/>
              </a:rPr>
              <a:t>的《伯远帖》,都那么小,一张便笺般大小,清简出风尘,三笔两笔,精气神都聚于此了。在笔墨</a:t>
            </a:r>
            <a:r>
              <a:t/>
            </a:r>
            <a:br/>
            <a:r>
              <a:rPr lang="zh-CN" altLang="en-US" sz="1530" kern="0" dirty="0" smtClean="0">
                <a:solidFill>
                  <a:srgbClr val="000000"/>
                </a:solidFill>
                <a:latin typeface="Times New Roman" pitchFamily="65" charset="-122"/>
                <a:ea typeface="宋体" pitchFamily="65" charset="-122"/>
              </a:rPr>
              <a:t>清简的背后是唯美的人格——一个人可以奇点、怪点,也可以不循常轨剑走偏锋,却不可落入</a:t>
            </a:r>
            <a:r>
              <a:t/>
            </a:r>
            <a:br/>
            <a:r>
              <a:rPr lang="zh-CN" altLang="en-US" sz="1530" kern="0" dirty="0" smtClean="0">
                <a:solidFill>
                  <a:srgbClr val="000000"/>
                </a:solidFill>
                <a:latin typeface="Times New Roman" pitchFamily="65" charset="-122"/>
                <a:ea typeface="宋体" pitchFamily="65" charset="-122"/>
              </a:rPr>
              <a:t>尘俗的泥淖里。想想当年的阮籍,以青眼、白眼待人,相比于今人内怀奔竞之心,好冠盖征逐之</a:t>
            </a:r>
            <a:r>
              <a:t/>
            </a:r>
            <a:br/>
            <a:r>
              <a:rPr lang="zh-CN" altLang="en-US" sz="1530" kern="0" dirty="0" smtClean="0">
                <a:solidFill>
                  <a:srgbClr val="000000"/>
                </a:solidFill>
                <a:latin typeface="Times New Roman" pitchFamily="65" charset="-122"/>
                <a:ea typeface="宋体" pitchFamily="65" charset="-122"/>
              </a:rPr>
              <a:t>交,那时节的人在处理人的关系上显然清简得多。</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19339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我是在农耕兄弟的老房舍里大量的竹器中看到竹子之力的,力透到寻常生活的每一个角落,紧</a:t>
            </a:r>
            <a:r>
              <a:rPr dirty="0"/>
              <a:t/>
            </a:r>
            <a:br>
              <a:rPr dirty="0"/>
            </a:br>
            <a:r>
              <a:rPr lang="zh-CN" altLang="en-US" sz="1530" kern="0" dirty="0" smtClean="0">
                <a:solidFill>
                  <a:srgbClr val="000000"/>
                </a:solidFill>
                <a:latin typeface="Times New Roman" pitchFamily="65" charset="-122"/>
                <a:ea typeface="宋体" pitchFamily="65" charset="-122"/>
              </a:rPr>
              <a:t>紧地箍住了一家人的生活、一个村子的生活,不使失散。渐渐地,在竹林环绕中的人们也有了</a:t>
            </a:r>
            <a:r>
              <a:rPr dirty="0"/>
              <a:t/>
            </a:r>
            <a:br>
              <a:rPr dirty="0"/>
            </a:br>
            <a:r>
              <a:rPr lang="zh-CN" altLang="en-US" sz="1530" kern="0" dirty="0" smtClean="0">
                <a:solidFill>
                  <a:srgbClr val="000000"/>
                </a:solidFill>
                <a:latin typeface="Times New Roman" pitchFamily="65" charset="-122"/>
                <a:ea typeface="宋体" pitchFamily="65" charset="-122"/>
              </a:rPr>
              <a:t>坚韧和忍耐。实在的劳作泥泥水水寒暑无间,使人长于自守,默然无语。而另一面又使我察觉</a:t>
            </a:r>
            <a:r>
              <a:rPr dirty="0"/>
              <a:t/>
            </a:r>
            <a:br>
              <a:rPr dirty="0"/>
            </a:br>
            <a:r>
              <a:rPr lang="zh-CN" altLang="en-US" sz="1530" kern="0" dirty="0" smtClean="0">
                <a:solidFill>
                  <a:srgbClr val="000000"/>
                </a:solidFill>
                <a:latin typeface="Times New Roman" pitchFamily="65" charset="-122"/>
                <a:ea typeface="宋体" pitchFamily="65" charset="-122"/>
              </a:rPr>
              <a:t>到民风的强悍,只是平素在体内蓄积着,不使外泄。所不同的是农耕者远没有竹子的挺拔俊秀,</a:t>
            </a:r>
            <a:r>
              <a:rPr dirty="0"/>
              <a:t/>
            </a:r>
            <a:br>
              <a:rPr dirty="0"/>
            </a:br>
            <a:r>
              <a:rPr lang="zh-CN" altLang="en-US" sz="1530" kern="0" dirty="0" smtClean="0">
                <a:solidFill>
                  <a:srgbClr val="000000"/>
                </a:solidFill>
                <a:latin typeface="Times New Roman" pitchFamily="65" charset="-122"/>
                <a:ea typeface="宋体" pitchFamily="65" charset="-122"/>
              </a:rPr>
              <a:t>少年时过早地负重,后来再也长不高了。尽管我离开那里很久了,我还是固执地认为他们就是</a:t>
            </a:r>
            <a:r>
              <a:rPr dirty="0"/>
              <a:t/>
            </a:r>
            <a:br>
              <a:rPr dirty="0"/>
            </a:br>
            <a:r>
              <a:rPr lang="zh-CN" altLang="en-US" sz="1530" kern="0" dirty="0" smtClean="0">
                <a:solidFill>
                  <a:srgbClr val="000000"/>
                </a:solidFill>
                <a:latin typeface="Times New Roman" pitchFamily="65" charset="-122"/>
                <a:ea typeface="宋体" pitchFamily="65" charset="-122"/>
              </a:rPr>
              <a:t>一片会行走的竹子。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回到城里看到的更多是与园林建筑相匹配的纤纤细竹,优雅而有骨感。进入古色古香的庭院,</a:t>
            </a:r>
            <a:r>
              <a:rPr dirty="0"/>
              <a:t/>
            </a:r>
            <a:br>
              <a:rPr dirty="0"/>
            </a:br>
            <a:r>
              <a:rPr lang="zh-CN" altLang="en-US" sz="1530" kern="0" dirty="0" smtClean="0">
                <a:solidFill>
                  <a:srgbClr val="000000"/>
                </a:solidFill>
                <a:latin typeface="Times New Roman" pitchFamily="65" charset="-122"/>
                <a:ea typeface="宋体" pitchFamily="65" charset="-122"/>
              </a:rPr>
              <a:t>玩味钟鼎彝器、瓦甓青花,又翻动图籍残纸。忽然有一缕淡淡的流逝感浮了上来——日子是</a:t>
            </a:r>
            <a:r>
              <a:rPr dirty="0"/>
              <a:t/>
            </a:r>
            <a:br>
              <a:rPr dirty="0"/>
            </a:br>
            <a:r>
              <a:rPr lang="zh-CN" altLang="en-US" sz="1530" kern="0" dirty="0" smtClean="0">
                <a:solidFill>
                  <a:srgbClr val="000000"/>
                </a:solidFill>
                <a:latin typeface="Times New Roman" pitchFamily="65" charset="-122"/>
                <a:ea typeface="宋体" pitchFamily="65" charset="-122"/>
              </a:rPr>
              <a:t>越发小巧婉约起来了。算算此时,是农历的六月七月之交,时晴时雨,山野在潮湿中,无数的竹</a:t>
            </a:r>
            <a:r>
              <a:rPr dirty="0"/>
              <a:t/>
            </a:r>
            <a:br>
              <a:rPr dirty="0"/>
            </a:br>
            <a:r>
              <a:rPr lang="zh-CN" altLang="en-US" sz="1530" kern="0" dirty="0" smtClean="0">
                <a:solidFill>
                  <a:srgbClr val="000000"/>
                </a:solidFill>
                <a:latin typeface="Times New Roman" pitchFamily="65" charset="-122"/>
                <a:ea typeface="宋体" pitchFamily="65" charset="-122"/>
              </a:rPr>
              <a:t>鞭在奋力吮吸,竹节争先向上,风雅鼓荡,场面奇崛,整座山岭充盈着大气与生机,让热烈的阳光</a:t>
            </a:r>
            <a:r>
              <a:rPr dirty="0"/>
              <a:t/>
            </a:r>
            <a:br>
              <a:rPr dirty="0"/>
            </a:br>
            <a:r>
              <a:rPr lang="zh-CN" altLang="en-US" sz="1530" kern="0" dirty="0" smtClean="0">
                <a:solidFill>
                  <a:srgbClr val="000000"/>
                </a:solidFill>
                <a:latin typeface="Times New Roman" pitchFamily="65" charset="-122"/>
                <a:ea typeface="宋体" pitchFamily="65" charset="-122"/>
              </a:rPr>
              <a:t>照彻。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(选自《散文选刊》,有删节)</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94443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1.下列对文章的理解与分析,</a:t>
            </a:r>
            <a:r>
              <a:rPr lang="zh-CN" altLang="en-US" sz="1530" u="sng" kern="0" dirty="0" smtClean="0">
                <a:solidFill>
                  <a:srgbClr val="000000"/>
                </a:solidFill>
                <a:latin typeface="Times New Roman" pitchFamily="65" charset="-122"/>
                <a:ea typeface="宋体" pitchFamily="65" charset="-122"/>
              </a:rPr>
              <a:t>不恰当</a:t>
            </a:r>
            <a:r>
              <a:rPr lang="zh-CN" altLang="en-US" sz="1530" kern="0" dirty="0" smtClean="0">
                <a:solidFill>
                  <a:srgbClr val="000000"/>
                </a:solidFill>
                <a:latin typeface="Times New Roman" pitchFamily="65" charset="-122"/>
                <a:ea typeface="宋体" pitchFamily="65" charset="-122"/>
              </a:rPr>
              <a:t>的两项是(4分)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sz="1600" dirty="0" smtClean="0"/>
          </a:p>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A.文章第三段运用了比喻、比拟、排比等修辞,文意生动,兼之长句短句错杂,富于变化,体现</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了散文之美。</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B.文章第四段认为屈原不能“砥节立行”、王维不能领悟竹的节操,而推许李白和郑板桥能</a:t>
            </a:r>
            <a:r>
              <a:rPr dirty="0"/>
              <a:t/>
            </a:r>
            <a:br>
              <a:rPr dirty="0"/>
            </a:br>
            <a:r>
              <a:rPr lang="zh-CN" altLang="en-US" sz="1530" kern="0" dirty="0" smtClean="0">
                <a:solidFill>
                  <a:srgbClr val="000000"/>
                </a:solidFill>
                <a:latin typeface="Times New Roman" pitchFamily="65" charset="-122"/>
                <a:ea typeface="宋体" pitchFamily="65" charset="-122"/>
              </a:rPr>
              <a:t>循自然之道的风骨。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C.“每一个人的内心都会有一个位置来安放一竿竹子,或者一片竹林”这句话是说,每一个懂</a:t>
            </a:r>
            <a:r>
              <a:rPr dirty="0"/>
              <a:t/>
            </a:r>
            <a:br>
              <a:rPr dirty="0"/>
            </a:br>
            <a:r>
              <a:rPr lang="zh-CN" altLang="en-US" sz="1530" kern="0" dirty="0" smtClean="0">
                <a:solidFill>
                  <a:srgbClr val="000000"/>
                </a:solidFill>
                <a:latin typeface="Times New Roman" pitchFamily="65" charset="-122"/>
                <a:ea typeface="宋体" pitchFamily="65" charset="-122"/>
              </a:rPr>
              <a:t>竹的人都会获得内在支撑,成为有风骨的人。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D.随着年龄的增长、境遇的改变,同样的竹子,“我”却“读”出了不同的内涵。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E.文章采用倒叙、插叙的手法,综合运用了记叙、说理、抒情等表达方式,谈古论今,托物言</a:t>
            </a:r>
            <a:r>
              <a:rPr dirty="0"/>
              <a:t/>
            </a:r>
            <a:br>
              <a:rPr dirty="0"/>
            </a:br>
            <a:r>
              <a:rPr lang="zh-CN" altLang="en-US" sz="1530" kern="0" dirty="0" smtClean="0">
                <a:solidFill>
                  <a:srgbClr val="000000"/>
                </a:solidFill>
                <a:latin typeface="Times New Roman" pitchFamily="65" charset="-122"/>
                <a:ea typeface="宋体" pitchFamily="65" charset="-122"/>
              </a:rPr>
              <a:t>志,旨在表达对农耕兄弟的赞美,对乡村文化的眷恋。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2.题目为“挺拔之姿”,但画线部分却写扭曲的竹子,是否合乎题旨?为什么?(3分)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3.赏析文章末段的文字。(5分)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4.(1)文章写出了竹子的哪些精神气质?(3分)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(2)你最欣赏其中哪种精神气质?结合生活经验谈谈你的体会。(80字左右)(6分)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BE　本题考查对文章的理解与分析能力。B.“屈原不能‘砥节立行’、王维不能</a:t>
            </a:r>
            <a:r>
              <a:rPr dirty="0"/>
              <a:t/>
            </a:r>
            <a:br>
              <a:rPr dirty="0"/>
            </a:br>
            <a:r>
              <a:rPr lang="zh-CN" altLang="en-US" sz="1530" kern="0" dirty="0" smtClean="0">
                <a:solidFill>
                  <a:srgbClr val="000000"/>
                </a:solidFill>
                <a:latin typeface="Times New Roman" pitchFamily="65" charset="-122"/>
                <a:ea typeface="宋体" pitchFamily="65" charset="-122"/>
              </a:rPr>
              <a:t>领悟竹的节操”曲解文意。E.文章没有采用倒叙手法。</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合乎题旨。竹子虽外形扭曲,但仍具挺拔之质,象征着艰苦环境下顽强奋进的人生,深</a:t>
            </a:r>
            <a:r>
              <a:rPr dirty="0"/>
              <a:t/>
            </a:r>
            <a:br>
              <a:rPr dirty="0"/>
            </a:br>
            <a:r>
              <a:rPr lang="zh-CN" altLang="en-US" sz="1530" kern="0" dirty="0" smtClean="0">
                <a:solidFill>
                  <a:srgbClr val="000000"/>
                </a:solidFill>
                <a:latin typeface="Times New Roman" pitchFamily="65" charset="-122"/>
                <a:ea typeface="宋体" pitchFamily="65" charset="-122"/>
              </a:rPr>
              <a:t>化了主旨。</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本题考查理解文中关键语句的能力。画线句子写竹子生长在艰苦的环境中,吃力地拱</a:t>
            </a:r>
            <a:r>
              <a:rPr dirty="0"/>
              <a:t/>
            </a:r>
            <a:br>
              <a:rPr dirty="0"/>
            </a:br>
            <a:r>
              <a:rPr lang="zh-CN" altLang="en-US" sz="1530" kern="0" dirty="0" smtClean="0">
                <a:solidFill>
                  <a:srgbClr val="000000"/>
                </a:solidFill>
                <a:latin typeface="Times New Roman" pitchFamily="65" charset="-122"/>
                <a:ea typeface="宋体" pitchFamily="65" charset="-122"/>
              </a:rPr>
              <a:t>出石块,虽总被压制,以致形状扭曲,但仍以顽强奋进的形象,展示不屈的精神,这正是“挺拔之</a:t>
            </a:r>
            <a:r>
              <a:rPr dirty="0"/>
              <a:t/>
            </a:r>
            <a:br>
              <a:rPr dirty="0"/>
            </a:br>
            <a:r>
              <a:rPr lang="zh-CN" altLang="en-US" sz="1530" kern="0" dirty="0" smtClean="0">
                <a:solidFill>
                  <a:srgbClr val="000000"/>
                </a:solidFill>
                <a:latin typeface="Times New Roman" pitchFamily="65" charset="-122"/>
                <a:ea typeface="宋体" pitchFamily="65" charset="-122"/>
              </a:rPr>
              <a:t>姿”的重要内涵所在。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①想象山野里竹子生机勃发,与城市里竹子的优雅纤细形成对比。②赞美了竹子争</a:t>
            </a:r>
            <a:r>
              <a:rPr dirty="0"/>
              <a:t/>
            </a:r>
            <a:br>
              <a:rPr dirty="0"/>
            </a:br>
            <a:r>
              <a:rPr lang="zh-CN" altLang="en-US" sz="1530" kern="0" dirty="0" smtClean="0">
                <a:solidFill>
                  <a:srgbClr val="000000"/>
                </a:solidFill>
                <a:latin typeface="Times New Roman" pitchFamily="65" charset="-122"/>
                <a:ea typeface="宋体" pitchFamily="65" charset="-122"/>
              </a:rPr>
              <a:t>先向上的顽强生命力,给读者更深广的思考空间。③照应前文,以景收束全篇,增强了抒情性。</a:t>
            </a:r>
            <a:r>
              <a:rPr dirty="0"/>
              <a:t/>
            </a:r>
            <a:br>
              <a:rPr dirty="0"/>
            </a:br>
            <a:r>
              <a:rPr lang="zh-CN" altLang="en-US" sz="1530" kern="0" dirty="0" smtClean="0">
                <a:solidFill>
                  <a:srgbClr val="000000"/>
                </a:solidFill>
                <a:latin typeface="Times New Roman" pitchFamily="65" charset="-122"/>
                <a:ea typeface="宋体" pitchFamily="65" charset="-122"/>
              </a:rPr>
              <a:t>(从语言角度赏析也可得分)</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本题考查鉴赏文段的能力。可从内容、情感及结构等角度分析。内容上,将山野之竹</a:t>
            </a:r>
            <a:r>
              <a:rPr dirty="0"/>
              <a:t/>
            </a:r>
            <a:br>
              <a:rPr dirty="0"/>
            </a:br>
            <a:r>
              <a:rPr lang="zh-CN" altLang="en-US" sz="1530" kern="0" dirty="0" smtClean="0">
                <a:solidFill>
                  <a:srgbClr val="000000"/>
                </a:solidFill>
                <a:latin typeface="Times New Roman" pitchFamily="65" charset="-122"/>
                <a:ea typeface="宋体" pitchFamily="65" charset="-122"/>
              </a:rPr>
              <a:t>与城市之竹对比,赞美竹子顽强的生命力,同时,丰富了文本内容,增强了抒情性,拓展了读者的</a:t>
            </a:r>
            <a:r>
              <a:rPr dirty="0"/>
              <a:t/>
            </a:r>
            <a:br>
              <a:rPr dirty="0"/>
            </a:br>
            <a:r>
              <a:rPr lang="zh-CN" altLang="en-US" sz="1530" kern="0" dirty="0" smtClean="0">
                <a:solidFill>
                  <a:srgbClr val="000000"/>
                </a:solidFill>
                <a:latin typeface="Times New Roman" pitchFamily="65" charset="-122"/>
                <a:ea typeface="宋体" pitchFamily="65" charset="-122"/>
              </a:rPr>
              <a:t>思维空间。结构上,首尾照应,使文章浑然一体。</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863015"/>
            <a:ext cx="8127250" cy="5900120"/>
            <a:chOff x="539750" y="848501"/>
            <a:chExt cx="8127250" cy="5900120"/>
          </a:xfrm>
        </p:grpSpPr>
        <p:sp>
          <p:nvSpPr>
            <p:cNvPr id="2" name="TextBox 2"/>
            <p:cNvSpPr txBox="1"/>
            <p:nvPr/>
          </p:nvSpPr>
          <p:spPr>
            <a:xfrm>
              <a:off x="540000" y="848501"/>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(1)坚韧忍耐、从容优雅、孤高兀傲、风骨高洁、清简、争先向上等。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(2)(示例)竹子,穿过顽石,刺破冻土,披上绿装,直插云天。寒来暑往,迎风斗寒,经霜雪而不凋,历</a:t>
              </a:r>
              <a:r>
                <a:rPr dirty="0"/>
                <a:t/>
              </a:r>
              <a:br>
                <a:rPr dirty="0"/>
              </a:br>
              <a:r>
                <a:rPr lang="zh-CN" altLang="en-US" sz="1530" kern="0" dirty="0" smtClean="0">
                  <a:solidFill>
                    <a:srgbClr val="000000"/>
                  </a:solidFill>
                  <a:latin typeface="Times New Roman" pitchFamily="65" charset="-122"/>
                  <a:ea typeface="宋体" pitchFamily="65" charset="-122"/>
                </a:rPr>
                <a:t>四时而常茂,这充分显示了竹子不畏艰难、坚韧顽强的精神气质。这种精神气质体现的正是</a:t>
              </a:r>
              <a:r>
                <a:rPr dirty="0"/>
                <a:t/>
              </a:r>
              <a:br>
                <a:rPr dirty="0"/>
              </a:br>
              <a:r>
                <a:rPr lang="zh-CN" altLang="en-US" sz="1530" kern="0" dirty="0" smtClean="0">
                  <a:solidFill>
                    <a:srgbClr val="000000"/>
                  </a:solidFill>
                  <a:latin typeface="Times New Roman" pitchFamily="65" charset="-122"/>
                  <a:ea typeface="宋体" pitchFamily="65" charset="-122"/>
                </a:rPr>
                <a:t>我们中华民族自强不息、不屈不挠的民族精神。</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(1)本题考查筛选概括文本信息的能力。首先精读全文,找出关键语句然后提炼,切记要</a:t>
              </a:r>
              <a:r>
                <a:rPr dirty="0"/>
                <a:t/>
              </a:r>
              <a:br>
                <a:rPr dirty="0"/>
              </a:br>
              <a:r>
                <a:rPr lang="zh-CN" altLang="en-US" sz="1530" kern="0" dirty="0" smtClean="0">
                  <a:solidFill>
                    <a:srgbClr val="000000"/>
                  </a:solidFill>
                  <a:latin typeface="Times New Roman" pitchFamily="65" charset="-122"/>
                  <a:ea typeface="宋体" pitchFamily="65" charset="-122"/>
                </a:rPr>
                <a:t>全面,不要忽略有效信息。第二段可提炼“倔强”,第三段提炼“从容优雅”,第四段提炼“孤</a:t>
              </a:r>
              <a:r>
                <a:rPr dirty="0"/>
                <a:t/>
              </a:r>
              <a:br>
                <a:rPr dirty="0"/>
              </a:br>
              <a:r>
                <a:rPr lang="zh-CN" altLang="en-US" sz="1530" kern="0" dirty="0" smtClean="0">
                  <a:solidFill>
                    <a:srgbClr val="000000"/>
                  </a:solidFill>
                  <a:latin typeface="Times New Roman" pitchFamily="65" charset="-122"/>
                  <a:ea typeface="宋体" pitchFamily="65" charset="-122"/>
                </a:rPr>
                <a:t>高兀傲、风骨高洁”,第五段提炼“清简”,第六段提炼“坚韧忍耐”,第七段提炼“争先向</a:t>
              </a:r>
              <a:r>
                <a:rPr dirty="0"/>
                <a:t/>
              </a:r>
              <a:br>
                <a:rPr dirty="0"/>
              </a:br>
              <a:r>
                <a:rPr lang="zh-CN" altLang="en-US" sz="1530" kern="0" dirty="0" smtClean="0">
                  <a:solidFill>
                    <a:srgbClr val="000000"/>
                  </a:solidFill>
                  <a:latin typeface="Times New Roman" pitchFamily="65" charset="-122"/>
                  <a:ea typeface="宋体" pitchFamily="65" charset="-122"/>
                </a:rPr>
                <a:t>上”,等等。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(2)首先,明确是哪种精神;然后,联系生活经验,描述竹子特征;接着,深入分析精神实质及其意</a:t>
              </a:r>
              <a:r>
                <a:rPr dirty="0"/>
                <a:t/>
              </a:r>
              <a:br>
                <a:rPr dirty="0"/>
              </a:br>
              <a:r>
                <a:rPr lang="zh-CN" altLang="en-US" sz="1530" kern="0" dirty="0" smtClean="0">
                  <a:solidFill>
                    <a:srgbClr val="000000"/>
                  </a:solidFill>
                  <a:latin typeface="Times New Roman" pitchFamily="65" charset="-122"/>
                  <a:ea typeface="宋体" pitchFamily="65" charset="-122"/>
                </a:rPr>
                <a:t>义。语言表达要紧紧围绕中心,用语准确、简明、连贯,句式整齐,要有文采。</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方法技巧　探究的方法如下: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(1)因形悟神法。散文的特点是形散神聚,用此法去探究就是看全文写了哪些材料,从中可以看</a:t>
              </a:r>
              <a:r>
                <a:rPr dirty="0"/>
                <a:t/>
              </a:r>
              <a:br>
                <a:rPr dirty="0"/>
              </a:br>
              <a:r>
                <a:rPr lang="zh-CN" altLang="en-US" sz="1530" kern="0" dirty="0" smtClean="0">
                  <a:solidFill>
                    <a:srgbClr val="000000"/>
                  </a:solidFill>
                  <a:latin typeface="Times New Roman" pitchFamily="65" charset="-122"/>
                  <a:ea typeface="宋体" pitchFamily="65" charset="-122"/>
                </a:rPr>
                <a:t>出哪些思想情感。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(2)见微知著法。要求善于从文本中,尤其是细微的材料中挖掘(探究)出丰富而深刻的意蕴。</a:t>
              </a:r>
              <a:endParaRPr lang="zh-CN" altLang="en-US" dirty="0"/>
            </a:p>
          </p:txBody>
        </p:sp>
        <p:sp>
          <p:nvSpPr>
            <p:cNvPr id="3" name="TextBox 2"/>
            <p:cNvSpPr txBox="1"/>
            <p:nvPr/>
          </p:nvSpPr>
          <p:spPr>
            <a:xfrm>
              <a:off x="539750" y="5689100"/>
              <a:ext cx="8127000" cy="1059521"/>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(3)对立统一法。要善于从对立统一的角度去探究文本深意。</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(4)内引外联法。此法类似于读书中的“出入法”。既要深入文本,读出自己的体会;又要联系</a:t>
              </a:r>
              <a:r>
                <a:rPr dirty="0"/>
                <a:t/>
              </a:r>
              <a:br>
                <a:rPr dirty="0"/>
              </a:br>
              <a:r>
                <a:rPr lang="zh-CN" altLang="en-US" sz="1530" kern="0" dirty="0" smtClean="0">
                  <a:solidFill>
                    <a:srgbClr val="000000"/>
                  </a:solidFill>
                  <a:latin typeface="Times New Roman" pitchFamily="65" charset="-122"/>
                  <a:ea typeface="宋体" pitchFamily="65" charset="-122"/>
                </a:rPr>
                <a:t>生活、社会实际及自己的知识积累进行拓展,进而有所发现。</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二、(2016天津,16—19)阅读下面的文章,回答问题。(21分)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在母语的屋檐下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彭 程</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少年时代的伙伴自大洋彼岸归来探亲,多年未见,把盏竟夜长谈。我们聊到故乡种种情形,特别</a:t>
            </a:r>
            <a:r>
              <a:rPr dirty="0"/>
              <a:t/>
            </a:r>
            <a:br>
              <a:rPr dirty="0"/>
            </a:br>
            <a:r>
              <a:rPr lang="zh-CN" altLang="en-US" sz="1530" kern="0" dirty="0" smtClean="0">
                <a:solidFill>
                  <a:srgbClr val="000000"/>
                </a:solidFill>
                <a:latin typeface="Times New Roman" pitchFamily="65" charset="-122"/>
                <a:ea typeface="宋体" pitchFamily="65" charset="-122"/>
              </a:rPr>
              <a:t>谈到了家乡方言,兴之所至,后来两人干脆用家乡话谈起来。</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本来以为这么多年不使用,很多方言都已忘记,不料却在此时鲜明地复活了。恍惚中,甚至忆起</a:t>
            </a:r>
            <a:r>
              <a:rPr dirty="0"/>
              <a:t/>
            </a:r>
            <a:br>
              <a:rPr dirty="0"/>
            </a:br>
            <a:r>
              <a:rPr lang="zh-CN" altLang="en-US" sz="1530" kern="0" dirty="0" smtClean="0">
                <a:solidFill>
                  <a:srgbClr val="000000"/>
                </a:solidFill>
                <a:latin typeface="Times New Roman" pitchFamily="65" charset="-122"/>
                <a:ea typeface="宋体" pitchFamily="65" charset="-122"/>
              </a:rPr>
              <a:t>了听到这些话时的具体情境,眼前浮现出了说话人的模样。友人感慨:真过瘾。</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在一种语言中浸润得深入长久,才有资格进入它的内部,感知它的种种微妙和玄奥,那些羽毛上</a:t>
            </a:r>
            <a:r>
              <a:rPr dirty="0"/>
              <a:t/>
            </a:r>
            <a:br>
              <a:rPr dirty="0"/>
            </a:br>
            <a:r>
              <a:rPr lang="zh-CN" altLang="en-US" sz="1530" kern="0" dirty="0" smtClean="0">
                <a:solidFill>
                  <a:srgbClr val="000000"/>
                </a:solidFill>
                <a:latin typeface="Times New Roman" pitchFamily="65" charset="-122"/>
                <a:ea typeface="宋体" pitchFamily="65" charset="-122"/>
              </a:rPr>
              <a:t>的光色一样的波动,青瓷上的釉彩一般的韵味。几乎只有母语,我们从牙牙学语时就亲吻的语</a:t>
            </a:r>
            <a:r>
              <a:rPr dirty="0"/>
              <a:t/>
            </a:r>
            <a:br>
              <a:rPr dirty="0"/>
            </a:br>
            <a:r>
              <a:rPr lang="zh-CN" altLang="en-US" sz="1530" kern="0" dirty="0" smtClean="0">
                <a:solidFill>
                  <a:srgbClr val="000000"/>
                </a:solidFill>
                <a:latin typeface="Times New Roman" pitchFamily="65" charset="-122"/>
                <a:ea typeface="宋体" pitchFamily="65" charset="-122"/>
              </a:rPr>
              <a:t>言,才应允我们做到这一点。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关于母语,英文里的一个说法,最有情感温度,也最能准确地贴近本质:mother tongue。直译就</a:t>
            </a:r>
            <a:r>
              <a:rPr dirty="0"/>
              <a:t/>
            </a:r>
            <a:br>
              <a:rPr dirty="0"/>
            </a:br>
            <a:r>
              <a:rPr lang="zh-CN" altLang="en-US" sz="1530" kern="0" dirty="0" smtClean="0">
                <a:solidFill>
                  <a:srgbClr val="000000"/>
                </a:solidFill>
                <a:latin typeface="Times New Roman" pitchFamily="65" charset="-122"/>
                <a:ea typeface="宋体" pitchFamily="65" charset="-122"/>
              </a:rPr>
              <a:t>是“妈妈的舌头”。从妈妈舌头上发出的声音,是生命降临时听到的最初的声音,浸润着爱的</a:t>
            </a:r>
            <a:r>
              <a:rPr dirty="0"/>
              <a:t/>
            </a:r>
            <a:br>
              <a:rPr dirty="0"/>
            </a:br>
            <a:r>
              <a:rPr lang="zh-CN" altLang="en-US" sz="1530" kern="0" dirty="0" smtClean="0">
                <a:solidFill>
                  <a:srgbClr val="000000"/>
                </a:solidFill>
                <a:latin typeface="Times New Roman" pitchFamily="65" charset="-122"/>
                <a:ea typeface="宋体" pitchFamily="65" charset="-122"/>
              </a:rPr>
              <a:t>声音。多么深邃动人的诗意!在母语的呼唤、吟唱和诵读中,我们张开眼睛,看到万物,理解生</a:t>
            </a:r>
            <a:r>
              <a:rPr dirty="0"/>
              <a:t/>
            </a:r>
            <a:br>
              <a:rPr dirty="0"/>
            </a:br>
            <a:r>
              <a:rPr lang="zh-CN" altLang="en-US" sz="1530" kern="0" dirty="0" smtClean="0">
                <a:solidFill>
                  <a:srgbClr val="000000"/>
                </a:solidFill>
                <a:latin typeface="Times New Roman" pitchFamily="65" charset="-122"/>
                <a:ea typeface="宋体" pitchFamily="65" charset="-122"/>
              </a:rPr>
              <a:t>活,认识生命。</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诗作为浓缩提炼过的语言,是语言的极致。它可以作为标尺,衡量一个人对一种语言熟悉和理</a:t>
            </a:r>
            <a:r>
              <a:t/>
            </a:r>
            <a:br/>
            <a:r>
              <a:rPr lang="zh-CN" altLang="en-US" sz="1530" kern="0" dirty="0" smtClean="0">
                <a:solidFill>
                  <a:srgbClr val="000000"/>
                </a:solidFill>
                <a:latin typeface="Times New Roman" pitchFamily="65" charset="-122"/>
                <a:ea typeface="宋体" pitchFamily="65" charset="-122"/>
              </a:rPr>
              <a:t>解的程度。“眼看他起高楼,眼看他宴宾客,眼看他楼坍了”,说的是世事沧桑,人生无常。</a:t>
            </a:r>
            <a:r>
              <a:t/>
            </a:r>
            <a:br/>
            <a:r>
              <a:rPr lang="zh-CN" altLang="en-US" sz="1530" kern="0" dirty="0" smtClean="0">
                <a:solidFill>
                  <a:srgbClr val="000000"/>
                </a:solidFill>
                <a:latin typeface="Times New Roman" pitchFamily="65" charset="-122"/>
                <a:ea typeface="宋体" pitchFamily="65" charset="-122"/>
              </a:rPr>
              <a:t>“而今识尽愁滋味,欲说还休。欲说还休,却道天凉好个秋”,说的是心绪流转,昨日迢遥。没</a:t>
            </a:r>
            <a:r>
              <a:t/>
            </a:r>
            <a:br/>
            <a:r>
              <a:rPr lang="zh-CN" altLang="en-US" sz="1530" kern="0" dirty="0" smtClean="0">
                <a:solidFill>
                  <a:srgbClr val="000000"/>
                </a:solidFill>
                <a:latin typeface="Times New Roman" pitchFamily="65" charset="-122"/>
                <a:ea typeface="宋体" pitchFamily="65" charset="-122"/>
              </a:rPr>
              <a:t>有历史文化为之打底,没有人生经历作为铺垫,就难以深入地感受和理解其间的沉痛和哀伤,无</a:t>
            </a:r>
            <a:r>
              <a:t/>
            </a:r>
            <a:br/>
            <a:r>
              <a:rPr lang="zh-CN" altLang="en-US" sz="1530" kern="0" dirty="0" smtClean="0">
                <a:solidFill>
                  <a:srgbClr val="000000"/>
                </a:solidFill>
                <a:latin typeface="Times New Roman" pitchFamily="65" charset="-122"/>
                <a:ea typeface="宋体" pitchFamily="65" charset="-122"/>
              </a:rPr>
              <a:t>奈和迷茫。它们宜于意会,难以言传。</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每一种语言都连接着一种文化,通向一种共同的记忆。文化有着自己的基因,被封存在作为载</a:t>
            </a:r>
            <a:r>
              <a:t/>
            </a:r>
            <a:br/>
            <a:r>
              <a:rPr lang="zh-CN" altLang="en-US" sz="1530" kern="0" dirty="0" smtClean="0">
                <a:solidFill>
                  <a:srgbClr val="000000"/>
                </a:solidFill>
                <a:latin typeface="Times New Roman" pitchFamily="65" charset="-122"/>
                <a:ea typeface="宋体" pitchFamily="65" charset="-122"/>
              </a:rPr>
              <a:t>体和符号的特有的语言中。仿佛一千零一夜的故事中,阿里巴巴的山洞里,藏着稀世的珍宝。</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“芝麻开门吧!”咒语念起,山洞石门訇然敞开,堆积的珠宝浮光跃彩。</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但洞察和把握一种语言的奥秘,不需要咒语。时间是最重要的条件。在一种语言中沉浸得足</a:t>
            </a:r>
            <a:r>
              <a:t/>
            </a:r>
            <a:br/>
            <a:r>
              <a:rPr lang="zh-CN" altLang="en-US" sz="1530" kern="0" dirty="0" smtClean="0">
                <a:solidFill>
                  <a:srgbClr val="000000"/>
                </a:solidFill>
                <a:latin typeface="Times New Roman" pitchFamily="65" charset="-122"/>
                <a:ea typeface="宋体" pitchFamily="65" charset="-122"/>
              </a:rPr>
              <a:t>够久了,自然就会了解其精妙。有如窖藏老酒,被时光层层堆叠,然后醇香。瓜熟蒂落,风生水</a:t>
            </a:r>
            <a:r>
              <a:t/>
            </a:r>
            <a:br/>
            <a:r>
              <a:rPr lang="zh-CN" altLang="en-US" sz="1530" kern="0" dirty="0" smtClean="0">
                <a:solidFill>
                  <a:srgbClr val="000000"/>
                </a:solidFill>
                <a:latin typeface="Times New Roman" pitchFamily="65" charset="-122"/>
                <a:ea typeface="宋体" pitchFamily="65" charset="-122"/>
              </a:rPr>
              <a:t>起,到了一定的时候,语言中的神秘和魅惑,次第显影。音调的升降平仄中,笔画的横竖撇捺里,</a:t>
            </a:r>
            <a:r>
              <a:t/>
            </a:r>
            <a:br/>
            <a:r>
              <a:rPr lang="zh-CN" altLang="en-US" sz="1530" kern="0" dirty="0" smtClean="0">
                <a:solidFill>
                  <a:srgbClr val="000000"/>
                </a:solidFill>
                <a:latin typeface="Times New Roman" pitchFamily="65" charset="-122"/>
                <a:ea typeface="宋体" pitchFamily="65" charset="-122"/>
              </a:rPr>
              <a:t>有花朵摇曳的姿态,水波被风吹拂出的纹路,阳光下明媚的笑容,暗夜里隐忍的啜泣。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对绝大多数人来说,只有母语,才有这样的魅力和魄力,承担和覆盖。日升月落,春秋代序;昼夜</a:t>
            </a:r>
            <a:r>
              <a:t/>
            </a:r>
            <a:br/>
            <a:r>
              <a:rPr lang="zh-CN" altLang="en-US" sz="1530" kern="0" dirty="0" smtClean="0">
                <a:solidFill>
                  <a:srgbClr val="000000"/>
                </a:solidFill>
                <a:latin typeface="Times New Roman" pitchFamily="65" charset="-122"/>
                <a:ea typeface="宋体" pitchFamily="65" charset="-122"/>
              </a:rPr>
              <a:t>不舍的流水,亘古沉默的荒野;鹰隼呼啸着射向天空,羊群蠕动成地上的云团;一颗从眼角滑落</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的泪珠有怎样的哀怨,一声自喉咙迸发的呐喊有怎样的愤懑。一切,都被母语捕捉和绾结,表达</a:t>
            </a:r>
            <a:r>
              <a:t/>
            </a:r>
            <a:br/>
            <a:r>
              <a:rPr lang="zh-CN" altLang="en-US" sz="1530" kern="0" dirty="0" smtClean="0">
                <a:solidFill>
                  <a:srgbClr val="000000"/>
                </a:solidFill>
                <a:latin typeface="Times New Roman" pitchFamily="65" charset="-122"/>
                <a:ea typeface="宋体" pitchFamily="65" charset="-122"/>
              </a:rPr>
              <a:t>和诉说。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我骄傲于自己母语的强大的生命力。五千年的漫长历史,灾祸连绵,兵燹不绝,而一个个方块汉</a:t>
            </a:r>
            <a:r>
              <a:t/>
            </a:r>
            <a:br/>
            <a:r>
              <a:rPr lang="zh-CN" altLang="en-US" sz="1530" kern="0" dirty="0" smtClean="0">
                <a:solidFill>
                  <a:srgbClr val="000000"/>
                </a:solidFill>
                <a:latin typeface="Times New Roman" pitchFamily="65" charset="-122"/>
                <a:ea typeface="宋体" pitchFamily="65" charset="-122"/>
              </a:rPr>
              <a:t>字,就是一块块砖石,当它们排列衔接时,便仿佛垒砌了一个广阔而坚固的壁垒,牢牢守卫了一</a:t>
            </a:r>
            <a:r>
              <a:t/>
            </a:r>
            <a:br/>
            <a:r>
              <a:rPr lang="zh-CN" altLang="en-US" sz="1530" kern="0" dirty="0" smtClean="0">
                <a:solidFill>
                  <a:srgbClr val="000000"/>
                </a:solidFill>
                <a:latin typeface="Times New Roman" pitchFamily="65" charset="-122"/>
                <a:ea typeface="宋体" pitchFamily="65" charset="-122"/>
              </a:rPr>
              <a:t>种古老的文化,庇护了一代代呼吸沐浴着它的气息的亿兆的灵魂。</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童年在农村度过。记事不久的年龄,有一年夏天,大人在睡午觉,我独自走出屋门到外面玩,追</a:t>
            </a:r>
            <a:r>
              <a:t/>
            </a:r>
            <a:br/>
            <a:r>
              <a:rPr lang="zh-CN" altLang="en-US" sz="1530" kern="0" dirty="0" smtClean="0">
                <a:solidFill>
                  <a:srgbClr val="000000"/>
                </a:solidFill>
                <a:latin typeface="Times New Roman" pitchFamily="65" charset="-122"/>
                <a:ea typeface="宋体" pitchFamily="65" charset="-122"/>
              </a:rPr>
              <a:t>着一只蹦蹦跳跳的兔子,不小心走远了,一直走进村外一片茂密的树林中,迷路了,害怕得大</a:t>
            </a:r>
            <a:r>
              <a:t/>
            </a:r>
            <a:br/>
            <a:r>
              <a:rPr lang="zh-CN" altLang="en-US" sz="1530" kern="0" dirty="0" smtClean="0">
                <a:solidFill>
                  <a:srgbClr val="000000"/>
                </a:solidFill>
                <a:latin typeface="Times New Roman" pitchFamily="65" charset="-122"/>
                <a:ea typeface="宋体" pitchFamily="65" charset="-122"/>
              </a:rPr>
              <a:t>哭。但四周没有人听到,只好在林子里乱走。过了好久,终于从树干的缝隙间,望见了村头一户</a:t>
            </a:r>
            <a:r>
              <a:t/>
            </a:r>
            <a:br/>
            <a:r>
              <a:rPr lang="zh-CN" altLang="en-US" sz="1530" kern="0" dirty="0" smtClean="0">
                <a:solidFill>
                  <a:srgbClr val="000000"/>
                </a:solidFill>
                <a:latin typeface="Times New Roman" pitchFamily="65" charset="-122"/>
                <a:ea typeface="宋体" pitchFamily="65" charset="-122"/>
              </a:rPr>
              <a:t>人家的屋檐。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一颗悬空的心倏地落地了。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对于长期漂泊在外的人,母语熟悉的音调,带给他的正应该是这样的一种返归家园之感。一个</a:t>
            </a:r>
            <a:r>
              <a:t/>
            </a:r>
            <a:br/>
            <a:r>
              <a:rPr lang="zh-CN" altLang="en-US" sz="1530" kern="0" dirty="0" smtClean="0">
                <a:solidFill>
                  <a:srgbClr val="000000"/>
                </a:solidFill>
                <a:latin typeface="Times New Roman" pitchFamily="65" charset="-122"/>
                <a:ea typeface="宋体" pitchFamily="65" charset="-122"/>
              </a:rPr>
              <a:t>汉语的子民,寄居他乡,母语便是故乡的方言土语;置身异国,母语便是方块的中文汉字。“官</a:t>
            </a:r>
            <a:r>
              <a:t/>
            </a:r>
            <a:br/>
            <a:r>
              <a:rPr lang="zh-CN" altLang="en-US" sz="1530" kern="0" dirty="0" smtClean="0">
                <a:solidFill>
                  <a:srgbClr val="000000"/>
                </a:solidFill>
                <a:latin typeface="Times New Roman" pitchFamily="65" charset="-122"/>
                <a:ea typeface="宋体" pitchFamily="65" charset="-122"/>
              </a:rPr>
              <a:t>秩加身应谬得,乡音到耳是真归”,故乡的语言,母语的最为具体直观的形式,甚至关联到了存</a:t>
            </a:r>
            <a:r>
              <a:t/>
            </a:r>
            <a:br/>
            <a:r>
              <a:rPr lang="zh-CN" altLang="en-US" sz="1530" kern="0" dirty="0" smtClean="0">
                <a:solidFill>
                  <a:srgbClr val="000000"/>
                </a:solidFill>
                <a:latin typeface="Times New Roman" pitchFamily="65" charset="-122"/>
                <a:ea typeface="宋体" pitchFamily="65" charset="-122"/>
              </a:rPr>
              <a:t>在的确凿感。</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因为时时相与,反而熟视无睹。</a:t>
            </a:r>
            <a:r>
              <a:rPr lang="zh-CN" altLang="en-US" sz="1530" u="sng" kern="0" dirty="0" smtClean="0">
                <a:solidFill>
                  <a:srgbClr val="000000"/>
                </a:solidFill>
                <a:latin typeface="Times New Roman" pitchFamily="65" charset="-122"/>
                <a:ea typeface="宋体" pitchFamily="65" charset="-122"/>
              </a:rPr>
              <a:t>就像对于一尾悠然游弋的鱼儿,水的环抱和裹挟是自然而然的,</a:t>
            </a:r>
            <a:r>
              <a:rPr dirty="0"/>
              <a:t/>
            </a:r>
            <a:br>
              <a:rPr dirty="0"/>
            </a:br>
            <a:r>
              <a:rPr lang="zh-CN" altLang="en-US" sz="1530" u="sng" kern="0" dirty="0" smtClean="0">
                <a:solidFill>
                  <a:srgbClr val="000000"/>
                </a:solidFill>
                <a:latin typeface="Times New Roman" pitchFamily="65" charset="-122"/>
                <a:ea typeface="宋体" pitchFamily="65" charset="-122"/>
              </a:rPr>
              <a:t>不需要去意识和诘问的。但一当因某种缘故离开了那个环境,就会感受到置身盛夏沙漠中般</a:t>
            </a:r>
            <a:r>
              <a:rPr dirty="0"/>
              <a:t/>
            </a:r>
            <a:br>
              <a:rPr dirty="0"/>
            </a:br>
            <a:r>
              <a:rPr lang="zh-CN" altLang="en-US" sz="1530" u="sng" kern="0" dirty="0" smtClean="0">
                <a:solidFill>
                  <a:srgbClr val="000000"/>
                </a:solidFill>
                <a:latin typeface="Times New Roman" pitchFamily="65" charset="-122"/>
                <a:ea typeface="宋体" pitchFamily="65" charset="-122"/>
              </a:rPr>
              <a:t>的窒息。被拘禁于全然陌生的语言中,一个人也仿佛涸辙之鲋,最渴望母语的濡沫。那亲切的</a:t>
            </a:r>
            <a:r>
              <a:rPr dirty="0"/>
              <a:t/>
            </a:r>
            <a:br>
              <a:rPr dirty="0"/>
            </a:br>
            <a:r>
              <a:rPr lang="zh-CN" altLang="en-US" sz="1530" u="sng" kern="0" dirty="0" smtClean="0">
                <a:solidFill>
                  <a:srgbClr val="000000"/>
                </a:solidFill>
                <a:latin typeface="Times New Roman" pitchFamily="65" charset="-122"/>
                <a:ea typeface="宋体" pitchFamily="65" charset="-122"/>
              </a:rPr>
              <a:t>音节声调,是一股直透心底的清凉水流。</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每一种语言的子民们,在自己母语的河流中,泅渡,游憩,俯仰,沉醉,吟咏,创造出灿烂的文化,并</a:t>
            </a:r>
            <a:r>
              <a:rPr dirty="0"/>
              <a:t/>
            </a:r>
            <a:br>
              <a:rPr dirty="0"/>
            </a:br>
            <a:r>
              <a:rPr lang="zh-CN" altLang="en-US" sz="1530" kern="0" dirty="0" smtClean="0">
                <a:solidFill>
                  <a:srgbClr val="000000"/>
                </a:solidFill>
                <a:latin typeface="Times New Roman" pitchFamily="65" charset="-122"/>
                <a:ea typeface="宋体" pitchFamily="65" charset="-122"/>
              </a:rPr>
              <a:t>经由翻译传播,成为说着不同语言的人们共同的精神财富。以诗歌为证,《鲁拜集》中波斯大</a:t>
            </a:r>
            <a:r>
              <a:rPr dirty="0"/>
              <a:t/>
            </a:r>
            <a:br>
              <a:rPr dirty="0"/>
            </a:br>
            <a:r>
              <a:rPr lang="zh-CN" altLang="en-US" sz="1530" kern="0" dirty="0" smtClean="0">
                <a:solidFill>
                  <a:srgbClr val="000000"/>
                </a:solidFill>
                <a:latin typeface="Times New Roman" pitchFamily="65" charset="-122"/>
                <a:ea typeface="宋体" pitchFamily="65" charset="-122"/>
              </a:rPr>
              <a:t>诗人伽亚谟及时行乐的咏叹,和《古诗十九首》里汉代中国人生命短暂的感喟,贯穿了相通的</a:t>
            </a:r>
            <a:r>
              <a:rPr dirty="0"/>
              <a:t/>
            </a:r>
            <a:br>
              <a:rPr dirty="0"/>
            </a:br>
            <a:r>
              <a:rPr lang="zh-CN" altLang="en-US" sz="1530" kern="0" dirty="0" smtClean="0">
                <a:solidFill>
                  <a:srgbClr val="000000"/>
                </a:solidFill>
                <a:latin typeface="Times New Roman" pitchFamily="65" charset="-122"/>
                <a:ea typeface="宋体" pitchFamily="65" charset="-122"/>
              </a:rPr>
              <a:t>哲学追问;中世纪的意大利,彼特拉克对心上人劳拉的十四行诗倾诉,和晚唐洛阳城里,李商隐</a:t>
            </a:r>
            <a:r>
              <a:rPr dirty="0"/>
              <a:t/>
            </a:r>
            <a:br>
              <a:rPr dirty="0"/>
            </a:br>
            <a:r>
              <a:rPr lang="zh-CN" altLang="en-US" sz="1530" kern="0" dirty="0" smtClean="0">
                <a:solidFill>
                  <a:srgbClr val="000000"/>
                </a:solidFill>
                <a:latin typeface="Times New Roman" pitchFamily="65" charset="-122"/>
                <a:ea typeface="宋体" pitchFamily="65" charset="-122"/>
              </a:rPr>
              <a:t>写给不知名恋人的无题七律,或者隽永清新,或者宛转迷离,各有一种入骨的缠绵。让不同的语</a:t>
            </a:r>
            <a:r>
              <a:rPr dirty="0"/>
              <a:t/>
            </a:r>
            <a:br>
              <a:rPr dirty="0"/>
            </a:br>
            <a:r>
              <a:rPr lang="zh-CN" altLang="en-US" sz="1530" kern="0" dirty="0" smtClean="0">
                <a:solidFill>
                  <a:srgbClr val="000000"/>
                </a:solidFill>
                <a:latin typeface="Times New Roman" pitchFamily="65" charset="-122"/>
                <a:ea typeface="宋体" pitchFamily="65" charset="-122"/>
              </a:rPr>
              <a:t>言彼此尊重,在交流中使各自的美质得到彰显和分享。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热爱来自母亲的舌尖上的声音,应该被视为是一个人的职责,他的伦理的基点。他可以走向天</a:t>
            </a:r>
            <a:r>
              <a:rPr dirty="0"/>
              <a:t/>
            </a:r>
            <a:br>
              <a:rPr dirty="0"/>
            </a:br>
            <a:r>
              <a:rPr lang="zh-CN" altLang="en-US" sz="1530" kern="0" dirty="0" smtClean="0">
                <a:solidFill>
                  <a:srgbClr val="000000"/>
                </a:solidFill>
                <a:latin typeface="Times New Roman" pitchFamily="65" charset="-122"/>
                <a:ea typeface="宋体" pitchFamily="65" charset="-122"/>
              </a:rPr>
              <a:t>高地阔,但母语是他的出发地,是他不断向前伸延的生命坐标轴线上,那一处不变的原点。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(原载《光明日报》,有删节)</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(1)线索:气味。(2)作用:以“气味”为线索,串联全文,便于把不同的生活状态呈现出</a:t>
            </a:r>
            <a:r>
              <a:rPr dirty="0"/>
              <a:t/>
            </a:r>
            <a:br>
              <a:rPr dirty="0"/>
            </a:br>
            <a:r>
              <a:rPr lang="zh-CN" altLang="en-US" sz="1530" kern="0" dirty="0" smtClean="0">
                <a:solidFill>
                  <a:srgbClr val="000000"/>
                </a:solidFill>
                <a:latin typeface="Times New Roman" pitchFamily="65" charset="-122"/>
                <a:ea typeface="宋体" pitchFamily="65" charset="-122"/>
              </a:rPr>
              <a:t>来;以“气味”为线索,体现不同的生活风格,便于表达理解和包容各种生活状态的思想。</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本文写作很有特色,以公共烟道的油烟味为切入点,通过不同的油烟味来体察不同邻居</a:t>
            </a:r>
            <a:r>
              <a:rPr dirty="0"/>
              <a:t/>
            </a:r>
            <a:br>
              <a:rPr dirty="0"/>
            </a:br>
            <a:r>
              <a:rPr lang="zh-CN" altLang="en-US" sz="1530" kern="0" dirty="0" smtClean="0">
                <a:solidFill>
                  <a:srgbClr val="000000"/>
                </a:solidFill>
                <a:latin typeface="Times New Roman" pitchFamily="65" charset="-122"/>
                <a:ea typeface="宋体" pitchFamily="65" charset="-122"/>
              </a:rPr>
              <a:t>的不同生活风格。油烟味是认识、了解邻居生活的一种途径。</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解题关键</a:t>
            </a:r>
            <a:r>
              <a:rPr lang="zh-CN" altLang="en-US" sz="1530" kern="0" dirty="0" smtClean="0">
                <a:solidFill>
                  <a:srgbClr val="000000"/>
                </a:solidFill>
                <a:latin typeface="Times New Roman" pitchFamily="65" charset="-122"/>
                <a:ea typeface="宋体" pitchFamily="65" charset="-122"/>
              </a:rPr>
              <a:t>　把握文章线索不外从以下几方面入手:时空连“线”、因物取“线”、反复出</a:t>
            </a:r>
            <a:r>
              <a:rPr dirty="0"/>
              <a:t/>
            </a:r>
            <a:br>
              <a:rPr dirty="0"/>
            </a:br>
            <a:r>
              <a:rPr lang="zh-CN" altLang="en-US" sz="1530" kern="0" dirty="0" smtClean="0">
                <a:solidFill>
                  <a:srgbClr val="000000"/>
                </a:solidFill>
                <a:latin typeface="Times New Roman" pitchFamily="65" charset="-122"/>
                <a:ea typeface="宋体" pitchFamily="65" charset="-122"/>
              </a:rPr>
              <a:t>“线”、以情导“线”、定“神”看“线”。显然本文是因物取“线”,这物就是“气</a:t>
            </a:r>
            <a:r>
              <a:rPr dirty="0"/>
              <a:t/>
            </a:r>
            <a:br>
              <a:rPr dirty="0"/>
            </a:br>
            <a:r>
              <a:rPr lang="zh-CN" altLang="en-US" sz="1530" kern="0" dirty="0" smtClean="0">
                <a:solidFill>
                  <a:srgbClr val="000000"/>
                </a:solidFill>
                <a:latin typeface="Times New Roman" pitchFamily="65" charset="-122"/>
                <a:ea typeface="宋体" pitchFamily="65" charset="-122"/>
              </a:rPr>
              <a:t>味”。文中正是用油烟机里排出的“气味”贯穿全文,作为行文线索来表达情感,突出主题</a:t>
            </a:r>
            <a:r>
              <a:rPr dirty="0"/>
              <a:t/>
            </a:r>
            <a:br>
              <a:rPr dirty="0"/>
            </a:br>
            <a:r>
              <a:rPr lang="zh-CN" altLang="en-US" sz="1530" kern="0" dirty="0" smtClean="0">
                <a:solidFill>
                  <a:srgbClr val="000000"/>
                </a:solidFill>
                <a:latin typeface="Times New Roman" pitchFamily="65" charset="-122"/>
                <a:ea typeface="宋体" pitchFamily="65" charset="-122"/>
              </a:rPr>
              <a:t>的。“气味”不仅将四家贯穿在一起,同时这不同的“气味”又分别代表了这四家不同的生</a:t>
            </a:r>
            <a:r>
              <a:rPr dirty="0"/>
              <a:t/>
            </a:r>
            <a:br>
              <a:rPr dirty="0"/>
            </a:br>
            <a:r>
              <a:rPr lang="zh-CN" altLang="en-US" sz="1530" kern="0" dirty="0" smtClean="0">
                <a:solidFill>
                  <a:srgbClr val="000000"/>
                </a:solidFill>
                <a:latin typeface="Times New Roman" pitchFamily="65" charset="-122"/>
                <a:ea typeface="宋体" pitchFamily="65" charset="-122"/>
              </a:rPr>
              <a:t>活风格,作者对这不同的“气味”的“接纳”还表达了他对不同生活状态的理解和包容,也流</a:t>
            </a:r>
            <a:r>
              <a:rPr dirty="0"/>
              <a:t/>
            </a:r>
            <a:br>
              <a:rPr dirty="0"/>
            </a:br>
            <a:r>
              <a:rPr lang="zh-CN" altLang="en-US" sz="1530" kern="0" dirty="0" smtClean="0">
                <a:solidFill>
                  <a:srgbClr val="000000"/>
                </a:solidFill>
                <a:latin typeface="Times New Roman" pitchFamily="65" charset="-122"/>
                <a:ea typeface="宋体" pitchFamily="65" charset="-122"/>
              </a:rPr>
              <a:t>露出作者对生活的态度。线索的作用要从结构和内容两个角度来答。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不同的生活状态也有相同的生活内容;蕴含了对端午等传统文化的认同感;艾草的熏</a:t>
            </a:r>
            <a:r>
              <a:rPr dirty="0"/>
              <a:t/>
            </a:r>
            <a:br>
              <a:rPr dirty="0"/>
            </a:br>
            <a:r>
              <a:rPr lang="zh-CN" altLang="en-US" sz="1530" kern="0" dirty="0" smtClean="0">
                <a:solidFill>
                  <a:srgbClr val="000000"/>
                </a:solidFill>
                <a:latin typeface="Times New Roman" pitchFamily="65" charset="-122"/>
                <a:ea typeface="宋体" pitchFamily="65" charset="-122"/>
              </a:rPr>
              <a:t>烟升华了不同的生活状态,从而达成一种火辣与安静、绚烂与明净的平衡。</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本题考查对文中重要句子的理解能力。因为散文最后一段往往有升华主题的作用,故</a:t>
            </a:r>
            <a:r>
              <a:rPr dirty="0"/>
              <a:t/>
            </a:r>
            <a:br>
              <a:rPr dirty="0"/>
            </a:br>
            <a:r>
              <a:rPr lang="zh-CN" altLang="en-US" sz="1530" kern="0" dirty="0" smtClean="0">
                <a:solidFill>
                  <a:srgbClr val="000000"/>
                </a:solidFill>
                <a:latin typeface="Times New Roman" pitchFamily="65" charset="-122"/>
                <a:ea typeface="宋体" pitchFamily="65" charset="-122"/>
              </a:rPr>
              <a:t>本题又考查对散文主题的把握能力。探究时应立足句子内容,结合本段,联系全文。这句话写</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884910"/>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1.作者回忆童年迷路的经历,在文中有什么作用?(4分)</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2.赏析文中画线的文字。(5分)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3.作者深情地诠释了母语的多重意义,请结合全文加以概括。(8分)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4.下列对文章的理解与分析,</a:t>
            </a:r>
            <a:r>
              <a:rPr lang="zh-CN" altLang="en-US" sz="1530" u="sng" kern="0" dirty="0" smtClean="0">
                <a:solidFill>
                  <a:srgbClr val="000000"/>
                </a:solidFill>
                <a:latin typeface="Times New Roman" pitchFamily="65" charset="-122"/>
                <a:ea typeface="宋体" pitchFamily="65" charset="-122"/>
              </a:rPr>
              <a:t>不正确</a:t>
            </a:r>
            <a:r>
              <a:rPr lang="zh-CN" altLang="en-US" sz="1530" kern="0" dirty="0" smtClean="0">
                <a:solidFill>
                  <a:srgbClr val="000000"/>
                </a:solidFill>
                <a:latin typeface="Times New Roman" pitchFamily="65" charset="-122"/>
                <a:ea typeface="宋体" pitchFamily="65" charset="-122"/>
              </a:rPr>
              <a:t>的两项是(4分)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A.文中引用英语mother tongue,是为了引出“妈妈的舌头”这一形象说法,强调母语的温馨可亲。</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B.作者用“羽毛上的光色一样的波动”“青瓷上的釉彩一般的韵味”来形容母语的微妙和</a:t>
            </a:r>
            <a:r>
              <a:rPr dirty="0"/>
              <a:t/>
            </a:r>
            <a:br>
              <a:rPr dirty="0"/>
            </a:br>
            <a:r>
              <a:rPr lang="zh-CN" altLang="en-US" sz="1530" kern="0" dirty="0" smtClean="0">
                <a:solidFill>
                  <a:srgbClr val="000000"/>
                </a:solidFill>
                <a:latin typeface="Times New Roman" pitchFamily="65" charset="-122"/>
                <a:ea typeface="宋体" pitchFamily="65" charset="-122"/>
              </a:rPr>
              <a:t>玄奥,是说母语宜于意会,难以言传。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C.文中引用阿里巴巴的故事,旨在说明封存在语言中的文化基因如珠宝般珍贵。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D.文中列举“昼夜不舍的流水”“亘古沉默的荒野”“一颗从眼角滑落的泪珠”等意象,意</a:t>
            </a:r>
            <a:r>
              <a:rPr dirty="0"/>
              <a:t/>
            </a:r>
            <a:br>
              <a:rPr dirty="0"/>
            </a:br>
            <a:r>
              <a:rPr lang="zh-CN" altLang="en-US" sz="1530" kern="0" dirty="0" smtClean="0">
                <a:solidFill>
                  <a:srgbClr val="000000"/>
                </a:solidFill>
                <a:latin typeface="Times New Roman" pitchFamily="65" charset="-122"/>
                <a:ea typeface="宋体" pitchFamily="65" charset="-122"/>
              </a:rPr>
              <a:t>在说明,只有用母语才能准确言说它们的内在情韵。</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E.文章融记叙、议论、抒情为一体,引经据典,华美而不失厚重,有较深的文化意蕴。</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二、</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①内容上,用孩子迷路比喻游子离开母语,强调母语给人带来的庇护感和安全感。②</a:t>
            </a:r>
            <a:r>
              <a:rPr dirty="0"/>
              <a:t/>
            </a:r>
            <a:br>
              <a:rPr dirty="0"/>
            </a:br>
            <a:r>
              <a:rPr lang="zh-CN" altLang="en-US" sz="1530" kern="0" dirty="0" smtClean="0">
                <a:solidFill>
                  <a:srgbClr val="000000"/>
                </a:solidFill>
                <a:latin typeface="Times New Roman" pitchFamily="65" charset="-122"/>
                <a:ea typeface="宋体" pitchFamily="65" charset="-122"/>
              </a:rPr>
              <a:t>结构上,呼应题目“屋檐”,引出下面的议论。</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解答本题,应从内容和结构两方面入手。文章第十一段描写了作者童年迷路的经历,从</a:t>
            </a:r>
            <a:r>
              <a:rPr dirty="0"/>
              <a:t/>
            </a:r>
            <a:br>
              <a:rPr dirty="0"/>
            </a:br>
            <a:r>
              <a:rPr lang="zh-CN" altLang="en-US" sz="1530" kern="0" dirty="0" smtClean="0">
                <a:solidFill>
                  <a:srgbClr val="000000"/>
                </a:solidFill>
                <a:latin typeface="Times New Roman" pitchFamily="65" charset="-122"/>
                <a:ea typeface="宋体" pitchFamily="65" charset="-122"/>
              </a:rPr>
              <a:t>内容上来看,这段文字明写孩子迷路,害怕,望见屋檐而心安,实际上比喻漂泊在外的游子离开</a:t>
            </a:r>
            <a:r>
              <a:rPr dirty="0"/>
              <a:t/>
            </a:r>
            <a:br>
              <a:rPr dirty="0"/>
            </a:br>
            <a:r>
              <a:rPr lang="zh-CN" altLang="en-US" sz="1530" kern="0" dirty="0" smtClean="0">
                <a:solidFill>
                  <a:srgbClr val="000000"/>
                </a:solidFill>
                <a:latin typeface="Times New Roman" pitchFamily="65" charset="-122"/>
                <a:ea typeface="宋体" pitchFamily="65" charset="-122"/>
              </a:rPr>
              <a:t>母语后的不安,强调母语能带给人庇护感与安全感;从结构上来看,该段文字写孩子最终“望见</a:t>
            </a:r>
            <a:r>
              <a:rPr dirty="0"/>
              <a:t/>
            </a:r>
            <a:br>
              <a:rPr dirty="0"/>
            </a:br>
            <a:r>
              <a:rPr lang="zh-CN" altLang="en-US" sz="1530" kern="0" dirty="0" smtClean="0">
                <a:solidFill>
                  <a:srgbClr val="000000"/>
                </a:solidFill>
                <a:latin typeface="Times New Roman" pitchFamily="65" charset="-122"/>
                <a:ea typeface="宋体" pitchFamily="65" charset="-122"/>
              </a:rPr>
              <a:t>了村头一户人家的屋檐”,呼应了文章标题中的“屋檐”,并以此为喻,引出了下文的议论,呼</a:t>
            </a:r>
            <a:r>
              <a:rPr dirty="0"/>
              <a:t/>
            </a:r>
            <a:br>
              <a:rPr dirty="0"/>
            </a:br>
            <a:r>
              <a:rPr lang="zh-CN" altLang="en-US" sz="1530" kern="0" dirty="0" smtClean="0">
                <a:solidFill>
                  <a:srgbClr val="000000"/>
                </a:solidFill>
                <a:latin typeface="Times New Roman" pitchFamily="65" charset="-122"/>
                <a:ea typeface="宋体" pitchFamily="65" charset="-122"/>
              </a:rPr>
              <a:t>唤人们回归“母语的屋檐”。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运用比喻、对比等手法,揭示出人和母语之间生死难离的关系,使事理具象化,生动形</a:t>
            </a:r>
            <a:r>
              <a:rPr dirty="0"/>
              <a:t/>
            </a:r>
            <a:br>
              <a:rPr dirty="0"/>
            </a:br>
            <a:r>
              <a:rPr lang="zh-CN" altLang="en-US" sz="1530" kern="0" dirty="0" smtClean="0">
                <a:solidFill>
                  <a:srgbClr val="000000"/>
                </a:solidFill>
                <a:latin typeface="Times New Roman" pitchFamily="65" charset="-122"/>
                <a:ea typeface="宋体" pitchFamily="65" charset="-122"/>
              </a:rPr>
              <a:t>象。</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赏析句子可从修辞手法入手。从画线句涉及的“就像”、“鱼”与“水”、“人”</a:t>
            </a:r>
            <a:r>
              <a:rPr dirty="0"/>
              <a:t/>
            </a:r>
            <a:br>
              <a:rPr dirty="0"/>
            </a:br>
            <a:r>
              <a:rPr lang="zh-CN" altLang="en-US" sz="1530" kern="0" dirty="0" smtClean="0">
                <a:solidFill>
                  <a:srgbClr val="000000"/>
                </a:solidFill>
                <a:latin typeface="Times New Roman" pitchFamily="65" charset="-122"/>
                <a:ea typeface="宋体" pitchFamily="65" charset="-122"/>
              </a:rPr>
              <a:t>与“母语”等关键信息中,我们可以得出画线句使用了比喻、对比的手法。指出手法的作用,</a:t>
            </a:r>
            <a:r>
              <a:rPr dirty="0"/>
              <a:t/>
            </a:r>
            <a:br>
              <a:rPr dirty="0"/>
            </a:br>
            <a:r>
              <a:rPr lang="zh-CN" altLang="en-US" sz="1530" kern="0" dirty="0" smtClean="0">
                <a:solidFill>
                  <a:srgbClr val="000000"/>
                </a:solidFill>
                <a:latin typeface="Times New Roman" pitchFamily="65" charset="-122"/>
                <a:ea typeface="宋体" pitchFamily="65" charset="-122"/>
              </a:rPr>
              <a:t>并结合文章内容来分析。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①母语可以拉近彼此关系。②母语最早打通人与世界的联系。③母语可以自由地抒</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35317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情状物。④母语包蕴文化基因,守卫民族文化。⑤母语给人以家的归宿感。⑥各民族用自己</a:t>
            </a:r>
            <a:r>
              <a:rPr dirty="0"/>
              <a:t/>
            </a:r>
            <a:br>
              <a:rPr dirty="0"/>
            </a:br>
            <a:r>
              <a:rPr lang="zh-CN" altLang="en-US" sz="1530" kern="0" dirty="0" smtClean="0">
                <a:solidFill>
                  <a:srgbClr val="000000"/>
                </a:solidFill>
                <a:latin typeface="Times New Roman" pitchFamily="65" charset="-122"/>
                <a:ea typeface="宋体" pitchFamily="65" charset="-122"/>
              </a:rPr>
              <a:t>的母语创造了人类共同的精神财富。</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“结合全文加以概括”给我们的信息是:通读全文,对文中重点语段、关键语句进行概</a:t>
            </a:r>
            <a:r>
              <a:rPr dirty="0"/>
              <a:t/>
            </a:r>
            <a:br>
              <a:rPr dirty="0"/>
            </a:br>
            <a:r>
              <a:rPr lang="zh-CN" altLang="en-US" sz="1530" kern="0" dirty="0" smtClean="0">
                <a:solidFill>
                  <a:srgbClr val="000000"/>
                </a:solidFill>
                <a:latin typeface="Times New Roman" pitchFamily="65" charset="-122"/>
                <a:ea typeface="宋体" pitchFamily="65" charset="-122"/>
              </a:rPr>
              <a:t>括。“母语的多重意义”中的“多重”表明不止一两种。</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BC　B.“母语宜于意会,难以言传”无中生有。C.原文引用阿里巴巴的故事,旨在说</a:t>
            </a:r>
            <a:r>
              <a:rPr dirty="0"/>
              <a:t/>
            </a:r>
            <a:br>
              <a:rPr dirty="0"/>
            </a:br>
            <a:r>
              <a:rPr lang="zh-CN" altLang="en-US" sz="1530" kern="0" dirty="0" smtClean="0">
                <a:solidFill>
                  <a:srgbClr val="000000"/>
                </a:solidFill>
                <a:latin typeface="Times New Roman" pitchFamily="65" charset="-122"/>
                <a:ea typeface="宋体" pitchFamily="65" charset="-122"/>
              </a:rPr>
              <a:t>明“文化有着自己的基因,被封存在作为载体和符号的特有的语言中”,而非说明“封存在语</a:t>
            </a:r>
            <a:r>
              <a:rPr dirty="0"/>
              <a:t/>
            </a:r>
            <a:br>
              <a:rPr dirty="0"/>
            </a:br>
            <a:r>
              <a:rPr lang="zh-CN" altLang="en-US" sz="1530" kern="0" dirty="0" smtClean="0">
                <a:solidFill>
                  <a:srgbClr val="000000"/>
                </a:solidFill>
                <a:latin typeface="Times New Roman" pitchFamily="65" charset="-122"/>
                <a:ea typeface="宋体" pitchFamily="65" charset="-122"/>
              </a:rPr>
              <a:t>言中的文化基因如珠宝般珍贵”。</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评析</a:t>
            </a:r>
            <a:r>
              <a:rPr lang="zh-CN" altLang="en-US" sz="1530" kern="0" dirty="0" smtClean="0">
                <a:solidFill>
                  <a:srgbClr val="000000"/>
                </a:solidFill>
                <a:latin typeface="Times New Roman" pitchFamily="65" charset="-122"/>
                <a:ea typeface="宋体" pitchFamily="65" charset="-122"/>
              </a:rPr>
              <a:t>　本题考查筛选、概括文章信息的能力。这种多项选择题的出题方式一般是选出“理</a:t>
            </a:r>
            <a:r>
              <a:rPr dirty="0"/>
              <a:t/>
            </a:r>
            <a:br>
              <a:rPr dirty="0"/>
            </a:br>
            <a:r>
              <a:rPr lang="zh-CN" altLang="en-US" sz="1530" kern="0" dirty="0" smtClean="0">
                <a:solidFill>
                  <a:srgbClr val="000000"/>
                </a:solidFill>
                <a:latin typeface="Times New Roman" pitchFamily="65" charset="-122"/>
                <a:ea typeface="宋体" pitchFamily="65" charset="-122"/>
              </a:rPr>
              <a:t>解分析不正确的两项”,这类题在解题时需要将选项还原,即在原文中找到选项位置,再对比分</a:t>
            </a:r>
            <a:r>
              <a:rPr dirty="0"/>
              <a:t/>
            </a:r>
            <a:br>
              <a:rPr dirty="0"/>
            </a:br>
            <a:r>
              <a:rPr lang="zh-CN" altLang="en-US" sz="1530" kern="0" dirty="0" smtClean="0">
                <a:solidFill>
                  <a:srgbClr val="000000"/>
                </a:solidFill>
                <a:latin typeface="Times New Roman" pitchFamily="65" charset="-122"/>
                <a:ea typeface="宋体" pitchFamily="65" charset="-122"/>
              </a:rPr>
              <a:t>析,找出理解分析不符合原文之处。</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三、(2015重庆,13—17)阅读下文,回答问题。(23分)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甘森的西红柿</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甘建华</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从柴达木西部的尕斯库勒湖畔,沿着输油管线迤逦而来,路上连草都很难看到一棵,天上飞鸟也</a:t>
            </a:r>
            <a:r>
              <a:t/>
            </a:r>
            <a:br/>
            <a:r>
              <a:rPr lang="zh-CN" altLang="en-US" sz="1530" kern="0" dirty="0" smtClean="0">
                <a:solidFill>
                  <a:srgbClr val="000000"/>
                </a:solidFill>
                <a:latin typeface="Times New Roman" pitchFamily="65" charset="-122"/>
                <a:ea typeface="宋体" pitchFamily="65" charset="-122"/>
              </a:rPr>
              <a:t>不见踪影。笔直平坦的公路上,伴随的只有连绵不绝的昆仑山。高原缺氧,旅途劳顿,我们一直</a:t>
            </a:r>
            <a:r>
              <a:t/>
            </a:r>
            <a:br/>
            <a:r>
              <a:rPr lang="zh-CN" altLang="en-US" sz="1530" kern="0" dirty="0" smtClean="0">
                <a:solidFill>
                  <a:srgbClr val="000000"/>
                </a:solidFill>
                <a:latin typeface="Times New Roman" pitchFamily="65" charset="-122"/>
                <a:ea typeface="宋体" pitchFamily="65" charset="-122"/>
              </a:rPr>
              <a:t>处于昏昏欲睡的状态。</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走着走着,蓦然抬望眼,前方出现了</a:t>
            </a:r>
            <a:r>
              <a:rPr lang="zh-CN" altLang="en-US" sz="1530" u="sng" kern="0" dirty="0" smtClean="0">
                <a:solidFill>
                  <a:srgbClr val="000000"/>
                </a:solidFill>
                <a:latin typeface="Times New Roman" pitchFamily="65" charset="-122"/>
                <a:ea typeface="宋体" pitchFamily="65" charset="-122"/>
              </a:rPr>
              <a:t>十分醒目</a:t>
            </a:r>
            <a:r>
              <a:rPr lang="zh-CN" altLang="en-US" sz="1530" kern="0" dirty="0" smtClean="0">
                <a:solidFill>
                  <a:srgbClr val="000000"/>
                </a:solidFill>
                <a:latin typeface="Times New Roman" pitchFamily="65" charset="-122"/>
                <a:ea typeface="宋体" pitchFamily="65" charset="-122"/>
              </a:rPr>
              <a:t>的几栋红顶房,一眼望去仿若一座漂浮在茫茫瀚海</a:t>
            </a:r>
            <a:r>
              <a:t/>
            </a:r>
            <a:br/>
            <a:r>
              <a:rPr lang="zh-CN" altLang="en-US" sz="1530" kern="0" dirty="0" smtClean="0">
                <a:solidFill>
                  <a:srgbClr val="000000"/>
                </a:solidFill>
                <a:latin typeface="Times New Roman" pitchFamily="65" charset="-122"/>
                <a:ea typeface="宋体" pitchFamily="65" charset="-122"/>
              </a:rPr>
              <a:t>之中的孤岛。莫非是日光水汽折射下的</a:t>
            </a:r>
            <a:r>
              <a:rPr lang="zh-CN" altLang="en-US" sz="1530" u="sng" kern="0" dirty="0" smtClean="0">
                <a:solidFill>
                  <a:srgbClr val="000000"/>
                </a:solidFill>
                <a:latin typeface="Times New Roman" pitchFamily="65" charset="-122"/>
                <a:ea typeface="宋体" pitchFamily="65" charset="-122"/>
              </a:rPr>
              <a:t>海市蜃楼</a:t>
            </a:r>
            <a:r>
              <a:rPr lang="zh-CN" altLang="en-US" sz="1530" kern="0" dirty="0" smtClean="0">
                <a:solidFill>
                  <a:srgbClr val="000000"/>
                </a:solidFill>
                <a:latin typeface="Times New Roman" pitchFamily="65" charset="-122"/>
                <a:ea typeface="宋体" pitchFamily="65" charset="-122"/>
              </a:rPr>
              <a:t>?司机轻咳一声,嗓中吐出四个清脆的字:</a:t>
            </a:r>
            <a:r>
              <a:t/>
            </a:r>
            <a:br/>
            <a:r>
              <a:rPr lang="zh-CN" altLang="en-US" sz="1530" kern="0" dirty="0" smtClean="0">
                <a:solidFill>
                  <a:srgbClr val="000000"/>
                </a:solidFill>
                <a:latin typeface="Times New Roman" pitchFamily="65" charset="-122"/>
                <a:ea typeface="宋体" pitchFamily="65" charset="-122"/>
              </a:rPr>
              <a:t>“甘森到了。”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房屋精致稳固、庭院干净美观超乎我们的想象,生产区的整洁、生活区的布局超乎我们的想</a:t>
            </a:r>
            <a:r>
              <a:t/>
            </a:r>
            <a:br/>
            <a:r>
              <a:rPr lang="zh-CN" altLang="en-US" sz="1530" kern="0" dirty="0" smtClean="0">
                <a:solidFill>
                  <a:srgbClr val="000000"/>
                </a:solidFill>
                <a:latin typeface="Times New Roman" pitchFamily="65" charset="-122"/>
                <a:ea typeface="宋体" pitchFamily="65" charset="-122"/>
              </a:rPr>
              <a:t>象,就连院落正中的那几棵白杨树,翠绿挺拔的雄姿也超乎我们的想象。更别说见到蔬菜大棚</a:t>
            </a:r>
            <a:r>
              <a:t/>
            </a:r>
            <a:br/>
            <a:r>
              <a:rPr lang="zh-CN" altLang="en-US" sz="1530" kern="0" dirty="0" smtClean="0">
                <a:solidFill>
                  <a:srgbClr val="000000"/>
                </a:solidFill>
                <a:latin typeface="Times New Roman" pitchFamily="65" charset="-122"/>
                <a:ea typeface="宋体" pitchFamily="65" charset="-122"/>
              </a:rPr>
              <a:t>中盛开的大丽花,嫩绿的小白菜,绿中泛红的青椒,美艳欲滴的西红柿,真让我们一声连着一声</a:t>
            </a:r>
            <a:r>
              <a:t/>
            </a:r>
            <a:br/>
            <a:r>
              <a:rPr lang="zh-CN" altLang="en-US" sz="1530" kern="0" dirty="0" smtClean="0">
                <a:solidFill>
                  <a:srgbClr val="000000"/>
                </a:solidFill>
                <a:latin typeface="Times New Roman" pitchFamily="65" charset="-122"/>
                <a:ea typeface="宋体" pitchFamily="65" charset="-122"/>
              </a:rPr>
              <a:t>地惊叹。</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教导员宋代勇,从绿色蔬菜大棚里,摘下来三个西红柿,笑嘻嘻地给我们一人递上一个。仔细端</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详着长相似心形、皮质似婴儿的浆果,实在抵挡不住它的鲜嫩水灵。那样的沙甜,那样的微酸,</a:t>
            </a:r>
            <a:r>
              <a:t/>
            </a:r>
            <a:br/>
            <a:r>
              <a:rPr lang="zh-CN" altLang="en-US" sz="1530" kern="0" dirty="0" smtClean="0">
                <a:solidFill>
                  <a:srgbClr val="000000"/>
                </a:solidFill>
                <a:latin typeface="Times New Roman" pitchFamily="65" charset="-122"/>
                <a:ea typeface="宋体" pitchFamily="65" charset="-122"/>
              </a:rPr>
              <a:t>那样的美味,那样的滋润。以前我们吃过多少西红柿啊,怎么就从来没有享受过这样味道醇正</a:t>
            </a:r>
            <a:r>
              <a:t/>
            </a:r>
            <a:br/>
            <a:r>
              <a:rPr lang="zh-CN" altLang="en-US" sz="1530" kern="0" dirty="0" smtClean="0">
                <a:solidFill>
                  <a:srgbClr val="000000"/>
                </a:solidFill>
                <a:latin typeface="Times New Roman" pitchFamily="65" charset="-122"/>
                <a:ea typeface="宋体" pitchFamily="65" charset="-122"/>
              </a:rPr>
              <a:t>的口福呢?</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口福之外,另有一种眼福等待着我们,这就是甘森热泵站的亲情文化墙。一块制作精美的铝合</a:t>
            </a:r>
            <a:r>
              <a:t/>
            </a:r>
            <a:br/>
            <a:r>
              <a:rPr lang="zh-CN" altLang="en-US" sz="1530" kern="0" dirty="0" smtClean="0">
                <a:solidFill>
                  <a:srgbClr val="000000"/>
                </a:solidFill>
                <a:latin typeface="Times New Roman" pitchFamily="65" charset="-122"/>
                <a:ea typeface="宋体" pitchFamily="65" charset="-122"/>
              </a:rPr>
              <a:t>金板,上方写着:“家庭因你的平安而幸福,输油事业因你的奉献而繁荣。”</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这个西部荒漠深处的亲情文化墙,大多是一家三口的全家福,照片下面的留言,既有妻子对丈夫</a:t>
            </a:r>
            <a:r>
              <a:t/>
            </a:r>
            <a:br/>
            <a:r>
              <a:rPr lang="zh-CN" altLang="en-US" sz="1530" kern="0" dirty="0" smtClean="0">
                <a:solidFill>
                  <a:srgbClr val="000000"/>
                </a:solidFill>
                <a:latin typeface="Times New Roman" pitchFamily="65" charset="-122"/>
                <a:ea typeface="宋体" pitchFamily="65" charset="-122"/>
              </a:rPr>
              <a:t>的关心,也有儿女对父母的惦念,还有孩子对远方父母的祝愿。宋代勇说:“亲情文化是咱们中</a:t>
            </a:r>
            <a:r>
              <a:t/>
            </a:r>
            <a:br/>
            <a:r>
              <a:rPr lang="zh-CN" altLang="en-US" sz="1530" kern="0" dirty="0" smtClean="0">
                <a:solidFill>
                  <a:srgbClr val="000000"/>
                </a:solidFill>
                <a:latin typeface="Times New Roman" pitchFamily="65" charset="-122"/>
                <a:ea typeface="宋体" pitchFamily="65" charset="-122"/>
              </a:rPr>
              <a:t>国人的传统美德,每当看到这个广告牌,我们的心中都会泛起一股温馨与暖意,只有好好工作,</a:t>
            </a:r>
            <a:r>
              <a:t/>
            </a:r>
            <a:br/>
            <a:r>
              <a:rPr lang="zh-CN" altLang="en-US" sz="1530" kern="0" dirty="0" smtClean="0">
                <a:solidFill>
                  <a:srgbClr val="000000"/>
                </a:solidFill>
                <a:latin typeface="Times New Roman" pitchFamily="65" charset="-122"/>
                <a:ea typeface="宋体" pitchFamily="65" charset="-122"/>
              </a:rPr>
              <a:t>才能对得起家人的深情厚谊。”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宋代勇女儿是这样留言的:“您是家里的一片天,没有了天空,鸽子就无法自由飞翔,多爱护身</a:t>
            </a:r>
            <a:r>
              <a:t/>
            </a:r>
            <a:br/>
            <a:r>
              <a:rPr lang="zh-CN" altLang="en-US" sz="1530" kern="0" dirty="0" smtClean="0">
                <a:solidFill>
                  <a:srgbClr val="000000"/>
                </a:solidFill>
                <a:latin typeface="Times New Roman" pitchFamily="65" charset="-122"/>
                <a:ea typeface="宋体" pitchFamily="65" charset="-122"/>
              </a:rPr>
              <a:t>体。”郭光元儿子:“您的坚忍不拔和铮铮铁骨是我永远的榜样,我从您那儿汲取到奋发的力</a:t>
            </a:r>
            <a:r>
              <a:t/>
            </a:r>
            <a:br/>
            <a:r>
              <a:rPr lang="zh-CN" altLang="en-US" sz="1530" kern="0" dirty="0" smtClean="0">
                <a:solidFill>
                  <a:srgbClr val="000000"/>
                </a:solidFill>
                <a:latin typeface="Times New Roman" pitchFamily="65" charset="-122"/>
                <a:ea typeface="宋体" pitchFamily="65" charset="-122"/>
              </a:rPr>
              <a:t>量,走过挫折,迈向成功。”青海土族职工甘述文两个小女儿甘卉、甘婷:“上班多保重,没有</a:t>
            </a:r>
            <a:r>
              <a:t/>
            </a:r>
            <a:br/>
            <a:r>
              <a:rPr lang="zh-CN" altLang="en-US" sz="1530" kern="0" dirty="0" smtClean="0">
                <a:solidFill>
                  <a:srgbClr val="000000"/>
                </a:solidFill>
                <a:latin typeface="Times New Roman" pitchFamily="65" charset="-122"/>
                <a:ea typeface="宋体" pitchFamily="65" charset="-122"/>
              </a:rPr>
              <a:t>你的爱,无论多豪华的家都不是真正意义上的家。”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我无法把几十则亲情话语一一抄录下来。记得当时我的鼻孔是酸酸的,眼睛有些模糊,手有些</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颤抖,字也有些歪斜,但我的感动却是的的确确的。</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甘森的蒙古语意思就是“苦水”。花格输油管道是世界上海拔最高的原油输送管道,甘森热</a:t>
            </a:r>
            <a:r>
              <a:t/>
            </a:r>
            <a:br/>
            <a:r>
              <a:rPr lang="zh-CN" altLang="en-US" sz="1530" kern="0" dirty="0" smtClean="0">
                <a:solidFill>
                  <a:srgbClr val="000000"/>
                </a:solidFill>
                <a:latin typeface="Times New Roman" pitchFamily="65" charset="-122"/>
                <a:ea typeface="宋体" pitchFamily="65" charset="-122"/>
              </a:rPr>
              <a:t>泵站位于这条管道的中段,是社会依托条件最差、自然条件最为艰苦的地方。它距花土沟镇2</a:t>
            </a:r>
            <a:r>
              <a:t/>
            </a:r>
            <a:br/>
            <a:r>
              <a:rPr lang="zh-CN" altLang="en-US" sz="1530" kern="0" dirty="0" smtClean="0">
                <a:solidFill>
                  <a:srgbClr val="000000"/>
                </a:solidFill>
                <a:latin typeface="Times New Roman" pitchFamily="65" charset="-122"/>
                <a:ea typeface="宋体" pitchFamily="65" charset="-122"/>
              </a:rPr>
              <a:t>30多公里,距格尔木市270多公里,海拔2 910米。甘森还是一个风口,据说西北风从此进入格尔</a:t>
            </a:r>
            <a:r>
              <a:t/>
            </a:r>
            <a:br/>
            <a:r>
              <a:rPr lang="zh-CN" altLang="en-US" sz="1530" kern="0" dirty="0" smtClean="0">
                <a:solidFill>
                  <a:srgbClr val="000000"/>
                </a:solidFill>
                <a:latin typeface="Times New Roman" pitchFamily="65" charset="-122"/>
                <a:ea typeface="宋体" pitchFamily="65" charset="-122"/>
              </a:rPr>
              <a:t>木地区,一年一场风,从春刮到冬,刮风扬沙,最多时站里一天能拉出去十吨的沙子,一年用过的</a:t>
            </a:r>
            <a:r>
              <a:t/>
            </a:r>
            <a:br/>
            <a:r>
              <a:rPr lang="zh-CN" altLang="en-US" sz="1530" kern="0" dirty="0" smtClean="0">
                <a:solidFill>
                  <a:srgbClr val="000000"/>
                </a:solidFill>
                <a:latin typeface="Times New Roman" pitchFamily="65" charset="-122"/>
                <a:ea typeface="宋体" pitchFamily="65" charset="-122"/>
              </a:rPr>
              <a:t>扫把不计其数。</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站在甘森站的院落里,任凭强烈的紫外线照在脸上,我的思绪飞越到了新中国成立初期。1954</a:t>
            </a:r>
            <a:r>
              <a:t/>
            </a:r>
            <a:br/>
            <a:r>
              <a:rPr lang="zh-CN" altLang="en-US" sz="1530" kern="0" dirty="0" smtClean="0">
                <a:solidFill>
                  <a:srgbClr val="000000"/>
                </a:solidFill>
                <a:latin typeface="Times New Roman" pitchFamily="65" charset="-122"/>
                <a:ea typeface="宋体" pitchFamily="65" charset="-122"/>
              </a:rPr>
              <a:t>年初夏,我的父辈们高喊“到柴达木去!到祖国最需要的地方去!”千里迢迢地来到异乡。尽</a:t>
            </a:r>
            <a:r>
              <a:t/>
            </a:r>
            <a:br/>
            <a:r>
              <a:rPr lang="zh-CN" altLang="en-US" sz="1530" kern="0" dirty="0" smtClean="0">
                <a:solidFill>
                  <a:srgbClr val="000000"/>
                </a:solidFill>
                <a:latin typeface="Times New Roman" pitchFamily="65" charset="-122"/>
                <a:ea typeface="宋体" pitchFamily="65" charset="-122"/>
              </a:rPr>
              <a:t>管黄沙漫漫,寒风呼啸,气候异常干燥,鼻孔里结着血痂,然而他们不悔,都把这儿当成了自己的</a:t>
            </a:r>
            <a:r>
              <a:t/>
            </a:r>
            <a:br/>
            <a:r>
              <a:rPr lang="zh-CN" altLang="en-US" sz="1530" kern="0" dirty="0" smtClean="0">
                <a:solidFill>
                  <a:srgbClr val="000000"/>
                </a:solidFill>
                <a:latin typeface="Times New Roman" pitchFamily="65" charset="-122"/>
                <a:ea typeface="宋体" pitchFamily="65" charset="-122"/>
              </a:rPr>
              <a:t>家园。1958年地中四井日喷原油800吨,为当时步履艰难的祖国作出了巨大贡献,也使冷湖成</a:t>
            </a:r>
            <a:r>
              <a:t/>
            </a:r>
            <a:br/>
            <a:r>
              <a:rPr lang="zh-CN" altLang="en-US" sz="1530" kern="0" dirty="0" smtClean="0">
                <a:solidFill>
                  <a:srgbClr val="000000"/>
                </a:solidFill>
                <a:latin typeface="Times New Roman" pitchFamily="65" charset="-122"/>
                <a:ea typeface="宋体" pitchFamily="65" charset="-122"/>
              </a:rPr>
              <a:t>为继玉门、新疆、四川之后的第四大油田,迅速崛起。</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原石油工业部的一位副部长当年在青海油田考察时,曾经潸然泪下地说道:“在如此艰苦的条</a:t>
            </a:r>
            <a:r>
              <a:t/>
            </a:r>
            <a:br/>
            <a:r>
              <a:rPr lang="zh-CN" altLang="en-US" sz="1530" kern="0" dirty="0" smtClean="0">
                <a:solidFill>
                  <a:srgbClr val="000000"/>
                </a:solidFill>
                <a:latin typeface="Times New Roman" pitchFamily="65" charset="-122"/>
                <a:ea typeface="宋体" pitchFamily="65" charset="-122"/>
              </a:rPr>
              <a:t>件下,别说工作,只要能待住,生活,也是英雄啊!”柴达木油田的英雄们以三代人艰苦卓绝的奋</a:t>
            </a:r>
            <a:r>
              <a:t/>
            </a:r>
            <a:br/>
            <a:r>
              <a:rPr lang="zh-CN" altLang="en-US" sz="1530" kern="0" dirty="0" smtClean="0">
                <a:solidFill>
                  <a:srgbClr val="000000"/>
                </a:solidFill>
                <a:latin typeface="Times New Roman" pitchFamily="65" charset="-122"/>
                <a:ea typeface="宋体" pitchFamily="65" charset="-122"/>
              </a:rPr>
              <a:t>斗精神和无私奉献的崇高美德,积60年两万多个日日夜夜之功,造就了一个千万吨级的大油气</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田!</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一步一回头,一生一世情。无论时光怎样流转,无论相隔多么遥远,我都不会忘记柴达木沙海中</a:t>
            </a:r>
            <a:r>
              <a:rPr dirty="0"/>
              <a:t/>
            </a:r>
            <a:br>
              <a:rPr dirty="0"/>
            </a:br>
            <a:r>
              <a:rPr lang="zh-CN" altLang="en-US" sz="1530" kern="0" dirty="0" smtClean="0">
                <a:solidFill>
                  <a:srgbClr val="000000"/>
                </a:solidFill>
                <a:latin typeface="Times New Roman" pitchFamily="65" charset="-122"/>
                <a:ea typeface="宋体" pitchFamily="65" charset="-122"/>
              </a:rPr>
              <a:t>的那座绿岛,绿岛上那群默默工作的石油兄弟姊妹,以及他们亲切的笑容和特别珍贵的亲情文</a:t>
            </a:r>
            <a:r>
              <a:rPr dirty="0"/>
              <a:t/>
            </a:r>
            <a:br>
              <a:rPr dirty="0"/>
            </a:br>
            <a:r>
              <a:rPr lang="zh-CN" altLang="en-US" sz="1530" kern="0" dirty="0" smtClean="0">
                <a:solidFill>
                  <a:srgbClr val="000000"/>
                </a:solidFill>
                <a:latin typeface="Times New Roman" pitchFamily="65" charset="-122"/>
                <a:ea typeface="宋体" pitchFamily="65" charset="-122"/>
              </a:rPr>
              <a:t>化。</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当然,还有那个</a:t>
            </a:r>
            <a:r>
              <a:rPr lang="zh-CN" altLang="en-US" sz="1530" u="sng" kern="0" dirty="0" smtClean="0">
                <a:solidFill>
                  <a:srgbClr val="000000"/>
                </a:solidFill>
                <a:latin typeface="Times New Roman" pitchFamily="65" charset="-122"/>
                <a:ea typeface="宋体" pitchFamily="65" charset="-122"/>
              </a:rPr>
              <a:t>味道格外甜美</a:t>
            </a:r>
            <a:r>
              <a:rPr lang="zh-CN" altLang="en-US" sz="1530" kern="0" dirty="0" smtClean="0">
                <a:solidFill>
                  <a:srgbClr val="000000"/>
                </a:solidFill>
                <a:latin typeface="Times New Roman" pitchFamily="65" charset="-122"/>
                <a:ea typeface="宋体" pitchFamily="65" charset="-122"/>
              </a:rPr>
              <a:t>的西红柿。我得说,那是我</a:t>
            </a:r>
            <a:r>
              <a:rPr lang="zh-CN" altLang="en-US" sz="1530" u="sng" kern="0" dirty="0" smtClean="0">
                <a:solidFill>
                  <a:srgbClr val="000000"/>
                </a:solidFill>
                <a:latin typeface="Times New Roman" pitchFamily="65" charset="-122"/>
                <a:ea typeface="宋体" pitchFamily="65" charset="-122"/>
              </a:rPr>
              <a:t>迄今吃过的味道最美的</a:t>
            </a:r>
            <a:r>
              <a:rPr lang="zh-CN" altLang="en-US" sz="1530" kern="0" dirty="0" smtClean="0">
                <a:solidFill>
                  <a:srgbClr val="000000"/>
                </a:solidFill>
                <a:latin typeface="Times New Roman" pitchFamily="65" charset="-122"/>
                <a:ea typeface="宋体" pitchFamily="65" charset="-122"/>
              </a:rPr>
              <a:t>西红柿。</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(有删改)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1.怎样理解文中用“十分醒目”和“海市蜃楼”这两个词语来描述甘森?(2分)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2.作者在旅途中与到达甘森后的所见有何不同?这样写运用了什么表现手法?有何表达效果?</a:t>
            </a:r>
            <a:r>
              <a:rPr dirty="0"/>
              <a:t/>
            </a:r>
            <a:br>
              <a:rPr dirty="0"/>
            </a:br>
            <a:r>
              <a:rPr lang="zh-CN" altLang="en-US" sz="1530" kern="0" dirty="0" smtClean="0">
                <a:solidFill>
                  <a:srgbClr val="000000"/>
                </a:solidFill>
                <a:latin typeface="Times New Roman" pitchFamily="65" charset="-122"/>
                <a:ea typeface="宋体" pitchFamily="65" charset="-122"/>
              </a:rPr>
              <a:t>(5分)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3.作者用“甘森”的蒙古语意思引出其环境条件之苦,又写了新中国成立后甘森的发展之变,</a:t>
            </a:r>
            <a:r>
              <a:rPr dirty="0"/>
              <a:t/>
            </a:r>
            <a:br>
              <a:rPr dirty="0"/>
            </a:br>
            <a:r>
              <a:rPr lang="zh-CN" altLang="en-US" sz="1530" kern="0" dirty="0" smtClean="0">
                <a:solidFill>
                  <a:srgbClr val="000000"/>
                </a:solidFill>
                <a:latin typeface="Times New Roman" pitchFamily="65" charset="-122"/>
                <a:ea typeface="宋体" pitchFamily="65" charset="-122"/>
              </a:rPr>
              <a:t>请分别予以概括。(4分)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4.文中为什么要写甘森热泵站的亲情文化墙?请简要分析。(5分)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5.文章末段写西红柿为什么说“味道格外甜美”和“迄今吃过的味道最美的”?请结合全文,</a:t>
            </a:r>
            <a:r>
              <a:rPr dirty="0"/>
              <a:t/>
            </a:r>
            <a:br>
              <a:rPr dirty="0"/>
            </a:br>
            <a:r>
              <a:rPr lang="zh-CN" altLang="en-US" sz="1530" kern="0" dirty="0" smtClean="0">
                <a:solidFill>
                  <a:srgbClr val="000000"/>
                </a:solidFill>
                <a:latin typeface="Times New Roman" pitchFamily="65" charset="-122"/>
                <a:ea typeface="宋体" pitchFamily="65" charset="-122"/>
              </a:rPr>
              <a:t>谈谈你的看法。(7分)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9125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三、</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既表现沙海中甘森的明显、清晰,又突出沙海中甘森的令人难以置信。</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“十分醒目”是形容甘森的几栋红房子在茫茫沙海中非常显眼;“海市蜃楼”本是虚</a:t>
            </a:r>
            <a:r>
              <a:rPr dirty="0"/>
              <a:t/>
            </a:r>
            <a:br>
              <a:rPr dirty="0"/>
            </a:br>
            <a:r>
              <a:rPr lang="zh-CN" altLang="en-US" sz="1530" kern="0" dirty="0" smtClean="0">
                <a:solidFill>
                  <a:srgbClr val="000000"/>
                </a:solidFill>
                <a:latin typeface="Times New Roman" pitchFamily="65" charset="-122"/>
                <a:ea typeface="宋体" pitchFamily="65" charset="-122"/>
              </a:rPr>
              <a:t>幻之景,用来形容甘森,突出甘森由虚幻变成现实,为下文写石油工人在荒漠创造非凡业绩做铺</a:t>
            </a:r>
            <a:r>
              <a:rPr dirty="0"/>
              <a:t/>
            </a:r>
            <a:br>
              <a:rPr dirty="0"/>
            </a:br>
            <a:r>
              <a:rPr lang="zh-CN" altLang="en-US" sz="1530" kern="0" dirty="0" smtClean="0">
                <a:solidFill>
                  <a:srgbClr val="000000"/>
                </a:solidFill>
                <a:latin typeface="Times New Roman" pitchFamily="65" charset="-122"/>
                <a:ea typeface="宋体" pitchFamily="65" charset="-122"/>
              </a:rPr>
              <a:t>垫。</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途中自然景物的单调荒凉,甘森生活景象的生机勃勃。衬托。突出作者的情感变化,</a:t>
            </a:r>
            <a:r>
              <a:rPr dirty="0"/>
              <a:t/>
            </a:r>
            <a:br>
              <a:rPr dirty="0"/>
            </a:br>
            <a:r>
              <a:rPr lang="zh-CN" altLang="en-US" sz="1530" kern="0" dirty="0" smtClean="0">
                <a:solidFill>
                  <a:srgbClr val="000000"/>
                </a:solidFill>
                <a:latin typeface="Times New Roman" pitchFamily="65" charset="-122"/>
                <a:ea typeface="宋体" pitchFamily="65" charset="-122"/>
              </a:rPr>
              <a:t>揭示文章的主旨。</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　</a:t>
            </a:r>
            <a:r>
              <a:rPr lang="zh-CN" altLang="en-US" sz="1530" kern="0" dirty="0" smtClean="0">
                <a:solidFill>
                  <a:srgbClr val="000000"/>
                </a:solidFill>
                <a:latin typeface="Times New Roman" pitchFamily="65" charset="-122"/>
                <a:ea typeface="宋体" pitchFamily="65" charset="-122"/>
              </a:rPr>
              <a:t>沙海的荒凉与甘森的蓬勃生机形成鲜明对比,以沿途的荒凉衬托甘森的生机勃发,同时</a:t>
            </a:r>
            <a:r>
              <a:rPr dirty="0"/>
              <a:t/>
            </a:r>
            <a:br>
              <a:rPr dirty="0"/>
            </a:br>
            <a:r>
              <a:rPr lang="zh-CN" altLang="en-US" sz="1530" kern="0" dirty="0" smtClean="0">
                <a:solidFill>
                  <a:srgbClr val="000000"/>
                </a:solidFill>
                <a:latin typeface="Times New Roman" pitchFamily="65" charset="-122"/>
                <a:ea typeface="宋体" pitchFamily="65" charset="-122"/>
              </a:rPr>
              <a:t>为揭示文章主题服务。</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远离市镇,社会依托条件差;海拔高,风沙大,自然条件艰苦。</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由初建油田时环境条件恶劣的荒漠,变成了环境优美的沙海绿岛——石油人的“新家园”。</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可从第9段中筛选相关语句,从社会环境、自然条件两方面概括“环境条件之苦”;应</a:t>
            </a:r>
            <a:r>
              <a:rPr dirty="0"/>
              <a:t/>
            </a:r>
            <a:br>
              <a:rPr dirty="0"/>
            </a:br>
            <a:r>
              <a:rPr lang="zh-CN" altLang="en-US" sz="1530" kern="0" dirty="0" smtClean="0">
                <a:solidFill>
                  <a:srgbClr val="000000"/>
                </a:solidFill>
                <a:latin typeface="Times New Roman" pitchFamily="65" charset="-122"/>
                <a:ea typeface="宋体" pitchFamily="65" charset="-122"/>
              </a:rPr>
              <a:t>统观全文,结合主旨,准确概括“甘森的发展之变”。</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eaLnBrk="0" latinLnBrk="1" hangingPunct="0">
              <a:lnSpc>
                <a:spcPct val="150000"/>
              </a:lnSpc>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(1)为了表现并赞扬甘森石油人的精神风貌。(2)写出甘森石油人及其家属懂得爱与</a:t>
            </a:r>
            <a:endParaRPr lang="zh-CN" altLang="en-US" sz="1600" dirty="0" smtClean="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亲情,有家庭幸福感与责任感。(3)写出甘森石油人及其家属艰苦奋斗、无私奉献的崇高精</a:t>
            </a:r>
            <a:r>
              <a:rPr dirty="0"/>
              <a:t/>
            </a:r>
            <a:br>
              <a:rPr dirty="0"/>
            </a:br>
            <a:r>
              <a:rPr lang="zh-CN" altLang="en-US" sz="1530" kern="0" dirty="0" smtClean="0">
                <a:solidFill>
                  <a:srgbClr val="000000"/>
                </a:solidFill>
                <a:latin typeface="Times New Roman" pitchFamily="65" charset="-122"/>
                <a:ea typeface="宋体" pitchFamily="65" charset="-122"/>
              </a:rPr>
              <a:t>神。</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第5至7段描述亲情文化墙,其中的人物语言及留言反映了石油人及其家属的精神与情</a:t>
            </a:r>
            <a:r>
              <a:rPr dirty="0"/>
              <a:t/>
            </a:r>
            <a:br>
              <a:rPr dirty="0"/>
            </a:br>
            <a:r>
              <a:rPr lang="zh-CN" altLang="en-US" sz="1530" kern="0" dirty="0" smtClean="0">
                <a:solidFill>
                  <a:srgbClr val="000000"/>
                </a:solidFill>
                <a:latin typeface="Times New Roman" pitchFamily="65" charset="-122"/>
                <a:ea typeface="宋体" pitchFamily="65" charset="-122"/>
              </a:rPr>
              <a:t>感。可从个人、家庭、国家三个层面分别概括原因。</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(1)点题。(2)西红柿是甘森石油人在荒漠中种植出来的果蔬,特殊而珍贵,显示了他们</a:t>
            </a:r>
            <a:r>
              <a:rPr dirty="0"/>
              <a:t/>
            </a:r>
            <a:br>
              <a:rPr dirty="0"/>
            </a:br>
            <a:r>
              <a:rPr lang="zh-CN" altLang="en-US" sz="1530" kern="0" dirty="0" smtClean="0">
                <a:solidFill>
                  <a:srgbClr val="000000"/>
                </a:solidFill>
                <a:latin typeface="Times New Roman" pitchFamily="65" charset="-122"/>
                <a:ea typeface="宋体" pitchFamily="65" charset="-122"/>
              </a:rPr>
              <a:t>的辛勤劳动和甜美生活。</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(3)西红柿又是作者感情的寄托物,它寄寓着作者对甘森石油人的美好情感,文章借西红柿颂扬</a:t>
            </a:r>
            <a:r>
              <a:rPr dirty="0"/>
              <a:t/>
            </a:r>
            <a:br>
              <a:rPr dirty="0"/>
            </a:br>
            <a:r>
              <a:rPr lang="zh-CN" altLang="en-US" sz="1530" kern="0" dirty="0" smtClean="0">
                <a:solidFill>
                  <a:srgbClr val="000000"/>
                </a:solidFill>
                <a:latin typeface="Times New Roman" pitchFamily="65" charset="-122"/>
                <a:ea typeface="宋体" pitchFamily="65" charset="-122"/>
              </a:rPr>
              <a:t>甘森石油人的伟大精神和崇高品德。</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以美艳欲滴的西红柿起,以味道甜美的西红柿终,西红柿是贯穿全文的线索;沙漠生长绿</a:t>
            </a:r>
            <a:r>
              <a:rPr dirty="0"/>
              <a:t/>
            </a:r>
            <a:br>
              <a:rPr dirty="0"/>
            </a:br>
            <a:r>
              <a:rPr lang="zh-CN" altLang="en-US" sz="1530" kern="0" dirty="0" smtClean="0">
                <a:solidFill>
                  <a:srgbClr val="000000"/>
                </a:solidFill>
                <a:latin typeface="Times New Roman" pitchFamily="65" charset="-122"/>
                <a:ea typeface="宋体" pitchFamily="65" charset="-122"/>
              </a:rPr>
              <a:t>色植物已属不易,蔬菜水果则更显珍贵;西红柿不仅是具体的物,更凝聚着作者对石油工人非凡</a:t>
            </a:r>
            <a:r>
              <a:rPr dirty="0"/>
              <a:t/>
            </a:r>
            <a:br>
              <a:rPr dirty="0"/>
            </a:br>
            <a:r>
              <a:rPr lang="zh-CN" altLang="en-US" sz="1530" kern="0" dirty="0" smtClean="0">
                <a:solidFill>
                  <a:srgbClr val="000000"/>
                </a:solidFill>
                <a:latin typeface="Times New Roman" pitchFamily="65" charset="-122"/>
                <a:ea typeface="宋体" pitchFamily="65" charset="-122"/>
              </a:rPr>
              <a:t>业绩的由衷赞叹。此文寄情于物,借物抒情,构思巧妙。</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四、(2014天津,16—21)阅读下面的文章,回答问题。(28分)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枣香醉人</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洪丽丽</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上午接到爷爷的电话,说给我酿了一罐醉枣,让我抽空回老家一趟。</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爷爷每年都会在枣子成熟的季节,亲手挑选出一颗颗饱满、红润的大枣,蘸上白酒,密封在玻璃</a:t>
            </a:r>
            <a:r>
              <a:rPr dirty="0"/>
              <a:t/>
            </a:r>
            <a:br>
              <a:rPr dirty="0"/>
            </a:br>
            <a:r>
              <a:rPr lang="zh-CN" altLang="en-US" sz="1530" kern="0" dirty="0" smtClean="0">
                <a:solidFill>
                  <a:srgbClr val="000000"/>
                </a:solidFill>
                <a:latin typeface="Times New Roman" pitchFamily="65" charset="-122"/>
                <a:ea typeface="宋体" pitchFamily="65" charset="-122"/>
              </a:rPr>
              <a:t>瓶中。瓶口用稀稀的黄泥土封住。静置两三个月后,待枣香、酒香融为一体,合为一物,才有了</a:t>
            </a:r>
            <a:r>
              <a:rPr dirty="0"/>
              <a:t/>
            </a:r>
            <a:br>
              <a:rPr dirty="0"/>
            </a:br>
            <a:r>
              <a:rPr lang="zh-CN" altLang="en-US" sz="1530" kern="0" dirty="0" smtClean="0">
                <a:solidFill>
                  <a:srgbClr val="000000"/>
                </a:solidFill>
                <a:latin typeface="Times New Roman" pitchFamily="65" charset="-122"/>
                <a:ea typeface="宋体" pitchFamily="65" charset="-122"/>
              </a:rPr>
              <a:t>今天爷爷酿的醉枣。</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八十岁的爷爷和八十二岁的奶奶住在离小城六十公里外的乡下老家,固执而孤独地坚守着三</a:t>
            </a:r>
            <a:r>
              <a:rPr dirty="0"/>
              <a:t/>
            </a:r>
            <a:br>
              <a:rPr dirty="0"/>
            </a:br>
            <a:r>
              <a:rPr lang="zh-CN" altLang="en-US" sz="1530" kern="0" dirty="0" smtClean="0">
                <a:solidFill>
                  <a:srgbClr val="000000"/>
                </a:solidFill>
                <a:latin typeface="Times New Roman" pitchFamily="65" charset="-122"/>
                <a:ea typeface="宋体" pitchFamily="65" charset="-122"/>
              </a:rPr>
              <a:t>间土坯房和一个种着七棵老枣树的大院子。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奶奶告诉我,枣树是她嫁给爷爷的第三天上亲手种下的,到现在已有六十个年头了。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坐小城的公交车到村口已经是中午十二点多了。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雪后的乡村,色彩单调得很,所有矮小的植物都被覆盖在白绒毯似的大雪之下。寂静的村庄,呈</a:t>
            </a:r>
            <a:r>
              <a:rPr dirty="0"/>
              <a:t/>
            </a:r>
            <a:br>
              <a:rPr dirty="0"/>
            </a:br>
            <a:r>
              <a:rPr lang="zh-CN" altLang="en-US" sz="1530" kern="0" dirty="0" smtClean="0">
                <a:solidFill>
                  <a:srgbClr val="000000"/>
                </a:solidFill>
                <a:latin typeface="Times New Roman" pitchFamily="65" charset="-122"/>
                <a:ea typeface="宋体" pitchFamily="65" charset="-122"/>
              </a:rPr>
              <a:t>现出一片荒凉的景色。汽车没停稳前,模模糊糊地看到偌大的村口只有枣树下伫立着一个</a:t>
            </a:r>
            <a:r>
              <a:rPr dirty="0"/>
              <a:t/>
            </a:r>
            <a:br>
              <a:rPr dirty="0"/>
            </a:br>
            <a:r>
              <a:rPr lang="zh-CN" altLang="en-US" sz="1530" kern="0" dirty="0" smtClean="0">
                <a:solidFill>
                  <a:srgbClr val="000000"/>
                </a:solidFill>
                <a:latin typeface="Times New Roman" pitchFamily="65" charset="-122"/>
                <a:ea typeface="宋体" pitchFamily="65" charset="-122"/>
              </a:rPr>
              <a:t>人。下车一瞧,原来是奶奶。她正倚靠着一棵弯弯曲曲、疙疙瘩瘩的老枣树,张望着从远处驶</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54656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艾草味里包含了其他油烟味,各种油烟味都融合在一起,这其实是一种象征,即象征邻居不同的</a:t>
            </a:r>
            <a:r>
              <a:rPr dirty="0"/>
              <a:t/>
            </a:r>
            <a:br>
              <a:rPr dirty="0"/>
            </a:br>
            <a:r>
              <a:rPr lang="zh-CN" altLang="en-US" sz="1530" kern="0" dirty="0" smtClean="0">
                <a:solidFill>
                  <a:srgbClr val="000000"/>
                </a:solidFill>
                <a:latin typeface="Times New Roman" pitchFamily="65" charset="-122"/>
                <a:ea typeface="宋体" pitchFamily="65" charset="-122"/>
              </a:rPr>
              <a:t>生活风格和谐地包容在一起。</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解题关键</a:t>
            </a:r>
            <a:r>
              <a:rPr lang="zh-CN" altLang="en-US" sz="1530" kern="0" dirty="0" smtClean="0">
                <a:solidFill>
                  <a:srgbClr val="000000"/>
                </a:solidFill>
                <a:latin typeface="Times New Roman" pitchFamily="65" charset="-122"/>
                <a:ea typeface="宋体" pitchFamily="65" charset="-122"/>
              </a:rPr>
              <a:t>　探究句子的内涵,首先,要选择好审视角度,对于一篇散文,选择审视的角度很多(但</a:t>
            </a:r>
            <a:r>
              <a:rPr dirty="0"/>
              <a:t/>
            </a:r>
            <a:br>
              <a:rPr dirty="0"/>
            </a:br>
            <a:r>
              <a:rPr lang="zh-CN" altLang="en-US" sz="1530" kern="0" dirty="0" smtClean="0">
                <a:solidFill>
                  <a:srgbClr val="000000"/>
                </a:solidFill>
                <a:latin typeface="Times New Roman" pitchFamily="65" charset="-122"/>
                <a:ea typeface="宋体" pitchFamily="65" charset="-122"/>
              </a:rPr>
              <a:t>不能脱离文本),联系文本,本句可以从文化生活的角度来发掘其深层意蕴;其次,要进行层面切</a:t>
            </a:r>
            <a:r>
              <a:rPr dirty="0"/>
              <a:t/>
            </a:r>
            <a:br>
              <a:rPr dirty="0"/>
            </a:br>
            <a:r>
              <a:rPr lang="zh-CN" altLang="en-US" sz="1530" kern="0" dirty="0" smtClean="0">
                <a:solidFill>
                  <a:srgbClr val="000000"/>
                </a:solidFill>
                <a:latin typeface="Times New Roman" pitchFamily="65" charset="-122"/>
                <a:ea typeface="宋体" pitchFamily="65" charset="-122"/>
              </a:rPr>
              <a:t>割,对于一个句子,我们可以对它做字面上的解读,这是浅层次的,还可以结合文本内容,文本产</a:t>
            </a:r>
            <a:r>
              <a:rPr dirty="0"/>
              <a:t/>
            </a:r>
            <a:br>
              <a:rPr dirty="0"/>
            </a:br>
            <a:r>
              <a:rPr lang="zh-CN" altLang="en-US" sz="1530" kern="0" dirty="0" smtClean="0">
                <a:solidFill>
                  <a:srgbClr val="000000"/>
                </a:solidFill>
                <a:latin typeface="Times New Roman" pitchFamily="65" charset="-122"/>
                <a:ea typeface="宋体" pitchFamily="65" charset="-122"/>
              </a:rPr>
              <a:t>生的时代,文本中抽象化、符号化的人或事等进行深层次的解读。本题如果结合文本内容探</a:t>
            </a:r>
            <a:r>
              <a:rPr dirty="0"/>
              <a:t/>
            </a:r>
            <a:br>
              <a:rPr dirty="0"/>
            </a:br>
            <a:r>
              <a:rPr lang="zh-CN" altLang="en-US" sz="1530" kern="0" dirty="0" smtClean="0">
                <a:solidFill>
                  <a:srgbClr val="000000"/>
                </a:solidFill>
                <a:latin typeface="Times New Roman" pitchFamily="65" charset="-122"/>
                <a:ea typeface="宋体" pitchFamily="65" charset="-122"/>
              </a:rPr>
              <a:t>究的话,不难看出四家油烟机里排出的不同“气味”最终统一在弥漫散开的艾草味中,联系审</a:t>
            </a:r>
            <a:r>
              <a:rPr dirty="0"/>
              <a:t/>
            </a:r>
            <a:br>
              <a:rPr dirty="0"/>
            </a:br>
            <a:r>
              <a:rPr lang="zh-CN" altLang="en-US" sz="1530" kern="0" dirty="0" smtClean="0">
                <a:solidFill>
                  <a:srgbClr val="000000"/>
                </a:solidFill>
                <a:latin typeface="Times New Roman" pitchFamily="65" charset="-122"/>
                <a:ea typeface="宋体" pitchFamily="65" charset="-122"/>
              </a:rPr>
              <a:t>视角度(文化生活),可以得出不同的生活风格,但在相同的文化背景(端午节)中亦有相同的生</a:t>
            </a:r>
            <a:r>
              <a:rPr dirty="0"/>
              <a:t/>
            </a:r>
            <a:br>
              <a:rPr dirty="0"/>
            </a:br>
            <a:r>
              <a:rPr lang="zh-CN" altLang="en-US" sz="1530" kern="0" dirty="0" smtClean="0">
                <a:solidFill>
                  <a:srgbClr val="000000"/>
                </a:solidFill>
                <a:latin typeface="Times New Roman" pitchFamily="65" charset="-122"/>
                <a:ea typeface="宋体" pitchFamily="65" charset="-122"/>
              </a:rPr>
              <a:t>活内容;如果从文本中抽象化、符号化的人或事的角度探究的话,由端午节的艾草味覆盖了其</a:t>
            </a:r>
            <a:r>
              <a:rPr dirty="0"/>
              <a:t/>
            </a:r>
            <a:br>
              <a:rPr dirty="0"/>
            </a:br>
            <a:r>
              <a:rPr lang="zh-CN" altLang="en-US" sz="1530" kern="0" dirty="0" smtClean="0">
                <a:solidFill>
                  <a:srgbClr val="000000"/>
                </a:solidFill>
                <a:latin typeface="Times New Roman" pitchFamily="65" charset="-122"/>
                <a:ea typeface="宋体" pitchFamily="65" charset="-122"/>
              </a:rPr>
              <a:t>他气味联想到传统文化生活,特别是下文对气味(芬芳)、色彩(灰、白、青)的描写,为我们展</a:t>
            </a:r>
            <a:r>
              <a:rPr dirty="0"/>
              <a:t/>
            </a:r>
            <a:br>
              <a:rPr dirty="0"/>
            </a:br>
            <a:r>
              <a:rPr lang="zh-CN" altLang="en-US" sz="1530" kern="0" dirty="0" smtClean="0">
                <a:solidFill>
                  <a:srgbClr val="000000"/>
                </a:solidFill>
                <a:latin typeface="Times New Roman" pitchFamily="65" charset="-122"/>
                <a:ea typeface="宋体" pitchFamily="65" charset="-122"/>
              </a:rPr>
              <a:t>示出一幅古朴、宁静、祥和的生活氛围,表达了作者对这种传统文化生活的认同;如果结合文</a:t>
            </a:r>
            <a:r>
              <a:rPr dirty="0"/>
              <a:t/>
            </a:r>
            <a:br>
              <a:rPr dirty="0"/>
            </a:br>
            <a:r>
              <a:rPr lang="zh-CN" altLang="en-US" sz="1530" kern="0" dirty="0" smtClean="0">
                <a:solidFill>
                  <a:srgbClr val="000000"/>
                </a:solidFill>
                <a:latin typeface="Times New Roman" pitchFamily="65" charset="-122"/>
                <a:ea typeface="宋体" pitchFamily="65" charset="-122"/>
              </a:rPr>
              <a:t>本产生的时代,进一步探究的话,面对当前多元化生活方式,我们应该以什么样的态度应对?不</a:t>
            </a:r>
            <a:r>
              <a:rPr dirty="0"/>
              <a:t/>
            </a:r>
            <a:br>
              <a:rPr dirty="0"/>
            </a:br>
            <a:r>
              <a:rPr lang="zh-CN" altLang="en-US" sz="1530" kern="0" dirty="0" smtClean="0">
                <a:solidFill>
                  <a:srgbClr val="000000"/>
                </a:solidFill>
                <a:latin typeface="Times New Roman" pitchFamily="65" charset="-122"/>
                <a:ea typeface="宋体" pitchFamily="65" charset="-122"/>
              </a:rPr>
              <a:t>难看出作者在该句话中的态度是理解和包容,主张“和而不同”。</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来的汽车。</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呼呼的北风,依旧是那样寒冷、刺骨,不时地吹拂起她额前几缕花白的头发,但树下的她却像雕</a:t>
            </a:r>
            <a:r>
              <a:t/>
            </a:r>
            <a:br/>
            <a:r>
              <a:rPr lang="zh-CN" altLang="en-US" sz="1530" kern="0" dirty="0" smtClean="0">
                <a:solidFill>
                  <a:srgbClr val="000000"/>
                </a:solidFill>
                <a:latin typeface="Times New Roman" pitchFamily="65" charset="-122"/>
                <a:ea typeface="宋体" pitchFamily="65" charset="-122"/>
              </a:rPr>
              <a:t>塑般一动不动,只有头上那顶枣红色的绒线帽在瑟瑟地抖着。</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奶奶的个子似乎又矮了一些,童年印象中的她是个大高个,干活利落,走路飞快。我总要仰着小</a:t>
            </a:r>
            <a:r>
              <a:t/>
            </a:r>
            <a:br/>
            <a:r>
              <a:rPr lang="zh-CN" altLang="en-US" sz="1530" kern="0" dirty="0" smtClean="0">
                <a:solidFill>
                  <a:srgbClr val="000000"/>
                </a:solidFill>
                <a:latin typeface="Times New Roman" pitchFamily="65" charset="-122"/>
                <a:ea typeface="宋体" pitchFamily="65" charset="-122"/>
              </a:rPr>
              <a:t>脑袋看她,一溜小跑地跟在她的后面。只是恍惚间,奶奶竟变成了眼前的模样:个子矮了,佝偻</a:t>
            </a:r>
            <a:r>
              <a:t/>
            </a:r>
            <a:br/>
            <a:r>
              <a:rPr lang="zh-CN" altLang="en-US" sz="1530" kern="0" dirty="0" smtClean="0">
                <a:solidFill>
                  <a:srgbClr val="000000"/>
                </a:solidFill>
                <a:latin typeface="Times New Roman" pitchFamily="65" charset="-122"/>
                <a:ea typeface="宋体" pitchFamily="65" charset="-122"/>
              </a:rPr>
              <a:t>着身子,走路也有些不稳了。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“不是打电话不叫你来接我吗?”我慌忙上前搀住她的胳膊,把她全身的重量都揽在自己身</a:t>
            </a:r>
            <a:r>
              <a:t/>
            </a:r>
            <a:br/>
            <a:r>
              <a:rPr lang="zh-CN" altLang="en-US" sz="1530" kern="0" dirty="0" smtClean="0">
                <a:solidFill>
                  <a:srgbClr val="000000"/>
                </a:solidFill>
                <a:latin typeface="Times New Roman" pitchFamily="65" charset="-122"/>
                <a:ea typeface="宋体" pitchFamily="65" charset="-122"/>
              </a:rPr>
              <a:t>上。</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“爷爷的气管炎又犯了吗?”我问。</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“没犯,别担心,我们壮实着呢!”奶奶一向报喜不报忧。</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走进院子,七棵老枣树挥舞着光秃秃的树枝,像久违的老朋友般无声地迎接着我。这七棵老枣</a:t>
            </a:r>
            <a:r>
              <a:t/>
            </a:r>
            <a:br/>
            <a:r>
              <a:rPr lang="zh-CN" altLang="en-US" sz="1530" kern="0" dirty="0" smtClean="0">
                <a:solidFill>
                  <a:srgbClr val="000000"/>
                </a:solidFill>
                <a:latin typeface="Times New Roman" pitchFamily="65" charset="-122"/>
                <a:ea typeface="宋体" pitchFamily="65" charset="-122"/>
              </a:rPr>
              <a:t>树收藏着我单纯而快乐的童年时光</a:t>
            </a:r>
            <a:r>
              <a:rPr lang="zh-CN" altLang="en-US" sz="1530" kern="0" dirty="0" smtClean="0">
                <a:solidFill>
                  <a:srgbClr val="000000"/>
                </a:solidFill>
                <a:latin typeface="黑体" pitchFamily="65" charset="-122"/>
                <a:ea typeface="宋体" pitchFamily="65" charset="-122"/>
              </a:rPr>
              <a:t>……</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“奶奶,今年的枣结这么多啊!”八岁扎着两根羊角辫的我,蹲在九岁哥哥的后面,一边和奶奶</a:t>
            </a:r>
            <a:r>
              <a:t/>
            </a:r>
            <a:br/>
            <a:r>
              <a:rPr lang="zh-CN" altLang="en-US" sz="1530" kern="0" dirty="0" smtClean="0">
                <a:solidFill>
                  <a:srgbClr val="000000"/>
                </a:solidFill>
                <a:latin typeface="Times New Roman" pitchFamily="65" charset="-122"/>
                <a:ea typeface="宋体" pitchFamily="65" charset="-122"/>
              </a:rPr>
              <a:t>说笑着,一边用两只小手胡乱地划拉着地下被爷爷打落的枣子。</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爷爷笑呵呵地站在木梯上,用力地挥动着手中长长的打枣竿。一阵疾风暴雨,红通通、圆滚滚</a:t>
            </a:r>
            <a:r>
              <a:t/>
            </a:r>
            <a:br/>
            <a:r>
              <a:rPr lang="zh-CN" altLang="en-US" sz="1530" kern="0" dirty="0" smtClean="0">
                <a:solidFill>
                  <a:srgbClr val="000000"/>
                </a:solidFill>
                <a:latin typeface="Times New Roman" pitchFamily="65" charset="-122"/>
                <a:ea typeface="宋体" pitchFamily="65" charset="-122"/>
              </a:rPr>
              <a:t>的枣子纷纷落下。我和哥哥大呼小叫着,疯跑着,打赌谁先找到今年最大、最红的枣子。五岁</a:t>
            </a:r>
            <a:r>
              <a:t/>
            </a:r>
            <a:br/>
            <a:r>
              <a:rPr lang="zh-CN" altLang="en-US" sz="1530" kern="0" dirty="0" smtClean="0">
                <a:solidFill>
                  <a:srgbClr val="000000"/>
                </a:solidFill>
                <a:latin typeface="Times New Roman" pitchFamily="65" charset="-122"/>
                <a:ea typeface="宋体" pitchFamily="65" charset="-122"/>
              </a:rPr>
              <a:t>的小妹最为老实了,两只胖嘟嘟的小手不时地捡起两颗小枣,放进奶奶的大枣筐里,乖巧、懂事</a:t>
            </a:r>
            <a:r>
              <a:t/>
            </a:r>
            <a:br/>
            <a:r>
              <a:rPr lang="zh-CN" altLang="en-US" sz="1530" kern="0" dirty="0" smtClean="0">
                <a:solidFill>
                  <a:srgbClr val="000000"/>
                </a:solidFill>
                <a:latin typeface="Times New Roman" pitchFamily="65" charset="-122"/>
                <a:ea typeface="宋体" pitchFamily="65" charset="-122"/>
              </a:rPr>
              <a:t>的模样,引逗得爷爷和奶奶哈哈大笑。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 时光如箭,一晃二十几年过去了。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“奶奶,那棵枣树怎么歪成这样了呢?”我问奶奶。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奶奶抚摸着干枯的树干说:“ 唉,这棵枣树也老了!”记忆中这棵枣树结的枣子,即便是刚刚点</a:t>
            </a:r>
            <a:r>
              <a:t/>
            </a:r>
            <a:br/>
            <a:r>
              <a:rPr lang="zh-CN" altLang="en-US" sz="1530" kern="0" dirty="0" smtClean="0">
                <a:solidFill>
                  <a:srgbClr val="000000"/>
                </a:solidFill>
                <a:latin typeface="Times New Roman" pitchFamily="65" charset="-122"/>
                <a:ea typeface="宋体" pitchFamily="65" charset="-122"/>
              </a:rPr>
              <a:t>红,滋味也是酸甜酸甜的,最为解渴、解馋。</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 虽说是棵枣树,它的意义于我来说却是朝夕相处、不离不弃的童年玩伴。春天,顽皮地在它疙</a:t>
            </a:r>
            <a:r>
              <a:t/>
            </a:r>
            <a:br/>
            <a:r>
              <a:rPr lang="zh-CN" altLang="en-US" sz="1530" kern="0" dirty="0" smtClean="0">
                <a:solidFill>
                  <a:srgbClr val="000000"/>
                </a:solidFill>
                <a:latin typeface="Times New Roman" pitchFamily="65" charset="-122"/>
                <a:ea typeface="宋体" pitchFamily="65" charset="-122"/>
              </a:rPr>
              <a:t>疙瘩瘩的身上攀来爬去;夏天,撑一个木床,在它绿色庇护伞下纳凉;秋天,肆意摘取它的果实;冬</a:t>
            </a:r>
            <a:r>
              <a:t/>
            </a:r>
            <a:br/>
            <a:r>
              <a:rPr lang="zh-CN" altLang="en-US" sz="1530" kern="0" dirty="0" smtClean="0">
                <a:solidFill>
                  <a:srgbClr val="000000"/>
                </a:solidFill>
                <a:latin typeface="Times New Roman" pitchFamily="65" charset="-122"/>
                <a:ea typeface="宋体" pitchFamily="65" charset="-122"/>
              </a:rPr>
              <a:t>天,又把所有积雪堆在它的脚下。它和老家,和爷爷、奶奶一起构成了我童年美好图画中最不</a:t>
            </a:r>
            <a:r>
              <a:t/>
            </a:r>
            <a:br/>
            <a:r>
              <a:rPr lang="zh-CN" altLang="en-US" sz="1530" kern="0" dirty="0" smtClean="0">
                <a:solidFill>
                  <a:srgbClr val="000000"/>
                </a:solidFill>
                <a:latin typeface="Times New Roman" pitchFamily="65" charset="-122"/>
                <a:ea typeface="宋体" pitchFamily="65" charset="-122"/>
              </a:rPr>
              <a:t>可或缺的记忆。</a:t>
            </a:r>
            <a:r>
              <a:rPr lang="zh-CN" altLang="en-US" sz="1530" u="sng" kern="0" dirty="0" smtClean="0">
                <a:solidFill>
                  <a:srgbClr val="000000"/>
                </a:solidFill>
                <a:latin typeface="Times New Roman" pitchFamily="65" charset="-122"/>
                <a:ea typeface="宋体" pitchFamily="65" charset="-122"/>
              </a:rPr>
              <a:t>一年又一年,奶奶和爷爷为这个大家庭日夜操劳着,枣树发芽、开花、结出最</a:t>
            </a:r>
            <a:r>
              <a:t/>
            </a:r>
            <a:br/>
            <a:r>
              <a:rPr lang="zh-CN" altLang="en-US" sz="1530" u="sng" kern="0" dirty="0" smtClean="0">
                <a:solidFill>
                  <a:srgbClr val="000000"/>
                </a:solidFill>
                <a:latin typeface="Times New Roman" pitchFamily="65" charset="-122"/>
                <a:ea typeface="宋体" pitchFamily="65" charset="-122"/>
              </a:rPr>
              <a:t>大最红的枣子;一年又一年,奶奶粗糙的手上布满了淤黑色的老年斑,枣树的树皮翘起甚至开始</a:t>
            </a:r>
            <a:r>
              <a:t/>
            </a:r>
            <a:br/>
            <a:r>
              <a:rPr lang="zh-CN" altLang="en-US" sz="1530" u="sng" kern="0" dirty="0" smtClean="0">
                <a:solidFill>
                  <a:srgbClr val="000000"/>
                </a:solidFill>
                <a:latin typeface="Times New Roman" pitchFamily="65" charset="-122"/>
                <a:ea typeface="宋体" pitchFamily="65" charset="-122"/>
              </a:rPr>
              <a:t>一块块地脱落;一年又一年,爷爷健壮的身体日渐衰弱,枣树的果实也越来越少</a:t>
            </a:r>
            <a:r>
              <a:rPr lang="zh-CN" altLang="en-US" sz="1530" kern="0" dirty="0" smtClean="0">
                <a:solidFill>
                  <a:srgbClr val="000000"/>
                </a:solidFill>
                <a:latin typeface="Times New Roman" pitchFamily="65" charset="-122"/>
                <a:ea typeface="宋体" pitchFamily="65" charset="-122"/>
              </a:rPr>
              <a:t>。</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时间,飞逝的时间,残酷的时间,把所有一切都改变了。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爷爷、奶奶和枣树,却默默承受住了!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家中,爷爷正在烧火,锅台旁摆着早已包好的两帘饺子。</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“怎么又包饺子?不怕累着?”我嗔怪奶奶。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“不累,你不是爱吃菜馅的吗?我和你爷爷常包!”</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灶下烧火的依然是爷爷,抢也抢不过他。他总怕我不会烧这种大灶。爷爷呼呼噜噜的气管和</a:t>
            </a:r>
            <a:r>
              <a:t/>
            </a:r>
            <a:br/>
            <a:r>
              <a:rPr lang="zh-CN" altLang="en-US" sz="1530" kern="0" dirty="0" smtClean="0">
                <a:solidFill>
                  <a:srgbClr val="000000"/>
                </a:solidFill>
                <a:latin typeface="Times New Roman" pitchFamily="65" charset="-122"/>
                <a:ea typeface="宋体" pitchFamily="65" charset="-122"/>
              </a:rPr>
              <a:t>吱吱啦啦的风箱一唱一和的,听得我一阵阵的揪心。</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“让你们搬到城里就听话吧,你们这么大岁数了,还住在老家土坯房里,会叫人笑话我们不孝顺</a:t>
            </a:r>
            <a:r>
              <a:t/>
            </a:r>
            <a:br/>
            <a:r>
              <a:rPr lang="zh-CN" altLang="en-US" sz="1530" kern="0" dirty="0" smtClean="0">
                <a:solidFill>
                  <a:srgbClr val="000000"/>
                </a:solidFill>
                <a:latin typeface="Times New Roman" pitchFamily="65" charset="-122"/>
                <a:ea typeface="宋体" pitchFamily="65" charset="-122"/>
              </a:rPr>
              <a:t>的!”我又开始劝奶奶。</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“这房子咋了?不能住人?你们不都是在这房子中出生的吗?”耳背的爷爷显然是听到了我的</a:t>
            </a:r>
            <a:r>
              <a:t/>
            </a:r>
            <a:br/>
            <a:r>
              <a:rPr lang="zh-CN" altLang="en-US" sz="1530" kern="0" dirty="0" smtClean="0">
                <a:solidFill>
                  <a:srgbClr val="000000"/>
                </a:solidFill>
                <a:latin typeface="Times New Roman" pitchFamily="65" charset="-122"/>
                <a:ea typeface="宋体" pitchFamily="65" charset="-122"/>
              </a:rPr>
              <a:t>话,像吵架似的嚷嚷着,固执的表情完全是一个三岁小孩子的模样,令我好气又好笑。</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“不就图你们有个根,有个老家吗?”奶奶边往锅中下饺子边说。</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我正用勺子搅着下到锅中的饺子,听到这儿鼻子一酸。</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吃饭时,照例,爷爷、奶奶一个劲儿地劝我多吃。</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149936"/>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“别夹了,我都吃饱了,现在都流行减肥,哪有像你们孙女这么胖的!”我夸张地比画着。</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“咱可不减,把胃都减坏了!”他几乎是对着我吼了。</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我要走了,爷爷让我捎上那一罐醉枣。“这七棵枣树真是老了,今年才结了半筐枣子!”我听</a:t>
            </a:r>
            <a:r>
              <a:rPr sz="1500" dirty="0"/>
              <a:t/>
            </a:r>
            <a:br>
              <a:rPr sz="1500" dirty="0"/>
            </a:br>
            <a:r>
              <a:rPr lang="zh-CN" altLang="en-US" sz="1500" kern="0" dirty="0" smtClean="0">
                <a:solidFill>
                  <a:srgbClr val="000000"/>
                </a:solidFill>
                <a:latin typeface="Times New Roman" pitchFamily="65" charset="-122"/>
                <a:ea typeface="宋体" pitchFamily="65" charset="-122"/>
              </a:rPr>
              <a:t>到了他喉咙里发出两声似有似无的叹息声,很轻很轻,却只好装作没有听见,低头快步地走出家</a:t>
            </a:r>
            <a:r>
              <a:rPr sz="1500" dirty="0"/>
              <a:t/>
            </a:r>
            <a:br>
              <a:rPr sz="1500" dirty="0"/>
            </a:br>
            <a:r>
              <a:rPr lang="zh-CN" altLang="en-US" sz="1500" kern="0" dirty="0" smtClean="0">
                <a:solidFill>
                  <a:srgbClr val="000000"/>
                </a:solidFill>
                <a:latin typeface="Times New Roman" pitchFamily="65" charset="-122"/>
                <a:ea typeface="宋体" pitchFamily="65" charset="-122"/>
              </a:rPr>
              <a:t>门。</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还是奶奶送我到村口公路上等车。患气管炎的爷爷不常出门,无论是谁回老家,总是奶奶送出</a:t>
            </a:r>
            <a:r>
              <a:rPr sz="1500" dirty="0"/>
              <a:t/>
            </a:r>
            <a:br>
              <a:rPr sz="1500" dirty="0"/>
            </a:br>
            <a:r>
              <a:rPr lang="zh-CN" altLang="en-US" sz="1500" kern="0" dirty="0" smtClean="0">
                <a:solidFill>
                  <a:srgbClr val="000000"/>
                </a:solidFill>
                <a:latin typeface="Times New Roman" pitchFamily="65" charset="-122"/>
                <a:ea typeface="宋体" pitchFamily="65" charset="-122"/>
              </a:rPr>
              <a:t>屋门、院子,一直送到村口。</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一个没有老家的人是没有根的。爷爷和奶奶就像这院中七棵老枣树的根,铁铸石雕的根,屹立</a:t>
            </a:r>
            <a:r>
              <a:rPr sz="1500" dirty="0"/>
              <a:t/>
            </a:r>
            <a:br>
              <a:rPr sz="1500" dirty="0"/>
            </a:br>
            <a:r>
              <a:rPr lang="zh-CN" altLang="en-US" sz="1500" kern="0" dirty="0" smtClean="0">
                <a:solidFill>
                  <a:srgbClr val="000000"/>
                </a:solidFill>
                <a:latin typeface="Times New Roman" pitchFamily="65" charset="-122"/>
                <a:ea typeface="宋体" pitchFamily="65" charset="-122"/>
              </a:rPr>
              <a:t>不倒的根。他们用生命培育出的儿女像极了一颗颗晶莹透亮的红枣,所以不论我们的外表多</a:t>
            </a:r>
            <a:r>
              <a:rPr sz="1500" dirty="0"/>
              <a:t/>
            </a:r>
            <a:br>
              <a:rPr sz="1500" dirty="0"/>
            </a:br>
            <a:r>
              <a:rPr lang="zh-CN" altLang="en-US" sz="1500" kern="0" dirty="0" smtClean="0">
                <a:solidFill>
                  <a:srgbClr val="000000"/>
                </a:solidFill>
                <a:latin typeface="Times New Roman" pitchFamily="65" charset="-122"/>
                <a:ea typeface="宋体" pitchFamily="65" charset="-122"/>
              </a:rPr>
              <a:t>鲜亮、滋味多甘甜,依然不能离开这深深扎根地下、已然融入血脉的生命之根——哪怕他们</a:t>
            </a:r>
            <a:r>
              <a:rPr sz="1500" dirty="0"/>
              <a:t/>
            </a:r>
            <a:br>
              <a:rPr sz="1500" dirty="0"/>
            </a:br>
            <a:r>
              <a:rPr lang="zh-CN" altLang="en-US" sz="1500" kern="0" dirty="0" smtClean="0">
                <a:solidFill>
                  <a:srgbClr val="000000"/>
                </a:solidFill>
                <a:latin typeface="Times New Roman" pitchFamily="65" charset="-122"/>
                <a:ea typeface="宋体" pitchFamily="65" charset="-122"/>
              </a:rPr>
              <a:t>走了一段崎岖难行的人生路,耗尽了全部心血、力气,只剩下了风烛残年的躯壳。</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奶奶目送我坐上了公交车。汽车缓缓开动,我慢慢地远离了老家,最后消失在我视线里的是奶</a:t>
            </a:r>
            <a:r>
              <a:rPr sz="1500" dirty="0"/>
              <a:t/>
            </a:r>
            <a:br>
              <a:rPr sz="1500" dirty="0"/>
            </a:br>
            <a:r>
              <a:rPr lang="zh-CN" altLang="en-US" sz="1500" kern="0" dirty="0" smtClean="0">
                <a:solidFill>
                  <a:srgbClr val="000000"/>
                </a:solidFill>
                <a:latin typeface="Times New Roman" pitchFamily="65" charset="-122"/>
                <a:ea typeface="宋体" pitchFamily="65" charset="-122"/>
              </a:rPr>
              <a:t>奶那顶枣红色的绒线帽。</a:t>
            </a:r>
            <a:endParaRPr lang="zh-CN" altLang="en-US" sz="1500" dirty="0"/>
          </a:p>
          <a:p>
            <a:pPr marL="0" indent="0" eaLnBrk="0" latinLnBrk="1" hangingPunct="0">
              <a:lnSpc>
                <a:spcPct val="150000"/>
              </a:lnSpc>
              <a:spcBef>
                <a:spcPts val="0"/>
              </a:spcBef>
              <a:buNone/>
            </a:pPr>
            <a:r>
              <a:rPr lang="zh-CN" altLang="en-US" sz="1500" kern="0" dirty="0" smtClean="0">
                <a:solidFill>
                  <a:srgbClr val="000000"/>
                </a:solidFill>
                <a:latin typeface="Times New Roman" pitchFamily="65" charset="-122"/>
                <a:ea typeface="宋体" pitchFamily="65" charset="-122"/>
              </a:rPr>
              <a:t>我紧紧地捧着那罐醉枣,不禁陶醉在了那浓浓的枣香和深深的思念之中。</a:t>
            </a:r>
            <a:endParaRPr lang="en-US" altLang="zh-CN" sz="1500" kern="0" dirty="0" smtClean="0">
              <a:solidFill>
                <a:srgbClr val="000000"/>
              </a:solidFill>
              <a:latin typeface="Times New Roman" pitchFamily="65" charset="-122"/>
              <a:ea typeface="宋体" pitchFamily="65" charset="-122"/>
            </a:endParaRPr>
          </a:p>
          <a:p>
            <a:pPr eaLnBrk="0" latinLnBrk="1" hangingPunct="0">
              <a:lnSpc>
                <a:spcPct val="150000"/>
              </a:lnSpc>
            </a:pPr>
            <a:r>
              <a:rPr lang="zh-CN" altLang="en-US" sz="1500" kern="0" dirty="0" smtClean="0">
                <a:solidFill>
                  <a:srgbClr val="000000"/>
                </a:solidFill>
                <a:latin typeface="Times New Roman" pitchFamily="65" charset="-122"/>
                <a:ea typeface="宋体" pitchFamily="65" charset="-122"/>
              </a:rPr>
              <a:t>(选文有删改)</a:t>
            </a:r>
            <a:endParaRPr lang="zh-CN" altLang="en-US" sz="1500" dirty="0" smtClean="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4" name="组合 3"/>
          <p:cNvGrpSpPr/>
          <p:nvPr/>
        </p:nvGrpSpPr>
        <p:grpSpPr>
          <a:xfrm>
            <a:off x="539750" y="1080000"/>
            <a:ext cx="8127250" cy="4904004"/>
            <a:chOff x="539750" y="1080000"/>
            <a:chExt cx="8127250" cy="4904004"/>
          </a:xfrm>
        </p:grpSpPr>
        <p:sp>
          <p:nvSpPr>
            <p:cNvPr id="2" name="TextBox 2"/>
            <p:cNvSpPr txBox="1"/>
            <p:nvPr/>
          </p:nvSpPr>
          <p:spPr>
            <a:xfrm>
              <a:off x="540000" y="1080000"/>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1.文中插叙“童年打枣”的场景有什么作用?(4分)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2.“唉,这棵枣树也老了!”这句话表达了奶奶怎样的情感?(3分)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3.请赏析文中画线的语句。(6分)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4.本文标题为“枣香醉人”,有人认为也能以“根”为标题,你认可哪一个?请阐明理由。(4分)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5.下列对本文的理解与分析,</a:t>
              </a:r>
              <a:r>
                <a:rPr lang="zh-CN" altLang="en-US" sz="1530" u="sng" kern="0" dirty="0" smtClean="0">
                  <a:solidFill>
                    <a:srgbClr val="000000"/>
                  </a:solidFill>
                  <a:latin typeface="Times New Roman" pitchFamily="65" charset="-122"/>
                  <a:ea typeface="宋体" pitchFamily="65" charset="-122"/>
                </a:rPr>
                <a:t>不正确</a:t>
              </a:r>
              <a:r>
                <a:rPr lang="zh-CN" altLang="en-US" sz="1530" kern="0" dirty="0" smtClean="0">
                  <a:solidFill>
                    <a:srgbClr val="000000"/>
                  </a:solidFill>
                  <a:latin typeface="Times New Roman" pitchFamily="65" charset="-122"/>
                  <a:ea typeface="宋体" pitchFamily="65" charset="-122"/>
                </a:rPr>
                <a:t>的两项是(4分)</a:t>
              </a:r>
              <a:r>
                <a:rPr lang="zh-CN" altLang="en-US" sz="1197" kern="0" spc="333" dirty="0" smtClean="0">
                  <a:solidFill>
                    <a:srgbClr val="000000"/>
                  </a:solidFill>
                  <a:latin typeface="Times New Roman" pitchFamily="65" charset="-122"/>
                  <a:ea typeface="宋体" pitchFamily="65" charset="-122"/>
                </a:rPr>
                <a:t> </a:t>
              </a:r>
              <a:r>
                <a:rPr lang="zh-CN" altLang="en-US" sz="1530" kern="0" dirty="0" smtClean="0">
                  <a:solidFill>
                    <a:srgbClr val="000000"/>
                  </a:solidFill>
                  <a:latin typeface="Times New Roman" pitchFamily="65" charset="-122"/>
                  <a:ea typeface="宋体" pitchFamily="65" charset="-122"/>
                </a:rPr>
                <a:t>(　　)</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A.文章描写雪后乡村的荒凉寒冷,是为了突出爷爷奶奶坚守老家的可贵品质。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B.奶奶说他们很壮实,经常包饺子,这都是为了不让“我”担心,宽慰“我”而说的。</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C.文章结尾再次提到了奶奶“那顶枣红色的绒线帽”,首尾呼应,表现了“我”对爷爷奶奶的</a:t>
              </a:r>
              <a:r>
                <a:rPr dirty="0"/>
                <a:t/>
              </a:r>
              <a:br>
                <a:rPr dirty="0"/>
              </a:br>
              <a:r>
                <a:rPr lang="zh-CN" altLang="en-US" sz="1530" kern="0" dirty="0" smtClean="0">
                  <a:solidFill>
                    <a:srgbClr val="000000"/>
                  </a:solidFill>
                  <a:latin typeface="Times New Roman" pitchFamily="65" charset="-122"/>
                  <a:ea typeface="宋体" pitchFamily="65" charset="-122"/>
                </a:rPr>
                <a:t>依依不舍之情。</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D.爷爷是个固执的倔老头,跟“我”说话像吵架似的,他“吼”的背后是和奶奶一样的对孙辈</a:t>
              </a:r>
              <a:r>
                <a:rPr dirty="0"/>
                <a:t/>
              </a:r>
              <a:br>
                <a:rPr dirty="0"/>
              </a:br>
              <a:r>
                <a:rPr lang="zh-CN" altLang="en-US" sz="1530" kern="0" dirty="0" smtClean="0">
                  <a:solidFill>
                    <a:srgbClr val="000000"/>
                  </a:solidFill>
                  <a:latin typeface="Times New Roman" pitchFamily="65" charset="-122"/>
                  <a:ea typeface="宋体" pitchFamily="65" charset="-122"/>
                </a:rPr>
                <a:t>的关心体贴。</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E.文章在塑造爷爷奶奶形象时运用了细节描写、心理描写、语言描写、肖像描写等手法。</a:t>
              </a:r>
              <a:endParaRPr lang="zh-CN" altLang="en-US" dirty="0"/>
            </a:p>
          </p:txBody>
        </p:sp>
        <p:sp>
          <p:nvSpPr>
            <p:cNvPr id="3" name="TextBox 2"/>
            <p:cNvSpPr txBox="1"/>
            <p:nvPr/>
          </p:nvSpPr>
          <p:spPr>
            <a:xfrm>
              <a:off x="539750" y="5277657"/>
              <a:ext cx="8127000" cy="706347"/>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6.《枣香醉人》这篇文章引发我们对广受社会关注的“空巢老人”问题的思考,请谈谈你的</a:t>
              </a:r>
              <a:r>
                <a:rPr dirty="0"/>
                <a:t/>
              </a:r>
              <a:br>
                <a:rPr dirty="0"/>
              </a:br>
              <a:r>
                <a:rPr lang="zh-CN" altLang="en-US" sz="1530" kern="0" dirty="0" smtClean="0">
                  <a:solidFill>
                    <a:srgbClr val="000000"/>
                  </a:solidFill>
                  <a:latin typeface="Times New Roman" pitchFamily="65" charset="-122"/>
                  <a:ea typeface="宋体" pitchFamily="65" charset="-122"/>
                </a:rPr>
                <a:t>看法。要求:自选角度,限80~100字。(7分)</a:t>
              </a:r>
              <a:endParaRPr lang="zh-CN" altLang="en-US" dirty="0"/>
            </a:p>
          </p:txBody>
        </p:sp>
      </p:gr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973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四、</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1.</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回忆童年快乐,表现浓浓亲情,增添生活气息;昔日的热闹,反衬出爷爷奶奶晚年的冷</a:t>
            </a:r>
            <a:r>
              <a:rPr dirty="0"/>
              <a:t/>
            </a:r>
            <a:br>
              <a:rPr dirty="0"/>
            </a:br>
            <a:r>
              <a:rPr lang="zh-CN" altLang="en-US" sz="1530" kern="0" dirty="0" smtClean="0">
                <a:solidFill>
                  <a:srgbClr val="000000"/>
                </a:solidFill>
                <a:latin typeface="Times New Roman" pitchFamily="65" charset="-122"/>
                <a:ea typeface="宋体" pitchFamily="65" charset="-122"/>
              </a:rPr>
              <a:t>清。</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文中插叙童年快乐的画面,旨在与现实形成对比,体会这种对比营造的效果。</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2.</a:t>
            </a:r>
            <a:r>
              <a:rPr lang="zh-CN" altLang="en-US" sz="1530" b="1" kern="0" dirty="0" smtClean="0">
                <a:solidFill>
                  <a:srgbClr val="000000"/>
                </a:solidFill>
                <a:latin typeface="Times New Roman" pitchFamily="65" charset="-122"/>
                <a:ea typeface="宋体" pitchFamily="65" charset="-122"/>
              </a:rPr>
              <a:t>答案　</a:t>
            </a:r>
            <a:r>
              <a:rPr lang="zh-CN" altLang="en-US" sz="1530" kern="0" dirty="0" smtClean="0">
                <a:solidFill>
                  <a:srgbClr val="000000"/>
                </a:solidFill>
                <a:latin typeface="Times New Roman" pitchFamily="65" charset="-122"/>
                <a:ea typeface="宋体" pitchFamily="65" charset="-122"/>
              </a:rPr>
              <a:t>叹惜枣树的老去,体现了奶奶对老树的深厚感情;奶奶借枣树的老去感慨自己的衰</a:t>
            </a:r>
            <a:r>
              <a:rPr dirty="0"/>
              <a:t/>
            </a:r>
            <a:br>
              <a:rPr dirty="0"/>
            </a:br>
            <a:r>
              <a:rPr lang="zh-CN" altLang="en-US" sz="1530" kern="0" dirty="0" smtClean="0">
                <a:solidFill>
                  <a:srgbClr val="000000"/>
                </a:solidFill>
                <a:latin typeface="Times New Roman" pitchFamily="65" charset="-122"/>
                <a:ea typeface="宋体" pitchFamily="65" charset="-122"/>
              </a:rPr>
              <a:t>老。</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结合前文第四段,明确枣树与两位老人的关系;结合后文第十八、十九、二十段,明确两</a:t>
            </a:r>
            <a:r>
              <a:rPr dirty="0"/>
              <a:t/>
            </a:r>
            <a:br>
              <a:rPr dirty="0"/>
            </a:br>
            <a:r>
              <a:rPr lang="zh-CN" altLang="en-US" sz="1530" kern="0" dirty="0" smtClean="0">
                <a:solidFill>
                  <a:srgbClr val="000000"/>
                </a:solidFill>
                <a:latin typeface="Times New Roman" pitchFamily="65" charset="-122"/>
                <a:ea typeface="宋体" pitchFamily="65" charset="-122"/>
              </a:rPr>
              <a:t>位老人与枣树与时间的关系,不难得出对枣树的感慨,同时也是对自身和时间的感叹。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3.</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排比、反复,衬托;句式整齐,语意层进,情感浓烈;借枣树感念爷爷奶奶日复一日的辛</a:t>
            </a:r>
            <a:r>
              <a:rPr dirty="0"/>
              <a:t/>
            </a:r>
            <a:br>
              <a:rPr dirty="0"/>
            </a:br>
            <a:r>
              <a:rPr lang="zh-CN" altLang="en-US" sz="1530" kern="0" dirty="0" smtClean="0">
                <a:solidFill>
                  <a:srgbClr val="000000"/>
                </a:solidFill>
                <a:latin typeface="Times New Roman" pitchFamily="65" charset="-122"/>
                <a:ea typeface="宋体" pitchFamily="65" charset="-122"/>
              </a:rPr>
              <a:t>勤付出,表达了对他们日益衰老的感叹之情。</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首先,从修辞手法上赏析,排比与反复,增强了文章的表达效果。用枣树的特点(结满枣</a:t>
            </a:r>
            <a:r>
              <a:rPr dirty="0"/>
              <a:t/>
            </a:r>
            <a:br>
              <a:rPr dirty="0"/>
            </a:br>
            <a:r>
              <a:rPr lang="zh-CN" altLang="en-US" sz="1530" kern="0" dirty="0" smtClean="0">
                <a:solidFill>
                  <a:srgbClr val="000000"/>
                </a:solidFill>
                <a:latin typeface="Times New Roman" pitchFamily="65" charset="-122"/>
                <a:ea typeface="宋体" pitchFamily="65" charset="-122"/>
              </a:rPr>
              <a:t>子、树皮脱落、果实越来越少)折射出老人的特点(日夜操劳、衰老)。其次,体会语句的情感,</a:t>
            </a:r>
            <a:r>
              <a:rPr dirty="0"/>
              <a:t/>
            </a:r>
            <a:br>
              <a:rPr dirty="0"/>
            </a:br>
            <a:r>
              <a:rPr lang="zh-CN" altLang="en-US" sz="1530" kern="0" dirty="0" smtClean="0">
                <a:solidFill>
                  <a:srgbClr val="000000"/>
                </a:solidFill>
                <a:latin typeface="Times New Roman" pitchFamily="65" charset="-122"/>
                <a:ea typeface="宋体" pitchFamily="65" charset="-122"/>
              </a:rPr>
              <a:t>由老人日夜操劳同时也日渐衰老的现实,引发作者的感慨。</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4.</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(示例1)枣香醉人:“枣”是情感寄托物;“枣香醉人”实际是亲情“醉”人,有助于表</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4898649"/>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现文章主题;文章以“醉枣”起,以“醉枣”结,首尾呼应。</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(示例2)根:“根”是文章的主题思想所在;“没有老家的人是没有根的”;老房、老树、老人</a:t>
            </a:r>
            <a:r>
              <a:rPr dirty="0"/>
              <a:t/>
            </a:r>
            <a:br>
              <a:rPr dirty="0"/>
            </a:br>
            <a:r>
              <a:rPr lang="zh-CN" altLang="en-US" sz="1530" kern="0" dirty="0" smtClean="0">
                <a:solidFill>
                  <a:srgbClr val="000000"/>
                </a:solidFill>
                <a:latin typeface="Times New Roman" pitchFamily="65" charset="-122"/>
                <a:ea typeface="宋体" pitchFamily="65" charset="-122"/>
              </a:rPr>
              <a:t>构成“我”的生命之根和精神依托。</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无论认可哪一种观点,首先都应准确、鲜明地表明态度。选择原标题应明确“枣香”</a:t>
            </a:r>
            <a:r>
              <a:rPr dirty="0"/>
              <a:t/>
            </a:r>
            <a:br>
              <a:rPr dirty="0"/>
            </a:br>
            <a:r>
              <a:rPr lang="zh-CN" altLang="en-US" sz="1530" kern="0" dirty="0" smtClean="0">
                <a:solidFill>
                  <a:srgbClr val="000000"/>
                </a:solidFill>
                <a:latin typeface="Times New Roman" pitchFamily="65" charset="-122"/>
                <a:ea typeface="宋体" pitchFamily="65" charset="-122"/>
              </a:rPr>
              <a:t>是贯穿全文的线索,在首尾两次出现达到的表达效果。结合文本相关内容赏析,“醉人”的不</a:t>
            </a:r>
            <a:r>
              <a:rPr dirty="0"/>
              <a:t/>
            </a:r>
            <a:br>
              <a:rPr dirty="0"/>
            </a:br>
            <a:r>
              <a:rPr lang="zh-CN" altLang="en-US" sz="1530" kern="0" dirty="0" smtClean="0">
                <a:solidFill>
                  <a:srgbClr val="000000"/>
                </a:solidFill>
                <a:latin typeface="Times New Roman" pitchFamily="65" charset="-122"/>
                <a:ea typeface="宋体" pitchFamily="65" charset="-122"/>
              </a:rPr>
              <a:t>仅仅是醉枣的香气,更是两位老人对自己深深的关爱与对“我”的影响。选择“根”为标题</a:t>
            </a:r>
            <a:r>
              <a:rPr dirty="0"/>
              <a:t/>
            </a:r>
            <a:br>
              <a:rPr dirty="0"/>
            </a:br>
            <a:r>
              <a:rPr lang="zh-CN" altLang="en-US" sz="1530" kern="0" dirty="0" smtClean="0">
                <a:solidFill>
                  <a:srgbClr val="000000"/>
                </a:solidFill>
                <a:latin typeface="Times New Roman" pitchFamily="65" charset="-122"/>
                <a:ea typeface="宋体" pitchFamily="65" charset="-122"/>
              </a:rPr>
              <a:t>应明确“根”是一种象征。“不就图你们有个根,有个老家吗?” “没有老家的人是没有根</a:t>
            </a:r>
            <a:r>
              <a:rPr dirty="0"/>
              <a:t/>
            </a:r>
            <a:br>
              <a:rPr dirty="0"/>
            </a:br>
            <a:r>
              <a:rPr lang="zh-CN" altLang="en-US" sz="1530" kern="0" dirty="0" smtClean="0">
                <a:solidFill>
                  <a:srgbClr val="000000"/>
                </a:solidFill>
                <a:latin typeface="Times New Roman" pitchFamily="65" charset="-122"/>
                <a:ea typeface="宋体" pitchFamily="65" charset="-122"/>
              </a:rPr>
              <a:t>的。”将根与老家联系在一起,分析理解老家、老人、老树在作者情感中的地位。两种观点</a:t>
            </a:r>
            <a:r>
              <a:rPr dirty="0"/>
              <a:t/>
            </a:r>
            <a:br>
              <a:rPr dirty="0"/>
            </a:br>
            <a:r>
              <a:rPr lang="zh-CN" altLang="en-US" sz="1530" kern="0" dirty="0" smtClean="0">
                <a:solidFill>
                  <a:srgbClr val="000000"/>
                </a:solidFill>
                <a:latin typeface="Times New Roman" pitchFamily="65" charset="-122"/>
                <a:ea typeface="宋体" pitchFamily="65" charset="-122"/>
              </a:rPr>
              <a:t>只要言之成理即可,注意不要脱离文章进行分析。</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5.</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AE　A.“是为了突出爷爷奶奶坚守老家的可贵品质”错误,应是通过奶奶在寒风中</a:t>
            </a:r>
            <a:r>
              <a:rPr dirty="0"/>
              <a:t/>
            </a:r>
            <a:br>
              <a:rPr dirty="0"/>
            </a:br>
            <a:r>
              <a:rPr lang="zh-CN" altLang="en-US" sz="1530" kern="0" dirty="0" smtClean="0">
                <a:solidFill>
                  <a:srgbClr val="000000"/>
                </a:solidFill>
                <a:latin typeface="Times New Roman" pitchFamily="65" charset="-122"/>
                <a:ea typeface="宋体" pitchFamily="65" charset="-122"/>
              </a:rPr>
              <a:t>的等待,突出两位老人对“我”的关爱。E.塑造爷爷奶奶形象时没有运用心理描写。</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6.</a:t>
            </a:r>
            <a:r>
              <a:rPr lang="zh-CN" altLang="en-US" sz="1530" b="1" kern="0" dirty="0" smtClean="0">
                <a:solidFill>
                  <a:srgbClr val="000000"/>
                </a:solidFill>
                <a:latin typeface="Times New Roman" pitchFamily="65" charset="-122"/>
                <a:ea typeface="宋体" pitchFamily="65" charset="-122"/>
              </a:rPr>
              <a:t>答案</a:t>
            </a:r>
            <a:r>
              <a:rPr lang="zh-CN" altLang="en-US" sz="1530" kern="0" dirty="0" smtClean="0">
                <a:solidFill>
                  <a:srgbClr val="000000"/>
                </a:solidFill>
                <a:latin typeface="Times New Roman" pitchFamily="65" charset="-122"/>
                <a:ea typeface="宋体" pitchFamily="65" charset="-122"/>
              </a:rPr>
              <a:t>　(示例1)中国人的家庭观念历来浓厚,因此“空巢老人”问题还应通过传统的家庭养</a:t>
            </a:r>
            <a:r>
              <a:rPr dirty="0"/>
              <a:t/>
            </a:r>
            <a:br>
              <a:rPr dirty="0"/>
            </a:br>
            <a:r>
              <a:rPr lang="zh-CN" altLang="en-US" sz="1530" kern="0" dirty="0" smtClean="0">
                <a:solidFill>
                  <a:srgbClr val="000000"/>
                </a:solidFill>
                <a:latin typeface="Times New Roman" pitchFamily="65" charset="-122"/>
                <a:ea typeface="宋体" pitchFamily="65" charset="-122"/>
              </a:rPr>
              <a:t>老方式解决。在物质生活高度发展的今天,老人更看重的是心灵的慰藉,所以家人的关爱、亲</a:t>
            </a:r>
            <a:r>
              <a:rPr dirty="0"/>
              <a:t/>
            </a:r>
            <a:br>
              <a:rPr dirty="0"/>
            </a:br>
            <a:r>
              <a:rPr lang="zh-CN" altLang="en-US" sz="1530" kern="0" dirty="0" smtClean="0">
                <a:solidFill>
                  <a:srgbClr val="000000"/>
                </a:solidFill>
                <a:latin typeface="Times New Roman" pitchFamily="65" charset="-122"/>
                <a:ea typeface="宋体" pitchFamily="65" charset="-122"/>
              </a:rPr>
              <a:t>情的温暖才是抚慰老人孤寂内心的灵丹妙药。</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2119042"/>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(示例2)“空巢老人”问题不单是家庭问题,更是严峻的社会问题。社会应承担起更多的责任,</a:t>
            </a:r>
            <a:r>
              <a:rPr dirty="0"/>
              <a:t/>
            </a:r>
            <a:br>
              <a:rPr dirty="0"/>
            </a:br>
            <a:r>
              <a:rPr lang="zh-CN" altLang="en-US" sz="1530" kern="0" dirty="0" smtClean="0">
                <a:solidFill>
                  <a:srgbClr val="000000"/>
                </a:solidFill>
                <a:latin typeface="Times New Roman" pitchFamily="65" charset="-122"/>
                <a:ea typeface="宋体" pitchFamily="65" charset="-122"/>
              </a:rPr>
              <a:t>帮助“空巢老人”排解内心的孤独,重新树立独立生活的自信。社会的力量让老人能够找到</a:t>
            </a:r>
            <a:r>
              <a:rPr dirty="0"/>
              <a:t/>
            </a:r>
            <a:br>
              <a:rPr dirty="0"/>
            </a:br>
            <a:r>
              <a:rPr lang="zh-CN" altLang="en-US" sz="1530" kern="0" dirty="0" smtClean="0">
                <a:solidFill>
                  <a:srgbClr val="000000"/>
                </a:solidFill>
                <a:latin typeface="Times New Roman" pitchFamily="65" charset="-122"/>
                <a:ea typeface="宋体" pitchFamily="65" charset="-122"/>
              </a:rPr>
              <a:t>更多家庭之外的快乐,让老人空巢不空心。</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可选角度:个人、家庭、社会、政府,伦理、道德、法律等。</a:t>
            </a:r>
            <a:endParaRPr lang="zh-CN" altLang="en-US" dirty="0"/>
          </a:p>
          <a:p>
            <a:pPr marL="0" indent="0" eaLnBrk="0" latinLnBrk="1" hangingPunct="0">
              <a:lnSpc>
                <a:spcPct val="150000"/>
              </a:lnSpc>
              <a:spcBef>
                <a:spcPts val="0"/>
              </a:spcBef>
              <a:buNone/>
            </a:pPr>
            <a:r>
              <a:rPr lang="zh-CN" altLang="en-US" sz="1530" b="1" kern="0" dirty="0" smtClean="0">
                <a:solidFill>
                  <a:srgbClr val="000000"/>
                </a:solidFill>
                <a:latin typeface="Times New Roman" pitchFamily="65" charset="-122"/>
                <a:ea typeface="宋体" pitchFamily="65" charset="-122"/>
              </a:rPr>
              <a:t>解析</a:t>
            </a:r>
            <a:r>
              <a:rPr lang="zh-CN" altLang="en-US" sz="1530" kern="0" dirty="0" smtClean="0">
                <a:solidFill>
                  <a:srgbClr val="000000"/>
                </a:solidFill>
                <a:latin typeface="Times New Roman" pitchFamily="65" charset="-122"/>
                <a:ea typeface="宋体" pitchFamily="65" charset="-122"/>
              </a:rPr>
              <a:t>　内容上要围绕“空巢老人”这一问题展开,要有自己的观点,且观点要鲜明清晰,表达要</a:t>
            </a:r>
            <a:r>
              <a:rPr dirty="0"/>
              <a:t/>
            </a:r>
            <a:br>
              <a:rPr dirty="0"/>
            </a:br>
            <a:r>
              <a:rPr lang="zh-CN" altLang="en-US" sz="1530" kern="0" dirty="0" smtClean="0">
                <a:solidFill>
                  <a:srgbClr val="000000"/>
                </a:solidFill>
                <a:latin typeface="Times New Roman" pitchFamily="65" charset="-122"/>
                <a:ea typeface="宋体" pitchFamily="65" charset="-122"/>
              </a:rPr>
              <a:t>简明得体(字数限制),逻辑要严密。</a:t>
            </a:r>
            <a:endParaRPr lang="zh-CN" altLang="en-US"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2325458"/>
            <a:ext cx="8127000" cy="4238083"/>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一、(2018南通二模,13—16)阅读下面的作品,完成1—4题。(20分)</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失乐园</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师 陀</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①乡下人一年到头娱乐的时候很少,至少在我们乡下是如此:端午不喝雄黄酒,仲秋不赏月,除</a:t>
            </a:r>
            <a:r>
              <a:rPr dirty="0"/>
              <a:t/>
            </a:r>
            <a:br>
              <a:rPr dirty="0"/>
            </a:br>
            <a:r>
              <a:rPr lang="zh-CN" altLang="en-US" sz="1530" kern="0" dirty="0" smtClean="0">
                <a:solidFill>
                  <a:srgbClr val="000000"/>
                </a:solidFill>
                <a:latin typeface="Times New Roman" pitchFamily="65" charset="-122"/>
                <a:ea typeface="宋体" pitchFamily="65" charset="-122"/>
              </a:rPr>
              <a:t>却上坟照例烧化纸钱外,大抵与平日无异。只有上元节,孩子们得到一只花纸糊的灯笼已喜出</a:t>
            </a:r>
            <a:r>
              <a:rPr dirty="0"/>
              <a:t/>
            </a:r>
            <a:br>
              <a:rPr dirty="0"/>
            </a:br>
            <a:r>
              <a:rPr lang="zh-CN" altLang="en-US" sz="1530" kern="0" dirty="0" smtClean="0">
                <a:solidFill>
                  <a:srgbClr val="000000"/>
                </a:solidFill>
                <a:latin typeface="Times New Roman" pitchFamily="65" charset="-122"/>
                <a:ea typeface="宋体" pitchFamily="65" charset="-122"/>
              </a:rPr>
              <a:t>望外,间或有人肯破费买两筒小号“花子”放放,简直要动员全村上下了。这村子小而穷,从不</a:t>
            </a:r>
            <a:r>
              <a:rPr dirty="0"/>
              <a:t/>
            </a:r>
            <a:br>
              <a:rPr dirty="0"/>
            </a:br>
            <a:r>
              <a:rPr lang="zh-CN" altLang="en-US" sz="1530" kern="0" dirty="0" smtClean="0">
                <a:solidFill>
                  <a:srgbClr val="000000"/>
                </a:solidFill>
                <a:latin typeface="Times New Roman" pitchFamily="65" charset="-122"/>
                <a:ea typeface="宋体" pitchFamily="65" charset="-122"/>
              </a:rPr>
              <a:t>曾有大事件值得记述;它一年到头都被宁静的空气包围着,只好用寂寞去形容。</a:t>
            </a:r>
            <a:endParaRPr lang="zh-CN" altLang="en-US" dirty="0"/>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②然而孩子们正也和别处的毫无差别,总不肯让寂寞重重压到身上,让时光白白逝去。孩子们</a:t>
            </a:r>
            <a:r>
              <a:rPr dirty="0"/>
              <a:t/>
            </a:r>
            <a:br>
              <a:rPr dirty="0"/>
            </a:br>
            <a:r>
              <a:rPr lang="zh-CN" altLang="en-US" sz="1530" kern="0" dirty="0" smtClean="0">
                <a:solidFill>
                  <a:srgbClr val="000000"/>
                </a:solidFill>
                <a:latin typeface="Times New Roman" pitchFamily="65" charset="-122"/>
                <a:ea typeface="宋体" pitchFamily="65" charset="-122"/>
              </a:rPr>
              <a:t>有着自己的世界,那就是禾场。每当秋后,场上已收拾得干干净净,月亮照着光光坦坦的场面,</a:t>
            </a:r>
            <a:r>
              <a:rPr dirty="0"/>
              <a:t/>
            </a:r>
            <a:br>
              <a:rPr dirty="0"/>
            </a:br>
            <a:r>
              <a:rPr lang="zh-CN" altLang="en-US" sz="1530" kern="0" dirty="0" smtClean="0">
                <a:solidFill>
                  <a:srgbClr val="000000"/>
                </a:solidFill>
                <a:latin typeface="Times New Roman" pitchFamily="65" charset="-122"/>
                <a:ea typeface="宋体" pitchFamily="65" charset="-122"/>
              </a:rPr>
              <a:t>晚饭后就热闹起来了。此刻,</a:t>
            </a:r>
            <a:r>
              <a:rPr lang="zh-CN" altLang="en-US" sz="1530" u="sng" kern="0" dirty="0" smtClean="0">
                <a:solidFill>
                  <a:srgbClr val="000000"/>
                </a:solidFill>
                <a:latin typeface="Times New Roman" pitchFamily="65" charset="-122"/>
                <a:ea typeface="宋体" pitchFamily="65" charset="-122"/>
              </a:rPr>
              <a:t>毫无什么虚实变幻的禾场,成了孩子们的乐园</a:t>
            </a:r>
            <a:r>
              <a:rPr lang="zh-CN" altLang="en-US" sz="1530" kern="0" dirty="0" smtClean="0">
                <a:solidFill>
                  <a:srgbClr val="000000"/>
                </a:solidFill>
                <a:latin typeface="Times New Roman" pitchFamily="65" charset="-122"/>
                <a:ea typeface="宋体" pitchFamily="65" charset="-122"/>
              </a:rPr>
              <a:t>。禾场一被孩子们</a:t>
            </a:r>
            <a:r>
              <a:rPr dirty="0"/>
              <a:t/>
            </a:r>
            <a:br>
              <a:rPr dirty="0"/>
            </a:br>
            <a:r>
              <a:rPr lang="zh-CN" altLang="en-US" sz="1530" kern="0" dirty="0" smtClean="0">
                <a:solidFill>
                  <a:srgbClr val="000000"/>
                </a:solidFill>
                <a:latin typeface="Times New Roman" pitchFamily="65" charset="-122"/>
                <a:ea typeface="宋体" pitchFamily="65" charset="-122"/>
              </a:rPr>
              <a:t>占领,就绝不会再是简单的了。他们也会翻出许多花样。其中有一种叫作“老鳖晒盖”,是要</a:t>
            </a:r>
            <a:r>
              <a:rPr dirty="0"/>
              <a:t/>
            </a:r>
            <a:br>
              <a:rPr dirty="0"/>
            </a:br>
            <a:r>
              <a:rPr lang="zh-CN" altLang="en-US" sz="1530" kern="0" dirty="0" smtClean="0">
                <a:solidFill>
                  <a:srgbClr val="000000"/>
                </a:solidFill>
                <a:latin typeface="Times New Roman" pitchFamily="65" charset="-122"/>
                <a:ea typeface="宋体" pitchFamily="65" charset="-122"/>
              </a:rPr>
              <a:t>四个人前后左右四角站正,一个人上去,脚蹬住后两人的肩膀,手抓住前两人的肩膀,一气向前</a:t>
            </a:r>
            <a:endParaRPr lang="zh-CN" altLang="en-US" dirty="0"/>
          </a:p>
        </p:txBody>
      </p:sp>
      <p:grpSp>
        <p:nvGrpSpPr>
          <p:cNvPr id="3" name="组合 7"/>
          <p:cNvGrpSpPr/>
          <p:nvPr/>
        </p:nvGrpSpPr>
        <p:grpSpPr>
          <a:xfrm>
            <a:off x="3295650" y="915923"/>
            <a:ext cx="2543175" cy="549275"/>
            <a:chOff x="3899266" y="4430468"/>
            <a:chExt cx="1716088" cy="371475"/>
          </a:xfrm>
        </p:grpSpPr>
        <p:pic>
          <p:nvPicPr>
            <p:cNvPr id="4" name="Picture 2" descr="E:\2016年\图书出版\2017版 53B教参\教参课件\栏目图.png"/>
            <p:cNvPicPr>
              <a:picLocks noChangeAspect="1"/>
            </p:cNvPicPr>
            <p:nvPr/>
          </p:nvPicPr>
          <p:blipFill>
            <a:blip r:embed="rId4" cstate="print"/>
            <a:stretch>
              <a:fillRect/>
            </a:stretch>
          </p:blipFill>
          <p:spPr>
            <a:xfrm>
              <a:off x="3899266" y="4430468"/>
              <a:ext cx="1716088" cy="371475"/>
            </a:xfrm>
            <a:prstGeom prst="rect">
              <a:avLst/>
            </a:prstGeom>
            <a:noFill/>
            <a:ln w="9525">
              <a:noFill/>
            </a:ln>
          </p:spPr>
        </p:pic>
        <p:sp>
          <p:nvSpPr>
            <p:cNvPr id="5" name="矩形 6"/>
            <p:cNvSpPr/>
            <p:nvPr/>
          </p:nvSpPr>
          <p:spPr>
            <a:xfrm>
              <a:off x="4069440" y="4456352"/>
              <a:ext cx="946098" cy="311352"/>
            </a:xfrm>
            <a:prstGeom prst="rect">
              <a:avLst/>
            </a:prstGeom>
            <a:noFill/>
            <a:ln w="9525">
              <a:noFill/>
            </a:ln>
          </p:spPr>
          <p:txBody>
            <a:bodyPr wrap="none">
              <a:spAutoFit/>
            </a:bodyPr>
            <a:lstStyle/>
            <a:p>
              <a:r>
                <a:rPr lang="zh-CN" altLang="en-US" sz="2400" dirty="0">
                  <a:solidFill>
                    <a:schemeClr val="bg1"/>
                  </a:solidFill>
                  <a:latin typeface="微软雅黑" panose="020B0503020204020204" charset="-122"/>
                  <a:ea typeface="微软雅黑" panose="020B0503020204020204" charset="-122"/>
                </a:rPr>
                <a:t>三年模拟</a:t>
              </a:r>
            </a:p>
          </p:txBody>
        </p:sp>
      </p:grpSp>
      <p:sp>
        <p:nvSpPr>
          <p:cNvPr id="6" name="TextBox 11"/>
          <p:cNvSpPr txBox="1"/>
          <p:nvPr/>
        </p:nvSpPr>
        <p:spPr>
          <a:xfrm>
            <a:off x="2235042" y="1480438"/>
            <a:ext cx="4687502" cy="907171"/>
          </a:xfrm>
          <a:prstGeom prst="rect">
            <a:avLst/>
          </a:prstGeom>
          <a:noFill/>
          <a:ln w="9525">
            <a:noFill/>
          </a:ln>
        </p:spPr>
        <p:txBody>
          <a:bodyPr wrap="none">
            <a:spAutoFit/>
          </a:bodyPr>
          <a:lstStyle/>
          <a:p>
            <a:pPr marL="0" indent="0" algn="ctr" eaLnBrk="0" latinLnBrk="1" hangingPunct="0">
              <a:lnSpc>
                <a:spcPct val="150000"/>
              </a:lnSpc>
              <a:spcBef>
                <a:spcPts val="140"/>
              </a:spcBef>
              <a:buNone/>
            </a:pPr>
            <a:r>
              <a:rPr lang="zh-CN" altLang="en-US" sz="2000" dirty="0">
                <a:latin typeface="黑体" panose="02010609060101010101" pitchFamily="49" charset="-122"/>
                <a:ea typeface="黑体" panose="02010609060101010101" pitchFamily="49" charset="-122"/>
                <a:sym typeface="+mn-ea"/>
              </a:rPr>
              <a:t>A组  </a:t>
            </a:r>
            <a:r>
              <a:rPr lang="zh-CN" altLang="en-US" sz="2000" dirty="0" smtClean="0">
                <a:latin typeface="黑体" panose="02010609060101010101" pitchFamily="49" charset="-122"/>
                <a:ea typeface="黑体" panose="02010609060101010101" pitchFamily="49" charset="-122"/>
                <a:sym typeface="+mn-ea"/>
              </a:rPr>
              <a:t>201</a:t>
            </a:r>
            <a:r>
              <a:rPr lang="en-US" altLang="zh-CN" sz="2000" dirty="0" smtClean="0">
                <a:latin typeface="黑体" panose="02010609060101010101" pitchFamily="49" charset="-122"/>
                <a:ea typeface="黑体" panose="02010609060101010101" pitchFamily="49" charset="-122"/>
                <a:sym typeface="+mn-ea"/>
              </a:rPr>
              <a:t>6</a:t>
            </a:r>
            <a:r>
              <a:rPr lang="zh-CN" altLang="en-US" sz="2000" dirty="0" smtClean="0">
                <a:latin typeface="黑体" panose="02010609060101010101" pitchFamily="49" charset="-122"/>
                <a:ea typeface="黑体" panose="02010609060101010101" pitchFamily="49" charset="-122"/>
                <a:sym typeface="+mn-ea"/>
              </a:rPr>
              <a:t>—201</a:t>
            </a:r>
            <a:r>
              <a:rPr lang="en-US" altLang="zh-CN" sz="2000" dirty="0" smtClean="0">
                <a:latin typeface="黑体" panose="02010609060101010101" pitchFamily="49" charset="-122"/>
                <a:ea typeface="黑体" panose="02010609060101010101" pitchFamily="49" charset="-122"/>
                <a:sym typeface="+mn-ea"/>
              </a:rPr>
              <a:t>8</a:t>
            </a:r>
            <a:r>
              <a:rPr lang="zh-CN" altLang="en-US" sz="2000" dirty="0" smtClean="0">
                <a:latin typeface="黑体" panose="02010609060101010101" pitchFamily="49" charset="-122"/>
                <a:ea typeface="黑体" panose="02010609060101010101" pitchFamily="49" charset="-122"/>
                <a:sym typeface="+mn-ea"/>
              </a:rPr>
              <a:t>年</a:t>
            </a:r>
            <a:r>
              <a:rPr lang="zh-CN" altLang="en-US" sz="2000" dirty="0">
                <a:latin typeface="黑体" panose="02010609060101010101" pitchFamily="49" charset="-122"/>
                <a:ea typeface="黑体" panose="02010609060101010101" pitchFamily="49" charset="-122"/>
                <a:sym typeface="+mn-ea"/>
              </a:rPr>
              <a:t>高考模拟·基础题组</a:t>
            </a:r>
            <a:endParaRPr lang="zh-CN" altLang="en-US" sz="2000" dirty="0">
              <a:solidFill>
                <a:schemeClr val="tx1"/>
              </a:solidFill>
              <a:latin typeface="黑体" panose="02010609060101010101" pitchFamily="49" charset="-122"/>
              <a:ea typeface="黑体" panose="02010609060101010101" pitchFamily="49" charset="-122"/>
              <a:sym typeface="+mn-ea"/>
            </a:endParaRPr>
          </a:p>
          <a:p>
            <a:pPr algn="ctr" eaLnBrk="0" latinLnBrk="1" hangingPunct="0">
              <a:lnSpc>
                <a:spcPct val="150000"/>
              </a:lnSpc>
            </a:pPr>
            <a:r>
              <a:rPr lang="zh-CN" altLang="en-US" sz="1400" kern="0" dirty="0" smtClean="0">
                <a:solidFill>
                  <a:srgbClr val="000000"/>
                </a:solidFill>
                <a:latin typeface="Times New Roman" pitchFamily="65" charset="-122"/>
                <a:ea typeface="宋体" pitchFamily="65" charset="-122"/>
              </a:rPr>
              <a:t>每题建议用时20分钟</a:t>
            </a:r>
            <a:endParaRPr lang="zh-CN" altLang="en-US" sz="1400" dirty="0"/>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extBox 2"/>
          <p:cNvSpPr txBox="1"/>
          <p:nvPr/>
        </p:nvSpPr>
        <p:spPr>
          <a:xfrm>
            <a:off x="540000" y="1080000"/>
            <a:ext cx="8127000" cy="5220000"/>
          </a:xfrm>
          <a:prstGeom prst="rect">
            <a:avLst/>
          </a:prstGeom>
          <a:noFill/>
        </p:spPr>
        <p:txBody>
          <a:bodyPr wrap="square" lIns="0" tIns="0" rIns="0" bIns="0" rtlCol="0">
            <a:spAutoFit/>
          </a:bodyPr>
          <a:lstStyle/>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跑去的,有些类似叠罗汉。还有多种是摆起阵势,双方一问一答,然后以力量的盛衰决胜负的。</a:t>
            </a:r>
            <a:r>
              <a:t/>
            </a:r>
            <a:br/>
            <a:r>
              <a:rPr lang="zh-CN" altLang="en-US" sz="1530" kern="0" dirty="0" smtClean="0">
                <a:solidFill>
                  <a:srgbClr val="000000"/>
                </a:solidFill>
                <a:latin typeface="Times New Roman" pitchFamily="65" charset="-122"/>
                <a:ea typeface="宋体" pitchFamily="65" charset="-122"/>
              </a:rPr>
              <a:t>这些游戏大都非常幼稚、简单,可是孩子们是真心地在玩,确给岑寂的乡村添上一抹生气。</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③自然,孩子们之所以玩耍,并非为点缀村坊冷落的门面,他们还没学会遮掩丑恶,他们只知道</a:t>
            </a:r>
            <a:r>
              <a:t/>
            </a:r>
            <a:br/>
            <a:r>
              <a:rPr lang="zh-CN" altLang="en-US" sz="1530" kern="0" dirty="0" smtClean="0">
                <a:solidFill>
                  <a:srgbClr val="000000"/>
                </a:solidFill>
                <a:latin typeface="Times New Roman" pitchFamily="65" charset="-122"/>
                <a:ea typeface="宋体" pitchFamily="65" charset="-122"/>
              </a:rPr>
              <a:t>娱乐。乡野的各种玩法究竟有多大价值,我不曾作过估计,但和学校里规定的一比,也不逊色。</a:t>
            </a:r>
            <a:r>
              <a:t/>
            </a:r>
            <a:br/>
            <a:r>
              <a:rPr lang="zh-CN" altLang="en-US" sz="1530" kern="0" dirty="0" smtClean="0">
                <a:solidFill>
                  <a:srgbClr val="000000"/>
                </a:solidFill>
                <a:latin typeface="Times New Roman" pitchFamily="65" charset="-122"/>
                <a:ea typeface="宋体" pitchFamily="65" charset="-122"/>
              </a:rPr>
              <a:t>即便这野蛮的玩法也要失去,岂不是大可哀哉?</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④我失去乐园是因为父亲送我进学校,随后他故去了,我也到了成年,便不得不按一般成年人那</a:t>
            </a:r>
            <a:r>
              <a:t/>
            </a:r>
            <a:br/>
            <a:r>
              <a:rPr lang="zh-CN" altLang="en-US" sz="1530" kern="0" dirty="0" smtClean="0">
                <a:solidFill>
                  <a:srgbClr val="000000"/>
                </a:solidFill>
                <a:latin typeface="Times New Roman" pitchFamily="65" charset="-122"/>
                <a:ea typeface="宋体" pitchFamily="65" charset="-122"/>
              </a:rPr>
              <a:t>样去生活,所以是极其平常的。倘若仍跑到那叫作乐园的禾场上,参进那小小的队伍中去,纵然</a:t>
            </a:r>
            <a:r>
              <a:t/>
            </a:r>
            <a:br/>
            <a:r>
              <a:rPr lang="zh-CN" altLang="en-US" sz="1530" kern="0" dirty="0" smtClean="0">
                <a:solidFill>
                  <a:srgbClr val="000000"/>
                </a:solidFill>
                <a:latin typeface="Times New Roman" pitchFamily="65" charset="-122"/>
                <a:ea typeface="宋体" pitchFamily="65" charset="-122"/>
              </a:rPr>
              <a:t>是月下的夜间,恐怕也要引起不平常的反响的吧。我已经不是孩子。有时坐下来好久,明明对</a:t>
            </a:r>
            <a:r>
              <a:t/>
            </a:r>
            <a:br/>
            <a:r>
              <a:rPr lang="zh-CN" altLang="en-US" sz="1530" kern="0" dirty="0" smtClean="0">
                <a:solidFill>
                  <a:srgbClr val="000000"/>
                </a:solidFill>
                <a:latin typeface="Times New Roman" pitchFamily="65" charset="-122"/>
                <a:ea typeface="宋体" pitchFamily="65" charset="-122"/>
              </a:rPr>
              <a:t>着纸壁,却看见一群孩子在捉捕,在逃避,在吵闹,而且连呼哨也听见了。人生中不可避免的哀</a:t>
            </a:r>
            <a:r>
              <a:t/>
            </a:r>
            <a:br/>
            <a:r>
              <a:rPr lang="zh-CN" altLang="en-US" sz="1530" kern="0" dirty="0" smtClean="0">
                <a:solidFill>
                  <a:srgbClr val="000000"/>
                </a:solidFill>
                <a:latin typeface="Times New Roman" pitchFamily="65" charset="-122"/>
                <a:ea typeface="宋体" pitchFamily="65" charset="-122"/>
              </a:rPr>
              <a:t>伤便一一来了。</a:t>
            </a:r>
            <a:endParaRPr lang="zh-CN" altLang="en-US"/>
          </a:p>
          <a:p>
            <a:pPr marL="0" indent="0" eaLnBrk="0" latinLnBrk="1" hangingPunct="0">
              <a:lnSpc>
                <a:spcPct val="150000"/>
              </a:lnSpc>
              <a:spcBef>
                <a:spcPts val="0"/>
              </a:spcBef>
              <a:buNone/>
            </a:pPr>
            <a:r>
              <a:rPr lang="zh-CN" altLang="en-US" sz="1530" kern="0" dirty="0" smtClean="0">
                <a:solidFill>
                  <a:srgbClr val="000000"/>
                </a:solidFill>
                <a:latin typeface="Times New Roman" pitchFamily="65" charset="-122"/>
                <a:ea typeface="宋体" pitchFamily="65" charset="-122"/>
              </a:rPr>
              <a:t>⑤前年偶尔因着变故回到家里,第一个想起的便是禾场上的乐园。那是一个初冬的夜晚,天气</a:t>
            </a:r>
            <a:r>
              <a:t/>
            </a:r>
            <a:br/>
            <a:r>
              <a:rPr lang="zh-CN" altLang="en-US" sz="1530" kern="0" dirty="0" smtClean="0">
                <a:solidFill>
                  <a:srgbClr val="000000"/>
                </a:solidFill>
                <a:latin typeface="Times New Roman" pitchFamily="65" charset="-122"/>
                <a:ea typeface="宋体" pitchFamily="65" charset="-122"/>
              </a:rPr>
              <a:t>还不很冷,一地好月光,连树木也都照得像童话中才应有的;想来场上一定大热闹,该借以温一</a:t>
            </a:r>
            <a:r>
              <a:t/>
            </a:r>
            <a:br/>
            <a:r>
              <a:rPr lang="zh-CN" altLang="en-US" sz="1530" kern="0" dirty="0" smtClean="0">
                <a:solidFill>
                  <a:srgbClr val="000000"/>
                </a:solidFill>
                <a:latin typeface="Times New Roman" pitchFamily="65" charset="-122"/>
                <a:ea typeface="宋体" pitchFamily="65" charset="-122"/>
              </a:rPr>
              <a:t>温旧梦。可是禾场上一个人影也看不见,连吵闹声、呼哨声像一起被冷然的月光扫去了个干</a:t>
            </a:r>
            <a:r>
              <a:t/>
            </a:r>
            <a:br/>
            <a:r>
              <a:rPr lang="zh-CN" altLang="en-US" sz="1530" kern="0" dirty="0" smtClean="0">
                <a:solidFill>
                  <a:srgbClr val="000000"/>
                </a:solidFill>
                <a:latin typeface="Times New Roman" pitchFamily="65" charset="-122"/>
                <a:ea typeface="宋体" pitchFamily="65" charset="-122"/>
              </a:rPr>
              <a:t>净。街上呢,也看不见有人似的东西活动。</a:t>
            </a:r>
            <a:endParaRPr lang="zh-CN" altLang="en-US"/>
          </a:p>
        </p:txBody>
      </p:sp>
    </p:spTree>
    <p:custDataLst>
      <p:custData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heme/theme1.xml><?xml version="1.0" encoding="utf-8"?>
<a:theme xmlns:a="http://schemas.openxmlformats.org/drawingml/2006/main" name="主题1">
  <a:themeElements>
    <a:clrScheme name="自定义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381750"/>
      </a:hlink>
      <a:folHlink>
        <a:srgbClr val="7030A0"/>
      </a:folHlink>
    </a:clrScheme>
    <a:fontScheme name="默认设计模板">
      <a:majorFont>
        <a:latin typeface="Arial"/>
        <a:ea typeface="宋体"/>
        <a:cs typeface=""/>
      </a:majorFont>
      <a:minorFont>
        <a:latin typeface="Arial"/>
        <a:ea typeface="宋体"/>
        <a:cs typeface=""/>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C6EED8"/>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10.xml.rels><?xml version="1.0" encoding="UTF-8" standalone="yes"?>
<Relationships xmlns="http://schemas.openxmlformats.org/package/2006/relationships"><Relationship Id="rId1" Type="http://schemas.openxmlformats.org/officeDocument/2006/relationships/customXmlProps" Target="itemProps10.xml"/></Relationships>
</file>

<file path=customXml/_rels/item100.xml.rels><?xml version="1.0" encoding="UTF-8" standalone="yes"?>
<Relationships xmlns="http://schemas.openxmlformats.org/package/2006/relationships"><Relationship Id="rId1" Type="http://schemas.openxmlformats.org/officeDocument/2006/relationships/customXmlProps" Target="itemProps100.xml"/></Relationships>
</file>

<file path=customXml/_rels/item101.xml.rels><?xml version="1.0" encoding="UTF-8" standalone="yes"?>
<Relationships xmlns="http://schemas.openxmlformats.org/package/2006/relationships"><Relationship Id="rId1" Type="http://schemas.openxmlformats.org/officeDocument/2006/relationships/customXmlProps" Target="itemProps101.xml"/></Relationships>
</file>

<file path=customXml/_rels/item102.xml.rels><?xml version="1.0" encoding="UTF-8" standalone="yes"?>
<Relationships xmlns="http://schemas.openxmlformats.org/package/2006/relationships"><Relationship Id="rId1" Type="http://schemas.openxmlformats.org/officeDocument/2006/relationships/customXmlProps" Target="itemProps102.xml"/></Relationships>
</file>

<file path=customXml/_rels/item103.xml.rels><?xml version="1.0" encoding="UTF-8" standalone="yes"?>
<Relationships xmlns="http://schemas.openxmlformats.org/package/2006/relationships"><Relationship Id="rId1" Type="http://schemas.openxmlformats.org/officeDocument/2006/relationships/customXmlProps" Target="itemProps103.xml"/></Relationships>
</file>

<file path=customXml/_rels/item104.xml.rels><?xml version="1.0" encoding="UTF-8" standalone="yes"?>
<Relationships xmlns="http://schemas.openxmlformats.org/package/2006/relationships"><Relationship Id="rId1" Type="http://schemas.openxmlformats.org/officeDocument/2006/relationships/customXmlProps" Target="itemProps104.xml"/></Relationships>
</file>

<file path=customXml/_rels/item105.xml.rels><?xml version="1.0" encoding="UTF-8" standalone="yes"?>
<Relationships xmlns="http://schemas.openxmlformats.org/package/2006/relationships"><Relationship Id="rId1" Type="http://schemas.openxmlformats.org/officeDocument/2006/relationships/customXmlProps" Target="itemProps105.xml"/></Relationships>
</file>

<file path=customXml/_rels/item106.xml.rels><?xml version="1.0" encoding="UTF-8" standalone="yes"?>
<Relationships xmlns="http://schemas.openxmlformats.org/package/2006/relationships"><Relationship Id="rId1" Type="http://schemas.openxmlformats.org/officeDocument/2006/relationships/customXmlProps" Target="itemProps106.xml"/></Relationships>
</file>

<file path=customXml/_rels/item107.xml.rels><?xml version="1.0" encoding="UTF-8" standalone="yes"?>
<Relationships xmlns="http://schemas.openxmlformats.org/package/2006/relationships"><Relationship Id="rId1" Type="http://schemas.openxmlformats.org/officeDocument/2006/relationships/customXmlProps" Target="itemProps107.xml"/></Relationships>
</file>

<file path=customXml/_rels/item108.xml.rels><?xml version="1.0" encoding="UTF-8" standalone="yes"?>
<Relationships xmlns="http://schemas.openxmlformats.org/package/2006/relationships"><Relationship Id="rId1" Type="http://schemas.openxmlformats.org/officeDocument/2006/relationships/customXmlProps" Target="itemProps108.xml"/></Relationships>
</file>

<file path=customXml/_rels/item109.xml.rels><?xml version="1.0" encoding="UTF-8" standalone="yes"?>
<Relationships xmlns="http://schemas.openxmlformats.org/package/2006/relationships"><Relationship Id="rId1" Type="http://schemas.openxmlformats.org/officeDocument/2006/relationships/customXmlProps" Target="itemProps109.xml"/></Relationships>
</file>

<file path=customXml/_rels/item11.xml.rels><?xml version="1.0" encoding="UTF-8" standalone="yes"?>
<Relationships xmlns="http://schemas.openxmlformats.org/package/2006/relationships"><Relationship Id="rId1" Type="http://schemas.openxmlformats.org/officeDocument/2006/relationships/customXmlProps" Target="itemProps11.xml"/></Relationships>
</file>

<file path=customXml/_rels/item110.xml.rels><?xml version="1.0" encoding="UTF-8" standalone="yes"?>
<Relationships xmlns="http://schemas.openxmlformats.org/package/2006/relationships"><Relationship Id="rId1" Type="http://schemas.openxmlformats.org/officeDocument/2006/relationships/customXmlProps" Target="itemProps110.xml"/></Relationships>
</file>

<file path=customXml/_rels/item111.xml.rels><?xml version="1.0" encoding="UTF-8" standalone="yes"?>
<Relationships xmlns="http://schemas.openxmlformats.org/package/2006/relationships"><Relationship Id="rId1" Type="http://schemas.openxmlformats.org/officeDocument/2006/relationships/customXmlProps" Target="itemProps111.xml"/></Relationships>
</file>

<file path=customXml/_rels/item112.xml.rels><?xml version="1.0" encoding="UTF-8" standalone="yes"?>
<Relationships xmlns="http://schemas.openxmlformats.org/package/2006/relationships"><Relationship Id="rId1" Type="http://schemas.openxmlformats.org/officeDocument/2006/relationships/customXmlProps" Target="itemProps112.xml"/></Relationships>
</file>

<file path=customXml/_rels/item113.xml.rels><?xml version="1.0" encoding="UTF-8" standalone="yes"?>
<Relationships xmlns="http://schemas.openxmlformats.org/package/2006/relationships"><Relationship Id="rId1" Type="http://schemas.openxmlformats.org/officeDocument/2006/relationships/customXmlProps" Target="itemProps113.xml"/></Relationships>
</file>

<file path=customXml/_rels/item114.xml.rels><?xml version="1.0" encoding="UTF-8" standalone="yes"?>
<Relationships xmlns="http://schemas.openxmlformats.org/package/2006/relationships"><Relationship Id="rId1" Type="http://schemas.openxmlformats.org/officeDocument/2006/relationships/customXmlProps" Target="itemProps114.xml"/></Relationships>
</file>

<file path=customXml/_rels/item115.xml.rels><?xml version="1.0" encoding="UTF-8" standalone="yes"?>
<Relationships xmlns="http://schemas.openxmlformats.org/package/2006/relationships"><Relationship Id="rId1" Type="http://schemas.openxmlformats.org/officeDocument/2006/relationships/customXmlProps" Target="itemProps115.xml"/></Relationships>
</file>

<file path=customXml/_rels/item116.xml.rels><?xml version="1.0" encoding="UTF-8" standalone="yes"?>
<Relationships xmlns="http://schemas.openxmlformats.org/package/2006/relationships"><Relationship Id="rId1" Type="http://schemas.openxmlformats.org/officeDocument/2006/relationships/customXmlProps" Target="itemProps116.xml"/></Relationships>
</file>

<file path=customXml/_rels/item117.xml.rels><?xml version="1.0" encoding="UTF-8" standalone="yes"?>
<Relationships xmlns="http://schemas.openxmlformats.org/package/2006/relationships"><Relationship Id="rId1" Type="http://schemas.openxmlformats.org/officeDocument/2006/relationships/customXmlProps" Target="itemProps117.xml"/></Relationships>
</file>

<file path=customXml/_rels/item118.xml.rels><?xml version="1.0" encoding="UTF-8" standalone="yes"?>
<Relationships xmlns="http://schemas.openxmlformats.org/package/2006/relationships"><Relationship Id="rId1" Type="http://schemas.openxmlformats.org/officeDocument/2006/relationships/customXmlProps" Target="itemProps118.xml"/></Relationships>
</file>

<file path=customXml/_rels/item119.xml.rels><?xml version="1.0" encoding="UTF-8" standalone="yes"?>
<Relationships xmlns="http://schemas.openxmlformats.org/package/2006/relationships"><Relationship Id="rId1" Type="http://schemas.openxmlformats.org/officeDocument/2006/relationships/customXmlProps" Target="itemProps119.xml"/></Relationships>
</file>

<file path=customXml/_rels/item12.xml.rels><?xml version="1.0" encoding="UTF-8" standalone="yes"?>
<Relationships xmlns="http://schemas.openxmlformats.org/package/2006/relationships"><Relationship Id="rId1" Type="http://schemas.openxmlformats.org/officeDocument/2006/relationships/customXmlProps" Target="itemProps12.xml"/></Relationships>
</file>

<file path=customXml/_rels/item120.xml.rels><?xml version="1.0" encoding="UTF-8" standalone="yes"?>
<Relationships xmlns="http://schemas.openxmlformats.org/package/2006/relationships"><Relationship Id="rId1" Type="http://schemas.openxmlformats.org/officeDocument/2006/relationships/customXmlProps" Target="itemProps120.xml"/></Relationships>
</file>

<file path=customXml/_rels/item121.xml.rels><?xml version="1.0" encoding="UTF-8" standalone="yes"?>
<Relationships xmlns="http://schemas.openxmlformats.org/package/2006/relationships"><Relationship Id="rId1" Type="http://schemas.openxmlformats.org/officeDocument/2006/relationships/customXmlProps" Target="itemProps121.xml"/></Relationships>
</file>

<file path=customXml/_rels/item122.xml.rels><?xml version="1.0" encoding="UTF-8" standalone="yes"?>
<Relationships xmlns="http://schemas.openxmlformats.org/package/2006/relationships"><Relationship Id="rId1" Type="http://schemas.openxmlformats.org/officeDocument/2006/relationships/customXmlProps" Target="itemProps122.xml"/></Relationships>
</file>

<file path=customXml/_rels/item123.xml.rels><?xml version="1.0" encoding="UTF-8" standalone="yes"?>
<Relationships xmlns="http://schemas.openxmlformats.org/package/2006/relationships"><Relationship Id="rId1" Type="http://schemas.openxmlformats.org/officeDocument/2006/relationships/customXmlProps" Target="itemProps123.xml"/></Relationships>
</file>

<file path=customXml/_rels/item124.xml.rels><?xml version="1.0" encoding="UTF-8" standalone="yes"?>
<Relationships xmlns="http://schemas.openxmlformats.org/package/2006/relationships"><Relationship Id="rId1" Type="http://schemas.openxmlformats.org/officeDocument/2006/relationships/customXmlProps" Target="itemProps124.xml"/></Relationships>
</file>

<file path=customXml/_rels/item125.xml.rels><?xml version="1.0" encoding="UTF-8" standalone="yes"?>
<Relationships xmlns="http://schemas.openxmlformats.org/package/2006/relationships"><Relationship Id="rId1" Type="http://schemas.openxmlformats.org/officeDocument/2006/relationships/customXmlProps" Target="itemProps125.xml"/></Relationships>
</file>

<file path=customXml/_rels/item126.xml.rels><?xml version="1.0" encoding="UTF-8" standalone="yes"?>
<Relationships xmlns="http://schemas.openxmlformats.org/package/2006/relationships"><Relationship Id="rId1" Type="http://schemas.openxmlformats.org/officeDocument/2006/relationships/customXmlProps" Target="itemProps126.xml"/></Relationships>
</file>

<file path=customXml/_rels/item127.xml.rels><?xml version="1.0" encoding="UTF-8" standalone="yes"?>
<Relationships xmlns="http://schemas.openxmlformats.org/package/2006/relationships"><Relationship Id="rId1" Type="http://schemas.openxmlformats.org/officeDocument/2006/relationships/customXmlProps" Target="itemProps127.xml"/></Relationships>
</file>

<file path=customXml/_rels/item128.xml.rels><?xml version="1.0" encoding="UTF-8" standalone="yes"?>
<Relationships xmlns="http://schemas.openxmlformats.org/package/2006/relationships"><Relationship Id="rId1" Type="http://schemas.openxmlformats.org/officeDocument/2006/relationships/customXmlProps" Target="itemProps128.xml"/></Relationships>
</file>

<file path=customXml/_rels/item129.xml.rels><?xml version="1.0" encoding="UTF-8" standalone="yes"?>
<Relationships xmlns="http://schemas.openxmlformats.org/package/2006/relationships"><Relationship Id="rId1" Type="http://schemas.openxmlformats.org/officeDocument/2006/relationships/customXmlProps" Target="itemProps129.xml"/></Relationships>
</file>

<file path=customXml/_rels/item13.xml.rels><?xml version="1.0" encoding="UTF-8" standalone="yes"?>
<Relationships xmlns="http://schemas.openxmlformats.org/package/2006/relationships"><Relationship Id="rId1" Type="http://schemas.openxmlformats.org/officeDocument/2006/relationships/customXmlProps" Target="itemProps13.xml"/></Relationships>
</file>

<file path=customXml/_rels/item130.xml.rels><?xml version="1.0" encoding="UTF-8" standalone="yes"?>
<Relationships xmlns="http://schemas.openxmlformats.org/package/2006/relationships"><Relationship Id="rId1" Type="http://schemas.openxmlformats.org/officeDocument/2006/relationships/customXmlProps" Target="itemProps130.xml"/></Relationships>
</file>

<file path=customXml/_rels/item131.xml.rels><?xml version="1.0" encoding="UTF-8" standalone="yes"?>
<Relationships xmlns="http://schemas.openxmlformats.org/package/2006/relationships"><Relationship Id="rId1" Type="http://schemas.openxmlformats.org/officeDocument/2006/relationships/customXmlProps" Target="itemProps131.xml"/></Relationships>
</file>

<file path=customXml/_rels/item132.xml.rels><?xml version="1.0" encoding="UTF-8" standalone="yes"?>
<Relationships xmlns="http://schemas.openxmlformats.org/package/2006/relationships"><Relationship Id="rId1" Type="http://schemas.openxmlformats.org/officeDocument/2006/relationships/customXmlProps" Target="itemProps132.xml"/></Relationships>
</file>

<file path=customXml/_rels/item133.xml.rels><?xml version="1.0" encoding="UTF-8" standalone="yes"?>
<Relationships xmlns="http://schemas.openxmlformats.org/package/2006/relationships"><Relationship Id="rId1" Type="http://schemas.openxmlformats.org/officeDocument/2006/relationships/customXmlProps" Target="itemProps133.xml"/></Relationships>
</file>

<file path=customXml/_rels/item134.xml.rels><?xml version="1.0" encoding="UTF-8" standalone="yes"?>
<Relationships xmlns="http://schemas.openxmlformats.org/package/2006/relationships"><Relationship Id="rId1" Type="http://schemas.openxmlformats.org/officeDocument/2006/relationships/customXmlProps" Target="itemProps134.xml"/></Relationships>
</file>

<file path=customXml/_rels/item135.xml.rels><?xml version="1.0" encoding="UTF-8" standalone="yes"?>
<Relationships xmlns="http://schemas.openxmlformats.org/package/2006/relationships"><Relationship Id="rId1" Type="http://schemas.openxmlformats.org/officeDocument/2006/relationships/customXmlProps" Target="itemProps135.xml"/></Relationships>
</file>

<file path=customXml/_rels/item136.xml.rels><?xml version="1.0" encoding="UTF-8" standalone="yes"?>
<Relationships xmlns="http://schemas.openxmlformats.org/package/2006/relationships"><Relationship Id="rId1" Type="http://schemas.openxmlformats.org/officeDocument/2006/relationships/customXmlProps" Target="itemProps136.xml"/></Relationships>
</file>

<file path=customXml/_rels/item137.xml.rels><?xml version="1.0" encoding="UTF-8" standalone="yes"?>
<Relationships xmlns="http://schemas.openxmlformats.org/package/2006/relationships"><Relationship Id="rId1" Type="http://schemas.openxmlformats.org/officeDocument/2006/relationships/customXmlProps" Target="itemProps137.xml"/></Relationships>
</file>

<file path=customXml/_rels/item138.xml.rels><?xml version="1.0" encoding="UTF-8" standalone="yes"?>
<Relationships xmlns="http://schemas.openxmlformats.org/package/2006/relationships"><Relationship Id="rId1" Type="http://schemas.openxmlformats.org/officeDocument/2006/relationships/customXmlProps" Target="itemProps138.xml"/></Relationships>
</file>

<file path=customXml/_rels/item139.xml.rels><?xml version="1.0" encoding="UTF-8" standalone="yes"?>
<Relationships xmlns="http://schemas.openxmlformats.org/package/2006/relationships"><Relationship Id="rId1" Type="http://schemas.openxmlformats.org/officeDocument/2006/relationships/customXmlProps" Target="itemProps139.xml"/></Relationships>
</file>

<file path=customXml/_rels/item14.xml.rels><?xml version="1.0" encoding="UTF-8" standalone="yes"?>
<Relationships xmlns="http://schemas.openxmlformats.org/package/2006/relationships"><Relationship Id="rId1" Type="http://schemas.openxmlformats.org/officeDocument/2006/relationships/customXmlProps" Target="itemProps14.xml"/></Relationships>
</file>

<file path=customXml/_rels/item140.xml.rels><?xml version="1.0" encoding="UTF-8" standalone="yes"?>
<Relationships xmlns="http://schemas.openxmlformats.org/package/2006/relationships"><Relationship Id="rId1" Type="http://schemas.openxmlformats.org/officeDocument/2006/relationships/customXmlProps" Target="itemProps140.xml"/></Relationships>
</file>

<file path=customXml/_rels/item141.xml.rels><?xml version="1.0" encoding="UTF-8" standalone="yes"?>
<Relationships xmlns="http://schemas.openxmlformats.org/package/2006/relationships"><Relationship Id="rId1" Type="http://schemas.openxmlformats.org/officeDocument/2006/relationships/customXmlProps" Target="itemProps141.xml"/></Relationships>
</file>

<file path=customXml/_rels/item142.xml.rels><?xml version="1.0" encoding="UTF-8" standalone="yes"?>
<Relationships xmlns="http://schemas.openxmlformats.org/package/2006/relationships"><Relationship Id="rId1" Type="http://schemas.openxmlformats.org/officeDocument/2006/relationships/customXmlProps" Target="itemProps142.xml"/></Relationships>
</file>

<file path=customXml/_rels/item143.xml.rels><?xml version="1.0" encoding="UTF-8" standalone="yes"?>
<Relationships xmlns="http://schemas.openxmlformats.org/package/2006/relationships"><Relationship Id="rId1" Type="http://schemas.openxmlformats.org/officeDocument/2006/relationships/customXmlProps" Target="itemProps143.xml"/></Relationships>
</file>

<file path=customXml/_rels/item144.xml.rels><?xml version="1.0" encoding="UTF-8" standalone="yes"?>
<Relationships xmlns="http://schemas.openxmlformats.org/package/2006/relationships"><Relationship Id="rId1" Type="http://schemas.openxmlformats.org/officeDocument/2006/relationships/customXmlProps" Target="itemProps144.xml"/></Relationships>
</file>

<file path=customXml/_rels/item145.xml.rels><?xml version="1.0" encoding="UTF-8" standalone="yes"?>
<Relationships xmlns="http://schemas.openxmlformats.org/package/2006/relationships"><Relationship Id="rId1" Type="http://schemas.openxmlformats.org/officeDocument/2006/relationships/customXmlProps" Target="itemProps145.xml"/></Relationships>
</file>

<file path=customXml/_rels/item146.xml.rels><?xml version="1.0" encoding="UTF-8" standalone="yes"?>
<Relationships xmlns="http://schemas.openxmlformats.org/package/2006/relationships"><Relationship Id="rId1" Type="http://schemas.openxmlformats.org/officeDocument/2006/relationships/customXmlProps" Target="itemProps146.xml"/></Relationships>
</file>

<file path=customXml/_rels/item147.xml.rels><?xml version="1.0" encoding="UTF-8" standalone="yes"?>
<Relationships xmlns="http://schemas.openxmlformats.org/package/2006/relationships"><Relationship Id="rId1" Type="http://schemas.openxmlformats.org/officeDocument/2006/relationships/customXmlProps" Target="itemProps147.xml"/></Relationships>
</file>

<file path=customXml/_rels/item148.xml.rels><?xml version="1.0" encoding="UTF-8" standalone="yes"?>
<Relationships xmlns="http://schemas.openxmlformats.org/package/2006/relationships"><Relationship Id="rId1" Type="http://schemas.openxmlformats.org/officeDocument/2006/relationships/customXmlProps" Target="itemProps148.xml"/></Relationships>
</file>

<file path=customXml/_rels/item149.xml.rels><?xml version="1.0" encoding="UTF-8" standalone="yes"?>
<Relationships xmlns="http://schemas.openxmlformats.org/package/2006/relationships"><Relationship Id="rId1" Type="http://schemas.openxmlformats.org/officeDocument/2006/relationships/customXmlProps" Target="itemProps149.xml"/></Relationships>
</file>

<file path=customXml/_rels/item15.xml.rels><?xml version="1.0" encoding="UTF-8" standalone="yes"?>
<Relationships xmlns="http://schemas.openxmlformats.org/package/2006/relationships"><Relationship Id="rId1" Type="http://schemas.openxmlformats.org/officeDocument/2006/relationships/customXmlProps" Target="itemProps15.xml"/></Relationships>
</file>

<file path=customXml/_rels/item150.xml.rels><?xml version="1.0" encoding="UTF-8" standalone="yes"?>
<Relationships xmlns="http://schemas.openxmlformats.org/package/2006/relationships"><Relationship Id="rId1" Type="http://schemas.openxmlformats.org/officeDocument/2006/relationships/customXmlProps" Target="itemProps150.xml"/></Relationships>
</file>

<file path=customXml/_rels/item151.xml.rels><?xml version="1.0" encoding="UTF-8" standalone="yes"?>
<Relationships xmlns="http://schemas.openxmlformats.org/package/2006/relationships"><Relationship Id="rId1" Type="http://schemas.openxmlformats.org/officeDocument/2006/relationships/customXmlProps" Target="itemProps151.xml"/></Relationships>
</file>

<file path=customXml/_rels/item152.xml.rels><?xml version="1.0" encoding="UTF-8" standalone="yes"?>
<Relationships xmlns="http://schemas.openxmlformats.org/package/2006/relationships"><Relationship Id="rId1" Type="http://schemas.openxmlformats.org/officeDocument/2006/relationships/customXmlProps" Target="itemProps152.xml"/></Relationships>
</file>

<file path=customXml/_rels/item153.xml.rels><?xml version="1.0" encoding="UTF-8" standalone="yes"?>
<Relationships xmlns="http://schemas.openxmlformats.org/package/2006/relationships"><Relationship Id="rId1" Type="http://schemas.openxmlformats.org/officeDocument/2006/relationships/customXmlProps" Target="itemProps153.xml"/></Relationships>
</file>

<file path=customXml/_rels/item154.xml.rels><?xml version="1.0" encoding="UTF-8" standalone="yes"?>
<Relationships xmlns="http://schemas.openxmlformats.org/package/2006/relationships"><Relationship Id="rId1" Type="http://schemas.openxmlformats.org/officeDocument/2006/relationships/customXmlProps" Target="itemProps154.xml"/></Relationships>
</file>

<file path=customXml/_rels/item155.xml.rels><?xml version="1.0" encoding="UTF-8" standalone="yes"?>
<Relationships xmlns="http://schemas.openxmlformats.org/package/2006/relationships"><Relationship Id="rId1" Type="http://schemas.openxmlformats.org/officeDocument/2006/relationships/customXmlProps" Target="itemProps155.xml"/></Relationships>
</file>

<file path=customXml/_rels/item156.xml.rels><?xml version="1.0" encoding="UTF-8" standalone="yes"?>
<Relationships xmlns="http://schemas.openxmlformats.org/package/2006/relationships"><Relationship Id="rId1" Type="http://schemas.openxmlformats.org/officeDocument/2006/relationships/customXmlProps" Target="itemProps156.xml"/></Relationships>
</file>

<file path=customXml/_rels/item157.xml.rels><?xml version="1.0" encoding="UTF-8" standalone="yes"?>
<Relationships xmlns="http://schemas.openxmlformats.org/package/2006/relationships"><Relationship Id="rId1" Type="http://schemas.openxmlformats.org/officeDocument/2006/relationships/customXmlProps" Target="itemProps157.xml"/></Relationships>
</file>

<file path=customXml/_rels/item158.xml.rels><?xml version="1.0" encoding="UTF-8" standalone="yes"?>
<Relationships xmlns="http://schemas.openxmlformats.org/package/2006/relationships"><Relationship Id="rId1" Type="http://schemas.openxmlformats.org/officeDocument/2006/relationships/customXmlProps" Target="itemProps158.xml"/></Relationships>
</file>

<file path=customXml/_rels/item159.xml.rels><?xml version="1.0" encoding="UTF-8" standalone="yes"?>
<Relationships xmlns="http://schemas.openxmlformats.org/package/2006/relationships"><Relationship Id="rId1" Type="http://schemas.openxmlformats.org/officeDocument/2006/relationships/customXmlProps" Target="itemProps159.xml"/></Relationships>
</file>

<file path=customXml/_rels/item16.xml.rels><?xml version="1.0" encoding="UTF-8" standalone="yes"?>
<Relationships xmlns="http://schemas.openxmlformats.org/package/2006/relationships"><Relationship Id="rId1" Type="http://schemas.openxmlformats.org/officeDocument/2006/relationships/customXmlProps" Target="itemProps16.xml"/></Relationships>
</file>

<file path=customXml/_rels/item160.xml.rels><?xml version="1.0" encoding="UTF-8" standalone="yes"?>
<Relationships xmlns="http://schemas.openxmlformats.org/package/2006/relationships"><Relationship Id="rId1" Type="http://schemas.openxmlformats.org/officeDocument/2006/relationships/customXmlProps" Target="itemProps160.xml"/></Relationships>
</file>

<file path=customXml/_rels/item161.xml.rels><?xml version="1.0" encoding="UTF-8" standalone="yes"?>
<Relationships xmlns="http://schemas.openxmlformats.org/package/2006/relationships"><Relationship Id="rId1" Type="http://schemas.openxmlformats.org/officeDocument/2006/relationships/customXmlProps" Target="itemProps161.xml"/></Relationships>
</file>

<file path=customXml/_rels/item162.xml.rels><?xml version="1.0" encoding="UTF-8" standalone="yes"?>
<Relationships xmlns="http://schemas.openxmlformats.org/package/2006/relationships"><Relationship Id="rId1" Type="http://schemas.openxmlformats.org/officeDocument/2006/relationships/customXmlProps" Target="itemProps162.xml"/></Relationships>
</file>

<file path=customXml/_rels/item163.xml.rels><?xml version="1.0" encoding="UTF-8" standalone="yes"?>
<Relationships xmlns="http://schemas.openxmlformats.org/package/2006/relationships"><Relationship Id="rId1" Type="http://schemas.openxmlformats.org/officeDocument/2006/relationships/customXmlProps" Target="itemProps163.xml"/></Relationships>
</file>

<file path=customXml/_rels/item164.xml.rels><?xml version="1.0" encoding="UTF-8" standalone="yes"?>
<Relationships xmlns="http://schemas.openxmlformats.org/package/2006/relationships"><Relationship Id="rId1" Type="http://schemas.openxmlformats.org/officeDocument/2006/relationships/customXmlProps" Target="itemProps164.xml"/></Relationships>
</file>

<file path=customXml/_rels/item165.xml.rels><?xml version="1.0" encoding="UTF-8" standalone="yes"?>
<Relationships xmlns="http://schemas.openxmlformats.org/package/2006/relationships"><Relationship Id="rId1" Type="http://schemas.openxmlformats.org/officeDocument/2006/relationships/customXmlProps" Target="itemProps165.xml"/></Relationships>
</file>

<file path=customXml/_rels/item166.xml.rels><?xml version="1.0" encoding="UTF-8" standalone="yes"?>
<Relationships xmlns="http://schemas.openxmlformats.org/package/2006/relationships"><Relationship Id="rId1" Type="http://schemas.openxmlformats.org/officeDocument/2006/relationships/customXmlProps" Target="itemProps166.xml"/></Relationships>
</file>

<file path=customXml/_rels/item167.xml.rels><?xml version="1.0" encoding="UTF-8" standalone="yes"?>
<Relationships xmlns="http://schemas.openxmlformats.org/package/2006/relationships"><Relationship Id="rId1" Type="http://schemas.openxmlformats.org/officeDocument/2006/relationships/customXmlProps" Target="itemProps167.xml"/></Relationships>
</file>

<file path=customXml/_rels/item168.xml.rels><?xml version="1.0" encoding="UTF-8" standalone="yes"?>
<Relationships xmlns="http://schemas.openxmlformats.org/package/2006/relationships"><Relationship Id="rId1" Type="http://schemas.openxmlformats.org/officeDocument/2006/relationships/customXmlProps" Target="itemProps168.xml"/></Relationships>
</file>

<file path=customXml/_rels/item169.xml.rels><?xml version="1.0" encoding="UTF-8" standalone="yes"?>
<Relationships xmlns="http://schemas.openxmlformats.org/package/2006/relationships"><Relationship Id="rId1" Type="http://schemas.openxmlformats.org/officeDocument/2006/relationships/customXmlProps" Target="itemProps169.xml"/></Relationships>
</file>

<file path=customXml/_rels/item17.xml.rels><?xml version="1.0" encoding="UTF-8" standalone="yes"?>
<Relationships xmlns="http://schemas.openxmlformats.org/package/2006/relationships"><Relationship Id="rId1" Type="http://schemas.openxmlformats.org/officeDocument/2006/relationships/customXmlProps" Target="itemProps17.xml"/></Relationships>
</file>

<file path=customXml/_rels/item170.xml.rels><?xml version="1.0" encoding="UTF-8" standalone="yes"?>
<Relationships xmlns="http://schemas.openxmlformats.org/package/2006/relationships"><Relationship Id="rId1" Type="http://schemas.openxmlformats.org/officeDocument/2006/relationships/customXmlProps" Target="itemProps170.xml"/></Relationships>
</file>

<file path=customXml/_rels/item171.xml.rels><?xml version="1.0" encoding="UTF-8" standalone="yes"?>
<Relationships xmlns="http://schemas.openxmlformats.org/package/2006/relationships"><Relationship Id="rId1" Type="http://schemas.openxmlformats.org/officeDocument/2006/relationships/customXmlProps" Target="itemProps171.xml"/></Relationships>
</file>

<file path=customXml/_rels/item172.xml.rels><?xml version="1.0" encoding="UTF-8" standalone="yes"?>
<Relationships xmlns="http://schemas.openxmlformats.org/package/2006/relationships"><Relationship Id="rId1" Type="http://schemas.openxmlformats.org/officeDocument/2006/relationships/customXmlProps" Target="itemProps172.xml"/></Relationships>
</file>

<file path=customXml/_rels/item173.xml.rels><?xml version="1.0" encoding="UTF-8" standalone="yes"?>
<Relationships xmlns="http://schemas.openxmlformats.org/package/2006/relationships"><Relationship Id="rId1" Type="http://schemas.openxmlformats.org/officeDocument/2006/relationships/customXmlProps" Target="itemProps173.xml"/></Relationships>
</file>

<file path=customXml/_rels/item174.xml.rels><?xml version="1.0" encoding="UTF-8" standalone="yes"?>
<Relationships xmlns="http://schemas.openxmlformats.org/package/2006/relationships"><Relationship Id="rId1" Type="http://schemas.openxmlformats.org/officeDocument/2006/relationships/customXmlProps" Target="itemProps174.xml"/></Relationships>
</file>

<file path=customXml/_rels/item175.xml.rels><?xml version="1.0" encoding="UTF-8" standalone="yes"?>
<Relationships xmlns="http://schemas.openxmlformats.org/package/2006/relationships"><Relationship Id="rId1" Type="http://schemas.openxmlformats.org/officeDocument/2006/relationships/customXmlProps" Target="itemProps175.xml"/></Relationships>
</file>

<file path=customXml/_rels/item176.xml.rels><?xml version="1.0" encoding="UTF-8" standalone="yes"?>
<Relationships xmlns="http://schemas.openxmlformats.org/package/2006/relationships"><Relationship Id="rId1" Type="http://schemas.openxmlformats.org/officeDocument/2006/relationships/customXmlProps" Target="itemProps176.xml"/></Relationships>
</file>

<file path=customXml/_rels/item177.xml.rels><?xml version="1.0" encoding="UTF-8" standalone="yes"?>
<Relationships xmlns="http://schemas.openxmlformats.org/package/2006/relationships"><Relationship Id="rId1" Type="http://schemas.openxmlformats.org/officeDocument/2006/relationships/customXmlProps" Target="itemProps177.xml"/></Relationships>
</file>

<file path=customXml/_rels/item178.xml.rels><?xml version="1.0" encoding="UTF-8" standalone="yes"?>
<Relationships xmlns="http://schemas.openxmlformats.org/package/2006/relationships"><Relationship Id="rId1" Type="http://schemas.openxmlformats.org/officeDocument/2006/relationships/customXmlProps" Target="itemProps178.xml"/></Relationships>
</file>

<file path=customXml/_rels/item179.xml.rels><?xml version="1.0" encoding="UTF-8" standalone="yes"?>
<Relationships xmlns="http://schemas.openxmlformats.org/package/2006/relationships"><Relationship Id="rId1" Type="http://schemas.openxmlformats.org/officeDocument/2006/relationships/customXmlProps" Target="itemProps179.xml"/></Relationships>
</file>

<file path=customXml/_rels/item18.xml.rels><?xml version="1.0" encoding="UTF-8" standalone="yes"?>
<Relationships xmlns="http://schemas.openxmlformats.org/package/2006/relationships"><Relationship Id="rId1" Type="http://schemas.openxmlformats.org/officeDocument/2006/relationships/customXmlProps" Target="itemProps18.xml"/></Relationships>
</file>

<file path=customXml/_rels/item180.xml.rels><?xml version="1.0" encoding="UTF-8" standalone="yes"?>
<Relationships xmlns="http://schemas.openxmlformats.org/package/2006/relationships"><Relationship Id="rId1" Type="http://schemas.openxmlformats.org/officeDocument/2006/relationships/customXmlProps" Target="itemProps180.xml"/></Relationships>
</file>

<file path=customXml/_rels/item181.xml.rels><?xml version="1.0" encoding="UTF-8" standalone="yes"?>
<Relationships xmlns="http://schemas.openxmlformats.org/package/2006/relationships"><Relationship Id="rId1" Type="http://schemas.openxmlformats.org/officeDocument/2006/relationships/customXmlProps" Target="itemProps181.xml"/></Relationships>
</file>

<file path=customXml/_rels/item182.xml.rels><?xml version="1.0" encoding="UTF-8" standalone="yes"?>
<Relationships xmlns="http://schemas.openxmlformats.org/package/2006/relationships"><Relationship Id="rId1" Type="http://schemas.openxmlformats.org/officeDocument/2006/relationships/customXmlProps" Target="itemProps182.xml"/></Relationships>
</file>

<file path=customXml/_rels/item183.xml.rels><?xml version="1.0" encoding="UTF-8" standalone="yes"?>
<Relationships xmlns="http://schemas.openxmlformats.org/package/2006/relationships"><Relationship Id="rId1" Type="http://schemas.openxmlformats.org/officeDocument/2006/relationships/customXmlProps" Target="itemProps183.xml"/></Relationships>
</file>

<file path=customXml/_rels/item184.xml.rels><?xml version="1.0" encoding="UTF-8" standalone="yes"?>
<Relationships xmlns="http://schemas.openxmlformats.org/package/2006/relationships"><Relationship Id="rId1" Type="http://schemas.openxmlformats.org/officeDocument/2006/relationships/customXmlProps" Target="itemProps184.xml"/></Relationships>
</file>

<file path=customXml/_rels/item185.xml.rels><?xml version="1.0" encoding="UTF-8" standalone="yes"?>
<Relationships xmlns="http://schemas.openxmlformats.org/package/2006/relationships"><Relationship Id="rId1" Type="http://schemas.openxmlformats.org/officeDocument/2006/relationships/customXmlProps" Target="itemProps185.xml"/></Relationships>
</file>

<file path=customXml/_rels/item186.xml.rels><?xml version="1.0" encoding="UTF-8" standalone="yes"?>
<Relationships xmlns="http://schemas.openxmlformats.org/package/2006/relationships"><Relationship Id="rId1" Type="http://schemas.openxmlformats.org/officeDocument/2006/relationships/customXmlProps" Target="itemProps186.xml"/></Relationships>
</file>

<file path=customXml/_rels/item187.xml.rels><?xml version="1.0" encoding="UTF-8" standalone="yes"?>
<Relationships xmlns="http://schemas.openxmlformats.org/package/2006/relationships"><Relationship Id="rId1" Type="http://schemas.openxmlformats.org/officeDocument/2006/relationships/customXmlProps" Target="itemProps187.xml"/></Relationships>
</file>

<file path=customXml/_rels/item188.xml.rels><?xml version="1.0" encoding="UTF-8" standalone="yes"?>
<Relationships xmlns="http://schemas.openxmlformats.org/package/2006/relationships"><Relationship Id="rId1" Type="http://schemas.openxmlformats.org/officeDocument/2006/relationships/customXmlProps" Target="itemProps188.xml"/></Relationships>
</file>

<file path=customXml/_rels/item189.xml.rels><?xml version="1.0" encoding="UTF-8" standalone="yes"?>
<Relationships xmlns="http://schemas.openxmlformats.org/package/2006/relationships"><Relationship Id="rId1" Type="http://schemas.openxmlformats.org/officeDocument/2006/relationships/customXmlProps" Target="itemProps189.xml"/></Relationships>
</file>

<file path=customXml/_rels/item19.xml.rels><?xml version="1.0" encoding="UTF-8" standalone="yes"?>
<Relationships xmlns="http://schemas.openxmlformats.org/package/2006/relationships"><Relationship Id="rId1" Type="http://schemas.openxmlformats.org/officeDocument/2006/relationships/customXmlProps" Target="itemProps19.xml"/></Relationships>
</file>

<file path=customXml/_rels/item190.xml.rels><?xml version="1.0" encoding="UTF-8" standalone="yes"?>
<Relationships xmlns="http://schemas.openxmlformats.org/package/2006/relationships"><Relationship Id="rId1" Type="http://schemas.openxmlformats.org/officeDocument/2006/relationships/customXmlProps" Target="itemProps190.xml"/></Relationships>
</file>

<file path=customXml/_rels/item191.xml.rels><?xml version="1.0" encoding="UTF-8" standalone="yes"?>
<Relationships xmlns="http://schemas.openxmlformats.org/package/2006/relationships"><Relationship Id="rId1" Type="http://schemas.openxmlformats.org/officeDocument/2006/relationships/customXmlProps" Target="itemProps191.xml"/></Relationships>
</file>

<file path=customXml/_rels/item192.xml.rels><?xml version="1.0" encoding="UTF-8" standalone="yes"?>
<Relationships xmlns="http://schemas.openxmlformats.org/package/2006/relationships"><Relationship Id="rId1" Type="http://schemas.openxmlformats.org/officeDocument/2006/relationships/customXmlProps" Target="itemProps192.xml"/></Relationships>
</file>

<file path=customXml/_rels/item193.xml.rels><?xml version="1.0" encoding="UTF-8" standalone="yes"?>
<Relationships xmlns="http://schemas.openxmlformats.org/package/2006/relationships"><Relationship Id="rId1" Type="http://schemas.openxmlformats.org/officeDocument/2006/relationships/customXmlProps" Target="itemProps193.xml"/></Relationships>
</file>

<file path=customXml/_rels/item194.xml.rels><?xml version="1.0" encoding="UTF-8" standalone="yes"?>
<Relationships xmlns="http://schemas.openxmlformats.org/package/2006/relationships"><Relationship Id="rId1" Type="http://schemas.openxmlformats.org/officeDocument/2006/relationships/customXmlProps" Target="itemProps194.xml"/></Relationships>
</file>

<file path=customXml/_rels/item195.xml.rels><?xml version="1.0" encoding="UTF-8" standalone="yes"?>
<Relationships xmlns="http://schemas.openxmlformats.org/package/2006/relationships"><Relationship Id="rId1" Type="http://schemas.openxmlformats.org/officeDocument/2006/relationships/customXmlProps" Target="itemProps195.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20.xml.rels><?xml version="1.0" encoding="UTF-8" standalone="yes"?>
<Relationships xmlns="http://schemas.openxmlformats.org/package/2006/relationships"><Relationship Id="rId1" Type="http://schemas.openxmlformats.org/officeDocument/2006/relationships/customXmlProps" Target="itemProps20.xml"/></Relationships>
</file>

<file path=customXml/_rels/item21.xml.rels><?xml version="1.0" encoding="UTF-8" standalone="yes"?>
<Relationships xmlns="http://schemas.openxmlformats.org/package/2006/relationships"><Relationship Id="rId1" Type="http://schemas.openxmlformats.org/officeDocument/2006/relationships/customXmlProps" Target="itemProps21.xml"/></Relationships>
</file>

<file path=customXml/_rels/item22.xml.rels><?xml version="1.0" encoding="UTF-8" standalone="yes"?>
<Relationships xmlns="http://schemas.openxmlformats.org/package/2006/relationships"><Relationship Id="rId1" Type="http://schemas.openxmlformats.org/officeDocument/2006/relationships/customXmlProps" Target="itemProps22.xml"/></Relationships>
</file>

<file path=customXml/_rels/item23.xml.rels><?xml version="1.0" encoding="UTF-8" standalone="yes"?>
<Relationships xmlns="http://schemas.openxmlformats.org/package/2006/relationships"><Relationship Id="rId1" Type="http://schemas.openxmlformats.org/officeDocument/2006/relationships/customXmlProps" Target="itemProps23.xml"/></Relationships>
</file>

<file path=customXml/_rels/item24.xml.rels><?xml version="1.0" encoding="UTF-8" standalone="yes"?>
<Relationships xmlns="http://schemas.openxmlformats.org/package/2006/relationships"><Relationship Id="rId1" Type="http://schemas.openxmlformats.org/officeDocument/2006/relationships/customXmlProps" Target="itemProps24.xml"/></Relationships>
</file>

<file path=customXml/_rels/item25.xml.rels><?xml version="1.0" encoding="UTF-8" standalone="yes"?>
<Relationships xmlns="http://schemas.openxmlformats.org/package/2006/relationships"><Relationship Id="rId1" Type="http://schemas.openxmlformats.org/officeDocument/2006/relationships/customXmlProps" Target="itemProps25.xml"/></Relationships>
</file>

<file path=customXml/_rels/item26.xml.rels><?xml version="1.0" encoding="UTF-8" standalone="yes"?>
<Relationships xmlns="http://schemas.openxmlformats.org/package/2006/relationships"><Relationship Id="rId1" Type="http://schemas.openxmlformats.org/officeDocument/2006/relationships/customXmlProps" Target="itemProps26.xml"/></Relationships>
</file>

<file path=customXml/_rels/item27.xml.rels><?xml version="1.0" encoding="UTF-8" standalone="yes"?>
<Relationships xmlns="http://schemas.openxmlformats.org/package/2006/relationships"><Relationship Id="rId1" Type="http://schemas.openxmlformats.org/officeDocument/2006/relationships/customXmlProps" Target="itemProps27.xml"/></Relationships>
</file>

<file path=customXml/_rels/item28.xml.rels><?xml version="1.0" encoding="UTF-8" standalone="yes"?>
<Relationships xmlns="http://schemas.openxmlformats.org/package/2006/relationships"><Relationship Id="rId1" Type="http://schemas.openxmlformats.org/officeDocument/2006/relationships/customXmlProps" Target="itemProps28.xml"/></Relationships>
</file>

<file path=customXml/_rels/item29.xml.rels><?xml version="1.0" encoding="UTF-8" standalone="yes"?>
<Relationships xmlns="http://schemas.openxmlformats.org/package/2006/relationships"><Relationship Id="rId1" Type="http://schemas.openxmlformats.org/officeDocument/2006/relationships/customXmlProps" Target="itemProps29.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30.xml.rels><?xml version="1.0" encoding="UTF-8" standalone="yes"?>
<Relationships xmlns="http://schemas.openxmlformats.org/package/2006/relationships"><Relationship Id="rId1" Type="http://schemas.openxmlformats.org/officeDocument/2006/relationships/customXmlProps" Target="itemProps30.xml"/></Relationships>
</file>

<file path=customXml/_rels/item31.xml.rels><?xml version="1.0" encoding="UTF-8" standalone="yes"?>
<Relationships xmlns="http://schemas.openxmlformats.org/package/2006/relationships"><Relationship Id="rId1" Type="http://schemas.openxmlformats.org/officeDocument/2006/relationships/customXmlProps" Target="itemProps31.xml"/></Relationships>
</file>

<file path=customXml/_rels/item32.xml.rels><?xml version="1.0" encoding="UTF-8" standalone="yes"?>
<Relationships xmlns="http://schemas.openxmlformats.org/package/2006/relationships"><Relationship Id="rId1" Type="http://schemas.openxmlformats.org/officeDocument/2006/relationships/customXmlProps" Target="itemProps32.xml"/></Relationships>
</file>

<file path=customXml/_rels/item33.xml.rels><?xml version="1.0" encoding="UTF-8" standalone="yes"?>
<Relationships xmlns="http://schemas.openxmlformats.org/package/2006/relationships"><Relationship Id="rId1" Type="http://schemas.openxmlformats.org/officeDocument/2006/relationships/customXmlProps" Target="itemProps33.xml"/></Relationships>
</file>

<file path=customXml/_rels/item34.xml.rels><?xml version="1.0" encoding="UTF-8" standalone="yes"?>
<Relationships xmlns="http://schemas.openxmlformats.org/package/2006/relationships"><Relationship Id="rId1" Type="http://schemas.openxmlformats.org/officeDocument/2006/relationships/customXmlProps" Target="itemProps34.xml"/></Relationships>
</file>

<file path=customXml/_rels/item35.xml.rels><?xml version="1.0" encoding="UTF-8" standalone="yes"?>
<Relationships xmlns="http://schemas.openxmlformats.org/package/2006/relationships"><Relationship Id="rId1" Type="http://schemas.openxmlformats.org/officeDocument/2006/relationships/customXmlProps" Target="itemProps35.xml"/></Relationships>
</file>

<file path=customXml/_rels/item36.xml.rels><?xml version="1.0" encoding="UTF-8" standalone="yes"?>
<Relationships xmlns="http://schemas.openxmlformats.org/package/2006/relationships"><Relationship Id="rId1" Type="http://schemas.openxmlformats.org/officeDocument/2006/relationships/customXmlProps" Target="itemProps36.xml"/></Relationships>
</file>

<file path=customXml/_rels/item37.xml.rels><?xml version="1.0" encoding="UTF-8" standalone="yes"?>
<Relationships xmlns="http://schemas.openxmlformats.org/package/2006/relationships"><Relationship Id="rId1" Type="http://schemas.openxmlformats.org/officeDocument/2006/relationships/customXmlProps" Target="itemProps37.xml"/></Relationships>
</file>

<file path=customXml/_rels/item38.xml.rels><?xml version="1.0" encoding="UTF-8" standalone="yes"?>
<Relationships xmlns="http://schemas.openxmlformats.org/package/2006/relationships"><Relationship Id="rId1" Type="http://schemas.openxmlformats.org/officeDocument/2006/relationships/customXmlProps" Target="itemProps38.xml"/></Relationships>
</file>

<file path=customXml/_rels/item39.xml.rels><?xml version="1.0" encoding="UTF-8" standalone="yes"?>
<Relationships xmlns="http://schemas.openxmlformats.org/package/2006/relationships"><Relationship Id="rId1" Type="http://schemas.openxmlformats.org/officeDocument/2006/relationships/customXmlProps" Target="itemProps39.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40.xml.rels><?xml version="1.0" encoding="UTF-8" standalone="yes"?>
<Relationships xmlns="http://schemas.openxmlformats.org/package/2006/relationships"><Relationship Id="rId1" Type="http://schemas.openxmlformats.org/officeDocument/2006/relationships/customXmlProps" Target="itemProps40.xml"/></Relationships>
</file>

<file path=customXml/_rels/item41.xml.rels><?xml version="1.0" encoding="UTF-8" standalone="yes"?>
<Relationships xmlns="http://schemas.openxmlformats.org/package/2006/relationships"><Relationship Id="rId1" Type="http://schemas.openxmlformats.org/officeDocument/2006/relationships/customXmlProps" Target="itemProps41.xml"/></Relationships>
</file>

<file path=customXml/_rels/item42.xml.rels><?xml version="1.0" encoding="UTF-8" standalone="yes"?>
<Relationships xmlns="http://schemas.openxmlformats.org/package/2006/relationships"><Relationship Id="rId1" Type="http://schemas.openxmlformats.org/officeDocument/2006/relationships/customXmlProps" Target="itemProps42.xml"/></Relationships>
</file>

<file path=customXml/_rels/item43.xml.rels><?xml version="1.0" encoding="UTF-8" standalone="yes"?>
<Relationships xmlns="http://schemas.openxmlformats.org/package/2006/relationships"><Relationship Id="rId1" Type="http://schemas.openxmlformats.org/officeDocument/2006/relationships/customXmlProps" Target="itemProps43.xml"/></Relationships>
</file>

<file path=customXml/_rels/item44.xml.rels><?xml version="1.0" encoding="UTF-8" standalone="yes"?>
<Relationships xmlns="http://schemas.openxmlformats.org/package/2006/relationships"><Relationship Id="rId1" Type="http://schemas.openxmlformats.org/officeDocument/2006/relationships/customXmlProps" Target="itemProps44.xml"/></Relationships>
</file>

<file path=customXml/_rels/item45.xml.rels><?xml version="1.0" encoding="UTF-8" standalone="yes"?>
<Relationships xmlns="http://schemas.openxmlformats.org/package/2006/relationships"><Relationship Id="rId1" Type="http://schemas.openxmlformats.org/officeDocument/2006/relationships/customXmlProps" Target="itemProps45.xml"/></Relationships>
</file>

<file path=customXml/_rels/item46.xml.rels><?xml version="1.0" encoding="UTF-8" standalone="yes"?>
<Relationships xmlns="http://schemas.openxmlformats.org/package/2006/relationships"><Relationship Id="rId1" Type="http://schemas.openxmlformats.org/officeDocument/2006/relationships/customXmlProps" Target="itemProps46.xml"/></Relationships>
</file>

<file path=customXml/_rels/item47.xml.rels><?xml version="1.0" encoding="UTF-8" standalone="yes"?>
<Relationships xmlns="http://schemas.openxmlformats.org/package/2006/relationships"><Relationship Id="rId1" Type="http://schemas.openxmlformats.org/officeDocument/2006/relationships/customXmlProps" Target="itemProps47.xml"/></Relationships>
</file>

<file path=customXml/_rels/item48.xml.rels><?xml version="1.0" encoding="UTF-8" standalone="yes"?>
<Relationships xmlns="http://schemas.openxmlformats.org/package/2006/relationships"><Relationship Id="rId1" Type="http://schemas.openxmlformats.org/officeDocument/2006/relationships/customXmlProps" Target="itemProps48.xml"/></Relationships>
</file>

<file path=customXml/_rels/item49.xml.rels><?xml version="1.0" encoding="UTF-8" standalone="yes"?>
<Relationships xmlns="http://schemas.openxmlformats.org/package/2006/relationships"><Relationship Id="rId1" Type="http://schemas.openxmlformats.org/officeDocument/2006/relationships/customXmlProps" Target="itemProps49.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50.xml.rels><?xml version="1.0" encoding="UTF-8" standalone="yes"?>
<Relationships xmlns="http://schemas.openxmlformats.org/package/2006/relationships"><Relationship Id="rId1" Type="http://schemas.openxmlformats.org/officeDocument/2006/relationships/customXmlProps" Target="itemProps50.xml"/></Relationships>
</file>

<file path=customXml/_rels/item51.xml.rels><?xml version="1.0" encoding="UTF-8" standalone="yes"?>
<Relationships xmlns="http://schemas.openxmlformats.org/package/2006/relationships"><Relationship Id="rId1" Type="http://schemas.openxmlformats.org/officeDocument/2006/relationships/customXmlProps" Target="itemProps51.xml"/></Relationships>
</file>

<file path=customXml/_rels/item52.xml.rels><?xml version="1.0" encoding="UTF-8" standalone="yes"?>
<Relationships xmlns="http://schemas.openxmlformats.org/package/2006/relationships"><Relationship Id="rId1" Type="http://schemas.openxmlformats.org/officeDocument/2006/relationships/customXmlProps" Target="itemProps52.xml"/></Relationships>
</file>

<file path=customXml/_rels/item53.xml.rels><?xml version="1.0" encoding="UTF-8" standalone="yes"?>
<Relationships xmlns="http://schemas.openxmlformats.org/package/2006/relationships"><Relationship Id="rId1" Type="http://schemas.openxmlformats.org/officeDocument/2006/relationships/customXmlProps" Target="itemProps53.xml"/></Relationships>
</file>

<file path=customXml/_rels/item54.xml.rels><?xml version="1.0" encoding="UTF-8" standalone="yes"?>
<Relationships xmlns="http://schemas.openxmlformats.org/package/2006/relationships"><Relationship Id="rId1" Type="http://schemas.openxmlformats.org/officeDocument/2006/relationships/customXmlProps" Target="itemProps54.xml"/></Relationships>
</file>

<file path=customXml/_rels/item55.xml.rels><?xml version="1.0" encoding="UTF-8" standalone="yes"?>
<Relationships xmlns="http://schemas.openxmlformats.org/package/2006/relationships"><Relationship Id="rId1" Type="http://schemas.openxmlformats.org/officeDocument/2006/relationships/customXmlProps" Target="itemProps55.xml"/></Relationships>
</file>

<file path=customXml/_rels/item56.xml.rels><?xml version="1.0" encoding="UTF-8" standalone="yes"?>
<Relationships xmlns="http://schemas.openxmlformats.org/package/2006/relationships"><Relationship Id="rId1" Type="http://schemas.openxmlformats.org/officeDocument/2006/relationships/customXmlProps" Target="itemProps56.xml"/></Relationships>
</file>

<file path=customXml/_rels/item57.xml.rels><?xml version="1.0" encoding="UTF-8" standalone="yes"?>
<Relationships xmlns="http://schemas.openxmlformats.org/package/2006/relationships"><Relationship Id="rId1" Type="http://schemas.openxmlformats.org/officeDocument/2006/relationships/customXmlProps" Target="itemProps57.xml"/></Relationships>
</file>

<file path=customXml/_rels/item58.xml.rels><?xml version="1.0" encoding="UTF-8" standalone="yes"?>
<Relationships xmlns="http://schemas.openxmlformats.org/package/2006/relationships"><Relationship Id="rId1" Type="http://schemas.openxmlformats.org/officeDocument/2006/relationships/customXmlProps" Target="itemProps58.xml"/></Relationships>
</file>

<file path=customXml/_rels/item59.xml.rels><?xml version="1.0" encoding="UTF-8" standalone="yes"?>
<Relationships xmlns="http://schemas.openxmlformats.org/package/2006/relationships"><Relationship Id="rId1" Type="http://schemas.openxmlformats.org/officeDocument/2006/relationships/customXmlProps" Target="itemProps59.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60.xml.rels><?xml version="1.0" encoding="UTF-8" standalone="yes"?>
<Relationships xmlns="http://schemas.openxmlformats.org/package/2006/relationships"><Relationship Id="rId1" Type="http://schemas.openxmlformats.org/officeDocument/2006/relationships/customXmlProps" Target="itemProps60.xml"/></Relationships>
</file>

<file path=customXml/_rels/item61.xml.rels><?xml version="1.0" encoding="UTF-8" standalone="yes"?>
<Relationships xmlns="http://schemas.openxmlformats.org/package/2006/relationships"><Relationship Id="rId1" Type="http://schemas.openxmlformats.org/officeDocument/2006/relationships/customXmlProps" Target="itemProps61.xml"/></Relationships>
</file>

<file path=customXml/_rels/item62.xml.rels><?xml version="1.0" encoding="UTF-8" standalone="yes"?>
<Relationships xmlns="http://schemas.openxmlformats.org/package/2006/relationships"><Relationship Id="rId1" Type="http://schemas.openxmlformats.org/officeDocument/2006/relationships/customXmlProps" Target="itemProps62.xml"/></Relationships>
</file>

<file path=customXml/_rels/item63.xml.rels><?xml version="1.0" encoding="UTF-8" standalone="yes"?>
<Relationships xmlns="http://schemas.openxmlformats.org/package/2006/relationships"><Relationship Id="rId1" Type="http://schemas.openxmlformats.org/officeDocument/2006/relationships/customXmlProps" Target="itemProps63.xml"/></Relationships>
</file>

<file path=customXml/_rels/item64.xml.rels><?xml version="1.0" encoding="UTF-8" standalone="yes"?>
<Relationships xmlns="http://schemas.openxmlformats.org/package/2006/relationships"><Relationship Id="rId1" Type="http://schemas.openxmlformats.org/officeDocument/2006/relationships/customXmlProps" Target="itemProps64.xml"/></Relationships>
</file>

<file path=customXml/_rels/item65.xml.rels><?xml version="1.0" encoding="UTF-8" standalone="yes"?>
<Relationships xmlns="http://schemas.openxmlformats.org/package/2006/relationships"><Relationship Id="rId1" Type="http://schemas.openxmlformats.org/officeDocument/2006/relationships/customXmlProps" Target="itemProps65.xml"/></Relationships>
</file>

<file path=customXml/_rels/item66.xml.rels><?xml version="1.0" encoding="UTF-8" standalone="yes"?>
<Relationships xmlns="http://schemas.openxmlformats.org/package/2006/relationships"><Relationship Id="rId1" Type="http://schemas.openxmlformats.org/officeDocument/2006/relationships/customXmlProps" Target="itemProps66.xml"/></Relationships>
</file>

<file path=customXml/_rels/item67.xml.rels><?xml version="1.0" encoding="UTF-8" standalone="yes"?>
<Relationships xmlns="http://schemas.openxmlformats.org/package/2006/relationships"><Relationship Id="rId1" Type="http://schemas.openxmlformats.org/officeDocument/2006/relationships/customXmlProps" Target="itemProps67.xml"/></Relationships>
</file>

<file path=customXml/_rels/item68.xml.rels><?xml version="1.0" encoding="UTF-8" standalone="yes"?>
<Relationships xmlns="http://schemas.openxmlformats.org/package/2006/relationships"><Relationship Id="rId1" Type="http://schemas.openxmlformats.org/officeDocument/2006/relationships/customXmlProps" Target="itemProps68.xml"/></Relationships>
</file>

<file path=customXml/_rels/item69.xml.rels><?xml version="1.0" encoding="UTF-8" standalone="yes"?>
<Relationships xmlns="http://schemas.openxmlformats.org/package/2006/relationships"><Relationship Id="rId1" Type="http://schemas.openxmlformats.org/officeDocument/2006/relationships/customXmlProps" Target="itemProps69.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_rels/item70.xml.rels><?xml version="1.0" encoding="UTF-8" standalone="yes"?>
<Relationships xmlns="http://schemas.openxmlformats.org/package/2006/relationships"><Relationship Id="rId1" Type="http://schemas.openxmlformats.org/officeDocument/2006/relationships/customXmlProps" Target="itemProps70.xml"/></Relationships>
</file>

<file path=customXml/_rels/item71.xml.rels><?xml version="1.0" encoding="UTF-8" standalone="yes"?>
<Relationships xmlns="http://schemas.openxmlformats.org/package/2006/relationships"><Relationship Id="rId1" Type="http://schemas.openxmlformats.org/officeDocument/2006/relationships/customXmlProps" Target="itemProps71.xml"/></Relationships>
</file>

<file path=customXml/_rels/item72.xml.rels><?xml version="1.0" encoding="UTF-8" standalone="yes"?>
<Relationships xmlns="http://schemas.openxmlformats.org/package/2006/relationships"><Relationship Id="rId1" Type="http://schemas.openxmlformats.org/officeDocument/2006/relationships/customXmlProps" Target="itemProps72.xml"/></Relationships>
</file>

<file path=customXml/_rels/item73.xml.rels><?xml version="1.0" encoding="UTF-8" standalone="yes"?>
<Relationships xmlns="http://schemas.openxmlformats.org/package/2006/relationships"><Relationship Id="rId1" Type="http://schemas.openxmlformats.org/officeDocument/2006/relationships/customXmlProps" Target="itemProps73.xml"/></Relationships>
</file>

<file path=customXml/_rels/item74.xml.rels><?xml version="1.0" encoding="UTF-8" standalone="yes"?>
<Relationships xmlns="http://schemas.openxmlformats.org/package/2006/relationships"><Relationship Id="rId1" Type="http://schemas.openxmlformats.org/officeDocument/2006/relationships/customXmlProps" Target="itemProps74.xml"/></Relationships>
</file>

<file path=customXml/_rels/item75.xml.rels><?xml version="1.0" encoding="UTF-8" standalone="yes"?>
<Relationships xmlns="http://schemas.openxmlformats.org/package/2006/relationships"><Relationship Id="rId1" Type="http://schemas.openxmlformats.org/officeDocument/2006/relationships/customXmlProps" Target="itemProps75.xml"/></Relationships>
</file>

<file path=customXml/_rels/item76.xml.rels><?xml version="1.0" encoding="UTF-8" standalone="yes"?>
<Relationships xmlns="http://schemas.openxmlformats.org/package/2006/relationships"><Relationship Id="rId1" Type="http://schemas.openxmlformats.org/officeDocument/2006/relationships/customXmlProps" Target="itemProps76.xml"/></Relationships>
</file>

<file path=customXml/_rels/item77.xml.rels><?xml version="1.0" encoding="UTF-8" standalone="yes"?>
<Relationships xmlns="http://schemas.openxmlformats.org/package/2006/relationships"><Relationship Id="rId1" Type="http://schemas.openxmlformats.org/officeDocument/2006/relationships/customXmlProps" Target="itemProps77.xml"/></Relationships>
</file>

<file path=customXml/_rels/item78.xml.rels><?xml version="1.0" encoding="UTF-8" standalone="yes"?>
<Relationships xmlns="http://schemas.openxmlformats.org/package/2006/relationships"><Relationship Id="rId1" Type="http://schemas.openxmlformats.org/officeDocument/2006/relationships/customXmlProps" Target="itemProps78.xml"/></Relationships>
</file>

<file path=customXml/_rels/item79.xml.rels><?xml version="1.0" encoding="UTF-8" standalone="yes"?>
<Relationships xmlns="http://schemas.openxmlformats.org/package/2006/relationships"><Relationship Id="rId1" Type="http://schemas.openxmlformats.org/officeDocument/2006/relationships/customXmlProps" Target="itemProps79.xml"/></Relationships>
</file>

<file path=customXml/_rels/item8.xml.rels><?xml version="1.0" encoding="UTF-8" standalone="yes"?>
<Relationships xmlns="http://schemas.openxmlformats.org/package/2006/relationships"><Relationship Id="rId1" Type="http://schemas.openxmlformats.org/officeDocument/2006/relationships/customXmlProps" Target="itemProps8.xml"/></Relationships>
</file>

<file path=customXml/_rels/item80.xml.rels><?xml version="1.0" encoding="UTF-8" standalone="yes"?>
<Relationships xmlns="http://schemas.openxmlformats.org/package/2006/relationships"><Relationship Id="rId1" Type="http://schemas.openxmlformats.org/officeDocument/2006/relationships/customXmlProps" Target="itemProps80.xml"/></Relationships>
</file>

<file path=customXml/_rels/item81.xml.rels><?xml version="1.0" encoding="UTF-8" standalone="yes"?>
<Relationships xmlns="http://schemas.openxmlformats.org/package/2006/relationships"><Relationship Id="rId1" Type="http://schemas.openxmlformats.org/officeDocument/2006/relationships/customXmlProps" Target="itemProps81.xml"/></Relationships>
</file>

<file path=customXml/_rels/item82.xml.rels><?xml version="1.0" encoding="UTF-8" standalone="yes"?>
<Relationships xmlns="http://schemas.openxmlformats.org/package/2006/relationships"><Relationship Id="rId1" Type="http://schemas.openxmlformats.org/officeDocument/2006/relationships/customXmlProps" Target="itemProps82.xml"/></Relationships>
</file>

<file path=customXml/_rels/item83.xml.rels><?xml version="1.0" encoding="UTF-8" standalone="yes"?>
<Relationships xmlns="http://schemas.openxmlformats.org/package/2006/relationships"><Relationship Id="rId1" Type="http://schemas.openxmlformats.org/officeDocument/2006/relationships/customXmlProps" Target="itemProps83.xml"/></Relationships>
</file>

<file path=customXml/_rels/item84.xml.rels><?xml version="1.0" encoding="UTF-8" standalone="yes"?>
<Relationships xmlns="http://schemas.openxmlformats.org/package/2006/relationships"><Relationship Id="rId1" Type="http://schemas.openxmlformats.org/officeDocument/2006/relationships/customXmlProps" Target="itemProps84.xml"/></Relationships>
</file>

<file path=customXml/_rels/item85.xml.rels><?xml version="1.0" encoding="UTF-8" standalone="yes"?>
<Relationships xmlns="http://schemas.openxmlformats.org/package/2006/relationships"><Relationship Id="rId1" Type="http://schemas.openxmlformats.org/officeDocument/2006/relationships/customXmlProps" Target="itemProps85.xml"/></Relationships>
</file>

<file path=customXml/_rels/item86.xml.rels><?xml version="1.0" encoding="UTF-8" standalone="yes"?>
<Relationships xmlns="http://schemas.openxmlformats.org/package/2006/relationships"><Relationship Id="rId1" Type="http://schemas.openxmlformats.org/officeDocument/2006/relationships/customXmlProps" Target="itemProps86.xml"/></Relationships>
</file>

<file path=customXml/_rels/item87.xml.rels><?xml version="1.0" encoding="UTF-8" standalone="yes"?>
<Relationships xmlns="http://schemas.openxmlformats.org/package/2006/relationships"><Relationship Id="rId1" Type="http://schemas.openxmlformats.org/officeDocument/2006/relationships/customXmlProps" Target="itemProps87.xml"/></Relationships>
</file>

<file path=customXml/_rels/item88.xml.rels><?xml version="1.0" encoding="UTF-8" standalone="yes"?>
<Relationships xmlns="http://schemas.openxmlformats.org/package/2006/relationships"><Relationship Id="rId1" Type="http://schemas.openxmlformats.org/officeDocument/2006/relationships/customXmlProps" Target="itemProps88.xml"/></Relationships>
</file>

<file path=customXml/_rels/item89.xml.rels><?xml version="1.0" encoding="UTF-8" standalone="yes"?>
<Relationships xmlns="http://schemas.openxmlformats.org/package/2006/relationships"><Relationship Id="rId1" Type="http://schemas.openxmlformats.org/officeDocument/2006/relationships/customXmlProps" Target="itemProps89.xml"/></Relationships>
</file>

<file path=customXml/_rels/item9.xml.rels><?xml version="1.0" encoding="UTF-8" standalone="yes"?>
<Relationships xmlns="http://schemas.openxmlformats.org/package/2006/relationships"><Relationship Id="rId1" Type="http://schemas.openxmlformats.org/officeDocument/2006/relationships/customXmlProps" Target="itemProps9.xml"/></Relationships>
</file>

<file path=customXml/_rels/item90.xml.rels><?xml version="1.0" encoding="UTF-8" standalone="yes"?>
<Relationships xmlns="http://schemas.openxmlformats.org/package/2006/relationships"><Relationship Id="rId1" Type="http://schemas.openxmlformats.org/officeDocument/2006/relationships/customXmlProps" Target="itemProps90.xml"/></Relationships>
</file>

<file path=customXml/_rels/item91.xml.rels><?xml version="1.0" encoding="UTF-8" standalone="yes"?>
<Relationships xmlns="http://schemas.openxmlformats.org/package/2006/relationships"><Relationship Id="rId1" Type="http://schemas.openxmlformats.org/officeDocument/2006/relationships/customXmlProps" Target="itemProps91.xml"/></Relationships>
</file>

<file path=customXml/_rels/item92.xml.rels><?xml version="1.0" encoding="UTF-8" standalone="yes"?>
<Relationships xmlns="http://schemas.openxmlformats.org/package/2006/relationships"><Relationship Id="rId1" Type="http://schemas.openxmlformats.org/officeDocument/2006/relationships/customXmlProps" Target="itemProps92.xml"/></Relationships>
</file>

<file path=customXml/_rels/item93.xml.rels><?xml version="1.0" encoding="UTF-8" standalone="yes"?>
<Relationships xmlns="http://schemas.openxmlformats.org/package/2006/relationships"><Relationship Id="rId1" Type="http://schemas.openxmlformats.org/officeDocument/2006/relationships/customXmlProps" Target="itemProps93.xml"/></Relationships>
</file>

<file path=customXml/_rels/item94.xml.rels><?xml version="1.0" encoding="UTF-8" standalone="yes"?>
<Relationships xmlns="http://schemas.openxmlformats.org/package/2006/relationships"><Relationship Id="rId1" Type="http://schemas.openxmlformats.org/officeDocument/2006/relationships/customXmlProps" Target="itemProps94.xml"/></Relationships>
</file>

<file path=customXml/_rels/item95.xml.rels><?xml version="1.0" encoding="UTF-8" standalone="yes"?>
<Relationships xmlns="http://schemas.openxmlformats.org/package/2006/relationships"><Relationship Id="rId1" Type="http://schemas.openxmlformats.org/officeDocument/2006/relationships/customXmlProps" Target="itemProps95.xml"/></Relationships>
</file>

<file path=customXml/_rels/item96.xml.rels><?xml version="1.0" encoding="UTF-8" standalone="yes"?>
<Relationships xmlns="http://schemas.openxmlformats.org/package/2006/relationships"><Relationship Id="rId1" Type="http://schemas.openxmlformats.org/officeDocument/2006/relationships/customXmlProps" Target="itemProps96.xml"/></Relationships>
</file>

<file path=customXml/_rels/item97.xml.rels><?xml version="1.0" encoding="UTF-8" standalone="yes"?>
<Relationships xmlns="http://schemas.openxmlformats.org/package/2006/relationships"><Relationship Id="rId1" Type="http://schemas.openxmlformats.org/officeDocument/2006/relationships/customXmlProps" Target="itemProps97.xml"/></Relationships>
</file>

<file path=customXml/_rels/item98.xml.rels><?xml version="1.0" encoding="UTF-8" standalone="yes"?>
<Relationships xmlns="http://schemas.openxmlformats.org/package/2006/relationships"><Relationship Id="rId1" Type="http://schemas.openxmlformats.org/officeDocument/2006/relationships/customXmlProps" Target="itemProps98.xml"/></Relationships>
</file>

<file path=customXml/_rels/item99.xml.rels><?xml version="1.0" encoding="UTF-8" standalone="yes"?>
<Relationships xmlns="http://schemas.openxmlformats.org/package/2006/relationships"><Relationship Id="rId1" Type="http://schemas.openxmlformats.org/officeDocument/2006/relationships/customXmlProps" Target="itemProps99.xml"/></Relationships>
</file>

<file path=customXml/item1.xml><?xml version="1.0" encoding="utf-8"?>
<CustomerInfo>
  <UserName>Administrator</UserName>
  <CompanyName>www.xjghost.com</CompanyName>
  <MachineID>A888</MachineID>
  <ToolID>ljRTAAAAKGU=</ToolID>
  <Data><![CDATA[bGpSVEFBQUFLR1U9]]></Data>
</CustomerInfo>
</file>

<file path=customXml/item10.xml><?xml version="1.0" encoding="utf-8"?>
<CustomerInfo>
  <UserName>Administrator</UserName>
  <CompanyName>www.xjghost.com</CompanyName>
  <MachineID>A888</MachineID>
  <ToolID>ljRTAAAAKGU=</ToolID>
  <Data><![CDATA[bGpSVEFBQUFLR1U9]]></Data>
</CustomerInfo>
</file>

<file path=customXml/item100.xml><?xml version="1.0" encoding="utf-8"?>
<CustomerInfo>
  <UserName>Administrator</UserName>
  <CompanyName>www.xjghost.com</CompanyName>
  <MachineID>A888</MachineID>
  <ToolID>ljRTAAAAKGU=</ToolID>
  <Data><![CDATA[bGpSVEFBQUFLR1U9]]></Data>
</CustomerInfo>
</file>

<file path=customXml/item101.xml><?xml version="1.0" encoding="utf-8"?>
<CustomerInfo>
  <UserName>Administrator</UserName>
  <CompanyName>www.xjghost.com</CompanyName>
  <MachineID>A888</MachineID>
  <ToolID>ljRTAAAAKGU=</ToolID>
  <Data><![CDATA[bGpSVEFBQUFLR1U9]]></Data>
</CustomerInfo>
</file>

<file path=customXml/item102.xml><?xml version="1.0" encoding="utf-8"?>
<CustomerInfo>
  <UserName>Administrator</UserName>
  <CompanyName>www.xjghost.com</CompanyName>
  <MachineID>A888</MachineID>
  <ToolID>ljRTAAAAKGU=</ToolID>
  <Data><![CDATA[bGpSVEFBQUFLR1U9]]></Data>
</CustomerInfo>
</file>

<file path=customXml/item103.xml><?xml version="1.0" encoding="utf-8"?>
<CustomerInfo>
  <UserName>Administrator</UserName>
  <CompanyName>www.xjghost.com</CompanyName>
  <MachineID>A888</MachineID>
  <ToolID>ljRTAAAAKGU=</ToolID>
  <Data><![CDATA[bGpSVEFBQUFLR1U9]]></Data>
</CustomerInfo>
</file>

<file path=customXml/item104.xml><?xml version="1.0" encoding="utf-8"?>
<CustomerInfo>
  <UserName>Administrator</UserName>
  <CompanyName>www.xjghost.com</CompanyName>
  <MachineID>A888</MachineID>
  <ToolID>ljRTAAAAKGU=</ToolID>
  <Data><![CDATA[bGpSVEFBQUFLR1U9]]></Data>
</CustomerInfo>
</file>

<file path=customXml/item105.xml><?xml version="1.0" encoding="utf-8"?>
<CustomerInfo>
  <UserName>Administrator</UserName>
  <CompanyName>www.xjghost.com</CompanyName>
  <MachineID>A888</MachineID>
  <ToolID>ljRTAAAAKGU=</ToolID>
  <Data><![CDATA[bGpSVEFBQUFLR1U9]]></Data>
</CustomerInfo>
</file>

<file path=customXml/item106.xml><?xml version="1.0" encoding="utf-8"?>
<CustomerInfo>
  <UserName>Administrator</UserName>
  <CompanyName>www.xjghost.com</CompanyName>
  <MachineID>A888</MachineID>
  <ToolID>ljRTAAAAKGU=</ToolID>
  <Data><![CDATA[bGpSVEFBQUFLR1U9]]></Data>
</CustomerInfo>
</file>

<file path=customXml/item107.xml><?xml version="1.0" encoding="utf-8"?>
<CustomerInfo>
  <UserName>Administrator</UserName>
  <CompanyName>www.xjghost.com</CompanyName>
  <MachineID>A888</MachineID>
  <ToolID>ljRTAAAAKGU=</ToolID>
  <Data><![CDATA[bGpSVEFBQUFLR1U9]]></Data>
</CustomerInfo>
</file>

<file path=customXml/item108.xml><?xml version="1.0" encoding="utf-8"?>
<CustomerInfo>
  <UserName>Administrator</UserName>
  <CompanyName>www.xjghost.com</CompanyName>
  <MachineID>A888</MachineID>
  <ToolID>ljRTAAAAKGU=</ToolID>
  <Data><![CDATA[bGpSVEFBQUFLR1U9]]></Data>
</CustomerInfo>
</file>

<file path=customXml/item109.xml><?xml version="1.0" encoding="utf-8"?>
<CustomerInfo>
  <UserName>Administrator</UserName>
  <CompanyName>www.xjghost.com</CompanyName>
  <MachineID>A888</MachineID>
  <ToolID>ljRTAAAAKGU=</ToolID>
  <Data><![CDATA[bGpSVEFBQUFLR1U9]]></Data>
</CustomerInfo>
</file>

<file path=customXml/item11.xml><?xml version="1.0" encoding="utf-8"?>
<CustomerInfo>
  <UserName>Administrator</UserName>
  <CompanyName>www.xjghost.com</CompanyName>
  <MachineID>A888</MachineID>
  <ToolID>ljRTAAAAKGU=</ToolID>
  <Data><![CDATA[bGpSVEFBQUFLR1U9]]></Data>
</CustomerInfo>
</file>

<file path=customXml/item110.xml><?xml version="1.0" encoding="utf-8"?>
<CustomerInfo>
  <UserName>Administrator</UserName>
  <CompanyName>www.xjghost.com</CompanyName>
  <MachineID>A888</MachineID>
  <ToolID>ljRTAAAAKGU=</ToolID>
  <Data><![CDATA[bGpSVEFBQUFLR1U9]]></Data>
</CustomerInfo>
</file>

<file path=customXml/item111.xml><?xml version="1.0" encoding="utf-8"?>
<CustomerInfo>
  <UserName>Administrator</UserName>
  <CompanyName>www.xjghost.com</CompanyName>
  <MachineID>A888</MachineID>
  <ToolID>ljRTAAAAKGU=</ToolID>
  <Data><![CDATA[bGpSVEFBQUFLR1U9]]></Data>
</CustomerInfo>
</file>

<file path=customXml/item112.xml><?xml version="1.0" encoding="utf-8"?>
<CustomerInfo>
  <UserName>Administrator</UserName>
  <CompanyName>www.xjghost.com</CompanyName>
  <MachineID>A888</MachineID>
  <ToolID>ljRTAAAAKGU=</ToolID>
  <Data><![CDATA[bGpSVEFBQUFLR1U9]]></Data>
</CustomerInfo>
</file>

<file path=customXml/item113.xml><?xml version="1.0" encoding="utf-8"?>
<CustomerInfo>
  <UserName>Administrator</UserName>
  <CompanyName>www.xjghost.com</CompanyName>
  <MachineID>A888</MachineID>
  <ToolID>ljRTAAAAKGU=</ToolID>
  <Data><![CDATA[bGpSVEFBQUFLR1U9]]></Data>
</CustomerInfo>
</file>

<file path=customXml/item114.xml><?xml version="1.0" encoding="utf-8"?>
<CustomerInfo>
  <UserName>Administrator</UserName>
  <CompanyName>www.xjghost.com</CompanyName>
  <MachineID>A888</MachineID>
  <ToolID>ljRTAAAAKGU=</ToolID>
  <Data><![CDATA[bGpSVEFBQUFLR1U9]]></Data>
</CustomerInfo>
</file>

<file path=customXml/item115.xml><?xml version="1.0" encoding="utf-8"?>
<CustomerInfo>
  <UserName>Administrator</UserName>
  <CompanyName>www.xjghost.com</CompanyName>
  <MachineID>A888</MachineID>
  <ToolID>ljRTAAAAKGU=</ToolID>
  <Data><![CDATA[bGpSVEFBQUFLR1U9]]></Data>
</CustomerInfo>
</file>

<file path=customXml/item116.xml><?xml version="1.0" encoding="utf-8"?>
<CustomerInfo>
  <UserName>Administrator</UserName>
  <CompanyName>www.xjghost.com</CompanyName>
  <MachineID>A888</MachineID>
  <ToolID>ljRTAAAAKGU=</ToolID>
  <Data><![CDATA[bGpSVEFBQUFLR1U9]]></Data>
</CustomerInfo>
</file>

<file path=customXml/item117.xml><?xml version="1.0" encoding="utf-8"?>
<CustomerInfo>
  <UserName>Administrator</UserName>
  <CompanyName>www.xjghost.com</CompanyName>
  <MachineID>A888</MachineID>
  <ToolID>ljRTAAAAKGU=</ToolID>
  <Data><![CDATA[bGpSVEFBQUFLR1U9]]></Data>
</CustomerInfo>
</file>

<file path=customXml/item118.xml><?xml version="1.0" encoding="utf-8"?>
<CustomerInfo>
  <UserName>Administrator</UserName>
  <CompanyName>www.xjghost.com</CompanyName>
  <MachineID>A888</MachineID>
  <ToolID>ljRTAAAAKGU=</ToolID>
  <Data><![CDATA[bGpSVEFBQUFLR1U9]]></Data>
</CustomerInfo>
</file>

<file path=customXml/item119.xml><?xml version="1.0" encoding="utf-8"?>
<CustomerInfo>
  <UserName>Administrator</UserName>
  <CompanyName>www.xjghost.com</CompanyName>
  <MachineID>A888</MachineID>
  <ToolID>ljRTAAAAKGU=</ToolID>
  <Data><![CDATA[bGpSVEFBQUFLR1U9]]></Data>
</CustomerInfo>
</file>

<file path=customXml/item12.xml><?xml version="1.0" encoding="utf-8"?>
<CustomerInfo>
  <UserName>Administrator</UserName>
  <CompanyName>www.xjghost.com</CompanyName>
  <MachineID>A888</MachineID>
  <ToolID>ljRTAAAAKGU=</ToolID>
  <Data><![CDATA[bGpSVEFBQUFLR1U9]]></Data>
</CustomerInfo>
</file>

<file path=customXml/item120.xml><?xml version="1.0" encoding="utf-8"?>
<CustomerInfo>
  <UserName>Administrator</UserName>
  <CompanyName>www.xjghost.com</CompanyName>
  <MachineID>A888</MachineID>
  <ToolID>ljRTAAAAKGU=</ToolID>
  <Data><![CDATA[bGpSVEFBQUFLR1U9]]></Data>
</CustomerInfo>
</file>

<file path=customXml/item121.xml><?xml version="1.0" encoding="utf-8"?>
<CustomerInfo>
  <UserName>Administrator</UserName>
  <CompanyName>www.xjghost.com</CompanyName>
  <MachineID>A888</MachineID>
  <ToolID>ljRTAAAAKGU=</ToolID>
  <Data><![CDATA[bGpSVEFBQUFLR1U9]]></Data>
</CustomerInfo>
</file>

<file path=customXml/item122.xml><?xml version="1.0" encoding="utf-8"?>
<CustomerInfo>
  <UserName>Administrator</UserName>
  <CompanyName>www.xjghost.com</CompanyName>
  <MachineID>A888</MachineID>
  <ToolID>ljRTAAAAKGU=</ToolID>
  <Data><![CDATA[bGpSVEFBQUFLR1U9]]></Data>
</CustomerInfo>
</file>

<file path=customXml/item123.xml><?xml version="1.0" encoding="utf-8"?>
<CustomerInfo>
  <UserName>Administrator</UserName>
  <CompanyName>www.xjghost.com</CompanyName>
  <MachineID>A888</MachineID>
  <ToolID>ljRTAAAAKGU=</ToolID>
  <Data><![CDATA[bGpSVEFBQUFLR1U9]]></Data>
</CustomerInfo>
</file>

<file path=customXml/item124.xml><?xml version="1.0" encoding="utf-8"?>
<CustomerInfo>
  <UserName>Administrator</UserName>
  <CompanyName>www.xjghost.com</CompanyName>
  <MachineID>A888</MachineID>
  <ToolID>ljRTAAAAKGU=</ToolID>
  <Data><![CDATA[bGpSVEFBQUFLR1U9]]></Data>
</CustomerInfo>
</file>

<file path=customXml/item125.xml><?xml version="1.0" encoding="utf-8"?>
<CustomerInfo>
  <UserName>Administrator</UserName>
  <CompanyName>www.xjghost.com</CompanyName>
  <MachineID>A888</MachineID>
  <ToolID>ljRTAAAAKGU=</ToolID>
  <Data><![CDATA[bGpSVEFBQUFLR1U9]]></Data>
</CustomerInfo>
</file>

<file path=customXml/item126.xml><?xml version="1.0" encoding="utf-8"?>
<CustomerInfo>
  <UserName>Administrator</UserName>
  <CompanyName>www.xjghost.com</CompanyName>
  <MachineID>A888</MachineID>
  <ToolID>ljRTAAAAKGU=</ToolID>
  <Data><![CDATA[bGpSVEFBQUFLR1U9]]></Data>
</CustomerInfo>
</file>

<file path=customXml/item127.xml><?xml version="1.0" encoding="utf-8"?>
<CustomerInfo>
  <UserName>Administrator</UserName>
  <CompanyName>www.xjghost.com</CompanyName>
  <MachineID>A888</MachineID>
  <ToolID>ljRTAAAAKGU=</ToolID>
  <Data><![CDATA[bGpSVEFBQUFLR1U9]]></Data>
</CustomerInfo>
</file>

<file path=customXml/item128.xml><?xml version="1.0" encoding="utf-8"?>
<CustomerInfo>
  <UserName>Administrator</UserName>
  <CompanyName>www.xjghost.com</CompanyName>
  <MachineID>A888</MachineID>
  <ToolID>ljRTAAAAKGU=</ToolID>
  <Data><![CDATA[bGpSVEFBQUFLR1U9]]></Data>
</CustomerInfo>
</file>

<file path=customXml/item129.xml><?xml version="1.0" encoding="utf-8"?>
<CustomerInfo>
  <UserName>Administrator</UserName>
  <CompanyName>www.xjghost.com</CompanyName>
  <MachineID>A888</MachineID>
  <ToolID>ljRTAAAAKGU=</ToolID>
  <Data><![CDATA[bGpSVEFBQUFLR1U9]]></Data>
</CustomerInfo>
</file>

<file path=customXml/item13.xml><?xml version="1.0" encoding="utf-8"?>
<CustomerInfo>
  <UserName>Administrator</UserName>
  <CompanyName>www.xjghost.com</CompanyName>
  <MachineID>A888</MachineID>
  <ToolID>ljRTAAAAKGU=</ToolID>
  <Data><![CDATA[bGpSVEFBQUFLR1U9]]></Data>
</CustomerInfo>
</file>

<file path=customXml/item130.xml><?xml version="1.0" encoding="utf-8"?>
<CustomerInfo>
  <UserName>Administrator</UserName>
  <CompanyName>www.xjghost.com</CompanyName>
  <MachineID>A888</MachineID>
  <ToolID>ljRTAAAAKGU=</ToolID>
  <Data><![CDATA[bGpSVEFBQUFLR1U9]]></Data>
</CustomerInfo>
</file>

<file path=customXml/item131.xml><?xml version="1.0" encoding="utf-8"?>
<CustomerInfo>
  <UserName>Administrator</UserName>
  <CompanyName>www.xjghost.com</CompanyName>
  <MachineID>A888</MachineID>
  <ToolID>ljRTAAAAKGU=</ToolID>
  <Data><![CDATA[bGpSVEFBQUFLR1U9]]></Data>
</CustomerInfo>
</file>

<file path=customXml/item132.xml><?xml version="1.0" encoding="utf-8"?>
<CustomerInfo>
  <UserName>Administrator</UserName>
  <CompanyName>www.xjghost.com</CompanyName>
  <MachineID>A888</MachineID>
  <ToolID>ljRTAAAAKGU=</ToolID>
  <Data><![CDATA[bGpSVEFBQUFLR1U9]]></Data>
</CustomerInfo>
</file>

<file path=customXml/item133.xml><?xml version="1.0" encoding="utf-8"?>
<CustomerInfo>
  <UserName>Administrator</UserName>
  <CompanyName>www.xjghost.com</CompanyName>
  <MachineID>A888</MachineID>
  <ToolID>ljRTAAAAKGU=</ToolID>
  <Data><![CDATA[bGpSVEFBQUFLR1U9]]></Data>
</CustomerInfo>
</file>

<file path=customXml/item134.xml><?xml version="1.0" encoding="utf-8"?>
<CustomerInfo>
  <UserName>Administrator</UserName>
  <CompanyName>www.xjghost.com</CompanyName>
  <MachineID>A888</MachineID>
  <ToolID>ljRTAAAAKGU=</ToolID>
  <Data><![CDATA[bGpSVEFBQUFLR1U9]]></Data>
</CustomerInfo>
</file>

<file path=customXml/item135.xml><?xml version="1.0" encoding="utf-8"?>
<CustomerInfo>
  <UserName>Administrator</UserName>
  <CompanyName>www.xjghost.com</CompanyName>
  <MachineID>A888</MachineID>
  <ToolID>ljRTAAAAKGU=</ToolID>
  <Data><![CDATA[bGpSVEFBQUFLR1U9]]></Data>
</CustomerInfo>
</file>

<file path=customXml/item136.xml><?xml version="1.0" encoding="utf-8"?>
<CustomerInfo>
  <UserName>Administrator</UserName>
  <CompanyName>www.xjghost.com</CompanyName>
  <MachineID>A888</MachineID>
  <ToolID>ljRTAAAAKGU=</ToolID>
  <Data><![CDATA[bGpSVEFBQUFLR1U9]]></Data>
</CustomerInfo>
</file>

<file path=customXml/item137.xml><?xml version="1.0" encoding="utf-8"?>
<CustomerInfo>
  <UserName>Administrator</UserName>
  <CompanyName>www.xjghost.com</CompanyName>
  <MachineID>A888</MachineID>
  <ToolID>ljRTAAAAKGU=</ToolID>
  <Data><![CDATA[bGpSVEFBQUFLR1U9]]></Data>
</CustomerInfo>
</file>

<file path=customXml/item138.xml><?xml version="1.0" encoding="utf-8"?>
<CustomerInfo>
  <UserName>Administrator</UserName>
  <CompanyName>www.xjghost.com</CompanyName>
  <MachineID>A888</MachineID>
  <ToolID>ljRTAAAAKGU=</ToolID>
  <Data><![CDATA[bGpSVEFBQUFLR1U9]]></Data>
</CustomerInfo>
</file>

<file path=customXml/item139.xml><?xml version="1.0" encoding="utf-8"?>
<CustomerInfo>
  <UserName>Administrator</UserName>
  <CompanyName>www.xjghost.com</CompanyName>
  <MachineID>A888</MachineID>
  <ToolID>ljRTAAAAKGU=</ToolID>
  <Data><![CDATA[bGpSVEFBQUFLR1U9]]></Data>
</CustomerInfo>
</file>

<file path=customXml/item14.xml><?xml version="1.0" encoding="utf-8"?>
<CustomerInfo>
  <UserName>Administrator</UserName>
  <CompanyName>www.xjghost.com</CompanyName>
  <MachineID>A888</MachineID>
  <ToolID>ljRTAAAAKGU=</ToolID>
  <Data><![CDATA[bGpSVEFBQUFLR1U9]]></Data>
</CustomerInfo>
</file>

<file path=customXml/item140.xml><?xml version="1.0" encoding="utf-8"?>
<CustomerInfo>
  <UserName>Administrator</UserName>
  <CompanyName>www.xjghost.com</CompanyName>
  <MachineID>A888</MachineID>
  <ToolID>ljRTAAAAKGU=</ToolID>
  <Data><![CDATA[bGpSVEFBQUFLR1U9]]></Data>
</CustomerInfo>
</file>

<file path=customXml/item141.xml><?xml version="1.0" encoding="utf-8"?>
<CustomerInfo>
  <UserName>Administrator</UserName>
  <CompanyName>www.xjghost.com</CompanyName>
  <MachineID>A888</MachineID>
  <ToolID>ljRTAAAAKGU=</ToolID>
  <Data><![CDATA[bGpSVEFBQUFLR1U9]]></Data>
</CustomerInfo>
</file>

<file path=customXml/item142.xml><?xml version="1.0" encoding="utf-8"?>
<CustomerInfo>
  <UserName>Administrator</UserName>
  <CompanyName>www.xjghost.com</CompanyName>
  <MachineID>A888</MachineID>
  <ToolID>ljRTAAAAKGU=</ToolID>
  <Data><![CDATA[bGpSVEFBQUFLR1U9]]></Data>
</CustomerInfo>
</file>

<file path=customXml/item143.xml><?xml version="1.0" encoding="utf-8"?>
<CustomerInfo>
  <UserName>Administrator</UserName>
  <CompanyName>www.xjghost.com</CompanyName>
  <MachineID>A888</MachineID>
  <ToolID>ljRTAAAAKGU=</ToolID>
  <Data><![CDATA[bGpSVEFBQUFLR1U9]]></Data>
</CustomerInfo>
</file>

<file path=customXml/item144.xml><?xml version="1.0" encoding="utf-8"?>
<CustomerInfo>
  <UserName>Administrator</UserName>
  <CompanyName>www.xjghost.com</CompanyName>
  <MachineID>A888</MachineID>
  <ToolID>ljRTAAAAKGU=</ToolID>
  <Data><![CDATA[bGpSVEFBQUFLR1U9]]></Data>
</CustomerInfo>
</file>

<file path=customXml/item145.xml><?xml version="1.0" encoding="utf-8"?>
<CustomerInfo>
  <UserName>Administrator</UserName>
  <CompanyName>www.xjghost.com</CompanyName>
  <MachineID>A888</MachineID>
  <ToolID>ljRTAAAAKGU=</ToolID>
  <Data><![CDATA[bGpSVEFBQUFLR1U9]]></Data>
</CustomerInfo>
</file>

<file path=customXml/item146.xml><?xml version="1.0" encoding="utf-8"?>
<CustomerInfo>
  <UserName>Administrator</UserName>
  <CompanyName>www.xjghost.com</CompanyName>
  <MachineID>A888</MachineID>
  <ToolID>ljRTAAAAKGU=</ToolID>
  <Data><![CDATA[bGpSVEFBQUFLR1U9]]></Data>
</CustomerInfo>
</file>

<file path=customXml/item147.xml><?xml version="1.0" encoding="utf-8"?>
<CustomerInfo>
  <UserName>Administrator</UserName>
  <CompanyName>www.xjghost.com</CompanyName>
  <MachineID>A888</MachineID>
  <ToolID>ljRTAAAAKGU=</ToolID>
  <Data><![CDATA[bGpSVEFBQUFLR1U9]]></Data>
</CustomerInfo>
</file>

<file path=customXml/item148.xml><?xml version="1.0" encoding="utf-8"?>
<CustomerInfo>
  <UserName>Administrator</UserName>
  <CompanyName>www.xjghost.com</CompanyName>
  <MachineID>A888</MachineID>
  <ToolID>ljRTAAAAKGU=</ToolID>
  <Data><![CDATA[bGpSVEFBQUFLR1U9]]></Data>
</CustomerInfo>
</file>

<file path=customXml/item149.xml><?xml version="1.0" encoding="utf-8"?>
<CustomerInfo>
  <UserName>Administrator</UserName>
  <CompanyName>www.xjghost.com</CompanyName>
  <MachineID>A888</MachineID>
  <ToolID>ljRTAAAAKGU=</ToolID>
  <Data><![CDATA[bGpSVEFBQUFLR1U9]]></Data>
</CustomerInfo>
</file>

<file path=customXml/item15.xml><?xml version="1.0" encoding="utf-8"?>
<CustomerInfo>
  <UserName>Administrator</UserName>
  <CompanyName>www.xjghost.com</CompanyName>
  <MachineID>A888</MachineID>
  <ToolID>ljRTAAAAKGU=</ToolID>
  <Data><![CDATA[bGpSVEFBQUFLR1U9]]></Data>
</CustomerInfo>
</file>

<file path=customXml/item150.xml><?xml version="1.0" encoding="utf-8"?>
<CustomerInfo>
  <UserName>Administrator</UserName>
  <CompanyName>www.xjghost.com</CompanyName>
  <MachineID>A888</MachineID>
  <ToolID>ljRTAAAAKGU=</ToolID>
  <Data><![CDATA[bGpSVEFBQUFLR1U9]]></Data>
</CustomerInfo>
</file>

<file path=customXml/item151.xml><?xml version="1.0" encoding="utf-8"?>
<CustomerInfo>
  <UserName>Administrator</UserName>
  <CompanyName>www.xjghost.com</CompanyName>
  <MachineID>A888</MachineID>
  <ToolID>ljRTAAAAKGU=</ToolID>
  <Data><![CDATA[bGpSVEFBQUFLR1U9]]></Data>
</CustomerInfo>
</file>

<file path=customXml/item152.xml><?xml version="1.0" encoding="utf-8"?>
<CustomerInfo>
  <UserName>Administrator</UserName>
  <CompanyName>www.xjghost.com</CompanyName>
  <MachineID>A888</MachineID>
  <ToolID>ljRTAAAAKGU=</ToolID>
  <Data><![CDATA[bGpSVEFBQUFLR1U9]]></Data>
</CustomerInfo>
</file>

<file path=customXml/item153.xml><?xml version="1.0" encoding="utf-8"?>
<CustomerInfo>
  <UserName>Administrator</UserName>
  <CompanyName>www.xjghost.com</CompanyName>
  <MachineID>A888</MachineID>
  <ToolID>ljRTAAAAKGU=</ToolID>
  <Data><![CDATA[bGpSVEFBQUFLR1U9]]></Data>
</CustomerInfo>
</file>

<file path=customXml/item154.xml><?xml version="1.0" encoding="utf-8"?>
<CustomerInfo>
  <UserName>Administrator</UserName>
  <CompanyName>www.xjghost.com</CompanyName>
  <MachineID>A888</MachineID>
  <ToolID>ljRTAAAAKGU=</ToolID>
  <Data><![CDATA[bGpSVEFBQUFLR1U9]]></Data>
</CustomerInfo>
</file>

<file path=customXml/item155.xml><?xml version="1.0" encoding="utf-8"?>
<CustomerInfo>
  <UserName>Administrator</UserName>
  <CompanyName>www.xjghost.com</CompanyName>
  <MachineID>A888</MachineID>
  <ToolID>ljRTAAAAKGU=</ToolID>
  <Data><![CDATA[bGpSVEFBQUFLR1U9]]></Data>
</CustomerInfo>
</file>

<file path=customXml/item156.xml><?xml version="1.0" encoding="utf-8"?>
<CustomerInfo>
  <UserName>Administrator</UserName>
  <CompanyName>www.xjghost.com</CompanyName>
  <MachineID>A888</MachineID>
  <ToolID>ljRTAAAAKGU=</ToolID>
  <Data><![CDATA[bGpSVEFBQUFLR1U9]]></Data>
</CustomerInfo>
</file>

<file path=customXml/item157.xml><?xml version="1.0" encoding="utf-8"?>
<CustomerInfo>
  <UserName>Administrator</UserName>
  <CompanyName>www.xjghost.com</CompanyName>
  <MachineID>A888</MachineID>
  <ToolID>ljRTAAAAKGU=</ToolID>
  <Data><![CDATA[bGpSVEFBQUFLR1U9]]></Data>
</CustomerInfo>
</file>

<file path=customXml/item158.xml><?xml version="1.0" encoding="utf-8"?>
<CustomerInfo>
  <UserName>Administrator</UserName>
  <CompanyName>www.xjghost.com</CompanyName>
  <MachineID>A888</MachineID>
  <ToolID>ljRTAAAAKGU=</ToolID>
  <Data><![CDATA[bGpSVEFBQUFLR1U9]]></Data>
</CustomerInfo>
</file>

<file path=customXml/item159.xml><?xml version="1.0" encoding="utf-8"?>
<CustomerInfo>
  <UserName>Administrator</UserName>
  <CompanyName>www.xjghost.com</CompanyName>
  <MachineID>A888</MachineID>
  <ToolID>ljRTAAAAKGU=</ToolID>
  <Data><![CDATA[bGpSVEFBQUFLR1U9]]></Data>
</CustomerInfo>
</file>

<file path=customXml/item16.xml><?xml version="1.0" encoding="utf-8"?>
<CustomerInfo>
  <UserName>Administrator</UserName>
  <CompanyName>www.xjghost.com</CompanyName>
  <MachineID>A888</MachineID>
  <ToolID>ljRTAAAAKGU=</ToolID>
  <Data><![CDATA[bGpSVEFBQUFLR1U9]]></Data>
</CustomerInfo>
</file>

<file path=customXml/item160.xml><?xml version="1.0" encoding="utf-8"?>
<CustomerInfo>
  <UserName>Administrator</UserName>
  <CompanyName>www.xjghost.com</CompanyName>
  <MachineID>A888</MachineID>
  <ToolID>ljRTAAAAKGU=</ToolID>
  <Data><![CDATA[bGpSVEFBQUFLR1U9]]></Data>
</CustomerInfo>
</file>

<file path=customXml/item161.xml><?xml version="1.0" encoding="utf-8"?>
<CustomerInfo>
  <UserName>Administrator</UserName>
  <CompanyName>www.xjghost.com</CompanyName>
  <MachineID>A888</MachineID>
  <ToolID>ljRTAAAAKGU=</ToolID>
  <Data><![CDATA[bGpSVEFBQUFLR1U9]]></Data>
</CustomerInfo>
</file>

<file path=customXml/item162.xml><?xml version="1.0" encoding="utf-8"?>
<CustomerInfo>
  <UserName>Administrator</UserName>
  <CompanyName>www.xjghost.com</CompanyName>
  <MachineID>A888</MachineID>
  <ToolID>ljRTAAAAKGU=</ToolID>
  <Data><![CDATA[bGpSVEFBQUFLR1U9]]></Data>
</CustomerInfo>
</file>

<file path=customXml/item163.xml><?xml version="1.0" encoding="utf-8"?>
<CustomerInfo>
  <UserName>Administrator</UserName>
  <CompanyName>www.xjghost.com</CompanyName>
  <MachineID>A888</MachineID>
  <ToolID>ljRTAAAAKGU=</ToolID>
  <Data><![CDATA[bGpSVEFBQUFLR1U9]]></Data>
</CustomerInfo>
</file>

<file path=customXml/item164.xml><?xml version="1.0" encoding="utf-8"?>
<CustomerInfo>
  <UserName>Administrator</UserName>
  <CompanyName>www.xjghost.com</CompanyName>
  <MachineID>A888</MachineID>
  <ToolID>ljRTAAAAKGU=</ToolID>
  <Data><![CDATA[bGpSVEFBQUFLR1U9]]></Data>
</CustomerInfo>
</file>

<file path=customXml/item165.xml><?xml version="1.0" encoding="utf-8"?>
<CustomerInfo>
  <UserName>Administrator</UserName>
  <CompanyName>www.xjghost.com</CompanyName>
  <MachineID>A888</MachineID>
  <ToolID>ljRTAAAAKGU=</ToolID>
  <Data><![CDATA[bGpSVEFBQUFLR1U9]]></Data>
</CustomerInfo>
</file>

<file path=customXml/item166.xml><?xml version="1.0" encoding="utf-8"?>
<CustomerInfo>
  <UserName>Administrator</UserName>
  <CompanyName>www.xjghost.com</CompanyName>
  <MachineID>A888</MachineID>
  <ToolID>ljRTAAAAKGU=</ToolID>
  <Data><![CDATA[bGpSVEFBQUFLR1U9]]></Data>
</CustomerInfo>
</file>

<file path=customXml/item167.xml><?xml version="1.0" encoding="utf-8"?>
<CustomerInfo>
  <UserName>Administrator</UserName>
  <CompanyName>www.xjghost.com</CompanyName>
  <MachineID>A888</MachineID>
  <ToolID>ljRTAAAAKGU=</ToolID>
  <Data><![CDATA[bGpSVEFBQUFLR1U9]]></Data>
</CustomerInfo>
</file>

<file path=customXml/item168.xml><?xml version="1.0" encoding="utf-8"?>
<CustomerInfo>
  <UserName>Administrator</UserName>
  <CompanyName>www.xjghost.com</CompanyName>
  <MachineID>A888</MachineID>
  <ToolID>ljRTAAAAKGU=</ToolID>
  <Data><![CDATA[bGpSVEFBQUFLR1U9]]></Data>
</CustomerInfo>
</file>

<file path=customXml/item169.xml><?xml version="1.0" encoding="utf-8"?>
<CustomerInfo>
  <UserName>Administrator</UserName>
  <CompanyName>www.xjghost.com</CompanyName>
  <MachineID>A888</MachineID>
  <ToolID>ljRTAAAAKGU=</ToolID>
  <Data><![CDATA[bGpSVEFBQUFLR1U9]]></Data>
</CustomerInfo>
</file>

<file path=customXml/item17.xml><?xml version="1.0" encoding="utf-8"?>
<CustomerInfo>
  <UserName>Administrator</UserName>
  <CompanyName>www.xjghost.com</CompanyName>
  <MachineID>A888</MachineID>
  <ToolID>ljRTAAAAKGU=</ToolID>
  <Data><![CDATA[bGpSVEFBQUFLR1U9]]></Data>
</CustomerInfo>
</file>

<file path=customXml/item170.xml><?xml version="1.0" encoding="utf-8"?>
<CustomerInfo>
  <UserName>Administrator</UserName>
  <CompanyName>www.xjghost.com</CompanyName>
  <MachineID>A888</MachineID>
  <ToolID>ljRTAAAAKGU=</ToolID>
  <Data><![CDATA[bGpSVEFBQUFLR1U9]]></Data>
</CustomerInfo>
</file>

<file path=customXml/item171.xml><?xml version="1.0" encoding="utf-8"?>
<CustomerInfo>
  <UserName>Administrator</UserName>
  <CompanyName>www.xjghost.com</CompanyName>
  <MachineID>A888</MachineID>
  <ToolID>ljRTAAAAKGU=</ToolID>
  <Data><![CDATA[bGpSVEFBQUFLR1U9]]></Data>
</CustomerInfo>
</file>

<file path=customXml/item172.xml><?xml version="1.0" encoding="utf-8"?>
<CustomerInfo>
  <UserName>Administrator</UserName>
  <CompanyName>www.xjghost.com</CompanyName>
  <MachineID>A888</MachineID>
  <ToolID>ljRTAAAAKGU=</ToolID>
  <Data><![CDATA[bGpSVEFBQUFLR1U9]]></Data>
</CustomerInfo>
</file>

<file path=customXml/item173.xml><?xml version="1.0" encoding="utf-8"?>
<CustomerInfo>
  <UserName>Administrator</UserName>
  <CompanyName>www.xjghost.com</CompanyName>
  <MachineID>A888</MachineID>
  <ToolID>ljRTAAAAKGU=</ToolID>
  <Data><![CDATA[bGpSVEFBQUFLR1U9]]></Data>
</CustomerInfo>
</file>

<file path=customXml/item174.xml><?xml version="1.0" encoding="utf-8"?>
<CustomerInfo>
  <UserName>Administrator</UserName>
  <CompanyName>www.xjghost.com</CompanyName>
  <MachineID>A888</MachineID>
  <ToolID>ljRTAAAAKGU=</ToolID>
  <Data><![CDATA[bGpSVEFBQUFLR1U9]]></Data>
</CustomerInfo>
</file>

<file path=customXml/item175.xml><?xml version="1.0" encoding="utf-8"?>
<CustomerInfo>
  <UserName>Administrator</UserName>
  <CompanyName>www.xjghost.com</CompanyName>
  <MachineID>A888</MachineID>
  <ToolID>ljRTAAAAKGU=</ToolID>
  <Data><![CDATA[bGpSVEFBQUFLR1U9]]></Data>
</CustomerInfo>
</file>

<file path=customXml/item176.xml><?xml version="1.0" encoding="utf-8"?>
<CustomerInfo>
  <UserName>Administrator</UserName>
  <CompanyName>www.xjghost.com</CompanyName>
  <MachineID>A888</MachineID>
  <ToolID>ljRTAAAAKGU=</ToolID>
  <Data><![CDATA[bGpSVEFBQUFLR1U9]]></Data>
</CustomerInfo>
</file>

<file path=customXml/item177.xml><?xml version="1.0" encoding="utf-8"?>
<CustomerInfo>
  <UserName>Administrator</UserName>
  <CompanyName>www.xjghost.com</CompanyName>
  <MachineID>A888</MachineID>
  <ToolID>ljRTAAAAKGU=</ToolID>
  <Data><![CDATA[bGpSVEFBQUFLR1U9]]></Data>
</CustomerInfo>
</file>

<file path=customXml/item178.xml><?xml version="1.0" encoding="utf-8"?>
<CustomerInfo>
  <UserName>Administrator</UserName>
  <CompanyName>www.xjghost.com</CompanyName>
  <MachineID>A888</MachineID>
  <ToolID>ljRTAAAAKGU=</ToolID>
  <Data><![CDATA[bGpSVEFBQUFLR1U9]]></Data>
</CustomerInfo>
</file>

<file path=customXml/item179.xml><?xml version="1.0" encoding="utf-8"?>
<CustomerInfo>
  <UserName>Administrator</UserName>
  <CompanyName>www.xjghost.com</CompanyName>
  <MachineID>A888</MachineID>
  <ToolID>ljRTAAAAKGU=</ToolID>
  <Data><![CDATA[bGpSVEFBQUFLR1U9]]></Data>
</CustomerInfo>
</file>

<file path=customXml/item18.xml><?xml version="1.0" encoding="utf-8"?>
<CustomerInfo>
  <UserName>Administrator</UserName>
  <CompanyName>www.xjghost.com</CompanyName>
  <MachineID>A888</MachineID>
  <ToolID>ljRTAAAAKGU=</ToolID>
  <Data><![CDATA[bGpSVEFBQUFLR1U9]]></Data>
</CustomerInfo>
</file>

<file path=customXml/item180.xml><?xml version="1.0" encoding="utf-8"?>
<CustomerInfo>
  <UserName>Administrator</UserName>
  <CompanyName>www.xjghost.com</CompanyName>
  <MachineID>A888</MachineID>
  <ToolID>ljRTAAAAKGU=</ToolID>
  <Data><![CDATA[bGpSVEFBQUFLR1U9]]></Data>
</CustomerInfo>
</file>

<file path=customXml/item181.xml><?xml version="1.0" encoding="utf-8"?>
<CustomerInfo>
  <UserName>Administrator</UserName>
  <CompanyName>www.xjghost.com</CompanyName>
  <MachineID>A888</MachineID>
  <ToolID>ljRTAAAAKGU=</ToolID>
  <Data><![CDATA[bGpSVEFBQUFLR1U9]]></Data>
</CustomerInfo>
</file>

<file path=customXml/item182.xml><?xml version="1.0" encoding="utf-8"?>
<CustomerInfo>
  <UserName>Administrator</UserName>
  <CompanyName>www.xjghost.com</CompanyName>
  <MachineID>A888</MachineID>
  <ToolID>ljRTAAAAKGU=</ToolID>
  <Data><![CDATA[bGpSVEFBQUFLR1U9]]></Data>
</CustomerInfo>
</file>

<file path=customXml/item183.xml><?xml version="1.0" encoding="utf-8"?>
<CustomerInfo>
  <UserName>Administrator</UserName>
  <CompanyName>www.xjghost.com</CompanyName>
  <MachineID>A888</MachineID>
  <ToolID>ljRTAAAAKGU=</ToolID>
  <Data><![CDATA[bGpSVEFBQUFLR1U9]]></Data>
</CustomerInfo>
</file>

<file path=customXml/item184.xml><?xml version="1.0" encoding="utf-8"?>
<CustomerInfo>
  <UserName>Administrator</UserName>
  <CompanyName>www.xjghost.com</CompanyName>
  <MachineID>A888</MachineID>
  <ToolID>ljRTAAAAKGU=</ToolID>
  <Data><![CDATA[bGpSVEFBQUFLR1U9]]></Data>
</CustomerInfo>
</file>

<file path=customXml/item185.xml><?xml version="1.0" encoding="utf-8"?>
<CustomerInfo>
  <UserName>Administrator</UserName>
  <CompanyName>www.xjghost.com</CompanyName>
  <MachineID>A888</MachineID>
  <ToolID>ljRTAAAAKGU=</ToolID>
  <Data><![CDATA[bGpSVEFBQUFLR1U9]]></Data>
</CustomerInfo>
</file>

<file path=customXml/item186.xml><?xml version="1.0" encoding="utf-8"?>
<CustomerInfo>
  <UserName>Administrator</UserName>
  <CompanyName>www.xjghost.com</CompanyName>
  <MachineID>A888</MachineID>
  <ToolID>ljRTAAAAKGU=</ToolID>
  <Data><![CDATA[bGpSVEFBQUFLR1U9]]></Data>
</CustomerInfo>
</file>

<file path=customXml/item187.xml><?xml version="1.0" encoding="utf-8"?>
<CustomerInfo>
  <UserName>Administrator</UserName>
  <CompanyName>www.xjghost.com</CompanyName>
  <MachineID>A888</MachineID>
  <ToolID>ljRTAAAAKGU=</ToolID>
  <Data><![CDATA[bGpSVEFBQUFLR1U9]]></Data>
</CustomerInfo>
</file>

<file path=customXml/item188.xml><?xml version="1.0" encoding="utf-8"?>
<CustomerInfo>
  <UserName>Administrator</UserName>
  <CompanyName>www.xjghost.com</CompanyName>
  <MachineID>A888</MachineID>
  <ToolID>ljRTAAAAKGU=</ToolID>
  <Data><![CDATA[bGpSVEFBQUFLR1U9]]></Data>
</CustomerInfo>
</file>

<file path=customXml/item189.xml><?xml version="1.0" encoding="utf-8"?>
<CustomerInfo>
  <UserName>Administrator</UserName>
  <CompanyName>www.xjghost.com</CompanyName>
  <MachineID>A888</MachineID>
  <ToolID>ljRTAAAAKGU=</ToolID>
  <Data><![CDATA[bGpSVEFBQUFLR1U9]]></Data>
</CustomerInfo>
</file>

<file path=customXml/item19.xml><?xml version="1.0" encoding="utf-8"?>
<CustomerInfo>
  <UserName>Administrator</UserName>
  <CompanyName>www.xjghost.com</CompanyName>
  <MachineID>A888</MachineID>
  <ToolID>ljRTAAAAKGU=</ToolID>
  <Data><![CDATA[bGpSVEFBQUFLR1U9]]></Data>
</CustomerInfo>
</file>

<file path=customXml/item190.xml><?xml version="1.0" encoding="utf-8"?>
<CustomerInfo>
  <UserName>Administrator</UserName>
  <CompanyName>www.xjghost.com</CompanyName>
  <MachineID>A888</MachineID>
  <ToolID>ljRTAAAAKGU=</ToolID>
  <Data><![CDATA[bGpSVEFBQUFLR1U9]]></Data>
</CustomerInfo>
</file>

<file path=customXml/item191.xml><?xml version="1.0" encoding="utf-8"?>
<CustomerInfo>
  <UserName>Administrator</UserName>
  <CompanyName>www.xjghost.com</CompanyName>
  <MachineID>A888</MachineID>
  <ToolID>ljRTAAAAKGU=</ToolID>
  <Data><![CDATA[bGpSVEFBQUFLR1U9]]></Data>
</CustomerInfo>
</file>

<file path=customXml/item192.xml><?xml version="1.0" encoding="utf-8"?>
<CustomerInfo>
  <UserName>Administrator</UserName>
  <CompanyName>www.xjghost.com</CompanyName>
  <MachineID>A888</MachineID>
  <ToolID>ljRTAAAAKGU=</ToolID>
  <Data><![CDATA[bGpSVEFBQUFLR1U9]]></Data>
</CustomerInfo>
</file>

<file path=customXml/item193.xml><?xml version="1.0" encoding="utf-8"?>
<CustomerInfo>
  <UserName>Administrator</UserName>
  <CompanyName>www.xjghost.com</CompanyName>
  <MachineID>A888</MachineID>
  <ToolID>ljRTAAAAKGU=</ToolID>
  <Data><![CDATA[bGpSVEFBQUFLR1U9]]></Data>
</CustomerInfo>
</file>

<file path=customXml/item194.xml><?xml version="1.0" encoding="utf-8"?>
<CustomerInfo>
  <UserName>Administrator</UserName>
  <CompanyName>www.xjghost.com</CompanyName>
  <MachineID>A888</MachineID>
  <ToolID>ljRTAAAAKGU=</ToolID>
  <Data><![CDATA[bGpSVEFBQUFLR1U9]]></Data>
</CustomerInfo>
</file>

<file path=customXml/item195.xml><?xml version="1.0" encoding="utf-8"?>
<CustomerInfo>
  <UserName>Administrator</UserName>
  <CompanyName>www.xjghost.com</CompanyName>
  <MachineID>A888</MachineID>
  <ToolID>ljRTAAAAKGU=</ToolID>
  <Data><![CDATA[bGpSVEFBQUFLR1U9]]></Data>
</CustomerInfo>
</file>

<file path=customXml/item2.xml><?xml version="1.0" encoding="utf-8"?>
<CustomerInfo>
  <UserName>Administrator</UserName>
  <CompanyName>www.xjghost.com</CompanyName>
  <MachineID>A888</MachineID>
  <ToolID>ljRTAAAAKGU=</ToolID>
  <Data><![CDATA[bGpSVEFBQUFLR1U9]]></Data>
</CustomerInfo>
</file>

<file path=customXml/item20.xml><?xml version="1.0" encoding="utf-8"?>
<CustomerInfo>
  <UserName>Administrator</UserName>
  <CompanyName>www.xjghost.com</CompanyName>
  <MachineID>A888</MachineID>
  <ToolID>ljRTAAAAKGU=</ToolID>
  <Data><![CDATA[bGpSVEFBQUFLR1U9]]></Data>
</CustomerInfo>
</file>

<file path=customXml/item21.xml><?xml version="1.0" encoding="utf-8"?>
<CustomerInfo>
  <UserName>Administrator</UserName>
  <CompanyName>www.xjghost.com</CompanyName>
  <MachineID>A888</MachineID>
  <ToolID>ljRTAAAAKGU=</ToolID>
  <Data><![CDATA[bGpSVEFBQUFLR1U9]]></Data>
</CustomerInfo>
</file>

<file path=customXml/item22.xml><?xml version="1.0" encoding="utf-8"?>
<CustomerInfo>
  <UserName>Administrator</UserName>
  <CompanyName>www.xjghost.com</CompanyName>
  <MachineID>A888</MachineID>
  <ToolID>ljRTAAAAKGU=</ToolID>
  <Data><![CDATA[bGpSVEFBQUFLR1U9]]></Data>
</CustomerInfo>
</file>

<file path=customXml/item23.xml><?xml version="1.0" encoding="utf-8"?>
<CustomerInfo>
  <UserName>Administrator</UserName>
  <CompanyName>www.xjghost.com</CompanyName>
  <MachineID>A888</MachineID>
  <ToolID>ljRTAAAAKGU=</ToolID>
  <Data><![CDATA[bGpSVEFBQUFLR1U9]]></Data>
</CustomerInfo>
</file>

<file path=customXml/item24.xml><?xml version="1.0" encoding="utf-8"?>
<CustomerInfo>
  <UserName>Administrator</UserName>
  <CompanyName>www.xjghost.com</CompanyName>
  <MachineID>A888</MachineID>
  <ToolID>ljRTAAAAKGU=</ToolID>
  <Data><![CDATA[bGpSVEFBQUFLR1U9]]></Data>
</CustomerInfo>
</file>

<file path=customXml/item25.xml><?xml version="1.0" encoding="utf-8"?>
<CustomerInfo>
  <UserName>Administrator</UserName>
  <CompanyName>www.xjghost.com</CompanyName>
  <MachineID>A888</MachineID>
  <ToolID>ljRTAAAAKGU=</ToolID>
  <Data><![CDATA[bGpSVEFBQUFLR1U9]]></Data>
</CustomerInfo>
</file>

<file path=customXml/item26.xml><?xml version="1.0" encoding="utf-8"?>
<CustomerInfo>
  <UserName>Administrator</UserName>
  <CompanyName>www.xjghost.com</CompanyName>
  <MachineID>A888</MachineID>
  <ToolID>ljRTAAAAKGU=</ToolID>
  <Data><![CDATA[bGpSVEFBQUFLR1U9]]></Data>
</CustomerInfo>
</file>

<file path=customXml/item27.xml><?xml version="1.0" encoding="utf-8"?>
<CustomerInfo>
  <UserName>Administrator</UserName>
  <CompanyName>www.xjghost.com</CompanyName>
  <MachineID>A888</MachineID>
  <ToolID>ljRTAAAAKGU=</ToolID>
  <Data><![CDATA[bGpSVEFBQUFLR1U9]]></Data>
</CustomerInfo>
</file>

<file path=customXml/item28.xml><?xml version="1.0" encoding="utf-8"?>
<CustomerInfo>
  <UserName>Administrator</UserName>
  <CompanyName>www.xjghost.com</CompanyName>
  <MachineID>A888</MachineID>
  <ToolID>ljRTAAAAKGU=</ToolID>
  <Data><![CDATA[bGpSVEFBQUFLR1U9]]></Data>
</CustomerInfo>
</file>

<file path=customXml/item29.xml><?xml version="1.0" encoding="utf-8"?>
<CustomerInfo>
  <UserName>Administrator</UserName>
  <CompanyName>www.xjghost.com</CompanyName>
  <MachineID>A888</MachineID>
  <ToolID>ljRTAAAAKGU=</ToolID>
  <Data><![CDATA[bGpSVEFBQUFLR1U9]]></Data>
</CustomerInfo>
</file>

<file path=customXml/item3.xml><?xml version="1.0" encoding="utf-8"?>
<CustomerInfo>
  <UserName>Administrator</UserName>
  <CompanyName>www.xjghost.com</CompanyName>
  <MachineID>A888</MachineID>
  <ToolID>ljRTAAAAKGU=</ToolID>
  <Data><![CDATA[bGpSVEFBQUFLR1U9]]></Data>
</CustomerInfo>
</file>

<file path=customXml/item30.xml><?xml version="1.0" encoding="utf-8"?>
<CustomerInfo>
  <UserName>Administrator</UserName>
  <CompanyName>www.xjghost.com</CompanyName>
  <MachineID>A888</MachineID>
  <ToolID>ljRTAAAAKGU=</ToolID>
  <Data><![CDATA[bGpSVEFBQUFLR1U9]]></Data>
</CustomerInfo>
</file>

<file path=customXml/item31.xml><?xml version="1.0" encoding="utf-8"?>
<CustomerInfo>
  <UserName>Administrator</UserName>
  <CompanyName>www.xjghost.com</CompanyName>
  <MachineID>A888</MachineID>
  <ToolID>ljRTAAAAKGU=</ToolID>
  <Data><![CDATA[bGpSVEFBQUFLR1U9]]></Data>
</CustomerInfo>
</file>

<file path=customXml/item32.xml><?xml version="1.0" encoding="utf-8"?>
<CustomerInfo>
  <UserName>Administrator</UserName>
  <CompanyName>www.xjghost.com</CompanyName>
  <MachineID>A888</MachineID>
  <ToolID>ljRTAAAAKGU=</ToolID>
  <Data><![CDATA[bGpSVEFBQUFLR1U9]]></Data>
</CustomerInfo>
</file>

<file path=customXml/item33.xml><?xml version="1.0" encoding="utf-8"?>
<CustomerInfo>
  <UserName>Administrator</UserName>
  <CompanyName>www.xjghost.com</CompanyName>
  <MachineID>A888</MachineID>
  <ToolID>ljRTAAAAKGU=</ToolID>
  <Data><![CDATA[bGpSVEFBQUFLR1U9]]></Data>
</CustomerInfo>
</file>

<file path=customXml/item34.xml><?xml version="1.0" encoding="utf-8"?>
<CustomerInfo>
  <UserName>Administrator</UserName>
  <CompanyName>www.xjghost.com</CompanyName>
  <MachineID>A888</MachineID>
  <ToolID>ljRTAAAAKGU=</ToolID>
  <Data><![CDATA[bGpSVEFBQUFLR1U9]]></Data>
</CustomerInfo>
</file>

<file path=customXml/item35.xml><?xml version="1.0" encoding="utf-8"?>
<CustomerInfo>
  <UserName>Administrator</UserName>
  <CompanyName>www.xjghost.com</CompanyName>
  <MachineID>A888</MachineID>
  <ToolID>ljRTAAAAKGU=</ToolID>
  <Data><![CDATA[bGpSVEFBQUFLR1U9]]></Data>
</CustomerInfo>
</file>

<file path=customXml/item36.xml><?xml version="1.0" encoding="utf-8"?>
<CustomerInfo>
  <UserName>Administrator</UserName>
  <CompanyName>www.xjghost.com</CompanyName>
  <MachineID>A888</MachineID>
  <ToolID>ljRTAAAAKGU=</ToolID>
  <Data><![CDATA[bGpSVEFBQUFLR1U9]]></Data>
</CustomerInfo>
</file>

<file path=customXml/item37.xml><?xml version="1.0" encoding="utf-8"?>
<CustomerInfo>
  <UserName>Administrator</UserName>
  <CompanyName>www.xjghost.com</CompanyName>
  <MachineID>A888</MachineID>
  <ToolID>ljRTAAAAKGU=</ToolID>
  <Data><![CDATA[bGpSVEFBQUFLR1U9]]></Data>
</CustomerInfo>
</file>

<file path=customXml/item38.xml><?xml version="1.0" encoding="utf-8"?>
<CustomerInfo>
  <UserName>Administrator</UserName>
  <CompanyName>www.xjghost.com</CompanyName>
  <MachineID>A888</MachineID>
  <ToolID>ljRTAAAAKGU=</ToolID>
  <Data><![CDATA[bGpSVEFBQUFLR1U9]]></Data>
</CustomerInfo>
</file>

<file path=customXml/item39.xml><?xml version="1.0" encoding="utf-8"?>
<CustomerInfo>
  <UserName>Administrator</UserName>
  <CompanyName>www.xjghost.com</CompanyName>
  <MachineID>A888</MachineID>
  <ToolID>ljRTAAAAKGU=</ToolID>
  <Data><![CDATA[bGpSVEFBQUFLR1U9]]></Data>
</CustomerInfo>
</file>

<file path=customXml/item4.xml><?xml version="1.0" encoding="utf-8"?>
<CustomerInfo>
  <UserName>Administrator</UserName>
  <CompanyName>www.xjghost.com</CompanyName>
  <MachineID>A888</MachineID>
  <ToolID>ljRTAAAAKGU=</ToolID>
  <Data><![CDATA[bGpSVEFBQUFLR1U9]]></Data>
</CustomerInfo>
</file>

<file path=customXml/item40.xml><?xml version="1.0" encoding="utf-8"?>
<CustomerInfo>
  <UserName>Administrator</UserName>
  <CompanyName>www.xjghost.com</CompanyName>
  <MachineID>A888</MachineID>
  <ToolID>ljRTAAAAKGU=</ToolID>
  <Data><![CDATA[bGpSVEFBQUFLR1U9]]></Data>
</CustomerInfo>
</file>

<file path=customXml/item41.xml><?xml version="1.0" encoding="utf-8"?>
<CustomerInfo>
  <UserName>Administrator</UserName>
  <CompanyName>www.xjghost.com</CompanyName>
  <MachineID>A888</MachineID>
  <ToolID>ljRTAAAAKGU=</ToolID>
  <Data><![CDATA[bGpSVEFBQUFLR1U9]]></Data>
</CustomerInfo>
</file>

<file path=customXml/item42.xml><?xml version="1.0" encoding="utf-8"?>
<CustomerInfo>
  <UserName>Administrator</UserName>
  <CompanyName>www.xjghost.com</CompanyName>
  <MachineID>A888</MachineID>
  <ToolID>ljRTAAAAKGU=</ToolID>
  <Data><![CDATA[bGpSVEFBQUFLR1U9]]></Data>
</CustomerInfo>
</file>

<file path=customXml/item43.xml><?xml version="1.0" encoding="utf-8"?>
<CustomerInfo>
  <UserName>Administrator</UserName>
  <CompanyName>www.xjghost.com</CompanyName>
  <MachineID>A888</MachineID>
  <ToolID>ljRTAAAAKGU=</ToolID>
  <Data><![CDATA[bGpSVEFBQUFLR1U9]]></Data>
</CustomerInfo>
</file>

<file path=customXml/item44.xml><?xml version="1.0" encoding="utf-8"?>
<CustomerInfo>
  <UserName>Administrator</UserName>
  <CompanyName>www.xjghost.com</CompanyName>
  <MachineID>A888</MachineID>
  <ToolID>ljRTAAAAKGU=</ToolID>
  <Data><![CDATA[bGpSVEFBQUFLR1U9]]></Data>
</CustomerInfo>
</file>

<file path=customXml/item45.xml><?xml version="1.0" encoding="utf-8"?>
<CustomerInfo>
  <UserName>Administrator</UserName>
  <CompanyName>www.xjghost.com</CompanyName>
  <MachineID>A888</MachineID>
  <ToolID>ljRTAAAAKGU=</ToolID>
  <Data><![CDATA[bGpSVEFBQUFLR1U9]]></Data>
</CustomerInfo>
</file>

<file path=customXml/item46.xml><?xml version="1.0" encoding="utf-8"?>
<CustomerInfo>
  <UserName>Administrator</UserName>
  <CompanyName>www.xjghost.com</CompanyName>
  <MachineID>A888</MachineID>
  <ToolID>ljRTAAAAKGU=</ToolID>
  <Data><![CDATA[bGpSVEFBQUFLR1U9]]></Data>
</CustomerInfo>
</file>

<file path=customXml/item47.xml><?xml version="1.0" encoding="utf-8"?>
<CustomerInfo>
  <UserName>Administrator</UserName>
  <CompanyName>www.xjghost.com</CompanyName>
  <MachineID>A888</MachineID>
  <ToolID>ljRTAAAAKGU=</ToolID>
  <Data><![CDATA[bGpSVEFBQUFLR1U9]]></Data>
</CustomerInfo>
</file>

<file path=customXml/item48.xml><?xml version="1.0" encoding="utf-8"?>
<CustomerInfo>
  <UserName>Administrator</UserName>
  <CompanyName>www.xjghost.com</CompanyName>
  <MachineID>A888</MachineID>
  <ToolID>ljRTAAAAKGU=</ToolID>
  <Data><![CDATA[bGpSVEFBQUFLR1U9]]></Data>
</CustomerInfo>
</file>

<file path=customXml/item49.xml><?xml version="1.0" encoding="utf-8"?>
<CustomerInfo>
  <UserName>Administrator</UserName>
  <CompanyName>www.xjghost.com</CompanyName>
  <MachineID>A888</MachineID>
  <ToolID>ljRTAAAAKGU=</ToolID>
  <Data><![CDATA[bGpSVEFBQUFLR1U9]]></Data>
</CustomerInfo>
</file>

<file path=customXml/item5.xml><?xml version="1.0" encoding="utf-8"?>
<CustomerInfo>
  <UserName>Administrator</UserName>
  <CompanyName>www.xjghost.com</CompanyName>
  <MachineID>A888</MachineID>
  <ToolID>ljRTAAAAKGU=</ToolID>
  <Data><![CDATA[bGpSVEFBQUFLR1U9]]></Data>
</CustomerInfo>
</file>

<file path=customXml/item50.xml><?xml version="1.0" encoding="utf-8"?>
<CustomerInfo>
  <UserName>Administrator</UserName>
  <CompanyName>www.xjghost.com</CompanyName>
  <MachineID>A888</MachineID>
  <ToolID>ljRTAAAAKGU=</ToolID>
  <Data><![CDATA[bGpSVEFBQUFLR1U9]]></Data>
</CustomerInfo>
</file>

<file path=customXml/item51.xml><?xml version="1.0" encoding="utf-8"?>
<CustomerInfo>
  <UserName>Administrator</UserName>
  <CompanyName>www.xjghost.com</CompanyName>
  <MachineID>A888</MachineID>
  <ToolID>ljRTAAAAKGU=</ToolID>
  <Data><![CDATA[bGpSVEFBQUFLR1U9]]></Data>
</CustomerInfo>
</file>

<file path=customXml/item52.xml><?xml version="1.0" encoding="utf-8"?>
<CustomerInfo>
  <UserName>Administrator</UserName>
  <CompanyName>www.xjghost.com</CompanyName>
  <MachineID>A888</MachineID>
  <ToolID>ljRTAAAAKGU=</ToolID>
  <Data><![CDATA[bGpSVEFBQUFLR1U9]]></Data>
</CustomerInfo>
</file>

<file path=customXml/item53.xml><?xml version="1.0" encoding="utf-8"?>
<CustomerInfo>
  <UserName>Administrator</UserName>
  <CompanyName>www.xjghost.com</CompanyName>
  <MachineID>A888</MachineID>
  <ToolID>ljRTAAAAKGU=</ToolID>
  <Data><![CDATA[bGpSVEFBQUFLR1U9]]></Data>
</CustomerInfo>
</file>

<file path=customXml/item54.xml><?xml version="1.0" encoding="utf-8"?>
<CustomerInfo>
  <UserName>Administrator</UserName>
  <CompanyName>www.xjghost.com</CompanyName>
  <MachineID>A888</MachineID>
  <ToolID>ljRTAAAAKGU=</ToolID>
  <Data><![CDATA[bGpSVEFBQUFLR1U9]]></Data>
</CustomerInfo>
</file>

<file path=customXml/item55.xml><?xml version="1.0" encoding="utf-8"?>
<CustomerInfo>
  <UserName>Administrator</UserName>
  <CompanyName>www.xjghost.com</CompanyName>
  <MachineID>A888</MachineID>
  <ToolID>ljRTAAAAKGU=</ToolID>
  <Data><![CDATA[bGpSVEFBQUFLR1U9]]></Data>
</CustomerInfo>
</file>

<file path=customXml/item56.xml><?xml version="1.0" encoding="utf-8"?>
<CustomerInfo>
  <UserName>Administrator</UserName>
  <CompanyName>www.xjghost.com</CompanyName>
  <MachineID>A888</MachineID>
  <ToolID>ljRTAAAAKGU=</ToolID>
  <Data><![CDATA[bGpSVEFBQUFLR1U9]]></Data>
</CustomerInfo>
</file>

<file path=customXml/item57.xml><?xml version="1.0" encoding="utf-8"?>
<CustomerInfo>
  <UserName>Administrator</UserName>
  <CompanyName>www.xjghost.com</CompanyName>
  <MachineID>A888</MachineID>
  <ToolID>ljRTAAAAKGU=</ToolID>
  <Data><![CDATA[bGpSVEFBQUFLR1U9]]></Data>
</CustomerInfo>
</file>

<file path=customXml/item58.xml><?xml version="1.0" encoding="utf-8"?>
<CustomerInfo>
  <UserName>Administrator</UserName>
  <CompanyName>www.xjghost.com</CompanyName>
  <MachineID>A888</MachineID>
  <ToolID>ljRTAAAAKGU=</ToolID>
  <Data><![CDATA[bGpSVEFBQUFLR1U9]]></Data>
</CustomerInfo>
</file>

<file path=customXml/item59.xml><?xml version="1.0" encoding="utf-8"?>
<CustomerInfo>
  <UserName>Administrator</UserName>
  <CompanyName>www.xjghost.com</CompanyName>
  <MachineID>A888</MachineID>
  <ToolID>ljRTAAAAKGU=</ToolID>
  <Data><![CDATA[bGpSVEFBQUFLR1U9]]></Data>
</CustomerInfo>
</file>

<file path=customXml/item6.xml><?xml version="1.0" encoding="utf-8"?>
<CustomerInfo>
  <UserName>Administrator</UserName>
  <CompanyName>www.xjghost.com</CompanyName>
  <MachineID>A888</MachineID>
  <ToolID>ljRTAAAAKGU=</ToolID>
  <Data><![CDATA[bGpSVEFBQUFLR1U9]]></Data>
</CustomerInfo>
</file>

<file path=customXml/item60.xml><?xml version="1.0" encoding="utf-8"?>
<CustomerInfo>
  <UserName>Administrator</UserName>
  <CompanyName>www.xjghost.com</CompanyName>
  <MachineID>A888</MachineID>
  <ToolID>ljRTAAAAKGU=</ToolID>
  <Data><![CDATA[bGpSVEFBQUFLR1U9]]></Data>
</CustomerInfo>
</file>

<file path=customXml/item61.xml><?xml version="1.0" encoding="utf-8"?>
<CustomerInfo>
  <UserName>Administrator</UserName>
  <CompanyName>www.xjghost.com</CompanyName>
  <MachineID>A888</MachineID>
  <ToolID>ljRTAAAAKGU=</ToolID>
  <Data><![CDATA[bGpSVEFBQUFLR1U9]]></Data>
</CustomerInfo>
</file>

<file path=customXml/item62.xml><?xml version="1.0" encoding="utf-8"?>
<CustomerInfo>
  <UserName>Administrator</UserName>
  <CompanyName>www.xjghost.com</CompanyName>
  <MachineID>A888</MachineID>
  <ToolID>ljRTAAAAKGU=</ToolID>
  <Data><![CDATA[bGpSVEFBQUFLR1U9]]></Data>
</CustomerInfo>
</file>

<file path=customXml/item63.xml><?xml version="1.0" encoding="utf-8"?>
<CustomerInfo>
  <UserName>Administrator</UserName>
  <CompanyName>www.xjghost.com</CompanyName>
  <MachineID>A888</MachineID>
  <ToolID>ljRTAAAAKGU=</ToolID>
  <Data><![CDATA[bGpSVEFBQUFLR1U9]]></Data>
</CustomerInfo>
</file>

<file path=customXml/item64.xml><?xml version="1.0" encoding="utf-8"?>
<CustomerInfo>
  <UserName>Administrator</UserName>
  <CompanyName>www.xjghost.com</CompanyName>
  <MachineID>A888</MachineID>
  <ToolID>ljRTAAAAKGU=</ToolID>
  <Data><![CDATA[bGpSVEFBQUFLR1U9]]></Data>
</CustomerInfo>
</file>

<file path=customXml/item65.xml><?xml version="1.0" encoding="utf-8"?>
<CustomerInfo>
  <UserName>Administrator</UserName>
  <CompanyName>www.xjghost.com</CompanyName>
  <MachineID>A888</MachineID>
  <ToolID>ljRTAAAAKGU=</ToolID>
  <Data><![CDATA[bGpSVEFBQUFLR1U9]]></Data>
</CustomerInfo>
</file>

<file path=customXml/item66.xml><?xml version="1.0" encoding="utf-8"?>
<CustomerInfo>
  <UserName>Administrator</UserName>
  <CompanyName>www.xjghost.com</CompanyName>
  <MachineID>A888</MachineID>
  <ToolID>ljRTAAAAKGU=</ToolID>
  <Data><![CDATA[bGpSVEFBQUFLR1U9]]></Data>
</CustomerInfo>
</file>

<file path=customXml/item67.xml><?xml version="1.0" encoding="utf-8"?>
<CustomerInfo>
  <UserName>Administrator</UserName>
  <CompanyName>www.xjghost.com</CompanyName>
  <MachineID>A888</MachineID>
  <ToolID>ljRTAAAAKGU=</ToolID>
  <Data><![CDATA[bGpSVEFBQUFLR1U9]]></Data>
</CustomerInfo>
</file>

<file path=customXml/item68.xml><?xml version="1.0" encoding="utf-8"?>
<CustomerInfo>
  <UserName>Administrator</UserName>
  <CompanyName>www.xjghost.com</CompanyName>
  <MachineID>A888</MachineID>
  <ToolID>ljRTAAAAKGU=</ToolID>
  <Data><![CDATA[bGpSVEFBQUFLR1U9]]></Data>
</CustomerInfo>
</file>

<file path=customXml/item69.xml><?xml version="1.0" encoding="utf-8"?>
<CustomerInfo>
  <UserName>Administrator</UserName>
  <CompanyName>www.xjghost.com</CompanyName>
  <MachineID>A888</MachineID>
  <ToolID>ljRTAAAAKGU=</ToolID>
  <Data><![CDATA[bGpSVEFBQUFLR1U9]]></Data>
</CustomerInfo>
</file>

<file path=customXml/item7.xml><?xml version="1.0" encoding="utf-8"?>
<CustomerInfo>
  <UserName>Administrator</UserName>
  <CompanyName>www.xjghost.com</CompanyName>
  <MachineID>A888</MachineID>
  <ToolID>ljRTAAAAKGU=</ToolID>
  <Data><![CDATA[bGpSVEFBQUFLR1U9]]></Data>
</CustomerInfo>
</file>

<file path=customXml/item70.xml><?xml version="1.0" encoding="utf-8"?>
<CustomerInfo>
  <UserName>Administrator</UserName>
  <CompanyName>www.xjghost.com</CompanyName>
  <MachineID>A888</MachineID>
  <ToolID>ljRTAAAAKGU=</ToolID>
  <Data><![CDATA[bGpSVEFBQUFLR1U9]]></Data>
</CustomerInfo>
</file>

<file path=customXml/item71.xml><?xml version="1.0" encoding="utf-8"?>
<CustomerInfo>
  <UserName>Administrator</UserName>
  <CompanyName>www.xjghost.com</CompanyName>
  <MachineID>A888</MachineID>
  <ToolID>ljRTAAAAKGU=</ToolID>
  <Data><![CDATA[bGpSVEFBQUFLR1U9]]></Data>
</CustomerInfo>
</file>

<file path=customXml/item72.xml><?xml version="1.0" encoding="utf-8"?>
<CustomerInfo>
  <UserName>Administrator</UserName>
  <CompanyName>www.xjghost.com</CompanyName>
  <MachineID>A888</MachineID>
  <ToolID>ljRTAAAAKGU=</ToolID>
  <Data><![CDATA[bGpSVEFBQUFLR1U9]]></Data>
</CustomerInfo>
</file>

<file path=customXml/item73.xml><?xml version="1.0" encoding="utf-8"?>
<CustomerInfo>
  <UserName>Administrator</UserName>
  <CompanyName>www.xjghost.com</CompanyName>
  <MachineID>A888</MachineID>
  <ToolID>ljRTAAAAKGU=</ToolID>
  <Data><![CDATA[bGpSVEFBQUFLR1U9]]></Data>
</CustomerInfo>
</file>

<file path=customXml/item74.xml><?xml version="1.0" encoding="utf-8"?>
<CustomerInfo>
  <UserName>Administrator</UserName>
  <CompanyName>www.xjghost.com</CompanyName>
  <MachineID>A888</MachineID>
  <ToolID>ljRTAAAAKGU=</ToolID>
  <Data><![CDATA[bGpSVEFBQUFLR1U9]]></Data>
</CustomerInfo>
</file>

<file path=customXml/item75.xml><?xml version="1.0" encoding="utf-8"?>
<CustomerInfo>
  <UserName>Administrator</UserName>
  <CompanyName>www.xjghost.com</CompanyName>
  <MachineID>A888</MachineID>
  <ToolID>ljRTAAAAKGU=</ToolID>
  <Data><![CDATA[bGpSVEFBQUFLR1U9]]></Data>
</CustomerInfo>
</file>

<file path=customXml/item76.xml><?xml version="1.0" encoding="utf-8"?>
<CustomerInfo>
  <UserName>Administrator</UserName>
  <CompanyName>www.xjghost.com</CompanyName>
  <MachineID>A888</MachineID>
  <ToolID>ljRTAAAAKGU=</ToolID>
  <Data><![CDATA[bGpSVEFBQUFLR1U9]]></Data>
</CustomerInfo>
</file>

<file path=customXml/item77.xml><?xml version="1.0" encoding="utf-8"?>
<CustomerInfo>
  <UserName>Administrator</UserName>
  <CompanyName>www.xjghost.com</CompanyName>
  <MachineID>A888</MachineID>
  <ToolID>ljRTAAAAKGU=</ToolID>
  <Data><![CDATA[bGpSVEFBQUFLR1U9]]></Data>
</CustomerInfo>
</file>

<file path=customXml/item78.xml><?xml version="1.0" encoding="utf-8"?>
<CustomerInfo>
  <UserName>Administrator</UserName>
  <CompanyName>www.xjghost.com</CompanyName>
  <MachineID>A888</MachineID>
  <ToolID>ljRTAAAAKGU=</ToolID>
  <Data><![CDATA[bGpSVEFBQUFLR1U9]]></Data>
</CustomerInfo>
</file>

<file path=customXml/item79.xml><?xml version="1.0" encoding="utf-8"?>
<CustomerInfo>
  <UserName>Administrator</UserName>
  <CompanyName>www.xjghost.com</CompanyName>
  <MachineID>A888</MachineID>
  <ToolID>ljRTAAAAKGU=</ToolID>
  <Data><![CDATA[bGpSVEFBQUFLR1U9]]></Data>
</CustomerInfo>
</file>

<file path=customXml/item8.xml><?xml version="1.0" encoding="utf-8"?>
<CustomerInfo>
  <UserName>Administrator</UserName>
  <CompanyName>www.xjghost.com</CompanyName>
  <MachineID>A888</MachineID>
  <ToolID>ljRTAAAAKGU=</ToolID>
  <Data><![CDATA[bGpSVEFBQUFLR1U9]]></Data>
</CustomerInfo>
</file>

<file path=customXml/item80.xml><?xml version="1.0" encoding="utf-8"?>
<CustomerInfo>
  <UserName>Administrator</UserName>
  <CompanyName>www.xjghost.com</CompanyName>
  <MachineID>A888</MachineID>
  <ToolID>ljRTAAAAKGU=</ToolID>
  <Data><![CDATA[bGpSVEFBQUFLR1U9]]></Data>
</CustomerInfo>
</file>

<file path=customXml/item81.xml><?xml version="1.0" encoding="utf-8"?>
<CustomerInfo>
  <UserName>Administrator</UserName>
  <CompanyName>www.xjghost.com</CompanyName>
  <MachineID>A888</MachineID>
  <ToolID>ljRTAAAAKGU=</ToolID>
  <Data><![CDATA[bGpSVEFBQUFLR1U9]]></Data>
</CustomerInfo>
</file>

<file path=customXml/item82.xml><?xml version="1.0" encoding="utf-8"?>
<CustomerInfo>
  <UserName>Administrator</UserName>
  <CompanyName>www.xjghost.com</CompanyName>
  <MachineID>A888</MachineID>
  <ToolID>ljRTAAAAKGU=</ToolID>
  <Data><![CDATA[bGpSVEFBQUFLR1U9]]></Data>
</CustomerInfo>
</file>

<file path=customXml/item83.xml><?xml version="1.0" encoding="utf-8"?>
<CustomerInfo>
  <UserName>Administrator</UserName>
  <CompanyName>www.xjghost.com</CompanyName>
  <MachineID>A888</MachineID>
  <ToolID>ljRTAAAAKGU=</ToolID>
  <Data><![CDATA[bGpSVEFBQUFLR1U9]]></Data>
</CustomerInfo>
</file>

<file path=customXml/item84.xml><?xml version="1.0" encoding="utf-8"?>
<CustomerInfo>
  <UserName>Administrator</UserName>
  <CompanyName>www.xjghost.com</CompanyName>
  <MachineID>A888</MachineID>
  <ToolID>ljRTAAAAKGU=</ToolID>
  <Data><![CDATA[bGpSVEFBQUFLR1U9]]></Data>
</CustomerInfo>
</file>

<file path=customXml/item85.xml><?xml version="1.0" encoding="utf-8"?>
<CustomerInfo>
  <UserName>Administrator</UserName>
  <CompanyName>www.xjghost.com</CompanyName>
  <MachineID>A888</MachineID>
  <ToolID>ljRTAAAAKGU=</ToolID>
  <Data><![CDATA[bGpSVEFBQUFLR1U9]]></Data>
</CustomerInfo>
</file>

<file path=customXml/item86.xml><?xml version="1.0" encoding="utf-8"?>
<CustomerInfo>
  <UserName>Administrator</UserName>
  <CompanyName>www.xjghost.com</CompanyName>
  <MachineID>A888</MachineID>
  <ToolID>ljRTAAAAKGU=</ToolID>
  <Data><![CDATA[bGpSVEFBQUFLR1U9]]></Data>
</CustomerInfo>
</file>

<file path=customXml/item87.xml><?xml version="1.0" encoding="utf-8"?>
<CustomerInfo>
  <UserName>Administrator</UserName>
  <CompanyName>www.xjghost.com</CompanyName>
  <MachineID>A888</MachineID>
  <ToolID>ljRTAAAAKGU=</ToolID>
  <Data><![CDATA[bGpSVEFBQUFLR1U9]]></Data>
</CustomerInfo>
</file>

<file path=customXml/item88.xml><?xml version="1.0" encoding="utf-8"?>
<CustomerInfo>
  <UserName>Administrator</UserName>
  <CompanyName>www.xjghost.com</CompanyName>
  <MachineID>A888</MachineID>
  <ToolID>ljRTAAAAKGU=</ToolID>
  <Data><![CDATA[bGpSVEFBQUFLR1U9]]></Data>
</CustomerInfo>
</file>

<file path=customXml/item89.xml><?xml version="1.0" encoding="utf-8"?>
<CustomerInfo>
  <UserName>Administrator</UserName>
  <CompanyName>www.xjghost.com</CompanyName>
  <MachineID>A888</MachineID>
  <ToolID>ljRTAAAAKGU=</ToolID>
  <Data><![CDATA[bGpSVEFBQUFLR1U9]]></Data>
</CustomerInfo>
</file>

<file path=customXml/item9.xml><?xml version="1.0" encoding="utf-8"?>
<CustomerInfo>
  <UserName>Administrator</UserName>
  <CompanyName>www.xjghost.com</CompanyName>
  <MachineID>A888</MachineID>
  <ToolID>ljRTAAAAKGU=</ToolID>
  <Data><![CDATA[bGpSVEFBQUFLR1U9]]></Data>
</CustomerInfo>
</file>

<file path=customXml/item90.xml><?xml version="1.0" encoding="utf-8"?>
<CustomerInfo>
  <UserName>Administrator</UserName>
  <CompanyName>www.xjghost.com</CompanyName>
  <MachineID>A888</MachineID>
  <ToolID>ljRTAAAAKGU=</ToolID>
  <Data><![CDATA[bGpSVEFBQUFLR1U9]]></Data>
</CustomerInfo>
</file>

<file path=customXml/item91.xml><?xml version="1.0" encoding="utf-8"?>
<CustomerInfo>
  <UserName>Administrator</UserName>
  <CompanyName>www.xjghost.com</CompanyName>
  <MachineID>A888</MachineID>
  <ToolID>ljRTAAAAKGU=</ToolID>
  <Data><![CDATA[bGpSVEFBQUFLR1U9]]></Data>
</CustomerInfo>
</file>

<file path=customXml/item92.xml><?xml version="1.0" encoding="utf-8"?>
<CustomerInfo>
  <UserName>Administrator</UserName>
  <CompanyName>www.xjghost.com</CompanyName>
  <MachineID>A888</MachineID>
  <ToolID>ljRTAAAAKGU=</ToolID>
  <Data><![CDATA[bGpSVEFBQUFLR1U9]]></Data>
</CustomerInfo>
</file>

<file path=customXml/item93.xml><?xml version="1.0" encoding="utf-8"?>
<CustomerInfo>
  <UserName>Administrator</UserName>
  <CompanyName>www.xjghost.com</CompanyName>
  <MachineID>A888</MachineID>
  <ToolID>ljRTAAAAKGU=</ToolID>
  <Data><![CDATA[bGpSVEFBQUFLR1U9]]></Data>
</CustomerInfo>
</file>

<file path=customXml/item94.xml><?xml version="1.0" encoding="utf-8"?>
<CustomerInfo>
  <UserName>Administrator</UserName>
  <CompanyName>www.xjghost.com</CompanyName>
  <MachineID>A888</MachineID>
  <ToolID>ljRTAAAAKGU=</ToolID>
  <Data><![CDATA[bGpSVEFBQUFLR1U9]]></Data>
</CustomerInfo>
</file>

<file path=customXml/item95.xml><?xml version="1.0" encoding="utf-8"?>
<CustomerInfo>
  <UserName>Administrator</UserName>
  <CompanyName>www.xjghost.com</CompanyName>
  <MachineID>A888</MachineID>
  <ToolID>ljRTAAAAKGU=</ToolID>
  <Data><![CDATA[bGpSVEFBQUFLR1U9]]></Data>
</CustomerInfo>
</file>

<file path=customXml/item96.xml><?xml version="1.0" encoding="utf-8"?>
<CustomerInfo>
  <UserName>Administrator</UserName>
  <CompanyName>www.xjghost.com</CompanyName>
  <MachineID>A888</MachineID>
  <ToolID>ljRTAAAAKGU=</ToolID>
  <Data><![CDATA[bGpSVEFBQUFLR1U9]]></Data>
</CustomerInfo>
</file>

<file path=customXml/item97.xml><?xml version="1.0" encoding="utf-8"?>
<CustomerInfo>
  <UserName>Administrator</UserName>
  <CompanyName>www.xjghost.com</CompanyName>
  <MachineID>A888</MachineID>
  <ToolID>ljRTAAAAKGU=</ToolID>
  <Data><![CDATA[bGpSVEFBQUFLR1U9]]></Data>
</CustomerInfo>
</file>

<file path=customXml/item98.xml><?xml version="1.0" encoding="utf-8"?>
<CustomerInfo>
  <UserName>Administrator</UserName>
  <CompanyName>www.xjghost.com</CompanyName>
  <MachineID>A888</MachineID>
  <ToolID>ljRTAAAAKGU=</ToolID>
  <Data><![CDATA[bGpSVEFBQUFLR1U9]]></Data>
</CustomerInfo>
</file>

<file path=customXml/item99.xml><?xml version="1.0" encoding="utf-8"?>
<CustomerInfo>
  <UserName>Administrator</UserName>
  <CompanyName>www.xjghost.com</CompanyName>
  <MachineID>A888</MachineID>
  <ToolID>ljRTAAAAKGU=</ToolID>
  <Data><![CDATA[bGpSVEFBQUFLR1U9]]></Data>
</CustomerInfo>
</file>

<file path=customXml/itemProps1.xml><?xml version="1.0" encoding="utf-8"?>
<ds:datastoreItem xmlns:ds="http://schemas.openxmlformats.org/officeDocument/2006/customXml" ds:itemID="{C7C05341-1403-48CA-9613-4178C1E2F804}">
  <ds:schemaRefs/>
</ds:datastoreItem>
</file>

<file path=customXml/itemProps10.xml><?xml version="1.0" encoding="utf-8"?>
<ds:datastoreItem xmlns:ds="http://schemas.openxmlformats.org/officeDocument/2006/customXml" ds:itemID="{A85A91BC-4230-4136-83E5-8BD535544B4B}">
  <ds:schemaRefs/>
</ds:datastoreItem>
</file>

<file path=customXml/itemProps100.xml><?xml version="1.0" encoding="utf-8"?>
<ds:datastoreItem xmlns:ds="http://schemas.openxmlformats.org/officeDocument/2006/customXml" ds:itemID="{0AFF5699-A68C-4C9A-A9A4-311223A4529C}">
  <ds:schemaRefs/>
</ds:datastoreItem>
</file>

<file path=customXml/itemProps101.xml><?xml version="1.0" encoding="utf-8"?>
<ds:datastoreItem xmlns:ds="http://schemas.openxmlformats.org/officeDocument/2006/customXml" ds:itemID="{76E21E13-66C6-4EDF-B39B-26A777BA17BF}">
  <ds:schemaRefs/>
</ds:datastoreItem>
</file>

<file path=customXml/itemProps102.xml><?xml version="1.0" encoding="utf-8"?>
<ds:datastoreItem xmlns:ds="http://schemas.openxmlformats.org/officeDocument/2006/customXml" ds:itemID="{43FA1021-7F4F-44B6-A35A-636B7796DB62}">
  <ds:schemaRefs/>
</ds:datastoreItem>
</file>

<file path=customXml/itemProps103.xml><?xml version="1.0" encoding="utf-8"?>
<ds:datastoreItem xmlns:ds="http://schemas.openxmlformats.org/officeDocument/2006/customXml" ds:itemID="{ADB55456-8D19-44FA-B320-50724AF979AC}">
  <ds:schemaRefs/>
</ds:datastoreItem>
</file>

<file path=customXml/itemProps104.xml><?xml version="1.0" encoding="utf-8"?>
<ds:datastoreItem xmlns:ds="http://schemas.openxmlformats.org/officeDocument/2006/customXml" ds:itemID="{A91459C9-32B4-4157-AD0A-6A881778A027}">
  <ds:schemaRefs/>
</ds:datastoreItem>
</file>

<file path=customXml/itemProps105.xml><?xml version="1.0" encoding="utf-8"?>
<ds:datastoreItem xmlns:ds="http://schemas.openxmlformats.org/officeDocument/2006/customXml" ds:itemID="{667DAE12-A252-417B-B4FF-80F6868A57BE}">
  <ds:schemaRefs/>
</ds:datastoreItem>
</file>

<file path=customXml/itemProps106.xml><?xml version="1.0" encoding="utf-8"?>
<ds:datastoreItem xmlns:ds="http://schemas.openxmlformats.org/officeDocument/2006/customXml" ds:itemID="{4FDD232C-BAF8-44C8-B62E-672945B9616F}">
  <ds:schemaRefs/>
</ds:datastoreItem>
</file>

<file path=customXml/itemProps107.xml><?xml version="1.0" encoding="utf-8"?>
<ds:datastoreItem xmlns:ds="http://schemas.openxmlformats.org/officeDocument/2006/customXml" ds:itemID="{9D9794B6-3329-49A1-90AA-66C1D80F710F}">
  <ds:schemaRefs/>
</ds:datastoreItem>
</file>

<file path=customXml/itemProps108.xml><?xml version="1.0" encoding="utf-8"?>
<ds:datastoreItem xmlns:ds="http://schemas.openxmlformats.org/officeDocument/2006/customXml" ds:itemID="{AE4F76B9-E7FB-49C4-8378-97C8F6351AAC}">
  <ds:schemaRefs/>
</ds:datastoreItem>
</file>

<file path=customXml/itemProps109.xml><?xml version="1.0" encoding="utf-8"?>
<ds:datastoreItem xmlns:ds="http://schemas.openxmlformats.org/officeDocument/2006/customXml" ds:itemID="{4EC1794B-E7AE-4890-AFA6-627AD8DFB2C6}">
  <ds:schemaRefs/>
</ds:datastoreItem>
</file>

<file path=customXml/itemProps11.xml><?xml version="1.0" encoding="utf-8"?>
<ds:datastoreItem xmlns:ds="http://schemas.openxmlformats.org/officeDocument/2006/customXml" ds:itemID="{CD616A1B-17EC-4DD5-A6D3-81B6AA70F77F}">
  <ds:schemaRefs/>
</ds:datastoreItem>
</file>

<file path=customXml/itemProps110.xml><?xml version="1.0" encoding="utf-8"?>
<ds:datastoreItem xmlns:ds="http://schemas.openxmlformats.org/officeDocument/2006/customXml" ds:itemID="{BE59A7EF-31E2-4B2E-8A83-7339922EA590}">
  <ds:schemaRefs/>
</ds:datastoreItem>
</file>

<file path=customXml/itemProps111.xml><?xml version="1.0" encoding="utf-8"?>
<ds:datastoreItem xmlns:ds="http://schemas.openxmlformats.org/officeDocument/2006/customXml" ds:itemID="{E400F68A-7716-4F65-B9F8-A7D5A1C5CD51}">
  <ds:schemaRefs/>
</ds:datastoreItem>
</file>

<file path=customXml/itemProps112.xml><?xml version="1.0" encoding="utf-8"?>
<ds:datastoreItem xmlns:ds="http://schemas.openxmlformats.org/officeDocument/2006/customXml" ds:itemID="{B48CB301-BBE7-4FAC-B3B2-A5CF33C5F335}">
  <ds:schemaRefs/>
</ds:datastoreItem>
</file>

<file path=customXml/itemProps113.xml><?xml version="1.0" encoding="utf-8"?>
<ds:datastoreItem xmlns:ds="http://schemas.openxmlformats.org/officeDocument/2006/customXml" ds:itemID="{60E2E818-BD70-41F5-B97C-9E9D092766AA}">
  <ds:schemaRefs/>
</ds:datastoreItem>
</file>

<file path=customXml/itemProps114.xml><?xml version="1.0" encoding="utf-8"?>
<ds:datastoreItem xmlns:ds="http://schemas.openxmlformats.org/officeDocument/2006/customXml" ds:itemID="{77FB8424-7F46-44C8-9492-EFC4CA952AB8}">
  <ds:schemaRefs/>
</ds:datastoreItem>
</file>

<file path=customXml/itemProps115.xml><?xml version="1.0" encoding="utf-8"?>
<ds:datastoreItem xmlns:ds="http://schemas.openxmlformats.org/officeDocument/2006/customXml" ds:itemID="{C97C7B97-3318-4DAA-8675-9B81EDC09E8C}">
  <ds:schemaRefs/>
</ds:datastoreItem>
</file>

<file path=customXml/itemProps116.xml><?xml version="1.0" encoding="utf-8"?>
<ds:datastoreItem xmlns:ds="http://schemas.openxmlformats.org/officeDocument/2006/customXml" ds:itemID="{DCD5F58C-630E-4E46-B477-F3627F0C1144}">
  <ds:schemaRefs/>
</ds:datastoreItem>
</file>

<file path=customXml/itemProps117.xml><?xml version="1.0" encoding="utf-8"?>
<ds:datastoreItem xmlns:ds="http://schemas.openxmlformats.org/officeDocument/2006/customXml" ds:itemID="{C44FF799-B94E-4517-B7E5-1964BE47F0A3}">
  <ds:schemaRefs/>
</ds:datastoreItem>
</file>

<file path=customXml/itemProps118.xml><?xml version="1.0" encoding="utf-8"?>
<ds:datastoreItem xmlns:ds="http://schemas.openxmlformats.org/officeDocument/2006/customXml" ds:itemID="{DF5CF0AC-6B42-4D9A-A413-19250E5AC15F}">
  <ds:schemaRefs/>
</ds:datastoreItem>
</file>

<file path=customXml/itemProps119.xml><?xml version="1.0" encoding="utf-8"?>
<ds:datastoreItem xmlns:ds="http://schemas.openxmlformats.org/officeDocument/2006/customXml" ds:itemID="{40B5283A-7716-4022-B0D0-1C8920DFEEA6}">
  <ds:schemaRefs/>
</ds:datastoreItem>
</file>

<file path=customXml/itemProps12.xml><?xml version="1.0" encoding="utf-8"?>
<ds:datastoreItem xmlns:ds="http://schemas.openxmlformats.org/officeDocument/2006/customXml" ds:itemID="{DAD529FA-D47D-4E52-8372-6C35D2CB1D9F}">
  <ds:schemaRefs/>
</ds:datastoreItem>
</file>

<file path=customXml/itemProps120.xml><?xml version="1.0" encoding="utf-8"?>
<ds:datastoreItem xmlns:ds="http://schemas.openxmlformats.org/officeDocument/2006/customXml" ds:itemID="{8D98371E-23E6-4D29-AA7C-6123907A34C0}">
  <ds:schemaRefs/>
</ds:datastoreItem>
</file>

<file path=customXml/itemProps121.xml><?xml version="1.0" encoding="utf-8"?>
<ds:datastoreItem xmlns:ds="http://schemas.openxmlformats.org/officeDocument/2006/customXml" ds:itemID="{36E66F1A-463B-4AA5-A05C-4A83DD4ADFBA}">
  <ds:schemaRefs/>
</ds:datastoreItem>
</file>

<file path=customXml/itemProps122.xml><?xml version="1.0" encoding="utf-8"?>
<ds:datastoreItem xmlns:ds="http://schemas.openxmlformats.org/officeDocument/2006/customXml" ds:itemID="{49452603-7518-4501-B238-5969E2F9D9F2}">
  <ds:schemaRefs/>
</ds:datastoreItem>
</file>

<file path=customXml/itemProps123.xml><?xml version="1.0" encoding="utf-8"?>
<ds:datastoreItem xmlns:ds="http://schemas.openxmlformats.org/officeDocument/2006/customXml" ds:itemID="{C9549A28-F2BD-4B84-AEBD-557213D054A8}">
  <ds:schemaRefs/>
</ds:datastoreItem>
</file>

<file path=customXml/itemProps124.xml><?xml version="1.0" encoding="utf-8"?>
<ds:datastoreItem xmlns:ds="http://schemas.openxmlformats.org/officeDocument/2006/customXml" ds:itemID="{4D9C34ED-F355-4091-A5A3-8F98903C6175}">
  <ds:schemaRefs/>
</ds:datastoreItem>
</file>

<file path=customXml/itemProps125.xml><?xml version="1.0" encoding="utf-8"?>
<ds:datastoreItem xmlns:ds="http://schemas.openxmlformats.org/officeDocument/2006/customXml" ds:itemID="{C05743A4-379B-4CB0-9A8F-B24AC33666D4}">
  <ds:schemaRefs/>
</ds:datastoreItem>
</file>

<file path=customXml/itemProps126.xml><?xml version="1.0" encoding="utf-8"?>
<ds:datastoreItem xmlns:ds="http://schemas.openxmlformats.org/officeDocument/2006/customXml" ds:itemID="{A4237E16-7513-4B50-8655-6F550F35AC64}">
  <ds:schemaRefs/>
</ds:datastoreItem>
</file>

<file path=customXml/itemProps127.xml><?xml version="1.0" encoding="utf-8"?>
<ds:datastoreItem xmlns:ds="http://schemas.openxmlformats.org/officeDocument/2006/customXml" ds:itemID="{67BF650E-8423-474E-AD42-A6E19E8F7530}">
  <ds:schemaRefs/>
</ds:datastoreItem>
</file>

<file path=customXml/itemProps128.xml><?xml version="1.0" encoding="utf-8"?>
<ds:datastoreItem xmlns:ds="http://schemas.openxmlformats.org/officeDocument/2006/customXml" ds:itemID="{6E866D75-99FB-46ED-8465-D1922EEB608B}">
  <ds:schemaRefs/>
</ds:datastoreItem>
</file>

<file path=customXml/itemProps129.xml><?xml version="1.0" encoding="utf-8"?>
<ds:datastoreItem xmlns:ds="http://schemas.openxmlformats.org/officeDocument/2006/customXml" ds:itemID="{A2F838E4-EE4F-4FA8-9840-D90733895C07}">
  <ds:schemaRefs/>
</ds:datastoreItem>
</file>

<file path=customXml/itemProps13.xml><?xml version="1.0" encoding="utf-8"?>
<ds:datastoreItem xmlns:ds="http://schemas.openxmlformats.org/officeDocument/2006/customXml" ds:itemID="{682D20E9-B767-46FD-83DC-4E073EAE64DE}">
  <ds:schemaRefs/>
</ds:datastoreItem>
</file>

<file path=customXml/itemProps130.xml><?xml version="1.0" encoding="utf-8"?>
<ds:datastoreItem xmlns:ds="http://schemas.openxmlformats.org/officeDocument/2006/customXml" ds:itemID="{924429F9-7958-477F-B8DD-1BDAE769ACA9}">
  <ds:schemaRefs/>
</ds:datastoreItem>
</file>

<file path=customXml/itemProps131.xml><?xml version="1.0" encoding="utf-8"?>
<ds:datastoreItem xmlns:ds="http://schemas.openxmlformats.org/officeDocument/2006/customXml" ds:itemID="{91B3E520-2ECC-4C42-BF30-15E72144C736}">
  <ds:schemaRefs/>
</ds:datastoreItem>
</file>

<file path=customXml/itemProps132.xml><?xml version="1.0" encoding="utf-8"?>
<ds:datastoreItem xmlns:ds="http://schemas.openxmlformats.org/officeDocument/2006/customXml" ds:itemID="{28E6E738-FF13-43BC-BE75-F71326142F5C}">
  <ds:schemaRefs/>
</ds:datastoreItem>
</file>

<file path=customXml/itemProps133.xml><?xml version="1.0" encoding="utf-8"?>
<ds:datastoreItem xmlns:ds="http://schemas.openxmlformats.org/officeDocument/2006/customXml" ds:itemID="{A649848C-0D4F-4284-9FFE-151013CAABF0}">
  <ds:schemaRefs/>
</ds:datastoreItem>
</file>

<file path=customXml/itemProps134.xml><?xml version="1.0" encoding="utf-8"?>
<ds:datastoreItem xmlns:ds="http://schemas.openxmlformats.org/officeDocument/2006/customXml" ds:itemID="{9AB0F408-A3FA-4C93-822A-B5D82FF216ED}">
  <ds:schemaRefs/>
</ds:datastoreItem>
</file>

<file path=customXml/itemProps135.xml><?xml version="1.0" encoding="utf-8"?>
<ds:datastoreItem xmlns:ds="http://schemas.openxmlformats.org/officeDocument/2006/customXml" ds:itemID="{2D1AF1D6-8CE5-4811-878E-BFDCBA69A0B8}">
  <ds:schemaRefs/>
</ds:datastoreItem>
</file>

<file path=customXml/itemProps136.xml><?xml version="1.0" encoding="utf-8"?>
<ds:datastoreItem xmlns:ds="http://schemas.openxmlformats.org/officeDocument/2006/customXml" ds:itemID="{9E2AEBB5-534E-480A-82A8-F7A5CB4C30C5}">
  <ds:schemaRefs/>
</ds:datastoreItem>
</file>

<file path=customXml/itemProps137.xml><?xml version="1.0" encoding="utf-8"?>
<ds:datastoreItem xmlns:ds="http://schemas.openxmlformats.org/officeDocument/2006/customXml" ds:itemID="{3192EC9B-2A49-424B-9B74-73786CBA9C94}">
  <ds:schemaRefs/>
</ds:datastoreItem>
</file>

<file path=customXml/itemProps138.xml><?xml version="1.0" encoding="utf-8"?>
<ds:datastoreItem xmlns:ds="http://schemas.openxmlformats.org/officeDocument/2006/customXml" ds:itemID="{B3E62787-DF79-4083-87A7-0555C5AF554D}">
  <ds:schemaRefs/>
</ds:datastoreItem>
</file>

<file path=customXml/itemProps139.xml><?xml version="1.0" encoding="utf-8"?>
<ds:datastoreItem xmlns:ds="http://schemas.openxmlformats.org/officeDocument/2006/customXml" ds:itemID="{296ED5F4-8C86-4165-A0DF-3F26C3E9EEA5}">
  <ds:schemaRefs/>
</ds:datastoreItem>
</file>

<file path=customXml/itemProps14.xml><?xml version="1.0" encoding="utf-8"?>
<ds:datastoreItem xmlns:ds="http://schemas.openxmlformats.org/officeDocument/2006/customXml" ds:itemID="{CDD87E0B-2724-4BE9-B876-4769C0527772}">
  <ds:schemaRefs/>
</ds:datastoreItem>
</file>

<file path=customXml/itemProps140.xml><?xml version="1.0" encoding="utf-8"?>
<ds:datastoreItem xmlns:ds="http://schemas.openxmlformats.org/officeDocument/2006/customXml" ds:itemID="{D412A283-FA21-4271-B8CB-8AF337AD69DB}">
  <ds:schemaRefs/>
</ds:datastoreItem>
</file>

<file path=customXml/itemProps141.xml><?xml version="1.0" encoding="utf-8"?>
<ds:datastoreItem xmlns:ds="http://schemas.openxmlformats.org/officeDocument/2006/customXml" ds:itemID="{671A4B2D-8E59-4C61-81D3-C0D73F2A992C}">
  <ds:schemaRefs/>
</ds:datastoreItem>
</file>

<file path=customXml/itemProps142.xml><?xml version="1.0" encoding="utf-8"?>
<ds:datastoreItem xmlns:ds="http://schemas.openxmlformats.org/officeDocument/2006/customXml" ds:itemID="{BC9C8A4F-4F78-4A96-BC40-AD2BDBDC77FA}">
  <ds:schemaRefs/>
</ds:datastoreItem>
</file>

<file path=customXml/itemProps143.xml><?xml version="1.0" encoding="utf-8"?>
<ds:datastoreItem xmlns:ds="http://schemas.openxmlformats.org/officeDocument/2006/customXml" ds:itemID="{DDCE841A-3155-4100-A58F-B96DF993D82D}">
  <ds:schemaRefs/>
</ds:datastoreItem>
</file>

<file path=customXml/itemProps144.xml><?xml version="1.0" encoding="utf-8"?>
<ds:datastoreItem xmlns:ds="http://schemas.openxmlformats.org/officeDocument/2006/customXml" ds:itemID="{12DB5B71-4145-465D-8F7A-3A221C2080A2}">
  <ds:schemaRefs/>
</ds:datastoreItem>
</file>

<file path=customXml/itemProps145.xml><?xml version="1.0" encoding="utf-8"?>
<ds:datastoreItem xmlns:ds="http://schemas.openxmlformats.org/officeDocument/2006/customXml" ds:itemID="{D8F7B64F-DF42-45C5-9194-8E7E85A1A03F}">
  <ds:schemaRefs/>
</ds:datastoreItem>
</file>

<file path=customXml/itemProps146.xml><?xml version="1.0" encoding="utf-8"?>
<ds:datastoreItem xmlns:ds="http://schemas.openxmlformats.org/officeDocument/2006/customXml" ds:itemID="{40428C98-E11A-4F05-943A-281320710C98}">
  <ds:schemaRefs/>
</ds:datastoreItem>
</file>

<file path=customXml/itemProps147.xml><?xml version="1.0" encoding="utf-8"?>
<ds:datastoreItem xmlns:ds="http://schemas.openxmlformats.org/officeDocument/2006/customXml" ds:itemID="{12A7D291-49F5-459F-A892-C51BFB61664F}">
  <ds:schemaRefs/>
</ds:datastoreItem>
</file>

<file path=customXml/itemProps148.xml><?xml version="1.0" encoding="utf-8"?>
<ds:datastoreItem xmlns:ds="http://schemas.openxmlformats.org/officeDocument/2006/customXml" ds:itemID="{3FD8E9B8-B9EB-466D-BD4B-8296366D0D44}">
  <ds:schemaRefs/>
</ds:datastoreItem>
</file>

<file path=customXml/itemProps149.xml><?xml version="1.0" encoding="utf-8"?>
<ds:datastoreItem xmlns:ds="http://schemas.openxmlformats.org/officeDocument/2006/customXml" ds:itemID="{CBDEED5C-1EDF-4130-9AC9-40476731D717}">
  <ds:schemaRefs/>
</ds:datastoreItem>
</file>

<file path=customXml/itemProps15.xml><?xml version="1.0" encoding="utf-8"?>
<ds:datastoreItem xmlns:ds="http://schemas.openxmlformats.org/officeDocument/2006/customXml" ds:itemID="{7D636465-B7AA-499E-B92D-6025DD894A95}">
  <ds:schemaRefs/>
</ds:datastoreItem>
</file>

<file path=customXml/itemProps150.xml><?xml version="1.0" encoding="utf-8"?>
<ds:datastoreItem xmlns:ds="http://schemas.openxmlformats.org/officeDocument/2006/customXml" ds:itemID="{987E04C0-A586-4F4E-9C93-307220F5DE5D}">
  <ds:schemaRefs/>
</ds:datastoreItem>
</file>

<file path=customXml/itemProps151.xml><?xml version="1.0" encoding="utf-8"?>
<ds:datastoreItem xmlns:ds="http://schemas.openxmlformats.org/officeDocument/2006/customXml" ds:itemID="{553B21EB-DF78-4EAB-9943-3D59175A6669}">
  <ds:schemaRefs/>
</ds:datastoreItem>
</file>

<file path=customXml/itemProps152.xml><?xml version="1.0" encoding="utf-8"?>
<ds:datastoreItem xmlns:ds="http://schemas.openxmlformats.org/officeDocument/2006/customXml" ds:itemID="{51E76BC9-9E76-422B-BCDA-2F4F56631F80}">
  <ds:schemaRefs/>
</ds:datastoreItem>
</file>

<file path=customXml/itemProps153.xml><?xml version="1.0" encoding="utf-8"?>
<ds:datastoreItem xmlns:ds="http://schemas.openxmlformats.org/officeDocument/2006/customXml" ds:itemID="{DBE5FF8A-7AFA-4E5B-BDE1-727F2BE2F854}">
  <ds:schemaRefs/>
</ds:datastoreItem>
</file>

<file path=customXml/itemProps154.xml><?xml version="1.0" encoding="utf-8"?>
<ds:datastoreItem xmlns:ds="http://schemas.openxmlformats.org/officeDocument/2006/customXml" ds:itemID="{21116B42-E073-43BB-8CB6-7CB720F8C4CB}">
  <ds:schemaRefs/>
</ds:datastoreItem>
</file>

<file path=customXml/itemProps155.xml><?xml version="1.0" encoding="utf-8"?>
<ds:datastoreItem xmlns:ds="http://schemas.openxmlformats.org/officeDocument/2006/customXml" ds:itemID="{04226FC8-D969-4F8F-BF3F-72D9B7AAB9E0}">
  <ds:schemaRefs/>
</ds:datastoreItem>
</file>

<file path=customXml/itemProps156.xml><?xml version="1.0" encoding="utf-8"?>
<ds:datastoreItem xmlns:ds="http://schemas.openxmlformats.org/officeDocument/2006/customXml" ds:itemID="{E95D6C40-19D1-4829-A255-F9ECBED597EE}">
  <ds:schemaRefs/>
</ds:datastoreItem>
</file>

<file path=customXml/itemProps157.xml><?xml version="1.0" encoding="utf-8"?>
<ds:datastoreItem xmlns:ds="http://schemas.openxmlformats.org/officeDocument/2006/customXml" ds:itemID="{70D07397-DB93-443F-A611-F09AACDACFC4}">
  <ds:schemaRefs/>
</ds:datastoreItem>
</file>

<file path=customXml/itemProps158.xml><?xml version="1.0" encoding="utf-8"?>
<ds:datastoreItem xmlns:ds="http://schemas.openxmlformats.org/officeDocument/2006/customXml" ds:itemID="{DC12597E-5B71-4551-B104-B0CF07D30A81}">
  <ds:schemaRefs/>
</ds:datastoreItem>
</file>

<file path=customXml/itemProps159.xml><?xml version="1.0" encoding="utf-8"?>
<ds:datastoreItem xmlns:ds="http://schemas.openxmlformats.org/officeDocument/2006/customXml" ds:itemID="{E3A51F32-0131-47DD-8723-BDF184522A77}">
  <ds:schemaRefs/>
</ds:datastoreItem>
</file>

<file path=customXml/itemProps16.xml><?xml version="1.0" encoding="utf-8"?>
<ds:datastoreItem xmlns:ds="http://schemas.openxmlformats.org/officeDocument/2006/customXml" ds:itemID="{C3AE0DE3-B393-4841-A111-2525CCD81165}">
  <ds:schemaRefs/>
</ds:datastoreItem>
</file>

<file path=customXml/itemProps160.xml><?xml version="1.0" encoding="utf-8"?>
<ds:datastoreItem xmlns:ds="http://schemas.openxmlformats.org/officeDocument/2006/customXml" ds:itemID="{DD91F2D5-BFF3-4C09-8B8E-60F627CA978D}">
  <ds:schemaRefs/>
</ds:datastoreItem>
</file>

<file path=customXml/itemProps161.xml><?xml version="1.0" encoding="utf-8"?>
<ds:datastoreItem xmlns:ds="http://schemas.openxmlformats.org/officeDocument/2006/customXml" ds:itemID="{B030FA38-C7B7-4DF2-B283-EE4E5D2A9928}">
  <ds:schemaRefs/>
</ds:datastoreItem>
</file>

<file path=customXml/itemProps162.xml><?xml version="1.0" encoding="utf-8"?>
<ds:datastoreItem xmlns:ds="http://schemas.openxmlformats.org/officeDocument/2006/customXml" ds:itemID="{B30C53F0-7268-4139-B8EF-4CB62D36BE19}">
  <ds:schemaRefs/>
</ds:datastoreItem>
</file>

<file path=customXml/itemProps163.xml><?xml version="1.0" encoding="utf-8"?>
<ds:datastoreItem xmlns:ds="http://schemas.openxmlformats.org/officeDocument/2006/customXml" ds:itemID="{D2D7BBD3-5573-49AF-BBAD-C23B12F2F87C}">
  <ds:schemaRefs/>
</ds:datastoreItem>
</file>

<file path=customXml/itemProps164.xml><?xml version="1.0" encoding="utf-8"?>
<ds:datastoreItem xmlns:ds="http://schemas.openxmlformats.org/officeDocument/2006/customXml" ds:itemID="{663B79BB-580F-4054-AE54-45A6D91C2B8F}">
  <ds:schemaRefs/>
</ds:datastoreItem>
</file>

<file path=customXml/itemProps165.xml><?xml version="1.0" encoding="utf-8"?>
<ds:datastoreItem xmlns:ds="http://schemas.openxmlformats.org/officeDocument/2006/customXml" ds:itemID="{5BED95FB-7276-416B-AE18-4C145CC74625}">
  <ds:schemaRefs/>
</ds:datastoreItem>
</file>

<file path=customXml/itemProps166.xml><?xml version="1.0" encoding="utf-8"?>
<ds:datastoreItem xmlns:ds="http://schemas.openxmlformats.org/officeDocument/2006/customXml" ds:itemID="{E4945946-38C6-4162-A541-4E12DF8FBCF9}">
  <ds:schemaRefs/>
</ds:datastoreItem>
</file>

<file path=customXml/itemProps167.xml><?xml version="1.0" encoding="utf-8"?>
<ds:datastoreItem xmlns:ds="http://schemas.openxmlformats.org/officeDocument/2006/customXml" ds:itemID="{47EB0971-19EC-42B6-B97C-71352B52F2F5}">
  <ds:schemaRefs/>
</ds:datastoreItem>
</file>

<file path=customXml/itemProps168.xml><?xml version="1.0" encoding="utf-8"?>
<ds:datastoreItem xmlns:ds="http://schemas.openxmlformats.org/officeDocument/2006/customXml" ds:itemID="{1A5BC80B-2AF0-4883-AC47-8D583A73F104}">
  <ds:schemaRefs/>
</ds:datastoreItem>
</file>

<file path=customXml/itemProps169.xml><?xml version="1.0" encoding="utf-8"?>
<ds:datastoreItem xmlns:ds="http://schemas.openxmlformats.org/officeDocument/2006/customXml" ds:itemID="{FCF5C32D-0A70-444D-84B3-74C6343894EB}">
  <ds:schemaRefs/>
</ds:datastoreItem>
</file>

<file path=customXml/itemProps17.xml><?xml version="1.0" encoding="utf-8"?>
<ds:datastoreItem xmlns:ds="http://schemas.openxmlformats.org/officeDocument/2006/customXml" ds:itemID="{096A0FE6-3FE0-44D6-BBA7-8DAC49C72C9F}">
  <ds:schemaRefs/>
</ds:datastoreItem>
</file>

<file path=customXml/itemProps170.xml><?xml version="1.0" encoding="utf-8"?>
<ds:datastoreItem xmlns:ds="http://schemas.openxmlformats.org/officeDocument/2006/customXml" ds:itemID="{4F18E229-A7AD-42B3-86B4-3060FEB7E68C}">
  <ds:schemaRefs/>
</ds:datastoreItem>
</file>

<file path=customXml/itemProps171.xml><?xml version="1.0" encoding="utf-8"?>
<ds:datastoreItem xmlns:ds="http://schemas.openxmlformats.org/officeDocument/2006/customXml" ds:itemID="{3D400F5A-773C-4F6F-9AAD-B175F9CF76FD}">
  <ds:schemaRefs/>
</ds:datastoreItem>
</file>

<file path=customXml/itemProps172.xml><?xml version="1.0" encoding="utf-8"?>
<ds:datastoreItem xmlns:ds="http://schemas.openxmlformats.org/officeDocument/2006/customXml" ds:itemID="{E3581FFF-F772-4912-A5B9-8ADB6CD62167}">
  <ds:schemaRefs/>
</ds:datastoreItem>
</file>

<file path=customXml/itemProps173.xml><?xml version="1.0" encoding="utf-8"?>
<ds:datastoreItem xmlns:ds="http://schemas.openxmlformats.org/officeDocument/2006/customXml" ds:itemID="{6FAC1474-0688-431F-BE67-111BC223F57C}">
  <ds:schemaRefs/>
</ds:datastoreItem>
</file>

<file path=customXml/itemProps174.xml><?xml version="1.0" encoding="utf-8"?>
<ds:datastoreItem xmlns:ds="http://schemas.openxmlformats.org/officeDocument/2006/customXml" ds:itemID="{1E5C404A-C0A2-460A-A0B0-FA7E9EB18211}">
  <ds:schemaRefs/>
</ds:datastoreItem>
</file>

<file path=customXml/itemProps175.xml><?xml version="1.0" encoding="utf-8"?>
<ds:datastoreItem xmlns:ds="http://schemas.openxmlformats.org/officeDocument/2006/customXml" ds:itemID="{84A50A57-74C0-4E62-8589-67AFB264E63B}">
  <ds:schemaRefs/>
</ds:datastoreItem>
</file>

<file path=customXml/itemProps176.xml><?xml version="1.0" encoding="utf-8"?>
<ds:datastoreItem xmlns:ds="http://schemas.openxmlformats.org/officeDocument/2006/customXml" ds:itemID="{19FA5A8C-D329-4369-AB54-E2F3BF8AD545}">
  <ds:schemaRefs/>
</ds:datastoreItem>
</file>

<file path=customXml/itemProps177.xml><?xml version="1.0" encoding="utf-8"?>
<ds:datastoreItem xmlns:ds="http://schemas.openxmlformats.org/officeDocument/2006/customXml" ds:itemID="{B223BCE7-2E17-4C95-A4D5-96D5F686C44A}">
  <ds:schemaRefs/>
</ds:datastoreItem>
</file>

<file path=customXml/itemProps178.xml><?xml version="1.0" encoding="utf-8"?>
<ds:datastoreItem xmlns:ds="http://schemas.openxmlformats.org/officeDocument/2006/customXml" ds:itemID="{EE6C380E-C49E-448A-B4B8-E14419370967}">
  <ds:schemaRefs/>
</ds:datastoreItem>
</file>

<file path=customXml/itemProps179.xml><?xml version="1.0" encoding="utf-8"?>
<ds:datastoreItem xmlns:ds="http://schemas.openxmlformats.org/officeDocument/2006/customXml" ds:itemID="{1C86EC03-46FD-466B-9F01-48C0C7FDEB61}">
  <ds:schemaRefs/>
</ds:datastoreItem>
</file>

<file path=customXml/itemProps18.xml><?xml version="1.0" encoding="utf-8"?>
<ds:datastoreItem xmlns:ds="http://schemas.openxmlformats.org/officeDocument/2006/customXml" ds:itemID="{85C7400D-7F97-4284-9983-660C3B18AFC9}">
  <ds:schemaRefs/>
</ds:datastoreItem>
</file>

<file path=customXml/itemProps180.xml><?xml version="1.0" encoding="utf-8"?>
<ds:datastoreItem xmlns:ds="http://schemas.openxmlformats.org/officeDocument/2006/customXml" ds:itemID="{23B30A7A-C833-4ECC-AFE3-CCA7CE9478E7}">
  <ds:schemaRefs/>
</ds:datastoreItem>
</file>

<file path=customXml/itemProps181.xml><?xml version="1.0" encoding="utf-8"?>
<ds:datastoreItem xmlns:ds="http://schemas.openxmlformats.org/officeDocument/2006/customXml" ds:itemID="{4592BDA8-0D31-4EB2-BF9A-09030FAF847D}">
  <ds:schemaRefs/>
</ds:datastoreItem>
</file>

<file path=customXml/itemProps182.xml><?xml version="1.0" encoding="utf-8"?>
<ds:datastoreItem xmlns:ds="http://schemas.openxmlformats.org/officeDocument/2006/customXml" ds:itemID="{DB70A892-651E-4DE7-A51A-2A5BA8ED51A5}">
  <ds:schemaRefs/>
</ds:datastoreItem>
</file>

<file path=customXml/itemProps183.xml><?xml version="1.0" encoding="utf-8"?>
<ds:datastoreItem xmlns:ds="http://schemas.openxmlformats.org/officeDocument/2006/customXml" ds:itemID="{75A39B6B-6B59-4072-8318-37765FD58320}">
  <ds:schemaRefs/>
</ds:datastoreItem>
</file>

<file path=customXml/itemProps184.xml><?xml version="1.0" encoding="utf-8"?>
<ds:datastoreItem xmlns:ds="http://schemas.openxmlformats.org/officeDocument/2006/customXml" ds:itemID="{C91ED828-566E-4AC6-92FA-D2882D2A6F26}">
  <ds:schemaRefs/>
</ds:datastoreItem>
</file>

<file path=customXml/itemProps185.xml><?xml version="1.0" encoding="utf-8"?>
<ds:datastoreItem xmlns:ds="http://schemas.openxmlformats.org/officeDocument/2006/customXml" ds:itemID="{F5D6A7E7-13C1-45A2-A84E-255DB23F8C95}">
  <ds:schemaRefs/>
</ds:datastoreItem>
</file>

<file path=customXml/itemProps186.xml><?xml version="1.0" encoding="utf-8"?>
<ds:datastoreItem xmlns:ds="http://schemas.openxmlformats.org/officeDocument/2006/customXml" ds:itemID="{F61C3C48-37D6-4784-9F11-F39D770F0307}">
  <ds:schemaRefs/>
</ds:datastoreItem>
</file>

<file path=customXml/itemProps187.xml><?xml version="1.0" encoding="utf-8"?>
<ds:datastoreItem xmlns:ds="http://schemas.openxmlformats.org/officeDocument/2006/customXml" ds:itemID="{D2CEEAF1-474C-4C49-AC91-26F8E74E4F17}">
  <ds:schemaRefs/>
</ds:datastoreItem>
</file>

<file path=customXml/itemProps188.xml><?xml version="1.0" encoding="utf-8"?>
<ds:datastoreItem xmlns:ds="http://schemas.openxmlformats.org/officeDocument/2006/customXml" ds:itemID="{AF68925C-F421-407E-9B24-3438448B7C2F}">
  <ds:schemaRefs/>
</ds:datastoreItem>
</file>

<file path=customXml/itemProps189.xml><?xml version="1.0" encoding="utf-8"?>
<ds:datastoreItem xmlns:ds="http://schemas.openxmlformats.org/officeDocument/2006/customXml" ds:itemID="{189D108E-E977-4353-A9DB-24BBE927A013}">
  <ds:schemaRefs/>
</ds:datastoreItem>
</file>

<file path=customXml/itemProps19.xml><?xml version="1.0" encoding="utf-8"?>
<ds:datastoreItem xmlns:ds="http://schemas.openxmlformats.org/officeDocument/2006/customXml" ds:itemID="{A8FD26C0-4CD6-481D-B7E7-66E90292F78A}">
  <ds:schemaRefs/>
</ds:datastoreItem>
</file>

<file path=customXml/itemProps190.xml><?xml version="1.0" encoding="utf-8"?>
<ds:datastoreItem xmlns:ds="http://schemas.openxmlformats.org/officeDocument/2006/customXml" ds:itemID="{77F10D73-EE13-4487-A489-278219071F0A}">
  <ds:schemaRefs/>
</ds:datastoreItem>
</file>

<file path=customXml/itemProps191.xml><?xml version="1.0" encoding="utf-8"?>
<ds:datastoreItem xmlns:ds="http://schemas.openxmlformats.org/officeDocument/2006/customXml" ds:itemID="{6F611E59-3F6F-45A4-91A2-26784E7C7E4C}">
  <ds:schemaRefs/>
</ds:datastoreItem>
</file>

<file path=customXml/itemProps192.xml><?xml version="1.0" encoding="utf-8"?>
<ds:datastoreItem xmlns:ds="http://schemas.openxmlformats.org/officeDocument/2006/customXml" ds:itemID="{F1709258-504D-4A74-9C3C-1A572866699A}">
  <ds:schemaRefs/>
</ds:datastoreItem>
</file>

<file path=customXml/itemProps193.xml><?xml version="1.0" encoding="utf-8"?>
<ds:datastoreItem xmlns:ds="http://schemas.openxmlformats.org/officeDocument/2006/customXml" ds:itemID="{2865350C-D68C-48DE-AF56-E198C51EE7D5}">
  <ds:schemaRefs/>
</ds:datastoreItem>
</file>

<file path=customXml/itemProps194.xml><?xml version="1.0" encoding="utf-8"?>
<ds:datastoreItem xmlns:ds="http://schemas.openxmlformats.org/officeDocument/2006/customXml" ds:itemID="{20392BCD-260F-48B1-9F2A-B59A2035DD32}">
  <ds:schemaRefs/>
</ds:datastoreItem>
</file>

<file path=customXml/itemProps195.xml><?xml version="1.0" encoding="utf-8"?>
<ds:datastoreItem xmlns:ds="http://schemas.openxmlformats.org/officeDocument/2006/customXml" ds:itemID="{AE78E11A-4CF5-4301-A454-44F6AE8758C1}">
  <ds:schemaRefs/>
</ds:datastoreItem>
</file>

<file path=customXml/itemProps2.xml><?xml version="1.0" encoding="utf-8"?>
<ds:datastoreItem xmlns:ds="http://schemas.openxmlformats.org/officeDocument/2006/customXml" ds:itemID="{64F7E1EB-16C8-4FFC-A4B5-3234316E8D21}">
  <ds:schemaRefs/>
</ds:datastoreItem>
</file>

<file path=customXml/itemProps20.xml><?xml version="1.0" encoding="utf-8"?>
<ds:datastoreItem xmlns:ds="http://schemas.openxmlformats.org/officeDocument/2006/customXml" ds:itemID="{697EFAF3-2EA1-48FC-B32D-FB03D3FB3365}">
  <ds:schemaRefs/>
</ds:datastoreItem>
</file>

<file path=customXml/itemProps21.xml><?xml version="1.0" encoding="utf-8"?>
<ds:datastoreItem xmlns:ds="http://schemas.openxmlformats.org/officeDocument/2006/customXml" ds:itemID="{94EADD37-D080-4C05-9FAA-74AA7E6CBB8F}">
  <ds:schemaRefs/>
</ds:datastoreItem>
</file>

<file path=customXml/itemProps22.xml><?xml version="1.0" encoding="utf-8"?>
<ds:datastoreItem xmlns:ds="http://schemas.openxmlformats.org/officeDocument/2006/customXml" ds:itemID="{48C31457-9FFB-4AF5-B36E-A5F6261B9118}">
  <ds:schemaRefs/>
</ds:datastoreItem>
</file>

<file path=customXml/itemProps23.xml><?xml version="1.0" encoding="utf-8"?>
<ds:datastoreItem xmlns:ds="http://schemas.openxmlformats.org/officeDocument/2006/customXml" ds:itemID="{3DC559A3-A7CE-4899-8B7A-1936944B3143}">
  <ds:schemaRefs/>
</ds:datastoreItem>
</file>

<file path=customXml/itemProps24.xml><?xml version="1.0" encoding="utf-8"?>
<ds:datastoreItem xmlns:ds="http://schemas.openxmlformats.org/officeDocument/2006/customXml" ds:itemID="{42B451D7-8D0D-4380-81D1-B1E5E9B394DF}">
  <ds:schemaRefs/>
</ds:datastoreItem>
</file>

<file path=customXml/itemProps25.xml><?xml version="1.0" encoding="utf-8"?>
<ds:datastoreItem xmlns:ds="http://schemas.openxmlformats.org/officeDocument/2006/customXml" ds:itemID="{3ECC798A-2489-4AB0-A08D-EA2598915F99}">
  <ds:schemaRefs/>
</ds:datastoreItem>
</file>

<file path=customXml/itemProps26.xml><?xml version="1.0" encoding="utf-8"?>
<ds:datastoreItem xmlns:ds="http://schemas.openxmlformats.org/officeDocument/2006/customXml" ds:itemID="{8E04D9E8-C9CB-4F07-B51F-CC48774CBDBB}">
  <ds:schemaRefs/>
</ds:datastoreItem>
</file>

<file path=customXml/itemProps27.xml><?xml version="1.0" encoding="utf-8"?>
<ds:datastoreItem xmlns:ds="http://schemas.openxmlformats.org/officeDocument/2006/customXml" ds:itemID="{00C40FB1-7EE7-4C3C-9F80-D11B193EE6C5}">
  <ds:schemaRefs/>
</ds:datastoreItem>
</file>

<file path=customXml/itemProps28.xml><?xml version="1.0" encoding="utf-8"?>
<ds:datastoreItem xmlns:ds="http://schemas.openxmlformats.org/officeDocument/2006/customXml" ds:itemID="{D699431E-F95F-49B9-886C-8B7F0E9D80F8}">
  <ds:schemaRefs/>
</ds:datastoreItem>
</file>

<file path=customXml/itemProps29.xml><?xml version="1.0" encoding="utf-8"?>
<ds:datastoreItem xmlns:ds="http://schemas.openxmlformats.org/officeDocument/2006/customXml" ds:itemID="{F0023054-529A-46FB-94B9-B2AD29494DE1}">
  <ds:schemaRefs/>
</ds:datastoreItem>
</file>

<file path=customXml/itemProps3.xml><?xml version="1.0" encoding="utf-8"?>
<ds:datastoreItem xmlns:ds="http://schemas.openxmlformats.org/officeDocument/2006/customXml" ds:itemID="{F8D1D4D6-9B68-4722-8CC2-5476B61AC536}">
  <ds:schemaRefs/>
</ds:datastoreItem>
</file>

<file path=customXml/itemProps30.xml><?xml version="1.0" encoding="utf-8"?>
<ds:datastoreItem xmlns:ds="http://schemas.openxmlformats.org/officeDocument/2006/customXml" ds:itemID="{42E0E361-37DC-46FE-B657-F35BF2E510F5}">
  <ds:schemaRefs/>
</ds:datastoreItem>
</file>

<file path=customXml/itemProps31.xml><?xml version="1.0" encoding="utf-8"?>
<ds:datastoreItem xmlns:ds="http://schemas.openxmlformats.org/officeDocument/2006/customXml" ds:itemID="{ACDABD46-F5FA-4FE1-BC8E-D607491742C5}">
  <ds:schemaRefs/>
</ds:datastoreItem>
</file>

<file path=customXml/itemProps32.xml><?xml version="1.0" encoding="utf-8"?>
<ds:datastoreItem xmlns:ds="http://schemas.openxmlformats.org/officeDocument/2006/customXml" ds:itemID="{8674415B-7A9B-4D85-86D0-551E631E53AC}">
  <ds:schemaRefs/>
</ds:datastoreItem>
</file>

<file path=customXml/itemProps33.xml><?xml version="1.0" encoding="utf-8"?>
<ds:datastoreItem xmlns:ds="http://schemas.openxmlformats.org/officeDocument/2006/customXml" ds:itemID="{9C8D8776-0C51-4C73-BBBF-5979EF7FE4D0}">
  <ds:schemaRefs/>
</ds:datastoreItem>
</file>

<file path=customXml/itemProps34.xml><?xml version="1.0" encoding="utf-8"?>
<ds:datastoreItem xmlns:ds="http://schemas.openxmlformats.org/officeDocument/2006/customXml" ds:itemID="{CA66FF7E-06CF-4D7C-839B-E4877A8FB40F}">
  <ds:schemaRefs/>
</ds:datastoreItem>
</file>

<file path=customXml/itemProps35.xml><?xml version="1.0" encoding="utf-8"?>
<ds:datastoreItem xmlns:ds="http://schemas.openxmlformats.org/officeDocument/2006/customXml" ds:itemID="{CCCF9C31-84F5-4CE9-8D8E-452E7B7718E1}">
  <ds:schemaRefs/>
</ds:datastoreItem>
</file>

<file path=customXml/itemProps36.xml><?xml version="1.0" encoding="utf-8"?>
<ds:datastoreItem xmlns:ds="http://schemas.openxmlformats.org/officeDocument/2006/customXml" ds:itemID="{6A369CDD-5010-49F0-BB6C-3FA844EC656E}">
  <ds:schemaRefs/>
</ds:datastoreItem>
</file>

<file path=customXml/itemProps37.xml><?xml version="1.0" encoding="utf-8"?>
<ds:datastoreItem xmlns:ds="http://schemas.openxmlformats.org/officeDocument/2006/customXml" ds:itemID="{C5820ADD-A61F-448E-BD35-22DA99CF53CF}">
  <ds:schemaRefs/>
</ds:datastoreItem>
</file>

<file path=customXml/itemProps38.xml><?xml version="1.0" encoding="utf-8"?>
<ds:datastoreItem xmlns:ds="http://schemas.openxmlformats.org/officeDocument/2006/customXml" ds:itemID="{20EF1AAA-E4C5-480E-9D7F-A5CE4CDA2F6A}">
  <ds:schemaRefs/>
</ds:datastoreItem>
</file>

<file path=customXml/itemProps39.xml><?xml version="1.0" encoding="utf-8"?>
<ds:datastoreItem xmlns:ds="http://schemas.openxmlformats.org/officeDocument/2006/customXml" ds:itemID="{B2F006B2-F326-40C8-82AF-1AE5417ADEF7}">
  <ds:schemaRefs/>
</ds:datastoreItem>
</file>

<file path=customXml/itemProps4.xml><?xml version="1.0" encoding="utf-8"?>
<ds:datastoreItem xmlns:ds="http://schemas.openxmlformats.org/officeDocument/2006/customXml" ds:itemID="{6F5CA878-2655-4C8D-B567-4386906AEFBB}">
  <ds:schemaRefs/>
</ds:datastoreItem>
</file>

<file path=customXml/itemProps40.xml><?xml version="1.0" encoding="utf-8"?>
<ds:datastoreItem xmlns:ds="http://schemas.openxmlformats.org/officeDocument/2006/customXml" ds:itemID="{F0F15A94-F562-49C1-B7D6-7BDE0F46FDDC}">
  <ds:schemaRefs/>
</ds:datastoreItem>
</file>

<file path=customXml/itemProps41.xml><?xml version="1.0" encoding="utf-8"?>
<ds:datastoreItem xmlns:ds="http://schemas.openxmlformats.org/officeDocument/2006/customXml" ds:itemID="{23BBA8EB-F4AF-48A0-9597-8C674DD5566C}">
  <ds:schemaRefs/>
</ds:datastoreItem>
</file>

<file path=customXml/itemProps42.xml><?xml version="1.0" encoding="utf-8"?>
<ds:datastoreItem xmlns:ds="http://schemas.openxmlformats.org/officeDocument/2006/customXml" ds:itemID="{5BB38F85-C81B-48A7-95F0-7B17C36F6719}">
  <ds:schemaRefs/>
</ds:datastoreItem>
</file>

<file path=customXml/itemProps43.xml><?xml version="1.0" encoding="utf-8"?>
<ds:datastoreItem xmlns:ds="http://schemas.openxmlformats.org/officeDocument/2006/customXml" ds:itemID="{B5561AAE-18A6-44E2-A8D6-BFEADE1A2014}">
  <ds:schemaRefs/>
</ds:datastoreItem>
</file>

<file path=customXml/itemProps44.xml><?xml version="1.0" encoding="utf-8"?>
<ds:datastoreItem xmlns:ds="http://schemas.openxmlformats.org/officeDocument/2006/customXml" ds:itemID="{261A478A-A835-4449-901A-4EE947F77471}">
  <ds:schemaRefs/>
</ds:datastoreItem>
</file>

<file path=customXml/itemProps45.xml><?xml version="1.0" encoding="utf-8"?>
<ds:datastoreItem xmlns:ds="http://schemas.openxmlformats.org/officeDocument/2006/customXml" ds:itemID="{8C497E46-45A7-4F1B-A448-8E2F50598301}">
  <ds:schemaRefs/>
</ds:datastoreItem>
</file>

<file path=customXml/itemProps46.xml><?xml version="1.0" encoding="utf-8"?>
<ds:datastoreItem xmlns:ds="http://schemas.openxmlformats.org/officeDocument/2006/customXml" ds:itemID="{90A31D37-9FF3-4415-A151-7D12C87BB950}">
  <ds:schemaRefs/>
</ds:datastoreItem>
</file>

<file path=customXml/itemProps47.xml><?xml version="1.0" encoding="utf-8"?>
<ds:datastoreItem xmlns:ds="http://schemas.openxmlformats.org/officeDocument/2006/customXml" ds:itemID="{1C5CD745-A181-4691-A90C-A52CB175DA8E}">
  <ds:schemaRefs/>
</ds:datastoreItem>
</file>

<file path=customXml/itemProps48.xml><?xml version="1.0" encoding="utf-8"?>
<ds:datastoreItem xmlns:ds="http://schemas.openxmlformats.org/officeDocument/2006/customXml" ds:itemID="{4443DF90-E31A-4F28-A4E7-38C1309A09EE}">
  <ds:schemaRefs/>
</ds:datastoreItem>
</file>

<file path=customXml/itemProps49.xml><?xml version="1.0" encoding="utf-8"?>
<ds:datastoreItem xmlns:ds="http://schemas.openxmlformats.org/officeDocument/2006/customXml" ds:itemID="{338673B6-1D5E-45F5-BF63-EC2EE7400D0B}">
  <ds:schemaRefs/>
</ds:datastoreItem>
</file>

<file path=customXml/itemProps5.xml><?xml version="1.0" encoding="utf-8"?>
<ds:datastoreItem xmlns:ds="http://schemas.openxmlformats.org/officeDocument/2006/customXml" ds:itemID="{40AE92FD-86E5-4EB6-91FA-F5BDA2484B75}">
  <ds:schemaRefs/>
</ds:datastoreItem>
</file>

<file path=customXml/itemProps50.xml><?xml version="1.0" encoding="utf-8"?>
<ds:datastoreItem xmlns:ds="http://schemas.openxmlformats.org/officeDocument/2006/customXml" ds:itemID="{1520BF57-E1E2-4B24-A097-63630825B7FA}">
  <ds:schemaRefs/>
</ds:datastoreItem>
</file>

<file path=customXml/itemProps51.xml><?xml version="1.0" encoding="utf-8"?>
<ds:datastoreItem xmlns:ds="http://schemas.openxmlformats.org/officeDocument/2006/customXml" ds:itemID="{3B2723B7-F1BB-44B9-9F16-F3F7A042DD57}">
  <ds:schemaRefs/>
</ds:datastoreItem>
</file>

<file path=customXml/itemProps52.xml><?xml version="1.0" encoding="utf-8"?>
<ds:datastoreItem xmlns:ds="http://schemas.openxmlformats.org/officeDocument/2006/customXml" ds:itemID="{654C9CD9-EAF1-4475-8CA0-DF2F267D7AE9}">
  <ds:schemaRefs/>
</ds:datastoreItem>
</file>

<file path=customXml/itemProps53.xml><?xml version="1.0" encoding="utf-8"?>
<ds:datastoreItem xmlns:ds="http://schemas.openxmlformats.org/officeDocument/2006/customXml" ds:itemID="{8DFC7E76-A3CA-4CF6-9FE2-5E1A7C8D33BE}">
  <ds:schemaRefs/>
</ds:datastoreItem>
</file>

<file path=customXml/itemProps54.xml><?xml version="1.0" encoding="utf-8"?>
<ds:datastoreItem xmlns:ds="http://schemas.openxmlformats.org/officeDocument/2006/customXml" ds:itemID="{FBE4F86B-E11D-4E62-97C4-8C89B3BE6182}">
  <ds:schemaRefs/>
</ds:datastoreItem>
</file>

<file path=customXml/itemProps55.xml><?xml version="1.0" encoding="utf-8"?>
<ds:datastoreItem xmlns:ds="http://schemas.openxmlformats.org/officeDocument/2006/customXml" ds:itemID="{E08059CE-B2B8-457D-81F7-10A1A1033D64}">
  <ds:schemaRefs/>
</ds:datastoreItem>
</file>

<file path=customXml/itemProps56.xml><?xml version="1.0" encoding="utf-8"?>
<ds:datastoreItem xmlns:ds="http://schemas.openxmlformats.org/officeDocument/2006/customXml" ds:itemID="{6FA3E35D-CE99-4460-B419-110A6E4FFF24}">
  <ds:schemaRefs/>
</ds:datastoreItem>
</file>

<file path=customXml/itemProps57.xml><?xml version="1.0" encoding="utf-8"?>
<ds:datastoreItem xmlns:ds="http://schemas.openxmlformats.org/officeDocument/2006/customXml" ds:itemID="{BB241DDC-218C-49D3-8790-0398A9975689}">
  <ds:schemaRefs/>
</ds:datastoreItem>
</file>

<file path=customXml/itemProps58.xml><?xml version="1.0" encoding="utf-8"?>
<ds:datastoreItem xmlns:ds="http://schemas.openxmlformats.org/officeDocument/2006/customXml" ds:itemID="{0C11096C-2137-4312-95A4-4F267AD34FD4}">
  <ds:schemaRefs/>
</ds:datastoreItem>
</file>

<file path=customXml/itemProps59.xml><?xml version="1.0" encoding="utf-8"?>
<ds:datastoreItem xmlns:ds="http://schemas.openxmlformats.org/officeDocument/2006/customXml" ds:itemID="{27B6FD29-EA43-4EAF-8E77-01130340CD5C}">
  <ds:schemaRefs/>
</ds:datastoreItem>
</file>

<file path=customXml/itemProps6.xml><?xml version="1.0" encoding="utf-8"?>
<ds:datastoreItem xmlns:ds="http://schemas.openxmlformats.org/officeDocument/2006/customXml" ds:itemID="{9B5DB3C1-3867-4410-B71F-6C18DEBC83A1}">
  <ds:schemaRefs/>
</ds:datastoreItem>
</file>

<file path=customXml/itemProps60.xml><?xml version="1.0" encoding="utf-8"?>
<ds:datastoreItem xmlns:ds="http://schemas.openxmlformats.org/officeDocument/2006/customXml" ds:itemID="{F974F0C9-7F3A-4968-B283-304A753F1C76}">
  <ds:schemaRefs/>
</ds:datastoreItem>
</file>

<file path=customXml/itemProps61.xml><?xml version="1.0" encoding="utf-8"?>
<ds:datastoreItem xmlns:ds="http://schemas.openxmlformats.org/officeDocument/2006/customXml" ds:itemID="{5731EFCD-0C4E-4831-A361-D2765DD73B11}">
  <ds:schemaRefs/>
</ds:datastoreItem>
</file>

<file path=customXml/itemProps62.xml><?xml version="1.0" encoding="utf-8"?>
<ds:datastoreItem xmlns:ds="http://schemas.openxmlformats.org/officeDocument/2006/customXml" ds:itemID="{0A42A044-8C6B-4D7B-8F16-7637BDA91161}">
  <ds:schemaRefs/>
</ds:datastoreItem>
</file>

<file path=customXml/itemProps63.xml><?xml version="1.0" encoding="utf-8"?>
<ds:datastoreItem xmlns:ds="http://schemas.openxmlformats.org/officeDocument/2006/customXml" ds:itemID="{8564B7CB-93F3-4C62-A217-3BD380C55321}">
  <ds:schemaRefs/>
</ds:datastoreItem>
</file>

<file path=customXml/itemProps64.xml><?xml version="1.0" encoding="utf-8"?>
<ds:datastoreItem xmlns:ds="http://schemas.openxmlformats.org/officeDocument/2006/customXml" ds:itemID="{E47216D0-4898-4506-8BB8-9A182ABDAA2C}">
  <ds:schemaRefs/>
</ds:datastoreItem>
</file>

<file path=customXml/itemProps65.xml><?xml version="1.0" encoding="utf-8"?>
<ds:datastoreItem xmlns:ds="http://schemas.openxmlformats.org/officeDocument/2006/customXml" ds:itemID="{40AA1B7E-91C9-4AFF-85F9-FBD38AE95463}">
  <ds:schemaRefs/>
</ds:datastoreItem>
</file>

<file path=customXml/itemProps66.xml><?xml version="1.0" encoding="utf-8"?>
<ds:datastoreItem xmlns:ds="http://schemas.openxmlformats.org/officeDocument/2006/customXml" ds:itemID="{C7A86CF4-D80C-4B7C-982A-8E7F3F3A9632}">
  <ds:schemaRefs/>
</ds:datastoreItem>
</file>

<file path=customXml/itemProps67.xml><?xml version="1.0" encoding="utf-8"?>
<ds:datastoreItem xmlns:ds="http://schemas.openxmlformats.org/officeDocument/2006/customXml" ds:itemID="{E47F657A-1DA7-427D-9805-F8083612C0B6}">
  <ds:schemaRefs/>
</ds:datastoreItem>
</file>

<file path=customXml/itemProps68.xml><?xml version="1.0" encoding="utf-8"?>
<ds:datastoreItem xmlns:ds="http://schemas.openxmlformats.org/officeDocument/2006/customXml" ds:itemID="{3AD55BE3-5A2F-411D-9247-3C62B943D3B9}">
  <ds:schemaRefs/>
</ds:datastoreItem>
</file>

<file path=customXml/itemProps69.xml><?xml version="1.0" encoding="utf-8"?>
<ds:datastoreItem xmlns:ds="http://schemas.openxmlformats.org/officeDocument/2006/customXml" ds:itemID="{7FA21D89-5596-4195-ABAE-5D5F3CFE16B2}">
  <ds:schemaRefs/>
</ds:datastoreItem>
</file>

<file path=customXml/itemProps7.xml><?xml version="1.0" encoding="utf-8"?>
<ds:datastoreItem xmlns:ds="http://schemas.openxmlformats.org/officeDocument/2006/customXml" ds:itemID="{608BB491-DB81-4ADA-8B01-6FE9AE44433E}">
  <ds:schemaRefs/>
</ds:datastoreItem>
</file>

<file path=customXml/itemProps70.xml><?xml version="1.0" encoding="utf-8"?>
<ds:datastoreItem xmlns:ds="http://schemas.openxmlformats.org/officeDocument/2006/customXml" ds:itemID="{443AC0A7-E2BE-49B4-80C9-7F1D6162F8C7}">
  <ds:schemaRefs/>
</ds:datastoreItem>
</file>

<file path=customXml/itemProps71.xml><?xml version="1.0" encoding="utf-8"?>
<ds:datastoreItem xmlns:ds="http://schemas.openxmlformats.org/officeDocument/2006/customXml" ds:itemID="{7E42E612-B786-47D8-BB74-0D9F68A3A04A}">
  <ds:schemaRefs/>
</ds:datastoreItem>
</file>

<file path=customXml/itemProps72.xml><?xml version="1.0" encoding="utf-8"?>
<ds:datastoreItem xmlns:ds="http://schemas.openxmlformats.org/officeDocument/2006/customXml" ds:itemID="{F666814B-2A88-4687-8F5E-71904A6CCD91}">
  <ds:schemaRefs/>
</ds:datastoreItem>
</file>

<file path=customXml/itemProps73.xml><?xml version="1.0" encoding="utf-8"?>
<ds:datastoreItem xmlns:ds="http://schemas.openxmlformats.org/officeDocument/2006/customXml" ds:itemID="{C441A421-99C6-483B-BF09-6ADC978122B3}">
  <ds:schemaRefs/>
</ds:datastoreItem>
</file>

<file path=customXml/itemProps74.xml><?xml version="1.0" encoding="utf-8"?>
<ds:datastoreItem xmlns:ds="http://schemas.openxmlformats.org/officeDocument/2006/customXml" ds:itemID="{D11FB27C-E380-4F4C-955E-4E732719871C}">
  <ds:schemaRefs/>
</ds:datastoreItem>
</file>

<file path=customXml/itemProps75.xml><?xml version="1.0" encoding="utf-8"?>
<ds:datastoreItem xmlns:ds="http://schemas.openxmlformats.org/officeDocument/2006/customXml" ds:itemID="{B0A92C5A-1FD7-4DA5-8076-025739B61DF7}">
  <ds:schemaRefs/>
</ds:datastoreItem>
</file>

<file path=customXml/itemProps76.xml><?xml version="1.0" encoding="utf-8"?>
<ds:datastoreItem xmlns:ds="http://schemas.openxmlformats.org/officeDocument/2006/customXml" ds:itemID="{E424521E-0CC0-4D24-83A3-F80DBA14BB56}">
  <ds:schemaRefs/>
</ds:datastoreItem>
</file>

<file path=customXml/itemProps77.xml><?xml version="1.0" encoding="utf-8"?>
<ds:datastoreItem xmlns:ds="http://schemas.openxmlformats.org/officeDocument/2006/customXml" ds:itemID="{C8BDA07D-7039-4D5D-9490-2E5EA975BE43}">
  <ds:schemaRefs/>
</ds:datastoreItem>
</file>

<file path=customXml/itemProps78.xml><?xml version="1.0" encoding="utf-8"?>
<ds:datastoreItem xmlns:ds="http://schemas.openxmlformats.org/officeDocument/2006/customXml" ds:itemID="{A76D8FA4-7157-44A3-934C-FA6BB41DCD81}">
  <ds:schemaRefs/>
</ds:datastoreItem>
</file>

<file path=customXml/itemProps79.xml><?xml version="1.0" encoding="utf-8"?>
<ds:datastoreItem xmlns:ds="http://schemas.openxmlformats.org/officeDocument/2006/customXml" ds:itemID="{B051C98D-C5F5-4738-8DBE-8D38A5359336}">
  <ds:schemaRefs/>
</ds:datastoreItem>
</file>

<file path=customXml/itemProps8.xml><?xml version="1.0" encoding="utf-8"?>
<ds:datastoreItem xmlns:ds="http://schemas.openxmlformats.org/officeDocument/2006/customXml" ds:itemID="{BBAE4421-9A1B-4423-9907-0CC497BD1A45}">
  <ds:schemaRefs/>
</ds:datastoreItem>
</file>

<file path=customXml/itemProps80.xml><?xml version="1.0" encoding="utf-8"?>
<ds:datastoreItem xmlns:ds="http://schemas.openxmlformats.org/officeDocument/2006/customXml" ds:itemID="{C1F48CF7-C5F9-45C2-B384-65967C6F8A9D}">
  <ds:schemaRefs/>
</ds:datastoreItem>
</file>

<file path=customXml/itemProps81.xml><?xml version="1.0" encoding="utf-8"?>
<ds:datastoreItem xmlns:ds="http://schemas.openxmlformats.org/officeDocument/2006/customXml" ds:itemID="{57C2CFE6-17AF-464D-878E-E080D0265DEB}">
  <ds:schemaRefs/>
</ds:datastoreItem>
</file>

<file path=customXml/itemProps82.xml><?xml version="1.0" encoding="utf-8"?>
<ds:datastoreItem xmlns:ds="http://schemas.openxmlformats.org/officeDocument/2006/customXml" ds:itemID="{EEB5631E-5E40-4058-9D29-709B46B21722}">
  <ds:schemaRefs/>
</ds:datastoreItem>
</file>

<file path=customXml/itemProps83.xml><?xml version="1.0" encoding="utf-8"?>
<ds:datastoreItem xmlns:ds="http://schemas.openxmlformats.org/officeDocument/2006/customXml" ds:itemID="{B2CF6072-423E-441A-B7FE-0E715474341D}">
  <ds:schemaRefs/>
</ds:datastoreItem>
</file>

<file path=customXml/itemProps84.xml><?xml version="1.0" encoding="utf-8"?>
<ds:datastoreItem xmlns:ds="http://schemas.openxmlformats.org/officeDocument/2006/customXml" ds:itemID="{7117339A-D81A-4386-9EE7-697B184280E1}">
  <ds:schemaRefs/>
</ds:datastoreItem>
</file>

<file path=customXml/itemProps85.xml><?xml version="1.0" encoding="utf-8"?>
<ds:datastoreItem xmlns:ds="http://schemas.openxmlformats.org/officeDocument/2006/customXml" ds:itemID="{DC57E37F-80D7-498D-9C79-138676B47242}">
  <ds:schemaRefs/>
</ds:datastoreItem>
</file>

<file path=customXml/itemProps86.xml><?xml version="1.0" encoding="utf-8"?>
<ds:datastoreItem xmlns:ds="http://schemas.openxmlformats.org/officeDocument/2006/customXml" ds:itemID="{52BBDF7C-4E7E-427B-B8C9-A3C630C37A27}">
  <ds:schemaRefs/>
</ds:datastoreItem>
</file>

<file path=customXml/itemProps87.xml><?xml version="1.0" encoding="utf-8"?>
<ds:datastoreItem xmlns:ds="http://schemas.openxmlformats.org/officeDocument/2006/customXml" ds:itemID="{904C8431-DF13-44D7-A555-D8FC4D64A3BD}">
  <ds:schemaRefs/>
</ds:datastoreItem>
</file>

<file path=customXml/itemProps88.xml><?xml version="1.0" encoding="utf-8"?>
<ds:datastoreItem xmlns:ds="http://schemas.openxmlformats.org/officeDocument/2006/customXml" ds:itemID="{5BAC2B11-1973-4BAF-8FC0-3DDD0FCE89CD}">
  <ds:schemaRefs/>
</ds:datastoreItem>
</file>

<file path=customXml/itemProps89.xml><?xml version="1.0" encoding="utf-8"?>
<ds:datastoreItem xmlns:ds="http://schemas.openxmlformats.org/officeDocument/2006/customXml" ds:itemID="{F8170C1E-304D-42C7-9896-A45548C29D3C}">
  <ds:schemaRefs/>
</ds:datastoreItem>
</file>

<file path=customXml/itemProps9.xml><?xml version="1.0" encoding="utf-8"?>
<ds:datastoreItem xmlns:ds="http://schemas.openxmlformats.org/officeDocument/2006/customXml" ds:itemID="{11883EF2-139F-44D1-8D7C-F1FF70F18D6E}">
  <ds:schemaRefs/>
</ds:datastoreItem>
</file>

<file path=customXml/itemProps90.xml><?xml version="1.0" encoding="utf-8"?>
<ds:datastoreItem xmlns:ds="http://schemas.openxmlformats.org/officeDocument/2006/customXml" ds:itemID="{98E598AE-151F-42C0-BAFF-C2CA66399EFE}">
  <ds:schemaRefs/>
</ds:datastoreItem>
</file>

<file path=customXml/itemProps91.xml><?xml version="1.0" encoding="utf-8"?>
<ds:datastoreItem xmlns:ds="http://schemas.openxmlformats.org/officeDocument/2006/customXml" ds:itemID="{423CC9D3-23E4-4EBA-A8C8-9233C26F8E5A}">
  <ds:schemaRefs/>
</ds:datastoreItem>
</file>

<file path=customXml/itemProps92.xml><?xml version="1.0" encoding="utf-8"?>
<ds:datastoreItem xmlns:ds="http://schemas.openxmlformats.org/officeDocument/2006/customXml" ds:itemID="{2D2B9CA8-E2AC-44DD-AC1B-833E62B893E8}">
  <ds:schemaRefs/>
</ds:datastoreItem>
</file>

<file path=customXml/itemProps93.xml><?xml version="1.0" encoding="utf-8"?>
<ds:datastoreItem xmlns:ds="http://schemas.openxmlformats.org/officeDocument/2006/customXml" ds:itemID="{3EE075AA-97C2-4A5B-B581-3D3E9853F4F2}">
  <ds:schemaRefs/>
</ds:datastoreItem>
</file>

<file path=customXml/itemProps94.xml><?xml version="1.0" encoding="utf-8"?>
<ds:datastoreItem xmlns:ds="http://schemas.openxmlformats.org/officeDocument/2006/customXml" ds:itemID="{1727C280-A6EA-40BF-99B3-D7E15D6B3D1D}">
  <ds:schemaRefs/>
</ds:datastoreItem>
</file>

<file path=customXml/itemProps95.xml><?xml version="1.0" encoding="utf-8"?>
<ds:datastoreItem xmlns:ds="http://schemas.openxmlformats.org/officeDocument/2006/customXml" ds:itemID="{17CA6E5E-F55B-4CFD-BB07-E9CC1686E1BE}">
  <ds:schemaRefs/>
</ds:datastoreItem>
</file>

<file path=customXml/itemProps96.xml><?xml version="1.0" encoding="utf-8"?>
<ds:datastoreItem xmlns:ds="http://schemas.openxmlformats.org/officeDocument/2006/customXml" ds:itemID="{1AC8EE93-0B9E-4E62-A8A6-A450BC131CAB}">
  <ds:schemaRefs/>
</ds:datastoreItem>
</file>

<file path=customXml/itemProps97.xml><?xml version="1.0" encoding="utf-8"?>
<ds:datastoreItem xmlns:ds="http://schemas.openxmlformats.org/officeDocument/2006/customXml" ds:itemID="{EE93BBAB-1164-47B0-AF8E-65F566D09A0E}">
  <ds:schemaRefs/>
</ds:datastoreItem>
</file>

<file path=customXml/itemProps98.xml><?xml version="1.0" encoding="utf-8"?>
<ds:datastoreItem xmlns:ds="http://schemas.openxmlformats.org/officeDocument/2006/customXml" ds:itemID="{C26C62AD-F24E-4869-8534-96458D082C50}">
  <ds:schemaRefs/>
</ds:datastoreItem>
</file>

<file path=customXml/itemProps99.xml><?xml version="1.0" encoding="utf-8"?>
<ds:datastoreItem xmlns:ds="http://schemas.openxmlformats.org/officeDocument/2006/customXml" ds:itemID="{B55C55ED-7400-490D-8C0F-0506444E6DB8}">
  <ds:schemaRefs/>
</ds:datastoreItem>
</file>

<file path=docProps/app.xml><?xml version="1.0" encoding="utf-8"?>
<Properties xmlns="http://schemas.openxmlformats.org/officeDocument/2006/extended-properties" xmlns:vt="http://schemas.openxmlformats.org/officeDocument/2006/docPropsVTypes">
  <Template>主题1</Template>
  <TotalTime>51</TotalTime>
  <Words>6806</Words>
  <Application>Microsoft Office PowerPoint</Application>
  <PresentationFormat>自定义</PresentationFormat>
  <Paragraphs>1170</Paragraphs>
  <Slides>196</Slides>
  <Notes>195</Notes>
  <HiddenSlides>0</HiddenSlides>
  <MMClips>0</MMClips>
  <ScaleCrop>false</ScaleCrop>
  <HeadingPairs>
    <vt:vector size="4" baseType="variant">
      <vt:variant>
        <vt:lpstr>主题</vt:lpstr>
      </vt:variant>
      <vt:variant>
        <vt:i4>1</vt:i4>
      </vt:variant>
      <vt:variant>
        <vt:lpstr>幻灯片标题</vt:lpstr>
      </vt:variant>
      <vt:variant>
        <vt:i4>196</vt:i4>
      </vt:variant>
    </vt:vector>
  </HeadingPairs>
  <TitlesOfParts>
    <vt:vector size="197" baseType="lpstr">
      <vt:lpstr>主题1</vt:lpstr>
      <vt:lpstr>高考语文 (江苏省专用)</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幻灯片 144</vt:lpstr>
      <vt:lpstr>幻灯片 145</vt:lpstr>
      <vt:lpstr>幻灯片 146</vt:lpstr>
      <vt:lpstr>幻灯片 147</vt:lpstr>
      <vt:lpstr>幻灯片 148</vt:lpstr>
      <vt:lpstr>幻灯片 149</vt:lpstr>
      <vt:lpstr>幻灯片 150</vt:lpstr>
      <vt:lpstr>幻灯片 151</vt:lpstr>
      <vt:lpstr>幻灯片 152</vt:lpstr>
      <vt:lpstr>幻灯片 153</vt:lpstr>
      <vt:lpstr>幻灯片 154</vt:lpstr>
      <vt:lpstr>幻灯片 155</vt:lpstr>
      <vt:lpstr>幻灯片 156</vt:lpstr>
      <vt:lpstr>幻灯片 157</vt:lpstr>
      <vt:lpstr>幻灯片 158</vt:lpstr>
      <vt:lpstr>幻灯片 159</vt:lpstr>
      <vt:lpstr>幻灯片 160</vt:lpstr>
      <vt:lpstr>幻灯片 161</vt:lpstr>
      <vt:lpstr>幻灯片 162</vt:lpstr>
      <vt:lpstr>幻灯片 163</vt:lpstr>
      <vt:lpstr>幻灯片 164</vt:lpstr>
      <vt:lpstr>幻灯片 165</vt:lpstr>
      <vt:lpstr>幻灯片 166</vt:lpstr>
      <vt:lpstr>幻灯片 167</vt:lpstr>
      <vt:lpstr>幻灯片 168</vt:lpstr>
      <vt:lpstr>幻灯片 169</vt:lpstr>
      <vt:lpstr>幻灯片 170</vt:lpstr>
      <vt:lpstr>幻灯片 171</vt:lpstr>
      <vt:lpstr>幻灯片 172</vt:lpstr>
      <vt:lpstr>幻灯片 173</vt:lpstr>
      <vt:lpstr>幻灯片 174</vt:lpstr>
      <vt:lpstr>幻灯片 175</vt:lpstr>
      <vt:lpstr>幻灯片 176</vt:lpstr>
      <vt:lpstr>幻灯片 177</vt:lpstr>
      <vt:lpstr>幻灯片 178</vt:lpstr>
      <vt:lpstr>幻灯片 179</vt:lpstr>
      <vt:lpstr>幻灯片 180</vt:lpstr>
      <vt:lpstr>幻灯片 181</vt:lpstr>
      <vt:lpstr>幻灯片 182</vt:lpstr>
      <vt:lpstr>幻灯片 183</vt:lpstr>
      <vt:lpstr>幻灯片 184</vt:lpstr>
      <vt:lpstr>幻灯片 185</vt:lpstr>
      <vt:lpstr>幻灯片 186</vt:lpstr>
      <vt:lpstr>幻灯片 187</vt:lpstr>
      <vt:lpstr>幻灯片 188</vt:lpstr>
      <vt:lpstr>幻灯片 189</vt:lpstr>
      <vt:lpstr>幻灯片 190</vt:lpstr>
      <vt:lpstr>幻灯片 191</vt:lpstr>
      <vt:lpstr>幻灯片 192</vt:lpstr>
      <vt:lpstr>幻灯片 193</vt:lpstr>
      <vt:lpstr>幻灯片 194</vt:lpstr>
      <vt:lpstr>幻灯片 195</vt:lpstr>
      <vt:lpstr>幻灯片 196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subject>  </dc:subject>
  <dc:creator> </dc:creator>
  <cp:keywords> </cp:keywords>
  <dc:description> </dc:description>
  <cp:lastModifiedBy>User</cp:lastModifiedBy>
  <cp:revision>224</cp:revision>
  <dcterms:modified xsi:type="dcterms:W3CDTF">2019-03-06T07:47:14Z</dcterms:modified>
  <cp:category> </cp:category>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 </vt:lpwstr>
  </property>
</Properties>
</file>