
<file path=[Content_Types].xml><?xml version="1.0" encoding="utf-8"?>
<Types xmlns="http://schemas.openxmlformats.org/package/2006/content-types">
  <Override PartName="/customXml/itemProps35.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customXml/itemProps58.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65.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xml" ContentType="application/vnd.openxmlformats-officedocument.customXmlProperties+xml"/>
  <Override PartName="/customXml/itemProps48.xml" ContentType="application/vnd.openxmlformats-officedocument.customXmlProperties+xml"/>
  <Override PartName="/customXml/itemProps19.xml" ContentType="application/vnd.openxmlformats-officedocument.customXmlProperties+xml"/>
  <Override PartName="/customXml/itemProps37.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customXml/itemProps62.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customXml/itemProps53.xml" ContentType="application/vnd.openxmlformats-officedocument.customXmlProperties+xml"/>
  <Override PartName="/ppt/slides/slide29.xml" ContentType="application/vnd.openxmlformats-officedocument.presentationml.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69"/>
  </p:sldMasterIdLst>
  <p:notesMasterIdLst>
    <p:notesMasterId r:id="rId139"/>
  </p:notesMasterIdLst>
  <p:sldIdLst>
    <p:sldId id="396" r:id="rId70"/>
    <p:sldId id="258" r:id="rId71"/>
    <p:sldId id="260" r:id="rId72"/>
    <p:sldId id="261" r:id="rId73"/>
    <p:sldId id="262" r:id="rId74"/>
    <p:sldId id="264" r:id="rId75"/>
    <p:sldId id="266" r:id="rId76"/>
    <p:sldId id="269" r:id="rId77"/>
    <p:sldId id="271" r:id="rId78"/>
    <p:sldId id="273" r:id="rId79"/>
    <p:sldId id="275" r:id="rId80"/>
    <p:sldId id="277" r:id="rId81"/>
    <p:sldId id="280" r:id="rId82"/>
    <p:sldId id="283" r:id="rId83"/>
    <p:sldId id="285" r:id="rId84"/>
    <p:sldId id="287" r:id="rId85"/>
    <p:sldId id="289" r:id="rId86"/>
    <p:sldId id="291" r:id="rId87"/>
    <p:sldId id="293" r:id="rId88"/>
    <p:sldId id="295" r:id="rId89"/>
    <p:sldId id="297" r:id="rId90"/>
    <p:sldId id="299" r:id="rId91"/>
    <p:sldId id="301" r:id="rId92"/>
    <p:sldId id="303" r:id="rId93"/>
    <p:sldId id="305" r:id="rId94"/>
    <p:sldId id="307" r:id="rId95"/>
    <p:sldId id="309" r:id="rId96"/>
    <p:sldId id="311" r:id="rId97"/>
    <p:sldId id="313" r:id="rId98"/>
    <p:sldId id="315" r:id="rId99"/>
    <p:sldId id="317" r:id="rId100"/>
    <p:sldId id="320" r:id="rId101"/>
    <p:sldId id="322" r:id="rId102"/>
    <p:sldId id="324" r:id="rId103"/>
    <p:sldId id="326" r:id="rId104"/>
    <p:sldId id="328" r:id="rId105"/>
    <p:sldId id="330" r:id="rId106"/>
    <p:sldId id="332" r:id="rId107"/>
    <p:sldId id="334" r:id="rId108"/>
    <p:sldId id="336" r:id="rId109"/>
    <p:sldId id="338" r:id="rId110"/>
    <p:sldId id="340" r:id="rId111"/>
    <p:sldId id="342" r:id="rId112"/>
    <p:sldId id="344" r:id="rId113"/>
    <p:sldId id="346" r:id="rId114"/>
    <p:sldId id="348" r:id="rId115"/>
    <p:sldId id="350" r:id="rId116"/>
    <p:sldId id="352" r:id="rId117"/>
    <p:sldId id="354" r:id="rId118"/>
    <p:sldId id="356" r:id="rId119"/>
    <p:sldId id="358" r:id="rId120"/>
    <p:sldId id="360" r:id="rId121"/>
    <p:sldId id="362" r:id="rId122"/>
    <p:sldId id="364" r:id="rId123"/>
    <p:sldId id="366" r:id="rId124"/>
    <p:sldId id="368" r:id="rId125"/>
    <p:sldId id="370" r:id="rId126"/>
    <p:sldId id="372" r:id="rId127"/>
    <p:sldId id="374" r:id="rId128"/>
    <p:sldId id="376" r:id="rId129"/>
    <p:sldId id="378" r:id="rId130"/>
    <p:sldId id="380" r:id="rId131"/>
    <p:sldId id="382" r:id="rId132"/>
    <p:sldId id="384" r:id="rId133"/>
    <p:sldId id="386" r:id="rId134"/>
    <p:sldId id="388" r:id="rId135"/>
    <p:sldId id="390" r:id="rId136"/>
    <p:sldId id="392" r:id="rId137"/>
    <p:sldId id="394" r:id="rId138"/>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8.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5.xml"/><Relationship Id="rId89" Type="http://schemas.openxmlformats.org/officeDocument/2006/relationships/slide" Target="slides/slide20.xml"/><Relationship Id="rId112" Type="http://schemas.openxmlformats.org/officeDocument/2006/relationships/slide" Target="slides/slide43.xml"/><Relationship Id="rId133" Type="http://schemas.openxmlformats.org/officeDocument/2006/relationships/slide" Target="slides/slide64.xml"/><Relationship Id="rId138" Type="http://schemas.openxmlformats.org/officeDocument/2006/relationships/slide" Target="slides/slide69.xml"/><Relationship Id="rId16" Type="http://schemas.openxmlformats.org/officeDocument/2006/relationships/customXml" Target="../customXml/item16.xml"/><Relationship Id="rId107" Type="http://schemas.openxmlformats.org/officeDocument/2006/relationships/slide" Target="slides/slide38.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5.xml"/><Relationship Id="rId79" Type="http://schemas.openxmlformats.org/officeDocument/2006/relationships/slide" Target="slides/slide10.xml"/><Relationship Id="rId102" Type="http://schemas.openxmlformats.org/officeDocument/2006/relationships/slide" Target="slides/slide33.xml"/><Relationship Id="rId123" Type="http://schemas.openxmlformats.org/officeDocument/2006/relationships/slide" Target="slides/slide54.xml"/><Relationship Id="rId128" Type="http://schemas.openxmlformats.org/officeDocument/2006/relationships/slide" Target="slides/slide59.xml"/><Relationship Id="rId5" Type="http://schemas.openxmlformats.org/officeDocument/2006/relationships/customXml" Target="../customXml/item5.xml"/><Relationship Id="rId90" Type="http://schemas.openxmlformats.org/officeDocument/2006/relationships/slide" Target="slides/slide21.xml"/><Relationship Id="rId95" Type="http://schemas.openxmlformats.org/officeDocument/2006/relationships/slide" Target="slides/slide26.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Master" Target="slideMasters/slideMaster1.xml"/><Relationship Id="rId113" Type="http://schemas.openxmlformats.org/officeDocument/2006/relationships/slide" Target="slides/slide44.xml"/><Relationship Id="rId118" Type="http://schemas.openxmlformats.org/officeDocument/2006/relationships/slide" Target="slides/slide49.xml"/><Relationship Id="rId134" Type="http://schemas.openxmlformats.org/officeDocument/2006/relationships/slide" Target="slides/slide65.xml"/><Relationship Id="rId139"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3.xml"/><Relationship Id="rId80" Type="http://schemas.openxmlformats.org/officeDocument/2006/relationships/slide" Target="slides/slide11.xml"/><Relationship Id="rId85" Type="http://schemas.openxmlformats.org/officeDocument/2006/relationships/slide" Target="slides/slide16.xml"/><Relationship Id="rId93" Type="http://schemas.openxmlformats.org/officeDocument/2006/relationships/slide" Target="slides/slide24.xml"/><Relationship Id="rId98" Type="http://schemas.openxmlformats.org/officeDocument/2006/relationships/slide" Target="slides/slide29.xml"/><Relationship Id="rId121" Type="http://schemas.openxmlformats.org/officeDocument/2006/relationships/slide" Target="slides/slide52.xml"/><Relationship Id="rId14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34.xml"/><Relationship Id="rId108" Type="http://schemas.openxmlformats.org/officeDocument/2006/relationships/slide" Target="slides/slide39.xml"/><Relationship Id="rId116" Type="http://schemas.openxmlformats.org/officeDocument/2006/relationships/slide" Target="slides/slide47.xml"/><Relationship Id="rId124" Type="http://schemas.openxmlformats.org/officeDocument/2006/relationships/slide" Target="slides/slide55.xml"/><Relationship Id="rId129" Type="http://schemas.openxmlformats.org/officeDocument/2006/relationships/slide" Target="slides/slide60.xml"/><Relationship Id="rId137" Type="http://schemas.openxmlformats.org/officeDocument/2006/relationships/slide" Target="slides/slide68.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 Target="slides/slide1.xml"/><Relationship Id="rId75" Type="http://schemas.openxmlformats.org/officeDocument/2006/relationships/slide" Target="slides/slide6.xml"/><Relationship Id="rId83" Type="http://schemas.openxmlformats.org/officeDocument/2006/relationships/slide" Target="slides/slide14.xml"/><Relationship Id="rId88" Type="http://schemas.openxmlformats.org/officeDocument/2006/relationships/slide" Target="slides/slide19.xml"/><Relationship Id="rId91" Type="http://schemas.openxmlformats.org/officeDocument/2006/relationships/slide" Target="slides/slide22.xml"/><Relationship Id="rId96" Type="http://schemas.openxmlformats.org/officeDocument/2006/relationships/slide" Target="slides/slide27.xml"/><Relationship Id="rId111" Type="http://schemas.openxmlformats.org/officeDocument/2006/relationships/slide" Target="slides/slide42.xml"/><Relationship Id="rId132" Type="http://schemas.openxmlformats.org/officeDocument/2006/relationships/slide" Target="slides/slide63.xml"/><Relationship Id="rId14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7.xml"/><Relationship Id="rId114" Type="http://schemas.openxmlformats.org/officeDocument/2006/relationships/slide" Target="slides/slide45.xml"/><Relationship Id="rId119" Type="http://schemas.openxmlformats.org/officeDocument/2006/relationships/slide" Target="slides/slide50.xml"/><Relationship Id="rId127" Type="http://schemas.openxmlformats.org/officeDocument/2006/relationships/slide" Target="slides/slide58.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4.xml"/><Relationship Id="rId78" Type="http://schemas.openxmlformats.org/officeDocument/2006/relationships/slide" Target="slides/slide9.xml"/><Relationship Id="rId81" Type="http://schemas.openxmlformats.org/officeDocument/2006/relationships/slide" Target="slides/slide12.xml"/><Relationship Id="rId86" Type="http://schemas.openxmlformats.org/officeDocument/2006/relationships/slide" Target="slides/slide17.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122" Type="http://schemas.openxmlformats.org/officeDocument/2006/relationships/slide" Target="slides/slide53.xml"/><Relationship Id="rId130" Type="http://schemas.openxmlformats.org/officeDocument/2006/relationships/slide" Target="slides/slide61.xml"/><Relationship Id="rId135" Type="http://schemas.openxmlformats.org/officeDocument/2006/relationships/slide" Target="slides/slide66.xml"/><Relationship Id="rId143"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0.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7.xml"/><Relationship Id="rId97" Type="http://schemas.openxmlformats.org/officeDocument/2006/relationships/slide" Target="slides/slide28.xml"/><Relationship Id="rId104" Type="http://schemas.openxmlformats.org/officeDocument/2006/relationships/slide" Target="slides/slide35.xml"/><Relationship Id="rId120" Type="http://schemas.openxmlformats.org/officeDocument/2006/relationships/slide" Target="slides/slide51.xml"/><Relationship Id="rId125" Type="http://schemas.openxmlformats.org/officeDocument/2006/relationships/slide" Target="slides/slide56.xml"/><Relationship Id="rId141" Type="http://schemas.openxmlformats.org/officeDocument/2006/relationships/viewProps" Target="viewProps.xml"/><Relationship Id="rId7" Type="http://schemas.openxmlformats.org/officeDocument/2006/relationships/customXml" Target="../customXml/item7.xml"/><Relationship Id="rId71" Type="http://schemas.openxmlformats.org/officeDocument/2006/relationships/slide" Target="slides/slide2.xml"/><Relationship Id="rId92" Type="http://schemas.openxmlformats.org/officeDocument/2006/relationships/slide" Target="slides/slide23.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8.xml"/><Relationship Id="rId110" Type="http://schemas.openxmlformats.org/officeDocument/2006/relationships/slide" Target="slides/slide41.xml"/><Relationship Id="rId115" Type="http://schemas.openxmlformats.org/officeDocument/2006/relationships/slide" Target="slides/slide46.xml"/><Relationship Id="rId131" Type="http://schemas.openxmlformats.org/officeDocument/2006/relationships/slide" Target="slides/slide62.xml"/><Relationship Id="rId136" Type="http://schemas.openxmlformats.org/officeDocument/2006/relationships/slide" Target="slides/slide67.xml"/><Relationship Id="rId61" Type="http://schemas.openxmlformats.org/officeDocument/2006/relationships/customXml" Target="../customXml/item61.xml"/><Relationship Id="rId82" Type="http://schemas.openxmlformats.org/officeDocument/2006/relationships/slide" Target="slides/slide13.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8.xml"/><Relationship Id="rId100" Type="http://schemas.openxmlformats.org/officeDocument/2006/relationships/slide" Target="slides/slide31.xml"/><Relationship Id="rId105" Type="http://schemas.openxmlformats.org/officeDocument/2006/relationships/slide" Target="slides/slide36.xml"/><Relationship Id="rId126"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44.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25560"/>
              <a:ext cx="928694" cy="511849"/>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46.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12.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专题二 辨析并修改病句</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A.国产大飞机C919首飞成功后,各参研参试单位纷纷表示,要发奋努力把大型客机打造成建设</a:t>
            </a:r>
            <a:r>
              <a:rPr dirty="0"/>
              <a:t/>
            </a:r>
            <a:br>
              <a:rPr dirty="0"/>
            </a:br>
            <a:r>
              <a:rPr lang="zh-CN" altLang="en-US" sz="1530" kern="0" dirty="0" smtClean="0">
                <a:solidFill>
                  <a:srgbClr val="000000"/>
                </a:solidFill>
                <a:latin typeface="Times New Roman" pitchFamily="65" charset="-122"/>
                <a:ea typeface="宋体" pitchFamily="65" charset="-122"/>
              </a:rPr>
              <a:t>创新型国家和制造强国的标志性工程。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B.《朗读者》开播后,许多广电名嘴、企业职工、机关干部、退休教师、留学生吟诵社等朗</a:t>
            </a:r>
            <a:r>
              <a:rPr dirty="0"/>
              <a:t/>
            </a:r>
            <a:br>
              <a:rPr dirty="0"/>
            </a:br>
            <a:r>
              <a:rPr lang="zh-CN" altLang="en-US" sz="1530" kern="0" dirty="0" smtClean="0">
                <a:solidFill>
                  <a:srgbClr val="000000"/>
                </a:solidFill>
                <a:latin typeface="Times New Roman" pitchFamily="65" charset="-122"/>
                <a:ea typeface="宋体" pitchFamily="65" charset="-122"/>
              </a:rPr>
              <a:t>诵爱好者,纷纷加入文化经典诵读的行列。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C.“大众创业、万众创新”活动发展势头迅猛:无论是在大学校园,还是在产业园区,抑或是在</a:t>
            </a:r>
            <a:r>
              <a:rPr dirty="0"/>
              <a:t/>
            </a:r>
            <a:br>
              <a:rPr dirty="0"/>
            </a:br>
            <a:r>
              <a:rPr lang="zh-CN" altLang="en-US" sz="1530" kern="0" dirty="0" smtClean="0">
                <a:solidFill>
                  <a:srgbClr val="000000"/>
                </a:solidFill>
                <a:latin typeface="Times New Roman" pitchFamily="65" charset="-122"/>
                <a:ea typeface="宋体" pitchFamily="65" charset="-122"/>
              </a:rPr>
              <a:t>街道社区,各类创业创新赛事如火如荼。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D.桃花乡走可持续发展之路,按照建成生态环境和谐优美、资源集约节约利用、经济社会协</a:t>
            </a:r>
            <a:r>
              <a:rPr dirty="0"/>
              <a:t/>
            </a:r>
            <a:br>
              <a:rPr dirty="0"/>
            </a:br>
            <a:r>
              <a:rPr lang="zh-CN" altLang="en-US" sz="1530" kern="0" dirty="0" smtClean="0">
                <a:solidFill>
                  <a:srgbClr val="000000"/>
                </a:solidFill>
                <a:latin typeface="Times New Roman" pitchFamily="65" charset="-122"/>
                <a:ea typeface="宋体" pitchFamily="65" charset="-122"/>
              </a:rPr>
              <a:t>调发展的生态乡,制订了五年发展建设规划。</a:t>
            </a:r>
            <a:endParaRPr lang="zh-CN" altLang="en-US" dirty="0"/>
          </a:p>
        </p:txBody>
      </p:sp>
      <p:sp>
        <p:nvSpPr>
          <p:cNvPr id="3" name="TextBox 2"/>
          <p:cNvSpPr txBox="1"/>
          <p:nvPr/>
        </p:nvSpPr>
        <p:spPr>
          <a:xfrm>
            <a:off x="539750" y="433426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A.搭配不当,应在“把大型客机”后加上“制造业”。B.不合逻辑,“朗诵爱好</a:t>
            </a:r>
            <a:r>
              <a:rPr dirty="0"/>
              <a:t/>
            </a:r>
            <a:br>
              <a:rPr dirty="0"/>
            </a:br>
            <a:r>
              <a:rPr lang="zh-CN" altLang="en-US" sz="1530" kern="0" dirty="0" smtClean="0">
                <a:solidFill>
                  <a:srgbClr val="000000"/>
                </a:solidFill>
                <a:latin typeface="Times New Roman" pitchFamily="65" charset="-122"/>
                <a:ea typeface="宋体" pitchFamily="65" charset="-122"/>
              </a:rPr>
              <a:t>者”是指人,与其前面的“广电</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教师”是可以搭配的,而“留学生吟诵社”是团体名,不能</a:t>
            </a:r>
            <a:r>
              <a:rPr dirty="0"/>
              <a:t/>
            </a:r>
            <a:br>
              <a:rPr dirty="0"/>
            </a:br>
            <a:r>
              <a:rPr lang="zh-CN" altLang="en-US" sz="1530" kern="0" dirty="0" smtClean="0">
                <a:solidFill>
                  <a:srgbClr val="000000"/>
                </a:solidFill>
                <a:latin typeface="Times New Roman" pitchFamily="65" charset="-122"/>
                <a:ea typeface="宋体" pitchFamily="65" charset="-122"/>
              </a:rPr>
              <a:t>与之搭配,应去掉“吟诵社”三个字。D.成分残缺,应在“生态乡”后加上“的原则”。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6.(2017天津,3)下列各句中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A.为迎办第十三届全国运动会,市容园林系统集中力量营造整洁有序、大气靓丽、优质宜居</a:t>
            </a:r>
            <a:r>
              <a:rPr dirty="0"/>
              <a:t/>
            </a:r>
            <a:br>
              <a:rPr dirty="0"/>
            </a:br>
            <a:r>
              <a:rPr lang="zh-CN" altLang="en-US" sz="1530" kern="0" dirty="0" smtClean="0">
                <a:solidFill>
                  <a:srgbClr val="000000"/>
                </a:solidFill>
                <a:latin typeface="Times New Roman" pitchFamily="65" charset="-122"/>
                <a:ea typeface="宋体" pitchFamily="65" charset="-122"/>
              </a:rPr>
              <a:t>的城市形象。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B.随着厂商陆续推出新车型,消费者又再次将目光聚焦到新能源车上,不少新能源车的增长在</a:t>
            </a:r>
            <a:r>
              <a:rPr dirty="0"/>
              <a:t/>
            </a:r>
            <a:br>
              <a:rPr dirty="0"/>
            </a:br>
            <a:r>
              <a:rPr lang="zh-CN" altLang="en-US" sz="1530" kern="0" dirty="0" smtClean="0">
                <a:solidFill>
                  <a:srgbClr val="000000"/>
                </a:solidFill>
                <a:latin typeface="Times New Roman" pitchFamily="65" charset="-122"/>
                <a:ea typeface="宋体" pitchFamily="65" charset="-122"/>
              </a:rPr>
              <a:t>15%到30%左右。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C.河道综合治理工程完成后,将为尽早实现京津冀北运河全线通航打好基础,并将成为北运河</a:t>
            </a:r>
            <a:r>
              <a:rPr dirty="0"/>
              <a:t/>
            </a:r>
            <a:br>
              <a:rPr dirty="0"/>
            </a:br>
            <a:r>
              <a:rPr lang="zh-CN" altLang="en-US" sz="1530" kern="0" dirty="0" smtClean="0">
                <a:solidFill>
                  <a:srgbClr val="000000"/>
                </a:solidFill>
                <a:latin typeface="Times New Roman" pitchFamily="65" charset="-122"/>
                <a:ea typeface="宋体" pitchFamily="65" charset="-122"/>
              </a:rPr>
              <a:t>的一个重要旅游节点。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D.当人类信息以指数级别爆炸式增长时,我们需要能深度学习的人工智能为我们提供协助,帮</a:t>
            </a:r>
            <a:r>
              <a:rPr dirty="0"/>
              <a:t/>
            </a:r>
            <a:br>
              <a:rPr dirty="0"/>
            </a:br>
            <a:r>
              <a:rPr lang="zh-CN" altLang="en-US" sz="1530" kern="0" dirty="0" smtClean="0">
                <a:solidFill>
                  <a:srgbClr val="000000"/>
                </a:solidFill>
                <a:latin typeface="Times New Roman" pitchFamily="65" charset="-122"/>
                <a:ea typeface="宋体" pitchFamily="65" charset="-122"/>
              </a:rPr>
              <a:t>助我们让生活更加便捷轻松。</a:t>
            </a:r>
            <a:endParaRPr lang="zh-CN" altLang="en-US" dirty="0"/>
          </a:p>
        </p:txBody>
      </p:sp>
      <p:sp>
        <p:nvSpPr>
          <p:cNvPr id="3" name="TextBox 2"/>
          <p:cNvSpPr txBox="1"/>
          <p:nvPr/>
        </p:nvSpPr>
        <p:spPr>
          <a:xfrm>
            <a:off x="539750" y="434896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A.搭配不当,将“营造”改为“打造”。B.成分赘余,删去“左右”。C.成分残缺,</a:t>
            </a:r>
            <a:r>
              <a:rPr dirty="0"/>
              <a:t/>
            </a:r>
            <a:br>
              <a:rPr dirty="0"/>
            </a:br>
            <a:r>
              <a:rPr lang="zh-CN" altLang="en-US" sz="1530" kern="0" dirty="0" smtClean="0">
                <a:solidFill>
                  <a:srgbClr val="000000"/>
                </a:solidFill>
                <a:latin typeface="Times New Roman" pitchFamily="65" charset="-122"/>
                <a:ea typeface="宋体" pitchFamily="65" charset="-122"/>
              </a:rPr>
              <a:t>“将成为”前缺少主语。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7.(2017课标全国Ⅰ,18)下列各句中,没有语病的一句是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A.根据本报和部分出版机构联合开展的调查显示,儿童的阅读启蒙集中在1~2岁之间,并且阅</a:t>
            </a:r>
            <a:r>
              <a:rPr dirty="0"/>
              <a:t/>
            </a:r>
            <a:br>
              <a:rPr dirty="0"/>
            </a:br>
            <a:r>
              <a:rPr lang="zh-CN" altLang="en-US" sz="1530" kern="0" dirty="0" smtClean="0">
                <a:solidFill>
                  <a:srgbClr val="000000"/>
                </a:solidFill>
                <a:latin typeface="Times New Roman" pitchFamily="65" charset="-122"/>
                <a:ea typeface="宋体" pitchFamily="65" charset="-122"/>
              </a:rPr>
              <a:t>读时长是随着年龄的增长而增加的。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B.为了培养学生关心他人的美德,我们学校决定组织开展义工服务活动,三个月内要求每名学</a:t>
            </a:r>
            <a:r>
              <a:rPr dirty="0"/>
              <a:t/>
            </a:r>
            <a:br>
              <a:rPr dirty="0"/>
            </a:br>
            <a:r>
              <a:rPr lang="zh-CN" altLang="en-US" sz="1530" kern="0" dirty="0" smtClean="0">
                <a:solidFill>
                  <a:srgbClr val="000000"/>
                </a:solidFill>
                <a:latin typeface="Times New Roman" pitchFamily="65" charset="-122"/>
                <a:ea typeface="宋体" pitchFamily="65" charset="-122"/>
              </a:rPr>
              <a:t>生完成20个小时的义工服务。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C.在互联网时代,各领域发展都需要速度更快、成本更低的信息网络,网络提速降费能够推动</a:t>
            </a:r>
            <a:r>
              <a:rPr dirty="0"/>
              <a:t/>
            </a:r>
            <a:br>
              <a:rPr dirty="0"/>
            </a:br>
            <a:r>
              <a:rPr lang="zh-CN" altLang="en-US" sz="1530" kern="0" dirty="0" smtClean="0">
                <a:solidFill>
                  <a:srgbClr val="000000"/>
                </a:solidFill>
                <a:latin typeface="Times New Roman" pitchFamily="65" charset="-122"/>
                <a:ea typeface="宋体" pitchFamily="65" charset="-122"/>
              </a:rPr>
              <a:t>“互联网+”快速发展和企业广泛受益。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D.面对经济全球化带来的机遇和挑战,正确的选择是,充分利用一切机遇,合作应对一切挑战,</a:t>
            </a:r>
            <a:r>
              <a:rPr dirty="0"/>
              <a:t/>
            </a:r>
            <a:br>
              <a:rPr dirty="0"/>
            </a:br>
            <a:r>
              <a:rPr lang="zh-CN" altLang="en-US" sz="1530" kern="0" dirty="0" smtClean="0">
                <a:solidFill>
                  <a:srgbClr val="000000"/>
                </a:solidFill>
                <a:latin typeface="Times New Roman" pitchFamily="65" charset="-122"/>
                <a:ea typeface="宋体" pitchFamily="65" charset="-122"/>
              </a:rPr>
              <a:t>引导好经济全球化走向。</a:t>
            </a:r>
            <a:endParaRPr lang="zh-CN" altLang="en-US" dirty="0"/>
          </a:p>
        </p:txBody>
      </p:sp>
      <p:sp>
        <p:nvSpPr>
          <p:cNvPr id="3" name="TextBox 2"/>
          <p:cNvSpPr txBox="1"/>
          <p:nvPr/>
        </p:nvSpPr>
        <p:spPr>
          <a:xfrm>
            <a:off x="539750" y="418890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A.结构混乱,“根据</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显示”句式杂糅,“根据”“显示”两个词语删其一。B.</a:t>
            </a:r>
            <a:r>
              <a:rPr dirty="0"/>
              <a:t/>
            </a:r>
            <a:br>
              <a:rPr dirty="0"/>
            </a:br>
            <a:r>
              <a:rPr lang="zh-CN" altLang="en-US" sz="1530" kern="0" dirty="0" smtClean="0">
                <a:solidFill>
                  <a:srgbClr val="000000"/>
                </a:solidFill>
                <a:latin typeface="Times New Roman" pitchFamily="65" charset="-122"/>
                <a:ea typeface="宋体" pitchFamily="65" charset="-122"/>
              </a:rPr>
              <a:t>语序不当,“三个月内”应移到“完成”前。C.搭配不当,应改为“网络提速降费能够推动</a:t>
            </a:r>
            <a:r>
              <a:rPr dirty="0"/>
              <a:t/>
            </a:r>
            <a:br>
              <a:rPr dirty="0"/>
            </a:br>
            <a:r>
              <a:rPr lang="zh-CN" altLang="en-US" sz="1530" kern="0" dirty="0" smtClean="0">
                <a:solidFill>
                  <a:srgbClr val="000000"/>
                </a:solidFill>
                <a:latin typeface="Times New Roman" pitchFamily="65" charset="-122"/>
                <a:ea typeface="宋体" pitchFamily="65" charset="-122"/>
              </a:rPr>
              <a:t>‘互联网+’快速发展,使企业广泛受益”。</a:t>
            </a:r>
            <a:endParaRPr lang="zh-CN" altLang="en-US" dirty="0"/>
          </a:p>
        </p:txBody>
      </p:sp>
      <p:sp>
        <p:nvSpPr>
          <p:cNvPr id="4" name="TextBox 2"/>
          <p:cNvSpPr txBox="1"/>
          <p:nvPr/>
        </p:nvSpPr>
        <p:spPr>
          <a:xfrm>
            <a:off x="588404" y="524979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方法点拨　</a:t>
            </a:r>
            <a:r>
              <a:rPr lang="zh-CN" altLang="en-US" sz="1530" kern="0" dirty="0" smtClean="0">
                <a:solidFill>
                  <a:srgbClr val="000000"/>
                </a:solidFill>
                <a:latin typeface="Times New Roman" pitchFamily="65" charset="-122"/>
                <a:ea typeface="宋体" pitchFamily="65" charset="-122"/>
              </a:rPr>
              <a:t>要认真细致地审读每个选项,重点分析并列短语作为句子成分与其他成分的搭配</a:t>
            </a:r>
            <a:r>
              <a:rPr dirty="0"/>
              <a:t/>
            </a:r>
            <a:br>
              <a:rPr dirty="0"/>
            </a:br>
            <a:r>
              <a:rPr lang="zh-CN" altLang="en-US" sz="1530" kern="0" dirty="0" smtClean="0">
                <a:solidFill>
                  <a:srgbClr val="000000"/>
                </a:solidFill>
                <a:latin typeface="Times New Roman" pitchFamily="65" charset="-122"/>
                <a:ea typeface="宋体" pitchFamily="65" charset="-122"/>
              </a:rPr>
              <a:t>情况,可以将并列短语拆开逐一与其他成分搭配,验证其是否得当。对于句式杂糅的句子,先凭</a:t>
            </a:r>
            <a:r>
              <a:rPr dirty="0"/>
              <a:t/>
            </a:r>
            <a:br>
              <a:rPr dirty="0"/>
            </a:br>
            <a:r>
              <a:rPr lang="zh-CN" altLang="en-US" sz="1530" kern="0" dirty="0" smtClean="0">
                <a:solidFill>
                  <a:srgbClr val="000000"/>
                </a:solidFill>
                <a:latin typeface="Times New Roman" pitchFamily="65" charset="-122"/>
                <a:ea typeface="宋体" pitchFamily="65" charset="-122"/>
              </a:rPr>
              <a:t>语感判断其是否协调,再分别用两种句式组成句子,然后验证其是否得当。对于语序不当的句</a:t>
            </a:r>
            <a:r>
              <a:rPr dirty="0"/>
              <a:t/>
            </a:r>
            <a:br>
              <a:rPr dirty="0"/>
            </a:br>
            <a:r>
              <a:rPr lang="zh-CN" altLang="en-US" sz="1530" kern="0" dirty="0" smtClean="0">
                <a:solidFill>
                  <a:srgbClr val="000000"/>
                </a:solidFill>
                <a:latin typeface="Times New Roman" pitchFamily="65" charset="-122"/>
                <a:ea typeface="宋体" pitchFamily="65" charset="-122"/>
              </a:rPr>
              <a:t>子,先要凭语感检验,再将不协调的词语或句子调换位置,看是否通畅自然。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8.(2017课标全国Ⅱ,18)下列各句中,没有语病的一句是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A.截至12月底,我院已经推出了40多次以声光电技术打造的主题鲜明的展览,是建院90年来展</a:t>
            </a:r>
            <a:r>
              <a:rPr dirty="0"/>
              <a:t/>
            </a:r>
            <a:br>
              <a:rPr dirty="0"/>
            </a:br>
            <a:r>
              <a:rPr lang="zh-CN" altLang="en-US" sz="1530" kern="0" dirty="0" smtClean="0">
                <a:solidFill>
                  <a:srgbClr val="000000"/>
                </a:solidFill>
                <a:latin typeface="Times New Roman" pitchFamily="65" charset="-122"/>
                <a:ea typeface="宋体" pitchFamily="65" charset="-122"/>
              </a:rPr>
              <a:t>览次数最多的一年。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B.书法是我国优秀的传统文化,近年来在教育部门大力扶持下,使得中小学书法教育蓬勃发展,</a:t>
            </a:r>
            <a:r>
              <a:rPr dirty="0"/>
              <a:t/>
            </a:r>
            <a:br>
              <a:rPr dirty="0"/>
            </a:br>
            <a:r>
              <a:rPr lang="zh-CN" altLang="en-US" sz="1530" kern="0" dirty="0" smtClean="0">
                <a:solidFill>
                  <a:srgbClr val="000000"/>
                </a:solidFill>
                <a:latin typeface="Times New Roman" pitchFamily="65" charset="-122"/>
                <a:ea typeface="宋体" pitchFamily="65" charset="-122"/>
              </a:rPr>
              <a:t>学生水平大幅提高。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C.我国传统的“二十四节气”被列入《人类非物质文化遗产代表作名录》,使得这一古老的</a:t>
            </a:r>
            <a:r>
              <a:rPr dirty="0"/>
              <a:t/>
            </a:r>
            <a:br>
              <a:rPr dirty="0"/>
            </a:br>
            <a:r>
              <a:rPr lang="zh-CN" altLang="en-US" sz="1530" kern="0" dirty="0" smtClean="0">
                <a:solidFill>
                  <a:srgbClr val="000000"/>
                </a:solidFill>
                <a:latin typeface="Times New Roman" pitchFamily="65" charset="-122"/>
                <a:ea typeface="宋体" pitchFamily="65" charset="-122"/>
              </a:rPr>
              <a:t>文明再次吸引了世人的目光。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D.这家公司虽然待遇一般,发展前景却非常好,很多同学都投了简历,但最后公司只录取了我们</a:t>
            </a:r>
            <a:r>
              <a:rPr dirty="0"/>
              <a:t/>
            </a:r>
            <a:br>
              <a:rPr dirty="0"/>
            </a:br>
            <a:r>
              <a:rPr lang="zh-CN" altLang="en-US" sz="1530" kern="0" dirty="0" smtClean="0">
                <a:solidFill>
                  <a:srgbClr val="000000"/>
                </a:solidFill>
                <a:latin typeface="Times New Roman" pitchFamily="65" charset="-122"/>
                <a:ea typeface="宋体" pitchFamily="65" charset="-122"/>
              </a:rPr>
              <a:t>学校推荐的两个名额。</a:t>
            </a:r>
            <a:endParaRPr lang="zh-CN" altLang="en-US" dirty="0"/>
          </a:p>
        </p:txBody>
      </p:sp>
      <p:sp>
        <p:nvSpPr>
          <p:cNvPr id="3" name="TextBox 2"/>
          <p:cNvSpPr txBox="1"/>
          <p:nvPr/>
        </p:nvSpPr>
        <p:spPr>
          <a:xfrm>
            <a:off x="53975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A.搭配不当,该句主干可压缩为“我院是一年”,主宾搭配不当。B.成分残缺,本句</a:t>
            </a:r>
            <a:r>
              <a:rPr dirty="0"/>
              <a:t/>
            </a:r>
            <a:br>
              <a:rPr dirty="0"/>
            </a:br>
            <a:r>
              <a:rPr lang="zh-CN" altLang="en-US" sz="1530" kern="0" dirty="0" smtClean="0">
                <a:solidFill>
                  <a:srgbClr val="000000"/>
                </a:solidFill>
                <a:latin typeface="Times New Roman" pitchFamily="65" charset="-122"/>
                <a:ea typeface="宋体" pitchFamily="65" charset="-122"/>
              </a:rPr>
              <a:t>中“在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扶持下”“使得”组合在一起,导致本句主语被掩盖,可删除“使得”。D.搭配不</a:t>
            </a:r>
            <a:r>
              <a:rPr dirty="0"/>
              <a:t/>
            </a:r>
            <a:br>
              <a:rPr dirty="0"/>
            </a:br>
            <a:r>
              <a:rPr lang="zh-CN" altLang="en-US" sz="1530" kern="0" dirty="0" smtClean="0">
                <a:solidFill>
                  <a:srgbClr val="000000"/>
                </a:solidFill>
                <a:latin typeface="Times New Roman" pitchFamily="65" charset="-122"/>
                <a:ea typeface="宋体" pitchFamily="65" charset="-122"/>
              </a:rPr>
              <a:t>当,“录取</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名额”搭配不当,可将“名额”改成“人”。</a:t>
            </a:r>
            <a:endParaRPr lang="zh-CN" altLang="en-US" dirty="0"/>
          </a:p>
        </p:txBody>
      </p:sp>
      <p:sp>
        <p:nvSpPr>
          <p:cNvPr id="4" name="TextBox 2"/>
          <p:cNvSpPr txBox="1"/>
          <p:nvPr/>
        </p:nvSpPr>
        <p:spPr>
          <a:xfrm>
            <a:off x="539750" y="534909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破解介词掩盖主语的技巧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以下5个介词出现在句中时,要重点关注,它们常常会掩盖主语:由于、关于、对于、通过、</a:t>
            </a:r>
            <a:r>
              <a:rPr dirty="0"/>
              <a:t/>
            </a:r>
            <a:br>
              <a:rPr dirty="0"/>
            </a:br>
            <a:r>
              <a:rPr lang="zh-CN" altLang="en-US" sz="1530" kern="0" dirty="0" smtClean="0">
                <a:solidFill>
                  <a:srgbClr val="000000"/>
                </a:solidFill>
                <a:latin typeface="Times New Roman" pitchFamily="65" charset="-122"/>
                <a:ea typeface="宋体" pitchFamily="65" charset="-122"/>
              </a:rPr>
              <a:t>在。作答时要具体分析,并非这些词(词组)一出现。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9.(2017课标全国Ⅲ,18)下列各句中,没有语病的一句是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A.今天参观的石窟造像群气势宏伟,内容丰富,堪称当时的石刻艺术之冠,被誉为中国古代雕刻</a:t>
            </a:r>
            <a:r>
              <a:rPr dirty="0"/>
              <a:t/>
            </a:r>
            <a:br>
              <a:rPr dirty="0"/>
            </a:br>
            <a:r>
              <a:rPr lang="zh-CN" altLang="en-US" sz="1530" kern="0" dirty="0" smtClean="0">
                <a:solidFill>
                  <a:srgbClr val="000000"/>
                </a:solidFill>
                <a:latin typeface="Times New Roman" pitchFamily="65" charset="-122"/>
                <a:ea typeface="宋体" pitchFamily="65" charset="-122"/>
              </a:rPr>
              <a:t>艺术的宝库。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B.传统文化中的餐桌礼仪是很受重视的,老人常说,看一个人的吃相,往往会暴露他的性格特点</a:t>
            </a:r>
            <a:r>
              <a:rPr dirty="0"/>
              <a:t/>
            </a:r>
            <a:br>
              <a:rPr dirty="0"/>
            </a:br>
            <a:r>
              <a:rPr lang="zh-CN" altLang="en-US" sz="1530" kern="0" dirty="0" smtClean="0">
                <a:solidFill>
                  <a:srgbClr val="000000"/>
                </a:solidFill>
                <a:latin typeface="Times New Roman" pitchFamily="65" charset="-122"/>
                <a:ea typeface="宋体" pitchFamily="65" charset="-122"/>
              </a:rPr>
              <a:t>和教养情况。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C.在那些父母性格温和、情绪平和的孩子身上,往往笑容更多,幸福感更强,抗挫折能力更突</a:t>
            </a:r>
            <a:r>
              <a:rPr dirty="0"/>
              <a:t/>
            </a:r>
            <a:br>
              <a:rPr dirty="0"/>
            </a:br>
            <a:r>
              <a:rPr lang="zh-CN" altLang="en-US" sz="1530" kern="0" dirty="0" smtClean="0">
                <a:solidFill>
                  <a:srgbClr val="000000"/>
                </a:solidFill>
                <a:latin typeface="Times New Roman" pitchFamily="65" charset="-122"/>
                <a:ea typeface="宋体" pitchFamily="65" charset="-122"/>
              </a:rPr>
              <a:t>出,看待世界也更加宽容。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D.经过几代航天人的艰苦奋斗,中国的航天事业开创了以“两弹一星”、载人航天、月球探</a:t>
            </a:r>
            <a:r>
              <a:rPr dirty="0"/>
              <a:t/>
            </a:r>
            <a:br>
              <a:rPr dirty="0"/>
            </a:br>
            <a:r>
              <a:rPr lang="zh-CN" altLang="en-US" sz="1530" kern="0" dirty="0" smtClean="0">
                <a:solidFill>
                  <a:srgbClr val="000000"/>
                </a:solidFill>
                <a:latin typeface="Times New Roman" pitchFamily="65" charset="-122"/>
                <a:ea typeface="宋体" pitchFamily="65" charset="-122"/>
              </a:rPr>
              <a:t>测为代表的辉煌成就。</a:t>
            </a:r>
            <a:endParaRPr lang="zh-CN" altLang="en-US" dirty="0"/>
          </a:p>
        </p:txBody>
      </p:sp>
      <p:sp>
        <p:nvSpPr>
          <p:cNvPr id="3" name="TextBox 2"/>
          <p:cNvSpPr txBox="1"/>
          <p:nvPr/>
        </p:nvSpPr>
        <p:spPr>
          <a:xfrm>
            <a:off x="539750" y="4339372"/>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B.搭配不当,“会暴露”的主语是“吃相”,故删去动词“看”。C.误用介词,致使</a:t>
            </a:r>
            <a:r>
              <a:rPr dirty="0"/>
              <a:t/>
            </a:r>
            <a:br>
              <a:rPr dirty="0"/>
            </a:br>
            <a:r>
              <a:rPr lang="zh-CN" altLang="en-US" sz="1530" kern="0" dirty="0" smtClean="0">
                <a:solidFill>
                  <a:srgbClr val="000000"/>
                </a:solidFill>
                <a:latin typeface="Times New Roman" pitchFamily="65" charset="-122"/>
                <a:ea typeface="宋体" pitchFamily="65" charset="-122"/>
              </a:rPr>
              <a:t>成分残缺,“笑容更多,幸福感更强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”的主语是“孩子”,故删去句中的“在”和“身</a:t>
            </a:r>
            <a:r>
              <a:rPr dirty="0"/>
              <a:t/>
            </a:r>
            <a:br>
              <a:rPr dirty="0"/>
            </a:br>
            <a:r>
              <a:rPr lang="zh-CN" altLang="en-US" sz="1530" kern="0" dirty="0" smtClean="0">
                <a:solidFill>
                  <a:srgbClr val="000000"/>
                </a:solidFill>
                <a:latin typeface="Times New Roman" pitchFamily="65" charset="-122"/>
                <a:ea typeface="宋体" pitchFamily="65" charset="-122"/>
              </a:rPr>
              <a:t>上”。D.搭配不当,“开创”与“成就”不搭配,应是“取得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成就”或“开创</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业</a:t>
            </a:r>
            <a:r>
              <a:rPr dirty="0"/>
              <a:t/>
            </a:r>
            <a:br>
              <a:rPr dirty="0"/>
            </a:br>
            <a:r>
              <a:rPr lang="zh-CN" altLang="en-US" sz="1530" kern="0" dirty="0" smtClean="0">
                <a:solidFill>
                  <a:srgbClr val="000000"/>
                </a:solidFill>
                <a:latin typeface="Times New Roman" pitchFamily="65" charset="-122"/>
                <a:ea typeface="宋体" pitchFamily="65" charset="-122"/>
              </a:rPr>
              <a:t>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10.(2016课标全国Ⅰ,14)下列各句中,没有语病的一句是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A.近日刚刚建成的西红门创业大街和青年创新创业大赛同步启动,绿色设计和“互联网+农</a:t>
            </a:r>
            <a:r>
              <a:rPr dirty="0"/>
              <a:t/>
            </a:r>
            <a:br>
              <a:rPr dirty="0"/>
            </a:br>
            <a:r>
              <a:rPr lang="zh-CN" altLang="en-US" sz="1530" kern="0" dirty="0" smtClean="0">
                <a:solidFill>
                  <a:srgbClr val="000000"/>
                </a:solidFill>
                <a:latin typeface="Times New Roman" pitchFamily="65" charset="-122"/>
                <a:ea typeface="宋体" pitchFamily="65" charset="-122"/>
              </a:rPr>
              <a:t>业”设计是本次赛事的两大主题。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B.最近几年,从中央到地方各级政府出台了一系列新能源汽车扶持政策,节能环保、经济实惠</a:t>
            </a:r>
            <a:r>
              <a:rPr dirty="0"/>
              <a:t/>
            </a:r>
            <a:br>
              <a:rPr dirty="0"/>
            </a:br>
            <a:r>
              <a:rPr lang="zh-CN" altLang="en-US" sz="1530" kern="0" dirty="0" smtClean="0">
                <a:solidFill>
                  <a:srgbClr val="000000"/>
                </a:solidFill>
                <a:latin typeface="Times New Roman" pitchFamily="65" charset="-122"/>
                <a:ea typeface="宋体" pitchFamily="65" charset="-122"/>
              </a:rPr>
              <a:t>的新能源汽车逐渐进入老百姓的生活。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C.实时性是以互联网为载体的新媒体的重要特点,是通过图片、声音、文字对新近发生和正</a:t>
            </a:r>
            <a:r>
              <a:rPr dirty="0"/>
              <a:t/>
            </a:r>
            <a:br>
              <a:rPr dirty="0"/>
            </a:br>
            <a:r>
              <a:rPr lang="zh-CN" altLang="en-US" sz="1530" kern="0" dirty="0" smtClean="0">
                <a:solidFill>
                  <a:srgbClr val="000000"/>
                </a:solidFill>
                <a:latin typeface="Times New Roman" pitchFamily="65" charset="-122"/>
                <a:ea typeface="宋体" pitchFamily="65" charset="-122"/>
              </a:rPr>
              <a:t>在发生的事件进行传播的。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D.广西传统文化既具有典型的本土特色,又兼有受中原文化、客家文化、湘楚文化共同影响</a:t>
            </a:r>
            <a:r>
              <a:rPr dirty="0"/>
              <a:t/>
            </a:r>
            <a:br>
              <a:rPr dirty="0"/>
            </a:br>
            <a:r>
              <a:rPr lang="zh-CN" altLang="en-US" sz="1530" kern="0" dirty="0" smtClean="0">
                <a:solidFill>
                  <a:srgbClr val="000000"/>
                </a:solidFill>
                <a:latin typeface="Times New Roman" pitchFamily="65" charset="-122"/>
                <a:ea typeface="宋体" pitchFamily="65" charset="-122"/>
              </a:rPr>
              <a:t>下形成的其他特点。</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A.搭配不当,“大街”与“启动”不搭配。C.偷换主语,第二个分句的主语应该是</a:t>
            </a:r>
            <a:r>
              <a:rPr dirty="0"/>
              <a:t/>
            </a:r>
            <a:br>
              <a:rPr dirty="0"/>
            </a:br>
            <a:r>
              <a:rPr lang="zh-CN" altLang="en-US" sz="1530" kern="0" dirty="0" smtClean="0">
                <a:solidFill>
                  <a:srgbClr val="000000"/>
                </a:solidFill>
                <a:latin typeface="Times New Roman" pitchFamily="65" charset="-122"/>
                <a:ea typeface="宋体" pitchFamily="65" charset="-122"/>
              </a:rPr>
              <a:t>“新媒体”。D.句式杂糅,将“受”改为“在”,或删除“下”。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11.(2016课标全国Ⅱ,14)下列各句中,没有语病的一句是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A.自从我国第一颗人造地球卫星“东方红一号”成功发射,成为世界上第五个把卫星送上天</a:t>
            </a:r>
            <a:r>
              <a:rPr dirty="0"/>
              <a:t/>
            </a:r>
            <a:br>
              <a:rPr dirty="0"/>
            </a:br>
            <a:r>
              <a:rPr lang="zh-CN" altLang="en-US" sz="1530" kern="0" dirty="0" smtClean="0">
                <a:solidFill>
                  <a:srgbClr val="000000"/>
                </a:solidFill>
                <a:latin typeface="Times New Roman" pitchFamily="65" charset="-122"/>
                <a:ea typeface="宋体" pitchFamily="65" charset="-122"/>
              </a:rPr>
              <a:t>的国家以来,我国的航天事业取得了巨大的突破。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B.国务院近日发布盐业体制改革方案,提出不再核准新增食盐定点生产批发企业,取消食盐批</a:t>
            </a:r>
            <a:r>
              <a:rPr dirty="0"/>
              <a:t/>
            </a:r>
            <a:br>
              <a:rPr dirty="0"/>
            </a:br>
            <a:r>
              <a:rPr lang="zh-CN" altLang="en-US" sz="1530" kern="0" dirty="0" smtClean="0">
                <a:solidFill>
                  <a:srgbClr val="000000"/>
                </a:solidFill>
                <a:latin typeface="Times New Roman" pitchFamily="65" charset="-122"/>
                <a:ea typeface="宋体" pitchFamily="65" charset="-122"/>
              </a:rPr>
              <a:t>发企业只能在指定范围内销售,允许它们开展跨区域经营。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C.职业教育的意义不仅在于传授技能,更在于育人,因此有意识地把工匠精神渗透进日常的技</a:t>
            </a:r>
            <a:r>
              <a:rPr dirty="0"/>
              <a:t/>
            </a:r>
            <a:br>
              <a:rPr dirty="0"/>
            </a:br>
            <a:r>
              <a:rPr lang="zh-CN" altLang="en-US" sz="1530" kern="0" dirty="0" smtClean="0">
                <a:solidFill>
                  <a:srgbClr val="000000"/>
                </a:solidFill>
                <a:latin typeface="Times New Roman" pitchFamily="65" charset="-122"/>
                <a:ea typeface="宋体" pitchFamily="65" charset="-122"/>
              </a:rPr>
              <a:t>能教学中是职业教育改革的重要课题。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D.面对突然发生的灾难,一个地方抗灾能力的强弱既取决于当地经济实力的雄厚,更取决于政</a:t>
            </a:r>
            <a:r>
              <a:rPr dirty="0"/>
              <a:t/>
            </a:r>
            <a:br>
              <a:rPr dirty="0"/>
            </a:br>
            <a:r>
              <a:rPr lang="zh-CN" altLang="en-US" sz="1530" kern="0" dirty="0" smtClean="0">
                <a:solidFill>
                  <a:srgbClr val="000000"/>
                </a:solidFill>
                <a:latin typeface="Times New Roman" pitchFamily="65" charset="-122"/>
                <a:ea typeface="宋体" pitchFamily="65" charset="-122"/>
              </a:rPr>
              <a:t>府的应急机制和领导人的智慧。</a:t>
            </a:r>
            <a:endParaRPr lang="zh-CN" altLang="en-US" dirty="0"/>
          </a:p>
        </p:txBody>
      </p:sp>
      <p:sp>
        <p:nvSpPr>
          <p:cNvPr id="3" name="TextBox 2"/>
          <p:cNvSpPr txBox="1"/>
          <p:nvPr/>
        </p:nvSpPr>
        <p:spPr>
          <a:xfrm>
            <a:off x="539750" y="434896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A.主宾搭配不当,“我国第一颗人造地球卫星‘东方红一号’”“成为”“世界</a:t>
            </a:r>
            <a:r>
              <a:rPr dirty="0"/>
              <a:t/>
            </a:r>
            <a:br>
              <a:rPr dirty="0"/>
            </a:br>
            <a:r>
              <a:rPr lang="zh-CN" altLang="en-US" sz="1530" kern="0" dirty="0" smtClean="0">
                <a:solidFill>
                  <a:srgbClr val="000000"/>
                </a:solidFill>
                <a:latin typeface="Times New Roman" pitchFamily="65" charset="-122"/>
                <a:ea typeface="宋体" pitchFamily="65" charset="-122"/>
              </a:rPr>
              <a:t>上第五个把卫星送上天的国家”,搭配不当。B.成分残缺,“取消”后面缺少相应的宾语中心</a:t>
            </a:r>
            <a:r>
              <a:rPr dirty="0"/>
              <a:t/>
            </a:r>
            <a:br>
              <a:rPr dirty="0"/>
            </a:br>
            <a:r>
              <a:rPr lang="zh-CN" altLang="en-US" sz="1530" kern="0" dirty="0" smtClean="0">
                <a:solidFill>
                  <a:srgbClr val="000000"/>
                </a:solidFill>
                <a:latin typeface="Times New Roman" pitchFamily="65" charset="-122"/>
                <a:ea typeface="宋体" pitchFamily="65" charset="-122"/>
              </a:rPr>
              <a:t>语。D.两面对一面,搭配不当,前面说的是“一个地方抗灾能力的强弱”,后面说的是“当地经</a:t>
            </a:r>
            <a:r>
              <a:rPr dirty="0"/>
              <a:t/>
            </a:r>
            <a:br>
              <a:rPr dirty="0"/>
            </a:br>
            <a:r>
              <a:rPr lang="zh-CN" altLang="en-US" sz="1530" kern="0" dirty="0" smtClean="0">
                <a:solidFill>
                  <a:srgbClr val="000000"/>
                </a:solidFill>
                <a:latin typeface="Times New Roman" pitchFamily="65" charset="-122"/>
                <a:ea typeface="宋体" pitchFamily="65" charset="-122"/>
              </a:rPr>
              <a:t>济实力的雄厚”。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12.(2016课标全国Ⅲ,14)下列各句中,没有语病的一句是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A.随着技术的进步和经验的积累,再加上政策的扶持,使得我国自主品牌汽车进入快速发展时</a:t>
            </a:r>
            <a:r>
              <a:rPr dirty="0"/>
              <a:t/>
            </a:r>
            <a:br>
              <a:rPr dirty="0"/>
            </a:br>
            <a:r>
              <a:rPr lang="zh-CN" altLang="en-US" sz="1530" kern="0" dirty="0" smtClean="0">
                <a:solidFill>
                  <a:srgbClr val="000000"/>
                </a:solidFill>
                <a:latin typeface="Times New Roman" pitchFamily="65" charset="-122"/>
                <a:ea typeface="宋体" pitchFamily="65" charset="-122"/>
              </a:rPr>
              <a:t>期,各种创新产品层出不穷。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B.如果有一天科技发展到人们乘宇宙飞船就像今天乘飞机一样方便的时候,银河就不再遥远,</a:t>
            </a:r>
            <a:r>
              <a:rPr dirty="0"/>
              <a:t/>
            </a:r>
            <a:br>
              <a:rPr dirty="0"/>
            </a:br>
            <a:r>
              <a:rPr lang="zh-CN" altLang="en-US" sz="1530" kern="0" dirty="0" smtClean="0">
                <a:solidFill>
                  <a:srgbClr val="000000"/>
                </a:solidFill>
                <a:latin typeface="Times New Roman" pitchFamily="65" charset="-122"/>
                <a:ea typeface="宋体" pitchFamily="65" charset="-122"/>
              </a:rPr>
              <a:t>宇宙也就不再那么神秘了。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C.首届跨境电商论坛近日在北京举行,来自各知名电商的数十名代表齐聚一堂,分析了电商企</a:t>
            </a:r>
            <a:r>
              <a:rPr dirty="0"/>
              <a:t/>
            </a:r>
            <a:br>
              <a:rPr dirty="0"/>
            </a:br>
            <a:r>
              <a:rPr lang="zh-CN" altLang="en-US" sz="1530" kern="0" dirty="0" smtClean="0">
                <a:solidFill>
                  <a:srgbClr val="000000"/>
                </a:solidFill>
                <a:latin typeface="Times New Roman" pitchFamily="65" charset="-122"/>
                <a:ea typeface="宋体" pitchFamily="65" charset="-122"/>
              </a:rPr>
              <a:t>业面临的机遇和挑战。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D.在第40个国际博物馆日到来之际,本市历时三年开展的第一次全国可移动文物普查工作,昨</a:t>
            </a:r>
            <a:r>
              <a:rPr dirty="0"/>
              <a:t/>
            </a:r>
            <a:br>
              <a:rPr dirty="0"/>
            </a:br>
            <a:r>
              <a:rPr lang="zh-CN" altLang="en-US" sz="1530" kern="0" dirty="0" smtClean="0">
                <a:solidFill>
                  <a:srgbClr val="000000"/>
                </a:solidFill>
                <a:latin typeface="Times New Roman" pitchFamily="65" charset="-122"/>
                <a:ea typeface="宋体" pitchFamily="65" charset="-122"/>
              </a:rPr>
              <a:t>日交出了首份答卷。</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A.成分残缺,滥用介词“随着”而造成主语缺失,可以删去“随着”。B.句式杂糅,</a:t>
            </a:r>
            <a:r>
              <a:rPr dirty="0"/>
              <a:t/>
            </a:r>
            <a:br>
              <a:rPr dirty="0"/>
            </a:br>
            <a:r>
              <a:rPr lang="zh-CN" altLang="en-US" sz="1530" kern="0" dirty="0" smtClean="0">
                <a:solidFill>
                  <a:srgbClr val="000000"/>
                </a:solidFill>
                <a:latin typeface="Times New Roman" pitchFamily="65" charset="-122"/>
                <a:ea typeface="宋体" pitchFamily="65" charset="-122"/>
              </a:rPr>
              <a:t>“如果</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”与“当</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的时候”杂糅,可将“如果”改为“当”或删去“的时候”。D.语</a:t>
            </a:r>
            <a:r>
              <a:rPr dirty="0"/>
              <a:t/>
            </a:r>
            <a:br>
              <a:rPr dirty="0"/>
            </a:br>
            <a:r>
              <a:rPr lang="zh-CN" altLang="en-US" sz="1530" kern="0" dirty="0" smtClean="0">
                <a:solidFill>
                  <a:srgbClr val="000000"/>
                </a:solidFill>
                <a:latin typeface="Times New Roman" pitchFamily="65" charset="-122"/>
                <a:ea typeface="宋体" pitchFamily="65" charset="-122"/>
              </a:rPr>
              <a:t>序不当,应把“历时三年”移至“普查工作”之后。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13.(2016天津,3)下列各句</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A.日前,来自京津冀的近千名鸟类摄影爱好者相聚在北大港湿地,在与可爱的飞翔精灵亲密接</a:t>
            </a:r>
            <a:r>
              <a:rPr dirty="0"/>
              <a:t/>
            </a:r>
            <a:br>
              <a:rPr dirty="0"/>
            </a:br>
            <a:r>
              <a:rPr lang="zh-CN" altLang="en-US" sz="1530" kern="0" dirty="0" smtClean="0">
                <a:solidFill>
                  <a:srgbClr val="000000"/>
                </a:solidFill>
                <a:latin typeface="Times New Roman" pitchFamily="65" charset="-122"/>
                <a:ea typeface="宋体" pitchFamily="65" charset="-122"/>
              </a:rPr>
              <a:t>触并拍摄了大量照片的同时,还无形中上了一堂爱鸟护鸟知识课。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B.“双创特区”以围绕聚集青年大学生、高校和科研院所科技人才、海外人才、企事业人</a:t>
            </a:r>
            <a:r>
              <a:rPr dirty="0"/>
              <a:t/>
            </a:r>
            <a:br>
              <a:rPr dirty="0"/>
            </a:br>
            <a:r>
              <a:rPr lang="zh-CN" altLang="en-US" sz="1530" kern="0" dirty="0" smtClean="0">
                <a:solidFill>
                  <a:srgbClr val="000000"/>
                </a:solidFill>
                <a:latin typeface="Times New Roman" pitchFamily="65" charset="-122"/>
                <a:ea typeface="宋体" pitchFamily="65" charset="-122"/>
              </a:rPr>
              <a:t>员四类人才为重点,创新创业。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C.这场专项整治行动是为规范互联网金融在迅速发展过程中的各种乱象,经过广泛征集意见,</a:t>
            </a:r>
            <a:r>
              <a:rPr dirty="0"/>
              <a:t/>
            </a:r>
            <a:br>
              <a:rPr dirty="0"/>
            </a:br>
            <a:r>
              <a:rPr lang="zh-CN" altLang="en-US" sz="1530" kern="0" dirty="0" smtClean="0">
                <a:solidFill>
                  <a:srgbClr val="000000"/>
                </a:solidFill>
                <a:latin typeface="Times New Roman" pitchFamily="65" charset="-122"/>
                <a:ea typeface="宋体" pitchFamily="65" charset="-122"/>
              </a:rPr>
              <a:t>酝酿一年之久,形成最终方案。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D.京剧是中国独有的表演艺术,它的审美情趣和艺术品位,是中国文化的形象代言之一,是世界</a:t>
            </a:r>
            <a:r>
              <a:rPr dirty="0"/>
              <a:t/>
            </a:r>
            <a:br>
              <a:rPr dirty="0"/>
            </a:br>
            <a:r>
              <a:rPr lang="zh-CN" altLang="en-US" sz="1530" kern="0" dirty="0" smtClean="0">
                <a:solidFill>
                  <a:srgbClr val="000000"/>
                </a:solidFill>
                <a:latin typeface="Times New Roman" pitchFamily="65" charset="-122"/>
                <a:ea typeface="宋体" pitchFamily="65" charset="-122"/>
              </a:rPr>
              <a:t>艺术之林的奇葩。</a:t>
            </a:r>
            <a:endParaRPr lang="zh-CN" altLang="en-US" dirty="0"/>
          </a:p>
        </p:txBody>
      </p:sp>
      <p:sp>
        <p:nvSpPr>
          <p:cNvPr id="3" name="TextBox 2"/>
          <p:cNvSpPr txBox="1"/>
          <p:nvPr/>
        </p:nvSpPr>
        <p:spPr>
          <a:xfrm>
            <a:off x="539750" y="428957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A　B.“以围绕</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”句式杂糅,可改为“以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”或“围绕</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”。C.</a:t>
            </a:r>
            <a:r>
              <a:rPr dirty="0"/>
              <a:t/>
            </a:r>
            <a:br>
              <a:rPr dirty="0"/>
            </a:br>
            <a:r>
              <a:rPr lang="zh-CN" altLang="en-US" sz="1530" kern="0" dirty="0" smtClean="0">
                <a:solidFill>
                  <a:srgbClr val="000000"/>
                </a:solidFill>
                <a:latin typeface="Times New Roman" pitchFamily="65" charset="-122"/>
                <a:ea typeface="宋体" pitchFamily="65" charset="-122"/>
              </a:rPr>
              <a:t>搭配不当,“规范”与“各种乱象”不搭配;成分残缺,“是”的宾语残缺。D.中途易辙,可删</a:t>
            </a:r>
            <a:r>
              <a:rPr dirty="0"/>
              <a:t/>
            </a:r>
            <a:br>
              <a:rPr dirty="0"/>
            </a:br>
            <a:r>
              <a:rPr lang="zh-CN" altLang="en-US" sz="1530" kern="0" dirty="0" smtClean="0">
                <a:solidFill>
                  <a:srgbClr val="000000"/>
                </a:solidFill>
                <a:latin typeface="Times New Roman" pitchFamily="65" charset="-122"/>
                <a:ea typeface="宋体" pitchFamily="65" charset="-122"/>
              </a:rPr>
              <a:t>去“它的审美情趣和艺术品位”。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14.(2016山东,5)下列各句中,没有语病、句意明确的一项是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A.从意外致残、生活无望到残奥会夺冠,并获得“中国青年五四奖章”,他走出了一条不平凡</a:t>
            </a:r>
            <a:r>
              <a:rPr dirty="0"/>
              <a:t/>
            </a:r>
            <a:br>
              <a:rPr dirty="0"/>
            </a:br>
            <a:r>
              <a:rPr lang="zh-CN" altLang="en-US" sz="1530" kern="0" dirty="0" smtClean="0">
                <a:solidFill>
                  <a:srgbClr val="000000"/>
                </a:solidFill>
                <a:latin typeface="Times New Roman" pitchFamily="65" charset="-122"/>
                <a:ea typeface="宋体" pitchFamily="65" charset="-122"/>
              </a:rPr>
              <a:t>的人生道路。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B.该型飞机在运营成本上是其他同级别机型的1.3至2倍,优势明显;在商载、航程、航速等方</a:t>
            </a:r>
            <a:r>
              <a:rPr dirty="0"/>
              <a:t/>
            </a:r>
            <a:br>
              <a:rPr dirty="0"/>
            </a:br>
            <a:r>
              <a:rPr lang="zh-CN" altLang="en-US" sz="1530" kern="0" dirty="0" smtClean="0">
                <a:solidFill>
                  <a:srgbClr val="000000"/>
                </a:solidFill>
                <a:latin typeface="Times New Roman" pitchFamily="65" charset="-122"/>
                <a:ea typeface="宋体" pitchFamily="65" charset="-122"/>
              </a:rPr>
              <a:t>面也极具竞争力。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C.学校宿舍、教学楼等人群密集区,一旦发生火灾,后果不堪设想,因此学生掌握火灾中自救互</a:t>
            </a:r>
            <a:r>
              <a:rPr dirty="0"/>
              <a:t/>
            </a:r>
            <a:br>
              <a:rPr dirty="0"/>
            </a:br>
            <a:r>
              <a:rPr lang="zh-CN" altLang="en-US" sz="1530" kern="0" dirty="0" smtClean="0">
                <a:solidFill>
                  <a:srgbClr val="000000"/>
                </a:solidFill>
                <a:latin typeface="Times New Roman" pitchFamily="65" charset="-122"/>
                <a:ea typeface="宋体" pitchFamily="65" charset="-122"/>
              </a:rPr>
              <a:t>救相当重要。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D.央视《大国工匠》系列节目反响巨大,工匠们精益求精、无私奉献的精神引发了人们广泛</a:t>
            </a:r>
            <a:r>
              <a:rPr dirty="0"/>
              <a:t/>
            </a:r>
            <a:br>
              <a:rPr dirty="0"/>
            </a:br>
            <a:r>
              <a:rPr lang="zh-CN" altLang="en-US" sz="1530" kern="0" dirty="0" smtClean="0">
                <a:solidFill>
                  <a:srgbClr val="000000"/>
                </a:solidFill>
                <a:latin typeface="Times New Roman" pitchFamily="65" charset="-122"/>
                <a:ea typeface="宋体" pitchFamily="65" charset="-122"/>
              </a:rPr>
              <a:t>而热烈的讨论和思考。</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B.不合逻辑,运营成本高不是优势。C.成分残缺,在“学生掌握火灾中自救互救”</a:t>
            </a:r>
            <a:r>
              <a:rPr dirty="0"/>
              <a:t/>
            </a:r>
            <a:br>
              <a:rPr dirty="0"/>
            </a:br>
            <a:r>
              <a:rPr lang="zh-CN" altLang="en-US" sz="1530" kern="0" dirty="0" smtClean="0">
                <a:solidFill>
                  <a:srgbClr val="000000"/>
                </a:solidFill>
                <a:latin typeface="Times New Roman" pitchFamily="65" charset="-122"/>
                <a:ea typeface="宋体" pitchFamily="65" charset="-122"/>
              </a:rPr>
              <a:t>后加“的方法”。D.搭配不当,“热烈的”与“思考”不搭配。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7"/>
          <p:cNvGrpSpPr/>
          <p:nvPr/>
        </p:nvGrpSpPr>
        <p:grpSpPr>
          <a:xfrm>
            <a:off x="3286116"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16884" y="1470972"/>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sp>
        <p:nvSpPr>
          <p:cNvPr id="2" name="TextBox 2"/>
          <p:cNvSpPr txBox="1"/>
          <p:nvPr/>
        </p:nvSpPr>
        <p:spPr>
          <a:xfrm>
            <a:off x="659842" y="2035689"/>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(2015江苏,2)下列各句中,</a:t>
            </a:r>
            <a:r>
              <a:rPr lang="zh-CN" altLang="en-US" sz="1530" u="sng" kern="0" dirty="0" smtClean="0">
                <a:solidFill>
                  <a:srgbClr val="000000"/>
                </a:solidFill>
                <a:latin typeface="Times New Roman" pitchFamily="65" charset="-122"/>
                <a:ea typeface="宋体" pitchFamily="65" charset="-122"/>
              </a:rPr>
              <a:t>没有语病</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A.英国政府计划从今年9月开始,推行4到5岁幼童将接受语文和算术能力的“基准测验”,此</a:t>
            </a:r>
            <a:r>
              <a:rPr dirty="0"/>
              <a:t/>
            </a:r>
            <a:br>
              <a:rPr dirty="0"/>
            </a:br>
            <a:r>
              <a:rPr lang="zh-CN" altLang="en-US" sz="1530" kern="0" dirty="0" smtClean="0">
                <a:solidFill>
                  <a:srgbClr val="000000"/>
                </a:solidFill>
                <a:latin typeface="Times New Roman" pitchFamily="65" charset="-122"/>
                <a:ea typeface="宋体" pitchFamily="65" charset="-122"/>
              </a:rPr>
              <a:t>政策遭到了教师工会的强烈反对。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B.一种观念只有被人们普遍接受、理解和掌握并转化为整个社会的群体意识,才能成为人们</a:t>
            </a:r>
            <a:r>
              <a:rPr dirty="0"/>
              <a:t/>
            </a:r>
            <a:br>
              <a:rPr dirty="0"/>
            </a:br>
            <a:r>
              <a:rPr lang="zh-CN" altLang="en-US" sz="1530" kern="0" dirty="0" smtClean="0">
                <a:solidFill>
                  <a:srgbClr val="000000"/>
                </a:solidFill>
                <a:latin typeface="Times New Roman" pitchFamily="65" charset="-122"/>
                <a:ea typeface="宋体" pitchFamily="65" charset="-122"/>
              </a:rPr>
              <a:t>自觉遵守和奉行的准则。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C.批评或许有对有错,甚至偏激,但只要出于善意,没有违犯法律法规,没有损害公序良俗,我们</a:t>
            </a:r>
            <a:r>
              <a:rPr dirty="0"/>
              <a:t/>
            </a:r>
            <a:br>
              <a:rPr dirty="0"/>
            </a:br>
            <a:r>
              <a:rPr lang="zh-CN" altLang="en-US" sz="1530" kern="0" dirty="0" smtClean="0">
                <a:solidFill>
                  <a:srgbClr val="000000"/>
                </a:solidFill>
                <a:latin typeface="Times New Roman" pitchFamily="65" charset="-122"/>
                <a:ea typeface="宋体" pitchFamily="65" charset="-122"/>
              </a:rPr>
              <a:t>就应该以包容的心态对待。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D.今年5月9日是俄罗斯卫国战争胜利70周年,有近30个国家和国际组织的领导人参加了在莫</a:t>
            </a:r>
            <a:r>
              <a:rPr dirty="0"/>
              <a:t/>
            </a:r>
            <a:br>
              <a:rPr dirty="0"/>
            </a:br>
            <a:r>
              <a:rPr lang="zh-CN" altLang="en-US" sz="1530" kern="0" dirty="0" smtClean="0">
                <a:solidFill>
                  <a:srgbClr val="000000"/>
                </a:solidFill>
                <a:latin typeface="Times New Roman" pitchFamily="65" charset="-122"/>
                <a:ea typeface="宋体" pitchFamily="65" charset="-122"/>
              </a:rPr>
              <a:t>斯科红场举行的阅兵式。</a:t>
            </a:r>
            <a:endParaRPr lang="zh-CN" altLang="en-US" dirty="0"/>
          </a:p>
        </p:txBody>
      </p:sp>
      <p:sp>
        <p:nvSpPr>
          <p:cNvPr id="7" name="TextBox 2"/>
          <p:cNvSpPr txBox="1"/>
          <p:nvPr/>
        </p:nvSpPr>
        <p:spPr>
          <a:xfrm>
            <a:off x="588404" y="5206219"/>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结构混乱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应改为“推行</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到</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岁幼童语文和算术能力的‘基准测验’”。</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语序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接受、理解和掌握”应改为“理解、接受和掌握”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搭配不当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观念”和“掌握”搭</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配不当,可删去“和掌握”。D.搭配不当,前面主语是“日”,后面宾语是“年”,可在“周年”后加上“纪念日”;表意不明,“近30个”是指“国家和国际组织”还是指“领导人”,有歧义。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15.(2016浙江,4)下列各句中,没有语病的一项是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A.面对电商领域投诉激增的现状,政府管理部门和电商平台应及时联手,打击侵权和制售假冒</a:t>
            </a:r>
            <a:r>
              <a:rPr dirty="0"/>
              <a:t/>
            </a:r>
            <a:br>
              <a:rPr dirty="0"/>
            </a:br>
            <a:r>
              <a:rPr lang="zh-CN" altLang="en-US" sz="1530" kern="0" dirty="0" smtClean="0">
                <a:solidFill>
                  <a:srgbClr val="000000"/>
                </a:solidFill>
                <a:latin typeface="Times New Roman" pitchFamily="65" charset="-122"/>
                <a:ea typeface="宋体" pitchFamily="65" charset="-122"/>
              </a:rPr>
              <a:t>伪劣商品,保护消费者的合法权益。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B.自开展禁毒斗争以来,我国每年新发现的吸食海洛因人员增幅从2008年的13.7%降至2013年</a:t>
            </a:r>
            <a:r>
              <a:rPr dirty="0"/>
              <a:t/>
            </a:r>
            <a:br>
              <a:rPr dirty="0"/>
            </a:br>
            <a:r>
              <a:rPr lang="zh-CN" altLang="en-US" sz="1530" kern="0" dirty="0" smtClean="0">
                <a:solidFill>
                  <a:srgbClr val="000000"/>
                </a:solidFill>
                <a:latin typeface="Times New Roman" pitchFamily="65" charset="-122"/>
                <a:ea typeface="宋体" pitchFamily="65" charset="-122"/>
              </a:rPr>
              <a:t>的6.6%,近五年来戒断毒瘾三年以上人员已逾120万。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C.在线教师时薪过万的消息自从引发社会关注后,每一个教育工作者都应当意识到,如何与力</a:t>
            </a:r>
            <a:r>
              <a:rPr dirty="0"/>
              <a:t/>
            </a:r>
            <a:br>
              <a:rPr dirty="0"/>
            </a:br>
            <a:r>
              <a:rPr lang="zh-CN" altLang="en-US" sz="1530" kern="0" dirty="0" smtClean="0">
                <a:solidFill>
                  <a:srgbClr val="000000"/>
                </a:solidFill>
                <a:latin typeface="Times New Roman" pitchFamily="65" charset="-122"/>
                <a:ea typeface="宋体" pitchFamily="65" charset="-122"/>
              </a:rPr>
              <a:t>量巨大的互联网相处正成为教育不得不直面的问题。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D.英国皇家莎士比亚剧团艺术总监对昆曲《牡丹亭》华美的唱腔和演员娴熟的技巧惊叹不</a:t>
            </a:r>
            <a:r>
              <a:rPr dirty="0"/>
              <a:t/>
            </a:r>
            <a:br>
              <a:rPr dirty="0"/>
            </a:br>
            <a:r>
              <a:rPr lang="zh-CN" altLang="en-US" sz="1530" kern="0" dirty="0" smtClean="0">
                <a:solidFill>
                  <a:srgbClr val="000000"/>
                </a:solidFill>
                <a:latin typeface="Times New Roman" pitchFamily="65" charset="-122"/>
                <a:ea typeface="宋体" pitchFamily="65" charset="-122"/>
              </a:rPr>
              <a:t>已,赞美昆曲精美绝伦的服装与简洁的舞台设计形成了奇妙的平衡。</a:t>
            </a:r>
            <a:endParaRPr lang="zh-CN" altLang="en-US" dirty="0"/>
          </a:p>
        </p:txBody>
      </p:sp>
      <p:sp>
        <p:nvSpPr>
          <p:cNvPr id="3" name="TextBox 2"/>
          <p:cNvSpPr txBox="1"/>
          <p:nvPr/>
        </p:nvSpPr>
        <p:spPr>
          <a:xfrm>
            <a:off x="539750" y="433535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A.成分残缺,“打击”缺宾语中心语,可在“伪劣商品”后加“行为”。C.语序不</a:t>
            </a:r>
            <a:r>
              <a:rPr dirty="0"/>
              <a:t/>
            </a:r>
            <a:br>
              <a:rPr dirty="0"/>
            </a:br>
            <a:r>
              <a:rPr lang="zh-CN" altLang="en-US" sz="1530" kern="0" dirty="0" smtClean="0">
                <a:solidFill>
                  <a:srgbClr val="000000"/>
                </a:solidFill>
                <a:latin typeface="Times New Roman" pitchFamily="65" charset="-122"/>
                <a:ea typeface="宋体" pitchFamily="65" charset="-122"/>
              </a:rPr>
              <a:t>当,可把“自从”提到句首。D.结构混乱,可把“形成了”改为“形成的”,或删去“形成了奇</a:t>
            </a:r>
            <a:r>
              <a:rPr dirty="0"/>
              <a:t/>
            </a:r>
            <a:br>
              <a:rPr dirty="0"/>
            </a:br>
            <a:r>
              <a:rPr lang="zh-CN" altLang="en-US" sz="1530" kern="0" dirty="0" smtClean="0">
                <a:solidFill>
                  <a:srgbClr val="000000"/>
                </a:solidFill>
                <a:latin typeface="Times New Roman" pitchFamily="65" charset="-122"/>
                <a:ea typeface="宋体" pitchFamily="65" charset="-122"/>
              </a:rPr>
              <a:t>妙的平衡”。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16.(2015天津,4)下列各句中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A.“五大道历史体验馆”项目以五大道历史为背景,以洋楼文化为主线,结合历史图片、历史</a:t>
            </a:r>
            <a:r>
              <a:rPr dirty="0"/>
              <a:t/>
            </a:r>
            <a:br>
              <a:rPr dirty="0"/>
            </a:br>
            <a:r>
              <a:rPr lang="zh-CN" altLang="en-US" sz="1530" kern="0" dirty="0" smtClean="0">
                <a:solidFill>
                  <a:srgbClr val="000000"/>
                </a:solidFill>
                <a:latin typeface="Times New Roman" pitchFamily="65" charset="-122"/>
                <a:ea typeface="宋体" pitchFamily="65" charset="-122"/>
              </a:rPr>
              <a:t>资料、历史物品、历史人物,通过多媒体手段,展现当年的洋楼生活。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B.“全民阅读”活动是丰富市民文化生活,引导市民多读书、读好书,使读书成为一种体现百</a:t>
            </a:r>
            <a:r>
              <a:rPr dirty="0"/>
              <a:t/>
            </a:r>
            <a:br>
              <a:rPr dirty="0"/>
            </a:br>
            <a:r>
              <a:rPr lang="zh-CN" altLang="en-US" sz="1530" kern="0" dirty="0" smtClean="0">
                <a:solidFill>
                  <a:srgbClr val="000000"/>
                </a:solidFill>
                <a:latin typeface="Times New Roman" pitchFamily="65" charset="-122"/>
                <a:ea typeface="宋体" pitchFamily="65" charset="-122"/>
              </a:rPr>
              <a:t>姓精神追求的生活方式。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C.由于自贸区致力于营造国际化、法治化、市场化的营商环境,使更多金融、物流和IT等专</a:t>
            </a:r>
            <a:r>
              <a:rPr dirty="0"/>
              <a:t/>
            </a:r>
            <a:br>
              <a:rPr dirty="0"/>
            </a:br>
            <a:r>
              <a:rPr lang="zh-CN" altLang="en-US" sz="1530" kern="0" dirty="0" smtClean="0">
                <a:solidFill>
                  <a:srgbClr val="000000"/>
                </a:solidFill>
                <a:latin typeface="Times New Roman" pitchFamily="65" charset="-122"/>
                <a:ea typeface="宋体" pitchFamily="65" charset="-122"/>
              </a:rPr>
              <a:t>业人才有机会不出国门,就能拿到远超同行水平的“国际工资”。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D.一个民族的文明史实质上就是这个民族在漫长的历史长河中,即使经历了深重灾难,也绝不</a:t>
            </a:r>
            <a:r>
              <a:rPr dirty="0"/>
              <a:t/>
            </a:r>
            <a:br>
              <a:rPr dirty="0"/>
            </a:br>
            <a:r>
              <a:rPr lang="zh-CN" altLang="en-US" sz="1530" kern="0" dirty="0" smtClean="0">
                <a:solidFill>
                  <a:srgbClr val="000000"/>
                </a:solidFill>
                <a:latin typeface="Times New Roman" pitchFamily="65" charset="-122"/>
                <a:ea typeface="宋体" pitchFamily="65" charset="-122"/>
              </a:rPr>
              <a:t>放弃文化的传承与融合,从而促进自我发展的精神升华历程。</a:t>
            </a:r>
            <a:endParaRPr lang="zh-CN" altLang="en-US" dirty="0"/>
          </a:p>
        </p:txBody>
      </p:sp>
      <p:sp>
        <p:nvSpPr>
          <p:cNvPr id="3" name="TextBox 2"/>
          <p:cNvSpPr txBox="1"/>
          <p:nvPr/>
        </p:nvSpPr>
        <p:spPr>
          <a:xfrm>
            <a:off x="539750" y="434896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A.不合逻辑,“历史图片”和“历史资料”属于包含关系,并列不当,可删去“历史</a:t>
            </a:r>
            <a:r>
              <a:rPr dirty="0"/>
              <a:t/>
            </a:r>
            <a:br>
              <a:rPr dirty="0"/>
            </a:br>
            <a:r>
              <a:rPr lang="zh-CN" altLang="en-US" sz="1530" kern="0" dirty="0" smtClean="0">
                <a:solidFill>
                  <a:srgbClr val="000000"/>
                </a:solidFill>
                <a:latin typeface="Times New Roman" pitchFamily="65" charset="-122"/>
                <a:ea typeface="宋体" pitchFamily="65" charset="-122"/>
              </a:rPr>
              <a:t>资料”。B.成分残缺,缺少“是”的宾语中心语,可在“生活方式”后加“的有效措施”。C.</a:t>
            </a:r>
            <a:r>
              <a:rPr dirty="0"/>
              <a:t/>
            </a:r>
            <a:br>
              <a:rPr dirty="0"/>
            </a:br>
            <a:r>
              <a:rPr lang="zh-CN" altLang="en-US" sz="1530" kern="0" dirty="0" smtClean="0">
                <a:solidFill>
                  <a:srgbClr val="000000"/>
                </a:solidFill>
                <a:latin typeface="Times New Roman" pitchFamily="65" charset="-122"/>
                <a:ea typeface="宋体" pitchFamily="65" charset="-122"/>
              </a:rPr>
              <a:t>成分残缺,滥用介词导致缺主语,可删去“由于”。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17.(2015浙江,4)下列各句中,没有语病的一项是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A.只有当促进艺术电影繁荣成为社会共识,从源头的创作方到末端的受众方的各环节都得到</a:t>
            </a:r>
            <a:r>
              <a:rPr dirty="0"/>
              <a:t/>
            </a:r>
            <a:br>
              <a:rPr dirty="0"/>
            </a:br>
            <a:r>
              <a:rPr lang="zh-CN" altLang="en-US" sz="1530" kern="0" dirty="0" smtClean="0">
                <a:solidFill>
                  <a:srgbClr val="000000"/>
                </a:solidFill>
                <a:latin typeface="Times New Roman" pitchFamily="65" charset="-122"/>
                <a:ea typeface="宋体" pitchFamily="65" charset="-122"/>
              </a:rPr>
              <a:t>强有力的支持,艺术电影才能真正实现飞跃。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B.据说当年徽州男人大多出外经商,家中皆是妇孺及孩童,为了安全,徽州的古村落老宅子大多</a:t>
            </a:r>
            <a:r>
              <a:rPr dirty="0"/>
              <a:t/>
            </a:r>
            <a:br>
              <a:rPr dirty="0"/>
            </a:br>
            <a:r>
              <a:rPr lang="zh-CN" altLang="en-US" sz="1530" kern="0" dirty="0" smtClean="0">
                <a:solidFill>
                  <a:srgbClr val="000000"/>
                </a:solidFill>
                <a:latin typeface="Times New Roman" pitchFamily="65" charset="-122"/>
                <a:ea typeface="宋体" pitchFamily="65" charset="-122"/>
              </a:rPr>
              <a:t>为高墙深院、重门窄窗的建筑。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C.工作之余,大家的闲谈话题脱不开子女教育、住房大小、职务升迁,也照样脱不开为饭菜咸</a:t>
            </a:r>
            <a:r>
              <a:rPr dirty="0"/>
              <a:t/>
            </a:r>
            <a:br>
              <a:rPr dirty="0"/>
            </a:br>
            <a:r>
              <a:rPr lang="zh-CN" altLang="en-US" sz="1530" kern="0" dirty="0" smtClean="0">
                <a:solidFill>
                  <a:srgbClr val="000000"/>
                </a:solidFill>
                <a:latin typeface="Times New Roman" pitchFamily="65" charset="-122"/>
                <a:ea typeface="宋体" pitchFamily="65" charset="-122"/>
              </a:rPr>
              <a:t>淡、暖气冷热、物价高低吐槽发声。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D.我国重新修订《食品安全法》,目的是用更严格的监管、更严厉的处罚、更严肃的问责,切</a:t>
            </a:r>
            <a:r>
              <a:rPr dirty="0"/>
              <a:t/>
            </a:r>
            <a:br>
              <a:rPr dirty="0"/>
            </a:br>
            <a:r>
              <a:rPr lang="zh-CN" altLang="en-US" sz="1530" kern="0" dirty="0" smtClean="0">
                <a:solidFill>
                  <a:srgbClr val="000000"/>
                </a:solidFill>
                <a:latin typeface="Times New Roman" pitchFamily="65" charset="-122"/>
                <a:ea typeface="宋体" pitchFamily="65" charset="-122"/>
              </a:rPr>
              <a:t>实保障“舌尖上的安全”,被称为“最严食品安全法”。</a:t>
            </a:r>
            <a:endParaRPr lang="zh-CN" altLang="en-US" dirty="0"/>
          </a:p>
        </p:txBody>
      </p:sp>
      <p:sp>
        <p:nvSpPr>
          <p:cNvPr id="3" name="TextBox 2"/>
          <p:cNvSpPr txBox="1"/>
          <p:nvPr/>
        </p:nvSpPr>
        <p:spPr>
          <a:xfrm>
            <a:off x="539750" y="433535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B.成分赘余,“孺”与“孩童”重复。C.结构混乱,“脱不开</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吐</a:t>
            </a:r>
            <a:r>
              <a:rPr dirty="0"/>
              <a:t/>
            </a:r>
            <a:br>
              <a:rPr dirty="0"/>
            </a:br>
            <a:r>
              <a:rPr lang="zh-CN" altLang="en-US" sz="1530" kern="0" dirty="0" smtClean="0">
                <a:solidFill>
                  <a:srgbClr val="000000"/>
                </a:solidFill>
                <a:latin typeface="Times New Roman" pitchFamily="65" charset="-122"/>
                <a:ea typeface="宋体" pitchFamily="65" charset="-122"/>
              </a:rPr>
              <a:t>槽发声”杂糅,可删去“为”和“吐槽发声”。D.偷换主语,可在“被”前加“新修订的《食</a:t>
            </a:r>
            <a:r>
              <a:rPr dirty="0"/>
              <a:t/>
            </a:r>
            <a:br>
              <a:rPr dirty="0"/>
            </a:br>
            <a:r>
              <a:rPr lang="zh-CN" altLang="en-US" sz="1530" kern="0" dirty="0" smtClean="0">
                <a:solidFill>
                  <a:srgbClr val="000000"/>
                </a:solidFill>
                <a:latin typeface="Times New Roman" pitchFamily="65" charset="-122"/>
                <a:ea typeface="宋体" pitchFamily="65" charset="-122"/>
              </a:rPr>
              <a:t>品安全法》”。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18.(2015山东,5)下列各句中,没有语病、句意明确的一项是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A.除了驾驶员要有熟练的驾驶技术、丰富的驾驶经验之外,汽车本身的状况,也是保证行车安</a:t>
            </a:r>
            <a:r>
              <a:rPr dirty="0"/>
              <a:t/>
            </a:r>
            <a:br>
              <a:rPr dirty="0"/>
            </a:br>
            <a:r>
              <a:rPr lang="zh-CN" altLang="en-US" sz="1530" kern="0" dirty="0" smtClean="0">
                <a:solidFill>
                  <a:srgbClr val="000000"/>
                </a:solidFill>
                <a:latin typeface="Times New Roman" pitchFamily="65" charset="-122"/>
                <a:ea typeface="宋体" pitchFamily="65" charset="-122"/>
              </a:rPr>
              <a:t>全的重要条件之一。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B.帮助家境不好的孩子上大学,是我们应该做的,况且这孩子各方面都很优秀,我们一定要帮助</a:t>
            </a:r>
            <a:r>
              <a:rPr dirty="0"/>
              <a:t/>
            </a:r>
            <a:br>
              <a:rPr dirty="0"/>
            </a:br>
            <a:r>
              <a:rPr lang="zh-CN" altLang="en-US" sz="1530" kern="0" dirty="0" smtClean="0">
                <a:solidFill>
                  <a:srgbClr val="000000"/>
                </a:solidFill>
                <a:latin typeface="Times New Roman" pitchFamily="65" charset="-122"/>
                <a:ea typeface="宋体" pitchFamily="65" charset="-122"/>
              </a:rPr>
              <a:t>她圆大学梦。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C.说到人才培养,人们往往想到要学好各门课程的基础理论,而对与这些理论密切相关的逻辑</a:t>
            </a:r>
            <a:r>
              <a:rPr dirty="0"/>
              <a:t/>
            </a:r>
            <a:br>
              <a:rPr dirty="0"/>
            </a:br>
            <a:r>
              <a:rPr lang="zh-CN" altLang="en-US" sz="1530" kern="0" dirty="0" smtClean="0">
                <a:solidFill>
                  <a:srgbClr val="000000"/>
                </a:solidFill>
                <a:latin typeface="Times New Roman" pitchFamily="65" charset="-122"/>
                <a:ea typeface="宋体" pitchFamily="65" charset="-122"/>
              </a:rPr>
              <a:t>思维训练却常常被忽视。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D.这部影片讲述了一个身患重病的工人的女儿自强不息、与命运抗争的故事,对青少年观众</a:t>
            </a:r>
            <a:r>
              <a:rPr dirty="0"/>
              <a:t/>
            </a:r>
            <a:br>
              <a:rPr dirty="0"/>
            </a:br>
            <a:r>
              <a:rPr lang="zh-CN" altLang="en-US" sz="1530" kern="0" dirty="0" smtClean="0">
                <a:solidFill>
                  <a:srgbClr val="000000"/>
                </a:solidFill>
                <a:latin typeface="Times New Roman" pitchFamily="65" charset="-122"/>
                <a:ea typeface="宋体" pitchFamily="65" charset="-122"/>
              </a:rPr>
              <a:t>很有教育意义。</a:t>
            </a:r>
            <a:endParaRPr lang="zh-CN" altLang="en-US" dirty="0"/>
          </a:p>
        </p:txBody>
      </p:sp>
      <p:sp>
        <p:nvSpPr>
          <p:cNvPr id="3" name="TextBox 2"/>
          <p:cNvSpPr txBox="1"/>
          <p:nvPr/>
        </p:nvSpPr>
        <p:spPr>
          <a:xfrm>
            <a:off x="539750" y="434896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A.不合逻辑,“状况”有好有坏,“保证行车安全”的只能是好的状况,可在“状</a:t>
            </a:r>
            <a:r>
              <a:rPr dirty="0"/>
              <a:t/>
            </a:r>
            <a:br>
              <a:rPr dirty="0"/>
            </a:br>
            <a:r>
              <a:rPr lang="zh-CN" altLang="en-US" sz="1530" kern="0" dirty="0" smtClean="0">
                <a:solidFill>
                  <a:srgbClr val="000000"/>
                </a:solidFill>
                <a:latin typeface="Times New Roman" pitchFamily="65" charset="-122"/>
                <a:ea typeface="宋体" pitchFamily="65" charset="-122"/>
              </a:rPr>
              <a:t>况”前加“良好”。C.结构混乱,“而对</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相关的逻辑思维训练却常常忽视”与“而与</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相关的逻辑思维训练却常常被忽视”杂糅,可删去“被”,或删去“对”,或将最后一个分句</a:t>
            </a:r>
            <a:r>
              <a:rPr dirty="0"/>
              <a:t/>
            </a:r>
            <a:br>
              <a:rPr dirty="0"/>
            </a:br>
            <a:r>
              <a:rPr lang="zh-CN" altLang="en-US" sz="1530" kern="0" dirty="0" smtClean="0">
                <a:solidFill>
                  <a:srgbClr val="000000"/>
                </a:solidFill>
                <a:latin typeface="Times New Roman" pitchFamily="65" charset="-122"/>
                <a:ea typeface="宋体" pitchFamily="65" charset="-122"/>
              </a:rPr>
              <a:t>改为“却常常忽视与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相关的逻辑思维训练”。D.表意不明,无法判断“身患重病”的是</a:t>
            </a:r>
            <a:r>
              <a:rPr dirty="0"/>
              <a:t/>
            </a:r>
            <a:br>
              <a:rPr dirty="0"/>
            </a:br>
            <a:r>
              <a:rPr lang="zh-CN" altLang="en-US" sz="1530" kern="0" dirty="0" smtClean="0">
                <a:solidFill>
                  <a:srgbClr val="000000"/>
                </a:solidFill>
                <a:latin typeface="Times New Roman" pitchFamily="65" charset="-122"/>
                <a:ea typeface="宋体" pitchFamily="65" charset="-122"/>
              </a:rPr>
              <a:t>“工人”还是“工人的女儿”。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19.(2014天津,4)下列各句中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A.每一个学生都具有创新的潜能,要激发这种潜能,就要看能否培养学生自主学习的能力。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B.17世纪至18世纪,荷兰铸制著名的马剑银币,逐渐流入中国台湾和东南沿海地区,至今在中国</a:t>
            </a:r>
            <a:r>
              <a:rPr dirty="0"/>
              <a:t/>
            </a:r>
            <a:br>
              <a:rPr dirty="0"/>
            </a:br>
            <a:r>
              <a:rPr lang="zh-CN" altLang="en-US" sz="1530" kern="0" dirty="0" smtClean="0">
                <a:solidFill>
                  <a:srgbClr val="000000"/>
                </a:solidFill>
                <a:latin typeface="Times New Roman" pitchFamily="65" charset="-122"/>
                <a:ea typeface="宋体" pitchFamily="65" charset="-122"/>
              </a:rPr>
              <a:t>民间仍有不少收藏。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C.在任何组织内,优柔寡断者和盲目冲动者都是传染病毒,前者的延误时机和后者的盲目冲动</a:t>
            </a:r>
            <a:r>
              <a:rPr dirty="0"/>
              <a:t/>
            </a:r>
            <a:br>
              <a:rPr dirty="0"/>
            </a:br>
            <a:r>
              <a:rPr lang="zh-CN" altLang="en-US" sz="1530" kern="0" dirty="0" smtClean="0">
                <a:solidFill>
                  <a:srgbClr val="000000"/>
                </a:solidFill>
                <a:latin typeface="Times New Roman" pitchFamily="65" charset="-122"/>
                <a:ea typeface="宋体" pitchFamily="65" charset="-122"/>
              </a:rPr>
              <a:t>均可使企业在一夕间造成大灾难。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D.如果仅仅把这部话剧理解为简单意义上的反映两个阶级间不可调和的矛盾的一次愤懑的</a:t>
            </a:r>
            <a:r>
              <a:rPr dirty="0"/>
              <a:t/>
            </a:r>
            <a:br>
              <a:rPr dirty="0"/>
            </a:br>
            <a:r>
              <a:rPr lang="zh-CN" altLang="en-US" sz="1530" kern="0" dirty="0" smtClean="0">
                <a:solidFill>
                  <a:srgbClr val="000000"/>
                </a:solidFill>
                <a:latin typeface="Times New Roman" pitchFamily="65" charset="-122"/>
                <a:ea typeface="宋体" pitchFamily="65" charset="-122"/>
              </a:rPr>
              <a:t>碰撞的话,那么就可能低估了作品的审美价值。</a:t>
            </a:r>
            <a:endParaRPr lang="zh-CN" altLang="en-US" dirty="0"/>
          </a:p>
        </p:txBody>
      </p:sp>
      <p:sp>
        <p:nvSpPr>
          <p:cNvPr id="3" name="TextBox 2"/>
          <p:cNvSpPr txBox="1"/>
          <p:nvPr/>
        </p:nvSpPr>
        <p:spPr>
          <a:xfrm>
            <a:off x="539750" y="399177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A.一面对两面,可删去“看能否”。B.结构混乱,应在“铸制”后面加上“的”,使</a:t>
            </a:r>
            <a:r>
              <a:rPr dirty="0"/>
              <a:t/>
            </a:r>
            <a:br>
              <a:rPr dirty="0"/>
            </a:br>
            <a:r>
              <a:rPr lang="zh-CN" altLang="en-US" sz="1530" kern="0" dirty="0" smtClean="0">
                <a:solidFill>
                  <a:srgbClr val="000000"/>
                </a:solidFill>
                <a:latin typeface="Times New Roman" pitchFamily="65" charset="-122"/>
                <a:ea typeface="宋体" pitchFamily="65" charset="-122"/>
              </a:rPr>
              <a:t>“马剑银币”成为主语。C.主宾搭配不当,“传染病毒”改为“病毒传染者”;句式杂糅,“使</a:t>
            </a:r>
            <a:r>
              <a:rPr dirty="0"/>
              <a:t/>
            </a:r>
            <a:br>
              <a:rPr dirty="0"/>
            </a:br>
            <a:r>
              <a:rPr lang="zh-CN" altLang="en-US" sz="1530" kern="0" dirty="0" smtClean="0">
                <a:solidFill>
                  <a:srgbClr val="000000"/>
                </a:solidFill>
                <a:latin typeface="Times New Roman" pitchFamily="65" charset="-122"/>
                <a:ea typeface="宋体" pitchFamily="65" charset="-122"/>
              </a:rPr>
              <a:t>企业在一夕间遭受大灾难”和“在一夕间给企业造成大灾难”两种句式混在一起了,采用一</a:t>
            </a:r>
            <a:r>
              <a:rPr dirty="0"/>
              <a:t/>
            </a:r>
            <a:br>
              <a:rPr dirty="0"/>
            </a:br>
            <a:r>
              <a:rPr lang="zh-CN" altLang="en-US" sz="1530" kern="0" dirty="0" smtClean="0">
                <a:solidFill>
                  <a:srgbClr val="000000"/>
                </a:solidFill>
                <a:latin typeface="Times New Roman" pitchFamily="65" charset="-122"/>
                <a:ea typeface="宋体" pitchFamily="65" charset="-122"/>
              </a:rPr>
              <a:t>种句式即可。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20.(2014课标全国Ⅰ,14)下列各句中,没有语病的一句是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A.作为古希腊哲学家,他在本体论问题的论述中充满着辩证法,因此被誉为“古代世界的黑格</a:t>
            </a:r>
            <a:r>
              <a:rPr dirty="0"/>
              <a:t/>
            </a:r>
            <a:br>
              <a:rPr dirty="0"/>
            </a:br>
            <a:r>
              <a:rPr lang="zh-CN" altLang="en-US" sz="1530" kern="0" dirty="0" smtClean="0">
                <a:solidFill>
                  <a:srgbClr val="000000"/>
                </a:solidFill>
                <a:latin typeface="Times New Roman" pitchFamily="65" charset="-122"/>
                <a:ea typeface="宋体" pitchFamily="65" charset="-122"/>
              </a:rPr>
              <a:t>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B.由此可见,当时的设计者们不仅希望该过程中艺术活动是富有创造性的,而且技术活动也是</a:t>
            </a:r>
            <a:r>
              <a:rPr dirty="0"/>
              <a:t/>
            </a:r>
            <a:br>
              <a:rPr dirty="0"/>
            </a:br>
            <a:r>
              <a:rPr lang="zh-CN" altLang="en-US" sz="1530" kern="0" dirty="0" smtClean="0">
                <a:solidFill>
                  <a:srgbClr val="000000"/>
                </a:solidFill>
                <a:latin typeface="Times New Roman" pitchFamily="65" charset="-122"/>
                <a:ea typeface="宋体" pitchFamily="65" charset="-122"/>
              </a:rPr>
              <a:t>富有创造性的。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C.本书首次将各民族文学广泛载入中国文学通史,但就其章节设置、阐释深度等方面依然有</a:t>
            </a:r>
            <a:r>
              <a:rPr dirty="0"/>
              <a:t/>
            </a:r>
            <a:br>
              <a:rPr dirty="0"/>
            </a:br>
            <a:r>
              <a:rPr lang="zh-CN" altLang="en-US" sz="1530" kern="0" dirty="0" smtClean="0">
                <a:solidFill>
                  <a:srgbClr val="000000"/>
                </a:solidFill>
                <a:latin typeface="Times New Roman" pitchFamily="65" charset="-122"/>
                <a:ea typeface="宋体" pitchFamily="65" charset="-122"/>
              </a:rPr>
              <a:t>很大的改进空间。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D.古代神话虽然玄幻瑰奇,但仍然来源于生活现实,曲折地反映了先民们征服自然、追求美好</a:t>
            </a:r>
            <a:r>
              <a:rPr dirty="0"/>
              <a:t/>
            </a:r>
            <a:br>
              <a:rPr dirty="0"/>
            </a:br>
            <a:r>
              <a:rPr lang="zh-CN" altLang="en-US" sz="1530" kern="0" dirty="0" smtClean="0">
                <a:solidFill>
                  <a:srgbClr val="000000"/>
                </a:solidFill>
                <a:latin typeface="Times New Roman" pitchFamily="65" charset="-122"/>
                <a:ea typeface="宋体" pitchFamily="65" charset="-122"/>
              </a:rPr>
              <a:t>生活的愿望。</a:t>
            </a:r>
            <a:endParaRPr lang="zh-CN" altLang="en-US" dirty="0"/>
          </a:p>
        </p:txBody>
      </p:sp>
      <p:sp>
        <p:nvSpPr>
          <p:cNvPr id="3" name="TextBox 2"/>
          <p:cNvSpPr txBox="1"/>
          <p:nvPr/>
        </p:nvSpPr>
        <p:spPr>
          <a:xfrm>
            <a:off x="539750" y="427752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A.搭配不当,可改为:作为古希腊哲学家,他的有关本体论问题的论述充满了辩证色</a:t>
            </a:r>
            <a:r>
              <a:rPr dirty="0"/>
              <a:t/>
            </a:r>
            <a:br>
              <a:rPr dirty="0"/>
            </a:br>
            <a:r>
              <a:rPr lang="zh-CN" altLang="en-US" sz="1530" kern="0" dirty="0" smtClean="0">
                <a:solidFill>
                  <a:srgbClr val="000000"/>
                </a:solidFill>
                <a:latin typeface="Times New Roman" pitchFamily="65" charset="-122"/>
                <a:ea typeface="宋体" pitchFamily="65" charset="-122"/>
              </a:rPr>
              <a:t>彩,因此他被誉为“古代世界的黑格尔”。B.语序不当,“不仅”应放在“过程中”的后面。</a:t>
            </a:r>
            <a:r>
              <a:rPr dirty="0"/>
              <a:t/>
            </a:r>
            <a:br>
              <a:rPr dirty="0"/>
            </a:br>
            <a:r>
              <a:rPr lang="zh-CN" altLang="en-US" sz="1530" kern="0" dirty="0" smtClean="0">
                <a:solidFill>
                  <a:srgbClr val="000000"/>
                </a:solidFill>
                <a:latin typeface="Times New Roman" pitchFamily="65" charset="-122"/>
                <a:ea typeface="宋体" pitchFamily="65" charset="-122"/>
              </a:rPr>
              <a:t>C.句式杂糅,可改“但就其章节设置、阐释深度等方面而言依然有很大的改进空间”,也可改</a:t>
            </a:r>
            <a:r>
              <a:rPr dirty="0"/>
              <a:t/>
            </a:r>
            <a:br>
              <a:rPr dirty="0"/>
            </a:br>
            <a:r>
              <a:rPr lang="zh-CN" altLang="en-US" sz="1530" kern="0" dirty="0" smtClean="0">
                <a:solidFill>
                  <a:srgbClr val="000000"/>
                </a:solidFill>
                <a:latin typeface="Times New Roman" pitchFamily="65" charset="-122"/>
                <a:ea typeface="宋体" pitchFamily="65" charset="-122"/>
              </a:rPr>
              <a:t>“但在其章节设置、阐释深度等方面依然有很大的改进空间”。</a:t>
            </a:r>
            <a:r>
              <a:rPr lang="en-US" altLang="zh-CN" sz="1530" kern="0" dirty="0" smtClean="0">
                <a:solidFill>
                  <a:srgbClr val="000000"/>
                </a:solidFill>
                <a:latin typeface="Times New Roman" pitchFamily="65" charset="-122"/>
                <a:ea typeface="宋体" pitchFamily="65" charset="-122"/>
              </a:rPr>
              <a:t>e2</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21.(2014课标全国Ⅱ,14)下列各句中,没有语病的一句是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A.他在新作《世界史》的前言中系统地阐述了世界是个不可分割的整体的观念,并将相关理</a:t>
            </a:r>
            <a:r>
              <a:rPr dirty="0"/>
              <a:t/>
            </a:r>
            <a:br>
              <a:rPr dirty="0"/>
            </a:br>
            <a:r>
              <a:rPr lang="zh-CN" altLang="en-US" sz="1530" kern="0" dirty="0" smtClean="0">
                <a:solidFill>
                  <a:srgbClr val="000000"/>
                </a:solidFill>
                <a:latin typeface="Times New Roman" pitchFamily="65" charset="-122"/>
                <a:ea typeface="宋体" pitchFamily="65" charset="-122"/>
              </a:rPr>
              <a:t>论在该书的编撰中得到实施。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B.作为一名语文老师,他非常喜欢茅盾的小说,对茅盾的《子夜》曾反复阅读,一直被翻得破烂</a:t>
            </a:r>
            <a:r>
              <a:rPr dirty="0"/>
              <a:t/>
            </a:r>
            <a:br>
              <a:rPr dirty="0"/>
            </a:br>
            <a:r>
              <a:rPr lang="zh-CN" altLang="en-US" sz="1530" kern="0" dirty="0" smtClean="0">
                <a:solidFill>
                  <a:srgbClr val="000000"/>
                </a:solidFill>
                <a:latin typeface="Times New Roman" pitchFamily="65" charset="-122"/>
                <a:ea typeface="宋体" pitchFamily="65" charset="-122"/>
              </a:rPr>
              <a:t>不堪,只好重新装订。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C.《舌尖上的中国》这部风靡海内外的纪录片,用镜头展示烹饪技术,用美味包裹乡愁,给观众</a:t>
            </a:r>
            <a:r>
              <a:rPr dirty="0"/>
              <a:t/>
            </a:r>
            <a:br>
              <a:rPr dirty="0"/>
            </a:br>
            <a:r>
              <a:rPr lang="zh-CN" altLang="en-US" sz="1530" kern="0" dirty="0" smtClean="0">
                <a:solidFill>
                  <a:srgbClr val="000000"/>
                </a:solidFill>
                <a:latin typeface="Times New Roman" pitchFamily="65" charset="-122"/>
                <a:ea typeface="宋体" pitchFamily="65" charset="-122"/>
              </a:rPr>
              <a:t>带来了心灵的震撼。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D.如果我们能够看准时机,把握机会,那么今天所投资百万元带来的效益,恐怕是五年后投资千</a:t>
            </a:r>
            <a:r>
              <a:rPr dirty="0"/>
              <a:t/>
            </a:r>
            <a:br>
              <a:rPr dirty="0"/>
            </a:br>
            <a:r>
              <a:rPr lang="zh-CN" altLang="en-US" sz="1530" kern="0" dirty="0" smtClean="0">
                <a:solidFill>
                  <a:srgbClr val="000000"/>
                </a:solidFill>
                <a:latin typeface="Times New Roman" pitchFamily="65" charset="-122"/>
                <a:ea typeface="宋体" pitchFamily="65" charset="-122"/>
              </a:rPr>
              <a:t>万元也比不上的。</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C　A.句式杂糅,可改为“相关理论在该书的编撰中得以实施”或“将相关理论在该</a:t>
            </a:r>
            <a:r>
              <a:rPr dirty="0"/>
              <a:t/>
            </a:r>
            <a:br>
              <a:rPr dirty="0"/>
            </a:br>
            <a:r>
              <a:rPr lang="zh-CN" altLang="en-US" sz="1530" kern="0" dirty="0" smtClean="0">
                <a:solidFill>
                  <a:srgbClr val="000000"/>
                </a:solidFill>
                <a:latin typeface="Times New Roman" pitchFamily="65" charset="-122"/>
                <a:ea typeface="宋体" pitchFamily="65" charset="-122"/>
              </a:rPr>
              <a:t>书的编撰中进行了实施”。B.“一直被翻得破烂不堪”一句暗换主语。D.语序不当,“所”</a:t>
            </a:r>
            <a:r>
              <a:rPr dirty="0"/>
              <a:t/>
            </a:r>
            <a:br>
              <a:rPr dirty="0"/>
            </a:br>
            <a:r>
              <a:rPr lang="zh-CN" altLang="en-US" sz="1530" kern="0" dirty="0" smtClean="0">
                <a:solidFill>
                  <a:srgbClr val="000000"/>
                </a:solidFill>
                <a:latin typeface="Times New Roman" pitchFamily="65" charset="-122"/>
                <a:ea typeface="宋体" pitchFamily="65" charset="-122"/>
              </a:rPr>
              <a:t>字应放在“带来的效益”之前。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22.(2014浙江,4)下列各句中,没有语病的一项是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A.一项好的政策照理会带来好的效果,但在现阶段,必须强化阳光操作、民主监督等制约措施,</a:t>
            </a:r>
            <a:r>
              <a:rPr dirty="0"/>
              <a:t/>
            </a:r>
            <a:br>
              <a:rPr dirty="0"/>
            </a:br>
            <a:r>
              <a:rPr lang="zh-CN" altLang="en-US" sz="1530" kern="0" dirty="0" smtClean="0">
                <a:solidFill>
                  <a:srgbClr val="000000"/>
                </a:solidFill>
                <a:latin typeface="Times New Roman" pitchFamily="65" charset="-122"/>
                <a:ea typeface="宋体" pitchFamily="65" charset="-122"/>
              </a:rPr>
              <a:t>因为好经也要提防不被念歪。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B.我国的改革在不断深化,那种什么事情都由政府包揽的现象正在改变,各种社会组织纷纷成</a:t>
            </a:r>
            <a:r>
              <a:rPr dirty="0"/>
              <a:t/>
            </a:r>
            <a:br>
              <a:rPr dirty="0"/>
            </a:br>
            <a:r>
              <a:rPr lang="zh-CN" altLang="en-US" sz="1530" kern="0" dirty="0" smtClean="0">
                <a:solidFill>
                  <a:srgbClr val="000000"/>
                </a:solidFill>
                <a:latin typeface="Times New Roman" pitchFamily="65" charset="-122"/>
                <a:ea typeface="宋体" pitchFamily="65" charset="-122"/>
              </a:rPr>
              <a:t>立,这有利于社会矛盾和社会责任的分担。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C.一个孩子学习绘画,即使基础不太好,但是如果老师能夸奖夸奖,哪怕给一个鼓励的微笑,他</a:t>
            </a:r>
            <a:r>
              <a:rPr dirty="0"/>
              <a:t/>
            </a:r>
            <a:br>
              <a:rPr dirty="0"/>
            </a:br>
            <a:r>
              <a:rPr lang="zh-CN" altLang="en-US" sz="1530" kern="0" dirty="0" smtClean="0">
                <a:solidFill>
                  <a:srgbClr val="000000"/>
                </a:solidFill>
                <a:latin typeface="Times New Roman" pitchFamily="65" charset="-122"/>
                <a:ea typeface="宋体" pitchFamily="65" charset="-122"/>
              </a:rPr>
              <a:t>也会感到非常高兴,越画越有信心。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D.执法部门对向未成年人出售、出租或以其他方式传播反动、淫秽、暴力、凶杀、封建迷</a:t>
            </a:r>
            <a:r>
              <a:rPr dirty="0"/>
              <a:t/>
            </a:r>
            <a:br>
              <a:rPr dirty="0"/>
            </a:br>
            <a:r>
              <a:rPr lang="zh-CN" altLang="en-US" sz="1530" kern="0" dirty="0" smtClean="0">
                <a:solidFill>
                  <a:srgbClr val="000000"/>
                </a:solidFill>
                <a:latin typeface="Times New Roman" pitchFamily="65" charset="-122"/>
                <a:ea typeface="宋体" pitchFamily="65" charset="-122"/>
              </a:rPr>
              <a:t>信的图书报刊、音像制品,应依法从重处罚。</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A.“好经也要提防不被念歪”,不合逻辑(否定失当),表意相反。B.“社会矛盾和社</a:t>
            </a:r>
            <a:r>
              <a:rPr dirty="0"/>
              <a:t/>
            </a:r>
            <a:br>
              <a:rPr dirty="0"/>
            </a:br>
            <a:r>
              <a:rPr lang="zh-CN" altLang="en-US" sz="1530" kern="0" dirty="0" smtClean="0">
                <a:solidFill>
                  <a:srgbClr val="000000"/>
                </a:solidFill>
                <a:latin typeface="Times New Roman" pitchFamily="65" charset="-122"/>
                <a:ea typeface="宋体" pitchFamily="65" charset="-122"/>
              </a:rPr>
              <a:t>会责任的分担”中“矛盾”与“分担”搭配不当。D.“执法部门对向</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的图书报刊、音</a:t>
            </a:r>
            <a:r>
              <a:rPr dirty="0"/>
              <a:t/>
            </a:r>
            <a:br>
              <a:rPr dirty="0"/>
            </a:br>
            <a:r>
              <a:rPr lang="zh-CN" altLang="en-US" sz="1530" kern="0" dirty="0" smtClean="0">
                <a:solidFill>
                  <a:srgbClr val="000000"/>
                </a:solidFill>
                <a:latin typeface="Times New Roman" pitchFamily="65" charset="-122"/>
                <a:ea typeface="宋体" pitchFamily="65" charset="-122"/>
              </a:rPr>
              <a:t>像制品”成分残缺,应在“图书报刊、音像制品”后加“的行为”。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23.(2014湖北,4)下列各项中,没有语病的一项是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A.为了提升国家通用语言文字的规范化、标准化水平,满足信息时代语言生活和社会发展的</a:t>
            </a:r>
            <a:r>
              <a:rPr dirty="0"/>
              <a:t/>
            </a:r>
            <a:br>
              <a:rPr dirty="0"/>
            </a:br>
            <a:r>
              <a:rPr lang="zh-CN" altLang="en-US" sz="1530" kern="0" dirty="0" smtClean="0">
                <a:solidFill>
                  <a:srgbClr val="000000"/>
                </a:solidFill>
                <a:latin typeface="Times New Roman" pitchFamily="65" charset="-122"/>
                <a:ea typeface="宋体" pitchFamily="65" charset="-122"/>
              </a:rPr>
              <a:t>需要,教育部、国家语言文字工作委员会组织制定了《通用规范汉字表》。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B.自1993年进入老龄化社会以来,我市老龄化速度加快。据统计,我市60周岁以上的老龄人口</a:t>
            </a:r>
            <a:r>
              <a:rPr dirty="0"/>
              <a:t/>
            </a:r>
            <a:br>
              <a:rPr dirty="0"/>
            </a:br>
            <a:r>
              <a:rPr lang="zh-CN" altLang="en-US" sz="1530" kern="0" dirty="0" smtClean="0">
                <a:solidFill>
                  <a:srgbClr val="000000"/>
                </a:solidFill>
                <a:latin typeface="Times New Roman" pitchFamily="65" charset="-122"/>
                <a:ea typeface="宋体" pitchFamily="65" charset="-122"/>
              </a:rPr>
              <a:t>已达145.6万,占总人口的17.7%,老龄人口高于全国平均水平。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C.截至去年年底,中国铁路运营里程已突破10万公里,其中高铁运营里程1万公里、在建规模1.</a:t>
            </a:r>
            <a:r>
              <a:rPr dirty="0"/>
              <a:t/>
            </a:r>
            <a:br>
              <a:rPr dirty="0"/>
            </a:br>
            <a:r>
              <a:rPr lang="zh-CN" altLang="en-US" sz="1530" kern="0" dirty="0" smtClean="0">
                <a:solidFill>
                  <a:srgbClr val="000000"/>
                </a:solidFill>
                <a:latin typeface="Times New Roman" pitchFamily="65" charset="-122"/>
                <a:ea typeface="宋体" pitchFamily="65" charset="-122"/>
              </a:rPr>
              <a:t>2万公里,这使我国成为世界上高铁运营里程最长、在建规模最大的国家。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D.随着国家信用体系的建设,公民不仅将拥有统一的社会信用代码,到2017年,还会有一个集合</a:t>
            </a:r>
            <a:r>
              <a:rPr dirty="0"/>
              <a:t/>
            </a:r>
            <a:br>
              <a:rPr dirty="0"/>
            </a:br>
            <a:r>
              <a:rPr lang="zh-CN" altLang="en-US" sz="1530" kern="0" dirty="0" smtClean="0">
                <a:solidFill>
                  <a:srgbClr val="000000"/>
                </a:solidFill>
                <a:latin typeface="Times New Roman" pitchFamily="65" charset="-122"/>
                <a:ea typeface="宋体" pitchFamily="65" charset="-122"/>
              </a:rPr>
              <a:t>金融、工商登记、税收缴纳、交通违章等的统一平台建成,实现信息资源共享。</a:t>
            </a:r>
            <a:endParaRPr lang="zh-CN" altLang="en-US" dirty="0"/>
          </a:p>
        </p:txBody>
      </p:sp>
      <p:sp>
        <p:nvSpPr>
          <p:cNvPr id="3" name="TextBox 2"/>
          <p:cNvSpPr txBox="1"/>
          <p:nvPr/>
        </p:nvSpPr>
        <p:spPr>
          <a:xfrm>
            <a:off x="539750" y="434896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B.成分残缺,“我市老龄化速度加快”应改为“我市人口老龄化速度加快”;搭配</a:t>
            </a:r>
            <a:r>
              <a:rPr dirty="0"/>
              <a:t/>
            </a:r>
            <a:br>
              <a:rPr dirty="0"/>
            </a:br>
            <a:r>
              <a:rPr lang="zh-CN" altLang="en-US" sz="1530" kern="0" dirty="0" smtClean="0">
                <a:solidFill>
                  <a:srgbClr val="000000"/>
                </a:solidFill>
                <a:latin typeface="Times New Roman" pitchFamily="65" charset="-122"/>
                <a:ea typeface="宋体" pitchFamily="65" charset="-122"/>
              </a:rPr>
              <a:t>不当,最后一个分句应改为“老龄人口比例高于全国平均水平”。C.不合逻辑,“铁路运营里</a:t>
            </a:r>
            <a:r>
              <a:rPr dirty="0"/>
              <a:t/>
            </a:r>
            <a:br>
              <a:rPr dirty="0"/>
            </a:br>
            <a:r>
              <a:rPr lang="zh-CN" altLang="en-US" sz="1530" kern="0" dirty="0" smtClean="0">
                <a:solidFill>
                  <a:srgbClr val="000000"/>
                </a:solidFill>
                <a:latin typeface="Times New Roman" pitchFamily="65" charset="-122"/>
                <a:ea typeface="宋体" pitchFamily="65" charset="-122"/>
              </a:rPr>
              <a:t>程已突破10万公里,其中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在建规模1.2万公里”中,“在建规模”不应包括在“运营里程”</a:t>
            </a:r>
            <a:r>
              <a:rPr dirty="0"/>
              <a:t/>
            </a:r>
            <a:br>
              <a:rPr dirty="0"/>
            </a:br>
            <a:r>
              <a:rPr lang="zh-CN" altLang="en-US" sz="1530" kern="0" dirty="0" smtClean="0">
                <a:solidFill>
                  <a:srgbClr val="000000"/>
                </a:solidFill>
                <a:latin typeface="Times New Roman" pitchFamily="65" charset="-122"/>
                <a:ea typeface="宋体" pitchFamily="65" charset="-122"/>
              </a:rPr>
              <a:t>里。D.结构混乱,“有一个</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平台”和“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的统一平台建成”两个句子杂糅,可删去“建</a:t>
            </a:r>
            <a:r>
              <a:rPr dirty="0"/>
              <a:t/>
            </a:r>
            <a:br>
              <a:rPr dirty="0"/>
            </a:br>
            <a:r>
              <a:rPr lang="zh-CN" altLang="en-US" sz="1530" kern="0" dirty="0" smtClean="0">
                <a:solidFill>
                  <a:srgbClr val="000000"/>
                </a:solidFill>
                <a:latin typeface="Times New Roman" pitchFamily="65" charset="-122"/>
                <a:ea typeface="宋体" pitchFamily="65" charset="-122"/>
              </a:rPr>
              <a:t>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27591"/>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1.(2015安徽,17)下列各句中,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A.具有自动化生产、智能识别和系统操控等功能的工业机器人,正成为国内不少装备制造企</a:t>
            </a:r>
            <a:r>
              <a:rPr dirty="0"/>
              <a:t/>
            </a:r>
            <a:br>
              <a:rPr dirty="0"/>
            </a:br>
            <a:r>
              <a:rPr lang="zh-CN" altLang="en-US" sz="1530" kern="0" dirty="0" smtClean="0">
                <a:solidFill>
                  <a:srgbClr val="000000"/>
                </a:solidFill>
                <a:latin typeface="Times New Roman" pitchFamily="65" charset="-122"/>
                <a:ea typeface="宋体" pitchFamily="65" charset="-122"/>
              </a:rPr>
              <a:t>业提高生产效率、解决人力成本上涨的利器。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B.如何引导有运动天赋的青少年热爱并且投身于滑雪运动,从而培养这些青少年对滑雪运动</a:t>
            </a:r>
            <a:r>
              <a:rPr dirty="0"/>
              <a:t/>
            </a:r>
            <a:br>
              <a:rPr dirty="0"/>
            </a:br>
            <a:r>
              <a:rPr lang="zh-CN" altLang="en-US" sz="1530" kern="0" dirty="0" smtClean="0">
                <a:solidFill>
                  <a:srgbClr val="000000"/>
                </a:solidFill>
                <a:latin typeface="Times New Roman" pitchFamily="65" charset="-122"/>
                <a:ea typeface="宋体" pitchFamily="65" charset="-122"/>
              </a:rPr>
              <a:t>的兴趣,是北京冬奥申委正在关注的问题。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C.要深化对南极地区海冰融化现象和南极上空大气运动过程的认识,就必须扩大科学考察区</a:t>
            </a:r>
            <a:r>
              <a:rPr dirty="0"/>
              <a:t/>
            </a:r>
            <a:br>
              <a:rPr dirty="0"/>
            </a:br>
            <a:r>
              <a:rPr lang="zh-CN" altLang="en-US" sz="1530" kern="0" dirty="0" smtClean="0">
                <a:solidFill>
                  <a:srgbClr val="000000"/>
                </a:solidFill>
                <a:latin typeface="Times New Roman" pitchFamily="65" charset="-122"/>
                <a:ea typeface="宋体" pitchFamily="65" charset="-122"/>
              </a:rPr>
              <a:t>域,加强科研观测精度,改进实验设计方法。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D.各级各类学校应高度重视校园网络平台建设,着力培养一批熟悉网络技术、业务精湛的老</a:t>
            </a:r>
            <a:r>
              <a:rPr dirty="0"/>
              <a:t/>
            </a:r>
            <a:br>
              <a:rPr dirty="0"/>
            </a:br>
            <a:r>
              <a:rPr lang="zh-CN" altLang="en-US" sz="1530" kern="0" dirty="0" smtClean="0">
                <a:solidFill>
                  <a:srgbClr val="000000"/>
                </a:solidFill>
                <a:latin typeface="Times New Roman" pitchFamily="65" charset="-122"/>
                <a:ea typeface="宋体" pitchFamily="65" charset="-122"/>
              </a:rPr>
              <a:t>师,以便扎实有效地开展网络教育教学工作。</a:t>
            </a:r>
            <a:endParaRPr lang="zh-CN" altLang="en-US" dirty="0"/>
          </a:p>
        </p:txBody>
      </p:sp>
      <p:sp>
        <p:nvSpPr>
          <p:cNvPr id="3" name="TextBox 2"/>
          <p:cNvSpPr txBox="1"/>
          <p:nvPr/>
        </p:nvSpPr>
        <p:spPr>
          <a:xfrm>
            <a:off x="428596" y="991377"/>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9060101010101" pitchFamily="49" charset="-122"/>
                <a:ea typeface="黑体" panose="02010609060101010101" pitchFamily="49" charset="-122"/>
                <a:sym typeface="+mn-ea"/>
              </a:rPr>
              <a:t>C组  教师专用题组</a:t>
            </a:r>
          </a:p>
        </p:txBody>
      </p:sp>
      <p:sp>
        <p:nvSpPr>
          <p:cNvPr id="4" name="TextBox 2"/>
          <p:cNvSpPr txBox="1"/>
          <p:nvPr/>
        </p:nvSpPr>
        <p:spPr>
          <a:xfrm>
            <a:off x="539750" y="477759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A.成分残缺,“人力成本上涨”后应加“问题”。B.语序不当,应将“对滑雪运动</a:t>
            </a:r>
            <a:r>
              <a:rPr dirty="0"/>
              <a:t/>
            </a:r>
            <a:br>
              <a:rPr dirty="0"/>
            </a:br>
            <a:r>
              <a:rPr lang="zh-CN" altLang="en-US" sz="1530" kern="0" dirty="0" smtClean="0">
                <a:solidFill>
                  <a:srgbClr val="000000"/>
                </a:solidFill>
                <a:latin typeface="Times New Roman" pitchFamily="65" charset="-122"/>
                <a:ea typeface="宋体" pitchFamily="65" charset="-122"/>
              </a:rPr>
              <a:t>的兴趣”与“热爱并且投身于滑雪运动”调换位置,“引导”与“培养”调换位置。C.搭配</a:t>
            </a:r>
            <a:r>
              <a:rPr dirty="0"/>
              <a:t/>
            </a:r>
            <a:br>
              <a:rPr dirty="0"/>
            </a:br>
            <a:r>
              <a:rPr lang="zh-CN" altLang="en-US" sz="1530" kern="0" dirty="0" smtClean="0">
                <a:solidFill>
                  <a:srgbClr val="000000"/>
                </a:solidFill>
                <a:latin typeface="Times New Roman" pitchFamily="65" charset="-122"/>
                <a:ea typeface="宋体" pitchFamily="65" charset="-122"/>
              </a:rPr>
              <a:t>不当,应将“加强”改为“提高”。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16909"/>
            <a:ext cx="8127000" cy="48026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1.(2018课标全国Ⅱ,17—19)阅读下面的文字,回答问题。(9分)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戏曲既需传承也需创新,这是业内的基本共识。然而,近年来由于一些创新尝试未收到理想效</a:t>
            </a:r>
            <a:r>
              <a:rPr sz="1500" dirty="0"/>
              <a:t/>
            </a:r>
            <a:br>
              <a:rPr sz="1500" dirty="0"/>
            </a:br>
            <a:r>
              <a:rPr lang="zh-CN" altLang="en-US" sz="1500" kern="0" dirty="0" smtClean="0">
                <a:solidFill>
                  <a:srgbClr val="000000"/>
                </a:solidFill>
                <a:latin typeface="Times New Roman" pitchFamily="65" charset="-122"/>
                <a:ea typeface="宋体" pitchFamily="65" charset="-122"/>
              </a:rPr>
              <a:t>果,有人就将创新和继承对立起来,认为戏曲不必创新。尤其是昆曲等戏曲艺术进入世界非物</a:t>
            </a:r>
            <a:r>
              <a:rPr sz="1500" dirty="0"/>
              <a:t/>
            </a:r>
            <a:br>
              <a:rPr sz="1500" dirty="0"/>
            </a:br>
            <a:r>
              <a:rPr lang="zh-CN" altLang="en-US" sz="1500" kern="0" dirty="0" smtClean="0">
                <a:solidFill>
                  <a:srgbClr val="000000"/>
                </a:solidFill>
                <a:latin typeface="Times New Roman" pitchFamily="65" charset="-122"/>
                <a:ea typeface="宋体" pitchFamily="65" charset="-122"/>
              </a:rPr>
              <a:t>质文化遗产名录之后,创新在某些人那里几乎成了贬义词。(　　　　)。随着时代的发展变</a:t>
            </a:r>
            <a:r>
              <a:rPr sz="1500" dirty="0"/>
              <a:t/>
            </a:r>
            <a:br>
              <a:rPr sz="1500" dirty="0"/>
            </a:br>
            <a:r>
              <a:rPr lang="zh-CN" altLang="en-US" sz="1500" kern="0" dirty="0" smtClean="0">
                <a:solidFill>
                  <a:srgbClr val="000000"/>
                </a:solidFill>
                <a:latin typeface="Times New Roman" pitchFamily="65" charset="-122"/>
                <a:ea typeface="宋体" pitchFamily="65" charset="-122"/>
              </a:rPr>
              <a:t>化,戏曲艺术不断被赋予新的内涵。如果一直固守原有形态,只强调复制和模仿,戏曲恐怕早在</a:t>
            </a:r>
            <a:r>
              <a:rPr sz="1500" dirty="0"/>
              <a:t/>
            </a:r>
            <a:br>
              <a:rPr sz="1500" dirty="0"/>
            </a:br>
            <a:r>
              <a:rPr lang="zh-CN" altLang="en-US" sz="1500" kern="0" dirty="0" smtClean="0">
                <a:solidFill>
                  <a:srgbClr val="000000"/>
                </a:solidFill>
                <a:latin typeface="Times New Roman" pitchFamily="65" charset="-122"/>
                <a:ea typeface="宋体" pitchFamily="65" charset="-122"/>
              </a:rPr>
              <a:t>数百年前就</a:t>
            </a:r>
            <a:r>
              <a:rPr lang="zh-CN" altLang="en-US" sz="1500" u="sng" kern="0"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了。突破前人、大胆创新,这是各个时代取得伟大成就的艺术家的共</a:t>
            </a:r>
            <a:r>
              <a:rPr sz="1500" dirty="0"/>
              <a:t/>
            </a:r>
            <a:br>
              <a:rPr sz="1500" dirty="0"/>
            </a:br>
            <a:r>
              <a:rPr lang="zh-CN" altLang="en-US" sz="1500" kern="0" dirty="0" smtClean="0">
                <a:solidFill>
                  <a:srgbClr val="000000"/>
                </a:solidFill>
                <a:latin typeface="Times New Roman" pitchFamily="65" charset="-122"/>
                <a:ea typeface="宋体" pitchFamily="65" charset="-122"/>
              </a:rPr>
              <a:t>性。诚如某戏剧评论家所言,没有一位</a:t>
            </a:r>
            <a:r>
              <a:rPr lang="zh-CN" altLang="en-US" sz="1500" u="sng" kern="0"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的京剧名伶是靠模仿或重复而成就自己的。</a:t>
            </a:r>
            <a:r>
              <a:rPr sz="1500" dirty="0"/>
              <a:t/>
            </a:r>
            <a:br>
              <a:rPr sz="1500" dirty="0"/>
            </a:br>
            <a:r>
              <a:rPr lang="zh-CN" altLang="en-US" sz="1500" kern="0" dirty="0" smtClean="0">
                <a:solidFill>
                  <a:srgbClr val="000000"/>
                </a:solidFill>
                <a:latin typeface="Times New Roman" pitchFamily="65" charset="-122"/>
                <a:ea typeface="宋体" pitchFamily="65" charset="-122"/>
              </a:rPr>
              <a:t>京剧大师梅兰芳,以坚定的信念和博大的胸怀为京剧改革作出巨大贡献。他眼界开阔,</a:t>
            </a:r>
            <a:r>
              <a:rPr lang="zh-CN" altLang="en-US" sz="1500" u="sng" kern="0" dirty="0" smtClean="0">
                <a:solidFill>
                  <a:srgbClr val="000000"/>
                </a:solidFill>
                <a:latin typeface="Times New Roman" pitchFamily="65" charset="-122"/>
                <a:ea typeface="宋体" pitchFamily="65" charset="-122"/>
              </a:rPr>
              <a:t>　　    </a:t>
            </a:r>
            <a:r>
              <a:rPr sz="1500" dirty="0"/>
              <a:t/>
            </a:r>
            <a:br>
              <a:rPr sz="1500" dirty="0"/>
            </a:br>
            <a:r>
              <a:rPr lang="zh-CN" altLang="en-US" sz="1500" u="sng" kern="0"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,除唱腔、表演技巧之外,还从化妆、灯光、服装、舞蹈、剧目创作等多个方面进行了大量</a:t>
            </a:r>
            <a:r>
              <a:rPr sz="1500" dirty="0"/>
              <a:t/>
            </a:r>
            <a:br>
              <a:rPr sz="1500" dirty="0"/>
            </a:br>
            <a:r>
              <a:rPr lang="zh-CN" altLang="en-US" sz="1500" kern="0" dirty="0" smtClean="0">
                <a:solidFill>
                  <a:srgbClr val="000000"/>
                </a:solidFill>
                <a:latin typeface="Times New Roman" pitchFamily="65" charset="-122"/>
                <a:ea typeface="宋体" pitchFamily="65" charset="-122"/>
              </a:rPr>
              <a:t>的探索,可谓“剧剧有创新,剧剧有新腔”。尚小云、荀慧生、于连泉等人,也是因为具有超越</a:t>
            </a:r>
            <a:r>
              <a:rPr sz="1500" dirty="0"/>
              <a:t/>
            </a:r>
            <a:br>
              <a:rPr sz="1500" dirty="0"/>
            </a:br>
            <a:r>
              <a:rPr lang="zh-CN" altLang="en-US" sz="1500" kern="0" dirty="0" smtClean="0">
                <a:solidFill>
                  <a:srgbClr val="000000"/>
                </a:solidFill>
                <a:latin typeface="Times New Roman" pitchFamily="65" charset="-122"/>
                <a:ea typeface="宋体" pitchFamily="65" charset="-122"/>
              </a:rPr>
              <a:t>前人的理想和切实的努力,不满足于停留在雷池之内</a:t>
            </a:r>
            <a:r>
              <a:rPr lang="zh-CN" altLang="en-US" sz="1500" u="sng" kern="0"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,才能够在强大的保守情绪的笼</a:t>
            </a:r>
            <a:r>
              <a:rPr sz="1500" dirty="0"/>
              <a:t/>
            </a:r>
            <a:br>
              <a:rPr sz="1500" dirty="0"/>
            </a:br>
            <a:r>
              <a:rPr lang="zh-CN" altLang="en-US" sz="1500" kern="0" dirty="0" smtClean="0">
                <a:solidFill>
                  <a:srgbClr val="000000"/>
                </a:solidFill>
                <a:latin typeface="Times New Roman" pitchFamily="65" charset="-122"/>
                <a:ea typeface="宋体" pitchFamily="65" charset="-122"/>
              </a:rPr>
              <a:t>罩下突破藩篱,从而成为新流派的创始人。当然,戏曲的创新必须以传承为基础,是传承中的创</a:t>
            </a:r>
            <a:r>
              <a:rPr sz="1500" dirty="0"/>
              <a:t/>
            </a:r>
            <a:br>
              <a:rPr sz="1500" dirty="0"/>
            </a:br>
            <a:r>
              <a:rPr lang="zh-CN" altLang="en-US" sz="1500" kern="0" dirty="0" smtClean="0">
                <a:solidFill>
                  <a:srgbClr val="000000"/>
                </a:solidFill>
                <a:latin typeface="Times New Roman" pitchFamily="65" charset="-122"/>
                <a:ea typeface="宋体" pitchFamily="65" charset="-122"/>
              </a:rPr>
              <a:t>新,</a:t>
            </a:r>
            <a:r>
              <a:rPr lang="zh-CN" altLang="en-US" sz="1500" u="sng" kern="0" dirty="0" smtClean="0">
                <a:solidFill>
                  <a:srgbClr val="000000"/>
                </a:solidFill>
                <a:latin typeface="Times New Roman" pitchFamily="65" charset="-122"/>
                <a:ea typeface="宋体" pitchFamily="65" charset="-122"/>
              </a:rPr>
              <a:t>而不是眼花缭乱甚至任性妄为的创新,才能探索出一条能够被大多数观众接受的创新之路</a:t>
            </a:r>
            <a:endParaRPr lang="en-US" altLang="zh-CN" sz="1500"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u="sng" kern="0" dirty="0" smtClean="0">
                <a:solidFill>
                  <a:srgbClr val="000000"/>
                </a:solidFill>
                <a:latin typeface="Times New Roman" pitchFamily="65" charset="-122"/>
                <a:ea typeface="宋体" pitchFamily="65" charset="-122"/>
              </a:rPr>
              <a:t>来。</a:t>
            </a:r>
            <a:endParaRPr lang="zh-CN" altLang="en-US" sz="1500" dirty="0" smtClean="0"/>
          </a:p>
        </p:txBody>
      </p:sp>
      <p:sp>
        <p:nvSpPr>
          <p:cNvPr id="3" name="TextBox 11"/>
          <p:cNvSpPr txBox="1"/>
          <p:nvPr/>
        </p:nvSpPr>
        <p:spPr>
          <a:xfrm>
            <a:off x="2285984" y="848501"/>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2.(2015四川,4)下列各句中,没有语病的一项是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A.首届“书香之家”颁奖典礼,是设在杜甫草堂古色古香的仰止堂举行的,当场揭晓了书香家</a:t>
            </a:r>
            <a:r>
              <a:rPr dirty="0"/>
              <a:t/>
            </a:r>
            <a:br>
              <a:rPr dirty="0"/>
            </a:br>
            <a:r>
              <a:rPr lang="zh-CN" altLang="en-US" sz="1530" kern="0" dirty="0" smtClean="0">
                <a:solidFill>
                  <a:srgbClr val="000000"/>
                </a:solidFill>
                <a:latin typeface="Times New Roman" pitchFamily="65" charset="-122"/>
                <a:ea typeface="宋体" pitchFamily="65" charset="-122"/>
              </a:rPr>
              <a:t>庭、书香校园、书香企业、书香社区等获奖名单。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B.专家强调,必须牢固树立保护生态环境就是保护生产力的理念,形成绿水青山也是金山银山</a:t>
            </a:r>
            <a:r>
              <a:rPr dirty="0"/>
              <a:t/>
            </a:r>
            <a:br>
              <a:rPr dirty="0"/>
            </a:br>
            <a:r>
              <a:rPr lang="zh-CN" altLang="en-US" sz="1530" kern="0" dirty="0" smtClean="0">
                <a:solidFill>
                  <a:srgbClr val="000000"/>
                </a:solidFill>
                <a:latin typeface="Times New Roman" pitchFamily="65" charset="-122"/>
                <a:ea typeface="宋体" pitchFamily="65" charset="-122"/>
              </a:rPr>
              <a:t>的生态意识,构建与生态文明相适应的发展模式。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C.市旅游局要求各风景区进一步加强对景区厕所、停车场的建设和管理,整治和引导不文明</a:t>
            </a:r>
            <a:r>
              <a:rPr dirty="0"/>
              <a:t/>
            </a:r>
            <a:br>
              <a:rPr dirty="0"/>
            </a:br>
            <a:r>
              <a:rPr lang="zh-CN" altLang="en-US" sz="1530" kern="0" dirty="0" smtClean="0">
                <a:solidFill>
                  <a:srgbClr val="000000"/>
                </a:solidFill>
                <a:latin typeface="Times New Roman" pitchFamily="65" charset="-122"/>
                <a:ea typeface="宋体" pitchFamily="65" charset="-122"/>
              </a:rPr>
              <a:t>旅游的各种顽疾和陋习,有效提升景区的服务水平。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D.《四川省农村扶贫开发条例》是首次四川针对贫困人群制定的地方性法规,将精准扶贫确</a:t>
            </a:r>
            <a:r>
              <a:rPr dirty="0"/>
              <a:t/>
            </a:r>
            <a:br>
              <a:rPr dirty="0"/>
            </a:br>
            <a:r>
              <a:rPr lang="zh-CN" altLang="en-US" sz="1530" kern="0" dirty="0" smtClean="0">
                <a:solidFill>
                  <a:srgbClr val="000000"/>
                </a:solidFill>
                <a:latin typeface="Times New Roman" pitchFamily="65" charset="-122"/>
                <a:ea typeface="宋体" pitchFamily="65" charset="-122"/>
              </a:rPr>
              <a:t>定为重要原则,从最贫困村户入手,让老乡过上好日子。</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A.句式杂糅,“颁奖典礼,是在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举行的”和“颁奖典礼,设在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”杂糅。C.搭</a:t>
            </a:r>
            <a:r>
              <a:rPr dirty="0"/>
              <a:t/>
            </a:r>
            <a:br>
              <a:rPr dirty="0"/>
            </a:br>
            <a:r>
              <a:rPr lang="zh-CN" altLang="en-US" sz="1530" kern="0" dirty="0" smtClean="0">
                <a:solidFill>
                  <a:srgbClr val="000000"/>
                </a:solidFill>
                <a:latin typeface="Times New Roman" pitchFamily="65" charset="-122"/>
                <a:ea typeface="宋体" pitchFamily="65" charset="-122"/>
              </a:rPr>
              <a:t>配不当,“引导”和“顽疾和陋习”不搭配。D.语序不当,“首次”应放在“针对”之前。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3.(2015福建,17)下面的文字有一处语病,请写出序号并加以修改。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①某科学研究所后院有座坟,②坟前竖着一块纪念碑,③碑上用中英文镌刻着“谨纪念为生命</a:t>
            </a:r>
            <a:r>
              <a:rPr dirty="0"/>
              <a:t/>
            </a:r>
            <a:br>
              <a:rPr dirty="0"/>
            </a:br>
            <a:r>
              <a:rPr lang="zh-CN" altLang="en-US" sz="1530" kern="0" dirty="0" smtClean="0">
                <a:solidFill>
                  <a:srgbClr val="000000"/>
                </a:solidFill>
                <a:latin typeface="Times New Roman" pitchFamily="65" charset="-122"/>
                <a:ea typeface="宋体" pitchFamily="65" charset="-122"/>
              </a:rPr>
              <a:t>科学研究而献身的实验动物”的铭文。④善待实验动物的尊严,是科学工作者的责任。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(1)有语病的一处的序号:</a:t>
            </a: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(2)修改:</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40000" y="292020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(1)④　(2)把“善待”改为“维护”(或删去“的尊严”)    </a:t>
            </a:r>
            <a:endParaRPr lang="zh-CN" altLang="en-US" dirty="0"/>
          </a:p>
        </p:txBody>
      </p:sp>
      <p:sp>
        <p:nvSpPr>
          <p:cNvPr id="4" name="TextBox 3"/>
          <p:cNvSpPr txBox="1"/>
          <p:nvPr/>
        </p:nvSpPr>
        <p:spPr>
          <a:xfrm>
            <a:off x="539750" y="3403084"/>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“善待”与“尊严”搭配不当。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4.(2014广东,3)下列句子中,</a:t>
            </a:r>
            <a:r>
              <a:rPr lang="zh-CN" altLang="en-US" sz="1530" u="sng" kern="0" dirty="0" smtClean="0">
                <a:solidFill>
                  <a:srgbClr val="000000"/>
                </a:solidFill>
                <a:latin typeface="Times New Roman" pitchFamily="65" charset="-122"/>
                <a:ea typeface="宋体" pitchFamily="65" charset="-122"/>
              </a:rPr>
              <a:t>没有语病</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A.贝母是一种多年生草本植物,因其鳞茎具有止咳化痰、清热散结的神奇功效,常常采集起来,</a:t>
            </a:r>
            <a:r>
              <a:rPr dirty="0"/>
              <a:t/>
            </a:r>
            <a:br>
              <a:rPr dirty="0"/>
            </a:br>
            <a:r>
              <a:rPr lang="zh-CN" altLang="en-US" sz="1530" kern="0" dirty="0" smtClean="0">
                <a:solidFill>
                  <a:srgbClr val="000000"/>
                </a:solidFill>
                <a:latin typeface="Times New Roman" pitchFamily="65" charset="-122"/>
                <a:ea typeface="宋体" pitchFamily="65" charset="-122"/>
              </a:rPr>
              <a:t>加工成药材。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B.此次《环境保护法》修订,历时两年,前后经过了多次审议,如今终于定稿,在环境优先于经</a:t>
            </a:r>
            <a:r>
              <a:rPr dirty="0"/>
              <a:t/>
            </a:r>
            <a:br>
              <a:rPr dirty="0"/>
            </a:br>
            <a:r>
              <a:rPr lang="zh-CN" altLang="en-US" sz="1530" kern="0" dirty="0" smtClean="0">
                <a:solidFill>
                  <a:srgbClr val="000000"/>
                </a:solidFill>
                <a:latin typeface="Times New Roman" pitchFamily="65" charset="-122"/>
                <a:ea typeface="宋体" pitchFamily="65" charset="-122"/>
              </a:rPr>
              <a:t>济的原则上已达成一致并写入法律。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C.一段时间以来,汉字书写大赛、非遗保护等文化现象引人注目,传统文化的重要性已越来越</a:t>
            </a:r>
            <a:r>
              <a:rPr dirty="0"/>
              <a:t/>
            </a:r>
            <a:br>
              <a:rPr dirty="0"/>
            </a:br>
            <a:r>
              <a:rPr lang="zh-CN" altLang="en-US" sz="1530" kern="0" dirty="0" smtClean="0">
                <a:solidFill>
                  <a:srgbClr val="000000"/>
                </a:solidFill>
                <a:latin typeface="Times New Roman" pitchFamily="65" charset="-122"/>
                <a:ea typeface="宋体" pitchFamily="65" charset="-122"/>
              </a:rPr>
              <a:t>为国人所认知。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D.马尔克斯的一生充满传奇色彩,他不仅是魔幻现实主义文学的集大成者以及拉美“文学爆</a:t>
            </a:r>
            <a:r>
              <a:rPr dirty="0"/>
              <a:t/>
            </a:r>
            <a:br>
              <a:rPr dirty="0"/>
            </a:br>
            <a:r>
              <a:rPr lang="zh-CN" altLang="en-US" sz="1530" kern="0" dirty="0" smtClean="0">
                <a:solidFill>
                  <a:srgbClr val="000000"/>
                </a:solidFill>
                <a:latin typeface="Times New Roman" pitchFamily="65" charset="-122"/>
                <a:ea typeface="宋体" pitchFamily="65" charset="-122"/>
              </a:rPr>
              <a:t>炸”的先驱,还是记者、作家以及电影工作者。</a:t>
            </a:r>
            <a:endParaRPr lang="zh-CN" altLang="en-US" dirty="0"/>
          </a:p>
        </p:txBody>
      </p:sp>
      <p:sp>
        <p:nvSpPr>
          <p:cNvPr id="3" name="TextBox 2"/>
          <p:cNvSpPr txBox="1"/>
          <p:nvPr/>
        </p:nvSpPr>
        <p:spPr>
          <a:xfrm>
            <a:off x="539750" y="442040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A.偷换主语,应改为“常常被采集起来”。B.成分残缺,应该是“在环境优先于经</a:t>
            </a:r>
            <a:r>
              <a:rPr dirty="0"/>
              <a:t/>
            </a:r>
            <a:br>
              <a:rPr dirty="0"/>
            </a:br>
            <a:r>
              <a:rPr lang="zh-CN" altLang="en-US" sz="1530" kern="0" dirty="0" smtClean="0">
                <a:solidFill>
                  <a:srgbClr val="000000"/>
                </a:solidFill>
                <a:latin typeface="Times New Roman" pitchFamily="65" charset="-122"/>
                <a:ea typeface="宋体" pitchFamily="65" charset="-122"/>
              </a:rPr>
              <a:t>济的原则问题上已达成一致并将这一原则写入法律”。D.递进关系语序不当,应为“他不仅</a:t>
            </a:r>
            <a:r>
              <a:rPr dirty="0"/>
              <a:t/>
            </a:r>
            <a:br>
              <a:rPr dirty="0"/>
            </a:br>
            <a:r>
              <a:rPr lang="zh-CN" altLang="en-US" sz="1530" kern="0" dirty="0" smtClean="0">
                <a:solidFill>
                  <a:srgbClr val="000000"/>
                </a:solidFill>
                <a:latin typeface="Times New Roman" pitchFamily="65" charset="-122"/>
                <a:ea typeface="宋体" pitchFamily="65" charset="-122"/>
              </a:rPr>
              <a:t>是记者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,还是魔幻现实主义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先驱”。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5.(2014大纲全国,3)下列各句中,没有语病的一句是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A.有的人看够了城市的繁华,喜欢到一些人迹罕至的地方去游玩,但这是有风险的,近年来已经</a:t>
            </a:r>
            <a:r>
              <a:rPr dirty="0"/>
              <a:t/>
            </a:r>
            <a:br>
              <a:rPr dirty="0"/>
            </a:br>
            <a:r>
              <a:rPr lang="zh-CN" altLang="en-US" sz="1530" kern="0" dirty="0" smtClean="0">
                <a:solidFill>
                  <a:srgbClr val="000000"/>
                </a:solidFill>
                <a:latin typeface="Times New Roman" pitchFamily="65" charset="-122"/>
                <a:ea typeface="宋体" pitchFamily="65" charset="-122"/>
              </a:rPr>
              <a:t>发生了多次背包客被困野山的案情。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B.他家离铁路不远,小时候常常去看火车玩儿,火车每当鸣着汽笛从他身边飞驰而过时,他就很</a:t>
            </a:r>
            <a:r>
              <a:rPr dirty="0"/>
              <a:t/>
            </a:r>
            <a:br>
              <a:rPr dirty="0"/>
            </a:br>
            <a:r>
              <a:rPr lang="zh-CN" altLang="en-US" sz="1530" kern="0" dirty="0" smtClean="0">
                <a:solidFill>
                  <a:srgbClr val="000000"/>
                </a:solidFill>
                <a:latin typeface="Times New Roman" pitchFamily="65" charset="-122"/>
                <a:ea typeface="宋体" pitchFamily="65" charset="-122"/>
              </a:rPr>
              <a:t>兴奋,觉得自己也被赋予了一种力量。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C.新“旅游法”的颁布实施,让很多旅行社必须面对新规定带来的各种新问题,不少旅行社正</a:t>
            </a:r>
            <a:r>
              <a:rPr dirty="0"/>
              <a:t/>
            </a:r>
            <a:br>
              <a:rPr dirty="0"/>
            </a:br>
            <a:r>
              <a:rPr lang="zh-CN" altLang="en-US" sz="1530" kern="0" dirty="0" smtClean="0">
                <a:solidFill>
                  <a:srgbClr val="000000"/>
                </a:solidFill>
                <a:latin typeface="Times New Roman" pitchFamily="65" charset="-122"/>
                <a:ea typeface="宋体" pitchFamily="65" charset="-122"/>
              </a:rPr>
              <a:t>从过去拼价格向未来拼服务转型的阵痛。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D.哈大高铁施行新的运行计划后,哈尔滨至北京、上海等地的部分列车也将进一步压缩运行</a:t>
            </a:r>
            <a:r>
              <a:rPr dirty="0"/>
              <a:t/>
            </a:r>
            <a:br>
              <a:rPr dirty="0"/>
            </a:br>
            <a:r>
              <a:rPr lang="zh-CN" altLang="en-US" sz="1530" kern="0" dirty="0" smtClean="0">
                <a:solidFill>
                  <a:srgbClr val="000000"/>
                </a:solidFill>
                <a:latin typeface="Times New Roman" pitchFamily="65" charset="-122"/>
                <a:ea typeface="宋体" pitchFamily="65" charset="-122"/>
              </a:rPr>
              <a:t>时间,为广大旅客快捷出行提供更多选择。</a:t>
            </a:r>
            <a:endParaRPr lang="zh-CN" altLang="en-US" dirty="0"/>
          </a:p>
        </p:txBody>
      </p:sp>
      <p:sp>
        <p:nvSpPr>
          <p:cNvPr id="3" name="TextBox 2"/>
          <p:cNvSpPr txBox="1"/>
          <p:nvPr/>
        </p:nvSpPr>
        <p:spPr>
          <a:xfrm>
            <a:off x="539750" y="434896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A.搭配不当。“发生”“多次”和“案情”不搭配,“多次”改为“多起”,“案</a:t>
            </a:r>
            <a:r>
              <a:rPr dirty="0"/>
              <a:t/>
            </a:r>
            <a:br>
              <a:rPr dirty="0"/>
            </a:br>
            <a:r>
              <a:rPr lang="zh-CN" altLang="en-US" sz="1530" kern="0" dirty="0" smtClean="0">
                <a:solidFill>
                  <a:srgbClr val="000000"/>
                </a:solidFill>
                <a:latin typeface="Times New Roman" pitchFamily="65" charset="-122"/>
                <a:ea typeface="宋体" pitchFamily="65" charset="-122"/>
              </a:rPr>
              <a:t>情”改为“案件”。B.语序不当。应该把“每当”放在第二个“火车”之前。C.成分残</a:t>
            </a:r>
            <a:r>
              <a:rPr dirty="0"/>
              <a:t/>
            </a:r>
            <a:br>
              <a:rPr dirty="0"/>
            </a:br>
            <a:r>
              <a:rPr lang="zh-CN" altLang="en-US" sz="1530" kern="0" dirty="0" smtClean="0">
                <a:solidFill>
                  <a:srgbClr val="000000"/>
                </a:solidFill>
                <a:latin typeface="Times New Roman" pitchFamily="65" charset="-122"/>
                <a:ea typeface="宋体" pitchFamily="65" charset="-122"/>
              </a:rPr>
              <a:t>缺。“从过去拼价格向未来拼服务转型的阵痛”的中心语是“阵痛”,“阵痛”之前缺少谓</a:t>
            </a:r>
            <a:r>
              <a:rPr dirty="0"/>
              <a:t/>
            </a:r>
            <a:br>
              <a:rPr dirty="0"/>
            </a:br>
            <a:r>
              <a:rPr lang="zh-CN" altLang="en-US" sz="1530" kern="0" dirty="0" smtClean="0">
                <a:solidFill>
                  <a:srgbClr val="000000"/>
                </a:solidFill>
                <a:latin typeface="Times New Roman" pitchFamily="65" charset="-122"/>
                <a:ea typeface="宋体" pitchFamily="65" charset="-122"/>
              </a:rPr>
              <a:t>语动词,可在“旅行社正”后加“承受”或“经历”等动词。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6.(2014江西,4)下列各句中,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A.中心思想是针对文章的整体内容而言的,要求具有较高的分析概括能力和准确的语言表达</a:t>
            </a:r>
            <a:r>
              <a:rPr dirty="0"/>
              <a:t/>
            </a:r>
            <a:br>
              <a:rPr dirty="0"/>
            </a:br>
            <a:r>
              <a:rPr lang="zh-CN" altLang="en-US" sz="1530" kern="0" dirty="0" smtClean="0">
                <a:solidFill>
                  <a:srgbClr val="000000"/>
                </a:solidFill>
                <a:latin typeface="Times New Roman" pitchFamily="65" charset="-122"/>
                <a:ea typeface="宋体" pitchFamily="65" charset="-122"/>
              </a:rPr>
              <a:t>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B.虽然有国家资源作支撑,但面临重重困难,国有企业能取得现在这样的成绩,确实可说堪称不</a:t>
            </a:r>
            <a:r>
              <a:rPr dirty="0"/>
              <a:t/>
            </a:r>
            <a:br>
              <a:rPr dirty="0"/>
            </a:br>
            <a:r>
              <a:rPr lang="zh-CN" altLang="en-US" sz="1530" kern="0" dirty="0" smtClean="0">
                <a:solidFill>
                  <a:srgbClr val="000000"/>
                </a:solidFill>
                <a:latin typeface="Times New Roman" pitchFamily="65" charset="-122"/>
                <a:ea typeface="宋体" pitchFamily="65" charset="-122"/>
              </a:rPr>
              <a:t>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C.大庆石化总公司的老少职工们同台竞赛,年轻职工积极踊跃,老年职工更是不让须眉。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D.通过捐款、创办公益基金的方式回馈社会,不是企业家的法定义务,可提倡而不宜强制。</a:t>
            </a:r>
            <a:endParaRPr lang="zh-CN" altLang="en-US" dirty="0"/>
          </a:p>
        </p:txBody>
      </p:sp>
      <p:sp>
        <p:nvSpPr>
          <p:cNvPr id="3" name="TextBox 2"/>
          <p:cNvSpPr txBox="1"/>
          <p:nvPr/>
        </p:nvSpPr>
        <p:spPr>
          <a:xfrm>
            <a:off x="539750" y="363458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A.搭配不当,主语“中心思想”与谓语部分“要求具有较高的分析概括能力和准</a:t>
            </a:r>
            <a:r>
              <a:rPr dirty="0"/>
              <a:t/>
            </a:r>
            <a:br>
              <a:rPr dirty="0"/>
            </a:br>
            <a:r>
              <a:rPr lang="zh-CN" altLang="en-US" sz="1530" kern="0" dirty="0" smtClean="0">
                <a:solidFill>
                  <a:srgbClr val="000000"/>
                </a:solidFill>
                <a:latin typeface="Times New Roman" pitchFamily="65" charset="-122"/>
                <a:ea typeface="宋体" pitchFamily="65" charset="-122"/>
              </a:rPr>
              <a:t>确的语言表达能力”搭配不当。B.成分赘余,“堪称”解释为“可以称作;称得上”,与“可</a:t>
            </a:r>
            <a:r>
              <a:rPr dirty="0"/>
              <a:t/>
            </a:r>
            <a:br>
              <a:rPr dirty="0"/>
            </a:br>
            <a:r>
              <a:rPr lang="zh-CN" altLang="en-US" sz="1530" kern="0" dirty="0" smtClean="0">
                <a:solidFill>
                  <a:srgbClr val="000000"/>
                </a:solidFill>
                <a:latin typeface="Times New Roman" pitchFamily="65" charset="-122"/>
                <a:ea typeface="宋体" pitchFamily="65" charset="-122"/>
              </a:rPr>
              <a:t>说”重复。C.不合逻辑,“老年职工”指年龄大的职工,“须眉”指男子,二者相比较,不合逻</a:t>
            </a:r>
            <a:r>
              <a:rPr dirty="0"/>
              <a:t/>
            </a:r>
            <a:br>
              <a:rPr dirty="0"/>
            </a:br>
            <a:r>
              <a:rPr lang="zh-CN" altLang="en-US" sz="1530" kern="0" dirty="0" smtClean="0">
                <a:solidFill>
                  <a:srgbClr val="000000"/>
                </a:solidFill>
                <a:latin typeface="Times New Roman" pitchFamily="65" charset="-122"/>
                <a:ea typeface="宋体" pitchFamily="65" charset="-122"/>
              </a:rPr>
              <a:t>辑,应为“老年职工更是不让年轻职工”。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7.(2014安徽,18)下面文字中有三处语病和一处标点符号使用错误,请写出相应句子的序号,并</a:t>
            </a:r>
            <a:r>
              <a:rPr dirty="0"/>
              <a:t/>
            </a:r>
            <a:br>
              <a:rPr dirty="0"/>
            </a:br>
            <a:r>
              <a:rPr lang="zh-CN" altLang="en-US" sz="1530" kern="0" dirty="0" smtClean="0">
                <a:solidFill>
                  <a:srgbClr val="000000"/>
                </a:solidFill>
                <a:latin typeface="Times New Roman" pitchFamily="65" charset="-122"/>
                <a:ea typeface="宋体" pitchFamily="65" charset="-122"/>
              </a:rPr>
              <a:t>对错误加以修改。(4分)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①“全国国民阅读调查”由中国新闻出版研究院组织开展的调查项目,到目前为止已经开展</a:t>
            </a:r>
            <a:r>
              <a:rPr dirty="0"/>
              <a:t/>
            </a:r>
            <a:br>
              <a:rPr dirty="0"/>
            </a:br>
            <a:r>
              <a:rPr lang="zh-CN" altLang="en-US" sz="1530" kern="0" dirty="0" smtClean="0">
                <a:solidFill>
                  <a:srgbClr val="000000"/>
                </a:solidFill>
                <a:latin typeface="Times New Roman" pitchFamily="65" charset="-122"/>
                <a:ea typeface="宋体" pitchFamily="65" charset="-122"/>
              </a:rPr>
              <a:t>了11次。②中国新闻出版研究院去年在全国七十多个城市进行了入户问卷调查,收回有效问</a:t>
            </a:r>
            <a:r>
              <a:rPr dirty="0"/>
              <a:t/>
            </a:r>
            <a:br>
              <a:rPr dirty="0"/>
            </a:br>
            <a:r>
              <a:rPr lang="zh-CN" altLang="en-US" sz="1530" kern="0" dirty="0" smtClean="0">
                <a:solidFill>
                  <a:srgbClr val="000000"/>
                </a:solidFill>
                <a:latin typeface="Times New Roman" pitchFamily="65" charset="-122"/>
                <a:ea typeface="宋体" pitchFamily="65" charset="-122"/>
              </a:rPr>
              <a:t>卷40 600份。③在第19个“世界读书日”来临之际,该院发布了“2013年全国国民阅读调查</a:t>
            </a:r>
            <a:r>
              <a:rPr dirty="0"/>
              <a:t/>
            </a:r>
            <a:br>
              <a:rPr dirty="0"/>
            </a:br>
            <a:r>
              <a:rPr lang="zh-CN" altLang="en-US" sz="1530" kern="0" dirty="0" smtClean="0">
                <a:solidFill>
                  <a:srgbClr val="000000"/>
                </a:solidFill>
                <a:latin typeface="Times New Roman" pitchFamily="65" charset="-122"/>
                <a:ea typeface="宋体" pitchFamily="65" charset="-122"/>
              </a:rPr>
              <a:t>报告”。④报告显示,2013年我国成年国民人均纸质图书的阅读量为4.77本,与2012年的4.39</a:t>
            </a:r>
            <a:r>
              <a:rPr dirty="0"/>
              <a:t/>
            </a:r>
            <a:br>
              <a:rPr dirty="0"/>
            </a:br>
            <a:r>
              <a:rPr lang="zh-CN" altLang="en-US" sz="1530" kern="0" dirty="0" smtClean="0">
                <a:solidFill>
                  <a:srgbClr val="000000"/>
                </a:solidFill>
                <a:latin typeface="Times New Roman" pitchFamily="65" charset="-122"/>
                <a:ea typeface="宋体" pitchFamily="65" charset="-122"/>
              </a:rPr>
              <a:t>本相比,增加了0.38本。⑤报告中值得注意的是,约90%以上的人表示“看完电子书就不再买</a:t>
            </a:r>
            <a:r>
              <a:rPr dirty="0"/>
              <a:t/>
            </a:r>
            <a:br>
              <a:rPr dirty="0"/>
            </a:br>
            <a:r>
              <a:rPr lang="zh-CN" altLang="en-US" sz="1530" kern="0" dirty="0" smtClean="0">
                <a:solidFill>
                  <a:srgbClr val="000000"/>
                </a:solidFill>
                <a:latin typeface="Times New Roman" pitchFamily="65" charset="-122"/>
                <a:ea typeface="宋体" pitchFamily="65" charset="-122"/>
              </a:rPr>
              <a:t>纸质书”,这一比例较上一年有所上升。⑥报告还显示,成年国民人均电子书的阅读量有所增</a:t>
            </a:r>
            <a:r>
              <a:rPr dirty="0"/>
              <a:t/>
            </a:r>
            <a:br>
              <a:rPr dirty="0"/>
            </a:br>
            <a:r>
              <a:rPr lang="zh-CN" altLang="en-US" sz="1530" kern="0" dirty="0" smtClean="0">
                <a:solidFill>
                  <a:srgbClr val="000000"/>
                </a:solidFill>
                <a:latin typeface="Times New Roman" pitchFamily="65" charset="-122"/>
                <a:ea typeface="宋体" pitchFamily="65" charset="-122"/>
              </a:rPr>
              <a:t>加,而报刊的阅读率明显减少。</a:t>
            </a:r>
            <a:endParaRPr lang="zh-CN" altLang="en-US" dirty="0"/>
          </a:p>
        </p:txBody>
      </p:sp>
      <p:graphicFrame>
        <p:nvGraphicFramePr>
          <p:cNvPr id="3" name="表格 2"/>
          <p:cNvGraphicFramePr>
            <a:graphicFrameLocks noGrp="1"/>
          </p:cNvGraphicFramePr>
          <p:nvPr/>
        </p:nvGraphicFramePr>
        <p:xfrm>
          <a:off x="539750" y="4260340"/>
          <a:ext cx="7740000" cy="2171700"/>
        </p:xfrm>
        <a:graphic>
          <a:graphicData uri="http://schemas.openxmlformats.org/drawingml/2006/table">
            <a:tbl>
              <a:tblPr/>
              <a:tblGrid>
                <a:gridCol w="3870000"/>
                <a:gridCol w="3870000"/>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序　号</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修　改</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r>
            </a:tbl>
          </a:graphicData>
        </a:graphic>
      </p:graphicFrame>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00034"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t>
            </a:r>
            <a:endParaRPr lang="zh-CN" altLang="en-US" dirty="0"/>
          </a:p>
        </p:txBody>
      </p:sp>
      <p:graphicFrame>
        <p:nvGraphicFramePr>
          <p:cNvPr id="3" name="表格 3"/>
          <p:cNvGraphicFramePr>
            <a:graphicFrameLocks noGrp="1"/>
          </p:cNvGraphicFramePr>
          <p:nvPr/>
        </p:nvGraphicFramePr>
        <p:xfrm>
          <a:off x="540000" y="1433808"/>
          <a:ext cx="7740000" cy="1866600"/>
        </p:xfrm>
        <a:graphic>
          <a:graphicData uri="http://schemas.openxmlformats.org/drawingml/2006/table">
            <a:tbl>
              <a:tblPr/>
              <a:tblGrid>
                <a:gridCol w="3870000"/>
                <a:gridCol w="3870000"/>
              </a:tblGrid>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序　号</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修　改</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①</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在“由”前加“是”</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③</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后一组引号改为书名号</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⑤</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删去“以上”</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⑥</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“减少”改为“下降”</a:t>
                      </a:r>
                    </a:p>
                  </a:txBody>
                  <a:tcPr marL="45720" marR="45720"/>
                </a:tc>
              </a:tr>
            </a:tbl>
          </a:graphicData>
        </a:graphic>
      </p:graphicFrame>
      <p:sp>
        <p:nvSpPr>
          <p:cNvPr id="4" name="TextBox 2"/>
          <p:cNvSpPr txBox="1"/>
          <p:nvPr/>
        </p:nvSpPr>
        <p:spPr>
          <a:xfrm>
            <a:off x="539750" y="356314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①成分残缺,缺谓语动词“是”,补出“是”后,“‘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的调查项目”结构才</a:t>
            </a:r>
            <a:r>
              <a:rPr dirty="0"/>
              <a:t/>
            </a:r>
            <a:br>
              <a:rPr dirty="0"/>
            </a:br>
            <a:r>
              <a:rPr lang="zh-CN" altLang="en-US" sz="1530" kern="0" dirty="0" smtClean="0">
                <a:solidFill>
                  <a:srgbClr val="000000"/>
                </a:solidFill>
                <a:latin typeface="Times New Roman" pitchFamily="65" charset="-122"/>
                <a:ea typeface="宋体" pitchFamily="65" charset="-122"/>
              </a:rPr>
              <a:t>完整。③“2013年全国国民阅读调查报告”是重要文件名,应该用书名号。⑤“约90%以</a:t>
            </a:r>
            <a:r>
              <a:rPr dirty="0"/>
              <a:t/>
            </a:r>
            <a:br>
              <a:rPr dirty="0"/>
            </a:br>
            <a:r>
              <a:rPr lang="zh-CN" altLang="en-US" sz="1530" kern="0" dirty="0" smtClean="0">
                <a:solidFill>
                  <a:srgbClr val="000000"/>
                </a:solidFill>
                <a:latin typeface="Times New Roman" pitchFamily="65" charset="-122"/>
                <a:ea typeface="宋体" pitchFamily="65" charset="-122"/>
              </a:rPr>
              <a:t>上”同时用了“约”“以上”,不合逻辑。⑥“减少”与“阅读率”不搭配。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8.(2011江苏,2)下列各句中,</a:t>
            </a:r>
            <a:r>
              <a:rPr lang="zh-CN" altLang="en-US" sz="1530" u="sng" kern="0" dirty="0" smtClean="0">
                <a:solidFill>
                  <a:srgbClr val="000000"/>
                </a:solidFill>
                <a:latin typeface="Times New Roman" pitchFamily="65" charset="-122"/>
                <a:ea typeface="宋体" pitchFamily="65" charset="-122"/>
              </a:rPr>
              <a:t>没有语病</a:t>
            </a:r>
            <a:r>
              <a:rPr lang="zh-CN" altLang="en-US" sz="1530" kern="0" dirty="0" smtClean="0">
                <a:solidFill>
                  <a:srgbClr val="000000"/>
                </a:solidFill>
                <a:latin typeface="Times New Roman" pitchFamily="65" charset="-122"/>
                <a:ea typeface="宋体" pitchFamily="65" charset="-122"/>
              </a:rPr>
              <a:t>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A.不断改善并切实保障民生,才能真正保持社会的和谐与稳定,进一步提高国民的幸福指数,实</a:t>
            </a:r>
            <a:r>
              <a:rPr dirty="0"/>
              <a:t/>
            </a:r>
            <a:br>
              <a:rPr dirty="0"/>
            </a:br>
            <a:r>
              <a:rPr lang="zh-CN" altLang="en-US" sz="1530" kern="0" dirty="0" smtClean="0">
                <a:solidFill>
                  <a:srgbClr val="000000"/>
                </a:solidFill>
                <a:latin typeface="Times New Roman" pitchFamily="65" charset="-122"/>
                <a:ea typeface="宋体" pitchFamily="65" charset="-122"/>
              </a:rPr>
              <a:t>现长治久安的目标。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B.所谓“生态自觉”,其要义固然包含了对生态的反省,但更重要的是对人在世界中的地位,以</a:t>
            </a:r>
            <a:r>
              <a:rPr dirty="0"/>
              <a:t/>
            </a:r>
            <a:br>
              <a:rPr dirty="0"/>
            </a:br>
            <a:r>
              <a:rPr lang="zh-CN" altLang="en-US" sz="1530" kern="0" dirty="0" smtClean="0">
                <a:solidFill>
                  <a:srgbClr val="000000"/>
                </a:solidFill>
                <a:latin typeface="Times New Roman" pitchFamily="65" charset="-122"/>
                <a:ea typeface="宋体" pitchFamily="65" charset="-122"/>
              </a:rPr>
              <a:t>及人的行为合理性的反省。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C.目前,我国是联合国“人类非物质文化遗产名录”中入选项目最多的国家,这一成绩主要靠</a:t>
            </a:r>
            <a:r>
              <a:rPr dirty="0"/>
              <a:t/>
            </a:r>
            <a:br>
              <a:rPr dirty="0"/>
            </a:br>
            <a:r>
              <a:rPr lang="zh-CN" altLang="en-US" sz="1530" kern="0" dirty="0" smtClean="0">
                <a:solidFill>
                  <a:srgbClr val="000000"/>
                </a:solidFill>
                <a:latin typeface="Times New Roman" pitchFamily="65" charset="-122"/>
                <a:ea typeface="宋体" pitchFamily="65" charset="-122"/>
              </a:rPr>
              <a:t>的是社会各界的共同努力取得的。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D.为纪念建党90周年,“唱支山歌给党听”歌咏比赛将于7月1日举行,届时校长和其他学校领</a:t>
            </a:r>
            <a:r>
              <a:rPr dirty="0"/>
              <a:t/>
            </a:r>
            <a:br>
              <a:rPr dirty="0"/>
            </a:br>
            <a:r>
              <a:rPr lang="zh-CN" altLang="en-US" sz="1530" kern="0" dirty="0" smtClean="0">
                <a:solidFill>
                  <a:srgbClr val="000000"/>
                </a:solidFill>
                <a:latin typeface="Times New Roman" pitchFamily="65" charset="-122"/>
                <a:ea typeface="宋体" pitchFamily="65" charset="-122"/>
              </a:rPr>
              <a:t>导也将登台参加比赛。</a:t>
            </a:r>
            <a:endParaRPr lang="zh-CN" altLang="en-US" dirty="0"/>
          </a:p>
        </p:txBody>
      </p:sp>
      <p:sp>
        <p:nvSpPr>
          <p:cNvPr id="3" name="TextBox 2"/>
          <p:cNvSpPr txBox="1"/>
          <p:nvPr/>
        </p:nvSpPr>
        <p:spPr>
          <a:xfrm>
            <a:off x="53975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A.语序不当,“不断改善”与“切实保障”应调换顺序;“进一步提高</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指数”</a:t>
            </a:r>
            <a:r>
              <a:rPr dirty="0"/>
              <a:t/>
            </a:r>
            <a:br>
              <a:rPr dirty="0"/>
            </a:br>
            <a:r>
              <a:rPr lang="zh-CN" altLang="en-US" sz="1530" kern="0" dirty="0" smtClean="0">
                <a:solidFill>
                  <a:srgbClr val="000000"/>
                </a:solidFill>
                <a:latin typeface="Times New Roman" pitchFamily="65" charset="-122"/>
                <a:ea typeface="宋体" pitchFamily="65" charset="-122"/>
              </a:rPr>
              <a:t>应放到“才能真正保持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”的前面。C.结构混乱,将“靠的”或“取得的”删掉一处。D.</a:t>
            </a:r>
            <a:r>
              <a:rPr dirty="0"/>
              <a:t/>
            </a:r>
            <a:br>
              <a:rPr dirty="0"/>
            </a:br>
            <a:r>
              <a:rPr lang="zh-CN" altLang="en-US" sz="1530" kern="0" dirty="0" smtClean="0">
                <a:solidFill>
                  <a:srgbClr val="000000"/>
                </a:solidFill>
                <a:latin typeface="Times New Roman" pitchFamily="65" charset="-122"/>
                <a:ea typeface="宋体" pitchFamily="65" charset="-122"/>
              </a:rPr>
              <a:t>表意不明,“其他学校领导”有歧义,可将“其他”放到“学校”之后。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9.(2009江苏,2)下列各句中,</a:t>
            </a:r>
            <a:r>
              <a:rPr lang="zh-CN" altLang="en-US" sz="1530" u="sng" kern="0" dirty="0" smtClean="0">
                <a:solidFill>
                  <a:srgbClr val="000000"/>
                </a:solidFill>
                <a:latin typeface="Times New Roman" pitchFamily="65" charset="-122"/>
                <a:ea typeface="宋体" pitchFamily="65" charset="-122"/>
              </a:rPr>
              <a:t>没有语病</a:t>
            </a:r>
            <a:r>
              <a:rPr lang="zh-CN" altLang="en-US" sz="1530" kern="0" dirty="0" smtClean="0">
                <a:solidFill>
                  <a:srgbClr val="000000"/>
                </a:solidFill>
                <a:latin typeface="Times New Roman" pitchFamily="65" charset="-122"/>
                <a:ea typeface="宋体" pitchFamily="65" charset="-122"/>
              </a:rPr>
              <a:t>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A.随着全球气温升高,飓风、洪水、干旱等极端气象事件的频率和强度正在增加,气候变暖已</a:t>
            </a:r>
            <a:r>
              <a:rPr dirty="0"/>
              <a:t/>
            </a:r>
            <a:br>
              <a:rPr dirty="0"/>
            </a:br>
            <a:r>
              <a:rPr lang="zh-CN" altLang="en-US" sz="1530" kern="0" dirty="0" smtClean="0">
                <a:solidFill>
                  <a:srgbClr val="000000"/>
                </a:solidFill>
                <a:latin typeface="Times New Roman" pitchFamily="65" charset="-122"/>
                <a:ea typeface="宋体" pitchFamily="65" charset="-122"/>
              </a:rPr>
              <a:t>成为全人类必须共同面对的挑战。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B.对“80后”作家来说,存在的最大问题就是要克服彼此间的</a:t>
            </a:r>
            <a:r>
              <a:rPr lang="en-US" altLang="zh-CN" sz="1530"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同质化倾向,张扬自己的艺术个</a:t>
            </a:r>
            <a:r>
              <a:rPr dirty="0"/>
              <a:t/>
            </a:r>
            <a:br>
              <a:rPr dirty="0"/>
            </a:br>
            <a:r>
              <a:rPr lang="zh-CN" altLang="en-US" sz="1530" kern="0" dirty="0" smtClean="0">
                <a:solidFill>
                  <a:srgbClr val="000000"/>
                </a:solidFill>
                <a:latin typeface="Times New Roman" pitchFamily="65" charset="-122"/>
                <a:ea typeface="宋体" pitchFamily="65" charset="-122"/>
              </a:rPr>
              <a:t>性才是他们的发展之路。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C.尽管国际金融危机的影响还在蔓延,但随着一系列经济刺激计划的逐步落实,中国经济出现</a:t>
            </a:r>
            <a:r>
              <a:rPr dirty="0"/>
              <a:t/>
            </a:r>
            <a:br>
              <a:rPr dirty="0"/>
            </a:br>
            <a:r>
              <a:rPr lang="zh-CN" altLang="en-US" sz="1530" kern="0" dirty="0" smtClean="0">
                <a:solidFill>
                  <a:srgbClr val="000000"/>
                </a:solidFill>
                <a:latin typeface="Times New Roman" pitchFamily="65" charset="-122"/>
                <a:ea typeface="宋体" pitchFamily="65" charset="-122"/>
              </a:rPr>
              <a:t>回暖迹象,人们对经济复苏的信心开始回升。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D.由于青少年心智尚未成熟,好奇心又强,对事物缺乏分辨力,容易被大众媒介中的不良信息诱</a:t>
            </a:r>
            <a:r>
              <a:rPr dirty="0"/>
              <a:t/>
            </a:r>
            <a:br>
              <a:rPr dirty="0"/>
            </a:br>
            <a:r>
              <a:rPr lang="zh-CN" altLang="en-US" sz="1530" kern="0" dirty="0" smtClean="0">
                <a:solidFill>
                  <a:srgbClr val="000000"/>
                </a:solidFill>
                <a:latin typeface="Times New Roman" pitchFamily="65" charset="-122"/>
                <a:ea typeface="宋体" pitchFamily="65" charset="-122"/>
              </a:rPr>
              <a:t>导,从而产生思想上、行为上的偏差。</a:t>
            </a:r>
            <a:endParaRPr lang="zh-CN" altLang="en-US" dirty="0"/>
          </a:p>
        </p:txBody>
      </p:sp>
      <p:sp>
        <p:nvSpPr>
          <p:cNvPr id="3" name="TextBox 2"/>
          <p:cNvSpPr txBox="1"/>
          <p:nvPr/>
        </p:nvSpPr>
        <p:spPr>
          <a:xfrm>
            <a:off x="53975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A.搭配不当,“频率”与“增加”不能搭配。B.句式杂糅,应删除“要克服”或</a:t>
            </a:r>
            <a:r>
              <a:rPr dirty="0"/>
              <a:t/>
            </a:r>
            <a:br>
              <a:rPr dirty="0"/>
            </a:br>
            <a:r>
              <a:rPr lang="zh-CN" altLang="en-US" sz="1530" kern="0" dirty="0" smtClean="0">
                <a:solidFill>
                  <a:srgbClr val="000000"/>
                </a:solidFill>
                <a:latin typeface="Times New Roman" pitchFamily="65" charset="-122"/>
                <a:ea typeface="宋体" pitchFamily="65" charset="-122"/>
              </a:rPr>
              <a:t>“存在的最大问题就是”。D.成分残缺,可将“青少年”调至“容易”前作主语。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10.(2008江苏,3)下列各句中,</a:t>
            </a:r>
            <a:r>
              <a:rPr lang="zh-CN" altLang="en-US" sz="1530" u="sng" kern="0" dirty="0" smtClean="0">
                <a:solidFill>
                  <a:srgbClr val="000000"/>
                </a:solidFill>
                <a:latin typeface="Times New Roman" pitchFamily="65" charset="-122"/>
                <a:ea typeface="宋体" pitchFamily="65" charset="-122"/>
              </a:rPr>
              <a:t>没有语病</a:t>
            </a:r>
            <a:r>
              <a:rPr lang="zh-CN" altLang="en-US" sz="1530" kern="0" dirty="0" smtClean="0">
                <a:solidFill>
                  <a:srgbClr val="000000"/>
                </a:solidFill>
                <a:latin typeface="Times New Roman" pitchFamily="65" charset="-122"/>
                <a:ea typeface="宋体" pitchFamily="65" charset="-122"/>
              </a:rPr>
              <a:t>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A.任何一种文明的发展都是与其他文明碰撞、融合、交流的过程,完全封闭的环境不可能带</a:t>
            </a:r>
            <a:r>
              <a:rPr dirty="0"/>
              <a:t/>
            </a:r>
            <a:br>
              <a:rPr dirty="0"/>
            </a:br>
            <a:r>
              <a:rPr lang="zh-CN" altLang="en-US" sz="1530" kern="0" dirty="0" smtClean="0">
                <a:solidFill>
                  <a:srgbClr val="000000"/>
                </a:solidFill>
                <a:latin typeface="Times New Roman" pitchFamily="65" charset="-122"/>
                <a:ea typeface="宋体" pitchFamily="65" charset="-122"/>
              </a:rPr>
              <a:t>来文明的进步,只会导致文明的衰落。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B.推行有偿使用塑料袋,主要是通过经济手段培养人们尽量减少使用塑料袋,这无疑会对减少</a:t>
            </a:r>
            <a:r>
              <a:rPr dirty="0"/>
              <a:t/>
            </a:r>
            <a:br>
              <a:rPr dirty="0"/>
            </a:br>
            <a:r>
              <a:rPr lang="zh-CN" altLang="en-US" sz="1530" kern="0" dirty="0" smtClean="0">
                <a:solidFill>
                  <a:srgbClr val="000000"/>
                </a:solidFill>
                <a:latin typeface="Times New Roman" pitchFamily="65" charset="-122"/>
                <a:ea typeface="宋体" pitchFamily="65" charset="-122"/>
              </a:rPr>
              <a:t>白色污染、净化环境产生积极作用。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C.奥运火炬登顶珠峰,必须克服低温、低压、大风等不利的特殊气候条件,充分考虑登山队员</a:t>
            </a:r>
            <a:r>
              <a:rPr dirty="0"/>
              <a:t/>
            </a:r>
            <a:br>
              <a:rPr dirty="0"/>
            </a:br>
            <a:r>
              <a:rPr lang="zh-CN" altLang="en-US" sz="1530" kern="0" dirty="0" smtClean="0">
                <a:solidFill>
                  <a:srgbClr val="000000"/>
                </a:solidFill>
                <a:latin typeface="Times New Roman" pitchFamily="65" charset="-122"/>
                <a:ea typeface="宋体" pitchFamily="65" charset="-122"/>
              </a:rPr>
              <a:t>登顶时可能遇到的各种困难。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D.将于2013年建成的京沪高速铁路,不仅能使东部地区铁路运输结构得到优化,而且有利于铁</a:t>
            </a:r>
            <a:r>
              <a:rPr dirty="0"/>
              <a:t/>
            </a:r>
            <a:br>
              <a:rPr dirty="0"/>
            </a:br>
            <a:r>
              <a:rPr lang="zh-CN" altLang="en-US" sz="1530" kern="0" dirty="0" smtClean="0">
                <a:solidFill>
                  <a:srgbClr val="000000"/>
                </a:solidFill>
                <a:latin typeface="Times New Roman" pitchFamily="65" charset="-122"/>
                <a:ea typeface="宋体" pitchFamily="65" charset="-122"/>
              </a:rPr>
              <a:t>路运输与其他交通方式形成优势互补。</a:t>
            </a:r>
            <a:r>
              <a:rPr lang="en-US" altLang="zh-CN" sz="1530" kern="0" dirty="0" smtClean="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539750" y="433535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A.语序不当,应将“融合”与“交流”互换位置。B.成分残缺,缺少“培养”的宾</a:t>
            </a:r>
            <a:r>
              <a:rPr dirty="0"/>
              <a:t/>
            </a:r>
            <a:br>
              <a:rPr dirty="0"/>
            </a:br>
            <a:r>
              <a:rPr lang="zh-CN" altLang="en-US" sz="1530" kern="0" dirty="0" smtClean="0">
                <a:solidFill>
                  <a:srgbClr val="000000"/>
                </a:solidFill>
                <a:latin typeface="Times New Roman" pitchFamily="65" charset="-122"/>
                <a:ea typeface="宋体" pitchFamily="65" charset="-122"/>
              </a:rPr>
              <a:t>语中心语,可在“塑料袋”后加“的习惯”。C.动宾搭配不当,“克服”和“条件”不能搭配,</a:t>
            </a:r>
            <a:r>
              <a:rPr dirty="0"/>
              <a:t/>
            </a:r>
            <a:br>
              <a:rPr dirty="0"/>
            </a:br>
            <a:r>
              <a:rPr lang="zh-CN" altLang="en-US" sz="1530" kern="0" dirty="0" smtClean="0">
                <a:solidFill>
                  <a:srgbClr val="000000"/>
                </a:solidFill>
                <a:latin typeface="Times New Roman" pitchFamily="65" charset="-122"/>
                <a:ea typeface="宋体" pitchFamily="65" charset="-122"/>
              </a:rPr>
              <a:t>可将“克服”改为“结合”。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(1)下列在文中括号内补写的语句,最恰当的一项是(3分)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A.当代戏曲的发展,被创新精神的缺失所制约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B.当代戏曲的发展,因创新精神的缺失而被制约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C.创新精神的缺失,制约了当代戏曲的发展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D.创新精神的缺失,对当代戏曲发展起了制约作用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(2)依次填入文中横线上的成语,全都恰当的一项是(3分)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A.寿终正寝　　名噪一时　　兼容并蓄　　照猫画虎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B.无疾而终　　名垂青史　　兼容并蓄　　按图索骥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C.寿终正寝　　名垂青史　　博采众长　　照猫画虎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D.无疾而终　　名噪一时　　博采众长　　按图索骥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11.(2007江苏,3)下列各句中,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A.一代代艺术家通过对中华民族优秀艺术传统的继承、提高、升华,才有了艺术新形式、审</a:t>
            </a:r>
            <a:r>
              <a:rPr dirty="0"/>
              <a:t/>
            </a:r>
            <a:br>
              <a:rPr dirty="0"/>
            </a:br>
            <a:r>
              <a:rPr lang="zh-CN" altLang="en-US" sz="1530" kern="0" dirty="0" smtClean="0">
                <a:solidFill>
                  <a:srgbClr val="000000"/>
                </a:solidFill>
                <a:latin typeface="Times New Roman" pitchFamily="65" charset="-122"/>
                <a:ea typeface="宋体" pitchFamily="65" charset="-122"/>
              </a:rPr>
              <a:t>美新形态的诞生和发展。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B.国家知识产权局有关负责人认为,国内专利申请的持续快速增长,表明我国公众的专利意识</a:t>
            </a:r>
            <a:r>
              <a:rPr dirty="0"/>
              <a:t/>
            </a:r>
            <a:br>
              <a:rPr dirty="0"/>
            </a:br>
            <a:r>
              <a:rPr lang="zh-CN" altLang="en-US" sz="1530" kern="0" dirty="0" smtClean="0">
                <a:solidFill>
                  <a:srgbClr val="000000"/>
                </a:solidFill>
                <a:latin typeface="Times New Roman" pitchFamily="65" charset="-122"/>
                <a:ea typeface="宋体" pitchFamily="65" charset="-122"/>
              </a:rPr>
              <a:t>和研究开发水平不断提高。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C.苏通大桥建造的初衷是,拉近苏北、苏南的距离,进一步推动江苏省沿江开发战略的实施,具</a:t>
            </a:r>
            <a:r>
              <a:rPr dirty="0"/>
              <a:t/>
            </a:r>
            <a:br>
              <a:rPr dirty="0"/>
            </a:br>
            <a:r>
              <a:rPr lang="zh-CN" altLang="en-US" sz="1530" kern="0" dirty="0" smtClean="0">
                <a:solidFill>
                  <a:srgbClr val="000000"/>
                </a:solidFill>
                <a:latin typeface="Times New Roman" pitchFamily="65" charset="-122"/>
                <a:ea typeface="宋体" pitchFamily="65" charset="-122"/>
              </a:rPr>
              <a:t>有十分重要的意义。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D.全球温室气体减排无论幅度大小,都为减缓地球温度的不断上升和海平面的持续上涨提供</a:t>
            </a:r>
            <a:r>
              <a:rPr dirty="0"/>
              <a:t/>
            </a:r>
            <a:br>
              <a:rPr dirty="0"/>
            </a:br>
            <a:r>
              <a:rPr lang="zh-CN" altLang="en-US" sz="1530" kern="0" dirty="0" smtClean="0">
                <a:solidFill>
                  <a:srgbClr val="000000"/>
                </a:solidFill>
                <a:latin typeface="Times New Roman" pitchFamily="65" charset="-122"/>
                <a:ea typeface="宋体" pitchFamily="65" charset="-122"/>
              </a:rPr>
              <a:t>了可能。</a:t>
            </a:r>
            <a:endParaRPr lang="zh-CN" altLang="en-US" dirty="0"/>
          </a:p>
        </p:txBody>
      </p:sp>
      <p:sp>
        <p:nvSpPr>
          <p:cNvPr id="3" name="TextBox 2"/>
          <p:cNvSpPr txBox="1"/>
          <p:nvPr/>
        </p:nvSpPr>
        <p:spPr>
          <a:xfrm>
            <a:off x="539750" y="434896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A.“一代代艺术家”应放在“通过”的后面,另外,“优秀艺术传统”不能和“提</a:t>
            </a:r>
            <a:r>
              <a:rPr dirty="0"/>
              <a:t/>
            </a:r>
            <a:br>
              <a:rPr dirty="0"/>
            </a:br>
            <a:r>
              <a:rPr lang="zh-CN" altLang="en-US" sz="1530" kern="0" dirty="0" smtClean="0">
                <a:solidFill>
                  <a:srgbClr val="000000"/>
                </a:solidFill>
                <a:latin typeface="Times New Roman" pitchFamily="65" charset="-122"/>
                <a:ea typeface="宋体" pitchFamily="65" charset="-122"/>
              </a:rPr>
              <a:t>高、升华”搭配,可将其改为“发扬光大”。B.搭配不当,“意识”不能与“提高”搭配,可改</a:t>
            </a:r>
            <a:r>
              <a:rPr dirty="0"/>
              <a:t/>
            </a:r>
            <a:br>
              <a:rPr dirty="0"/>
            </a:br>
            <a:r>
              <a:rPr lang="zh-CN" altLang="en-US" sz="1530" kern="0" dirty="0" smtClean="0">
                <a:solidFill>
                  <a:srgbClr val="000000"/>
                </a:solidFill>
                <a:latin typeface="Times New Roman" pitchFamily="65" charset="-122"/>
                <a:ea typeface="宋体" pitchFamily="65" charset="-122"/>
              </a:rPr>
              <a:t>为“表明我国公众的专利意识明显增强,研究开发水平不断提高”。C.将“具有十分重要的</a:t>
            </a:r>
            <a:r>
              <a:rPr dirty="0"/>
              <a:t/>
            </a:r>
            <a:br>
              <a:rPr dirty="0"/>
            </a:br>
            <a:r>
              <a:rPr lang="zh-CN" altLang="en-US" sz="1530" kern="0" dirty="0" smtClean="0">
                <a:solidFill>
                  <a:srgbClr val="000000"/>
                </a:solidFill>
                <a:latin typeface="Times New Roman" pitchFamily="65" charset="-122"/>
                <a:ea typeface="宋体" pitchFamily="65" charset="-122"/>
              </a:rPr>
              <a:t>意义”删去。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12.(2006江苏,4)下列各句中,没有语病的一句是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A.去年入冬以来,少数目无法纪的人,任意偷窃、哄抢电线电缆厂大量物资,损失在百万元以</a:t>
            </a:r>
            <a:r>
              <a:rPr dirty="0"/>
              <a:t/>
            </a:r>
            <a:br>
              <a:rPr dirty="0"/>
            </a:br>
            <a:r>
              <a:rPr lang="zh-CN" altLang="en-US" sz="1530" kern="0" dirty="0" smtClean="0">
                <a:solidFill>
                  <a:srgbClr val="000000"/>
                </a:solidFill>
                <a:latin typeface="Times New Roman" pitchFamily="65" charset="-122"/>
                <a:ea typeface="宋体" pitchFamily="65" charset="-122"/>
              </a:rPr>
              <a:t>上,目前警方已经立案侦查。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B.如何避免比赛过程中出现不合法、不透明的暗箱操作现象,已经成为困扰本届组委会的首</a:t>
            </a:r>
            <a:r>
              <a:rPr dirty="0"/>
              <a:t/>
            </a:r>
            <a:br>
              <a:rPr dirty="0"/>
            </a:br>
            <a:r>
              <a:rPr lang="zh-CN" altLang="en-US" sz="1530" kern="0" dirty="0" smtClean="0">
                <a:solidFill>
                  <a:srgbClr val="000000"/>
                </a:solidFill>
                <a:latin typeface="Times New Roman" pitchFamily="65" charset="-122"/>
                <a:ea typeface="宋体" pitchFamily="65" charset="-122"/>
              </a:rPr>
              <a:t>要问题。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C.建设部要求,各地要把风景名胜资源保护工作放在极其重要的位置,采取切实有效措施,保护</a:t>
            </a:r>
            <a:r>
              <a:rPr dirty="0"/>
              <a:t/>
            </a:r>
            <a:br>
              <a:rPr dirty="0"/>
            </a:br>
            <a:r>
              <a:rPr lang="zh-CN" altLang="en-US" sz="1530" kern="0" dirty="0" smtClean="0">
                <a:solidFill>
                  <a:srgbClr val="000000"/>
                </a:solidFill>
                <a:latin typeface="Times New Roman" pitchFamily="65" charset="-122"/>
                <a:ea typeface="宋体" pitchFamily="65" charset="-122"/>
              </a:rPr>
              <a:t>风景名胜资源的真实性和完整性。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D.地铁紧张施工时,隧道突然发生塌方,工段长俞康华奋不顾身,用身体掩护工友的安全,自己</a:t>
            </a:r>
            <a:r>
              <a:rPr dirty="0"/>
              <a:t/>
            </a:r>
            <a:br>
              <a:rPr dirty="0"/>
            </a:br>
            <a:r>
              <a:rPr lang="zh-CN" altLang="en-US" sz="1530" kern="0" dirty="0" smtClean="0">
                <a:solidFill>
                  <a:srgbClr val="000000"/>
                </a:solidFill>
                <a:latin typeface="Times New Roman" pitchFamily="65" charset="-122"/>
                <a:ea typeface="宋体" pitchFamily="65" charset="-122"/>
              </a:rPr>
              <a:t>却负了重伤。</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A.成分残缺,“损失在百万元以上”的主语不是“少数目无法纪的人”,而是“被</a:t>
            </a:r>
            <a:r>
              <a:rPr dirty="0"/>
              <a:t/>
            </a:r>
            <a:br>
              <a:rPr dirty="0"/>
            </a:br>
            <a:r>
              <a:rPr lang="zh-CN" altLang="en-US" sz="1530" kern="0" dirty="0" smtClean="0">
                <a:solidFill>
                  <a:srgbClr val="000000"/>
                </a:solidFill>
                <a:latin typeface="Times New Roman" pitchFamily="65" charset="-122"/>
                <a:ea typeface="宋体" pitchFamily="65" charset="-122"/>
              </a:rPr>
              <a:t>盗单位”。B.成分赘余,“暗箱操作”即为“不合法、不透明”,因此应删去“不合法、不透</a:t>
            </a:r>
            <a:r>
              <a:rPr dirty="0"/>
              <a:t/>
            </a:r>
            <a:br>
              <a:rPr dirty="0"/>
            </a:br>
            <a:r>
              <a:rPr lang="zh-CN" altLang="en-US" sz="1530" kern="0" dirty="0" smtClean="0">
                <a:solidFill>
                  <a:srgbClr val="000000"/>
                </a:solidFill>
                <a:latin typeface="Times New Roman" pitchFamily="65" charset="-122"/>
                <a:ea typeface="宋体" pitchFamily="65" charset="-122"/>
              </a:rPr>
              <a:t>明的”。D.搭配不当,“掩护”的宾语应该是“工友”不是“安全”,可以删去“的安全”。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13.(2005江苏,4)下列各句中没有语病的一句是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A.人们的悲哀在于,应该珍惜的时候不懂得珍惜,而懂得珍惜的时候却失去了珍惜的机会。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B.这次外出比赛,我一定说服老师和你一起去,这样你就不会太紧张了,可以发挥得更好。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C.“新课标”要求,在教学中,教师的角色要由传统的“满堂灌”向学生学习的参与者和促进</a:t>
            </a:r>
            <a:r>
              <a:rPr dirty="0"/>
              <a:t/>
            </a:r>
            <a:br>
              <a:rPr dirty="0"/>
            </a:br>
            <a:r>
              <a:rPr lang="zh-CN" altLang="en-US" sz="1530" kern="0" dirty="0" smtClean="0">
                <a:solidFill>
                  <a:srgbClr val="000000"/>
                </a:solidFill>
                <a:latin typeface="Times New Roman" pitchFamily="65" charset="-122"/>
                <a:ea typeface="宋体" pitchFamily="65" charset="-122"/>
              </a:rPr>
              <a:t>者转变。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D.很多人利用长假出游,怎样才能避免合法权益不受侵害,有关部门对此作了相关提示。</a:t>
            </a:r>
            <a:endParaRPr lang="zh-CN" altLang="en-US" dirty="0"/>
          </a:p>
        </p:txBody>
      </p:sp>
      <p:sp>
        <p:nvSpPr>
          <p:cNvPr id="3" name="TextBox 2"/>
          <p:cNvSpPr txBox="1"/>
          <p:nvPr/>
        </p:nvSpPr>
        <p:spPr>
          <a:xfrm>
            <a:off x="539750" y="334883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B.歧义,“说服老师和你一起去”有两种理解。C.不合逻辑,“满堂灌”不是角</a:t>
            </a:r>
            <a:r>
              <a:rPr dirty="0"/>
              <a:t/>
            </a:r>
            <a:br>
              <a:rPr dirty="0"/>
            </a:br>
            <a:r>
              <a:rPr lang="zh-CN" altLang="en-US" sz="1530" kern="0" dirty="0" smtClean="0">
                <a:solidFill>
                  <a:srgbClr val="000000"/>
                </a:solidFill>
                <a:latin typeface="Times New Roman" pitchFamily="65" charset="-122"/>
                <a:ea typeface="宋体" pitchFamily="65" charset="-122"/>
              </a:rPr>
              <a:t>色。D.不合逻辑,去掉“不”,或把“避免”改为“使”。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14.(2004江苏,6)下列各句中,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A.有人认为科学家终日埋头科研,不问家事,有点儿不近人情,然而事实却是对这种偏见的最好</a:t>
            </a:r>
            <a:r>
              <a:rPr dirty="0"/>
              <a:t/>
            </a:r>
            <a:br>
              <a:rPr dirty="0"/>
            </a:br>
            <a:r>
              <a:rPr lang="zh-CN" altLang="en-US" sz="1530" kern="0" dirty="0" smtClean="0">
                <a:solidFill>
                  <a:srgbClr val="000000"/>
                </a:solidFill>
                <a:latin typeface="Times New Roman" pitchFamily="65" charset="-122"/>
                <a:ea typeface="宋体" pitchFamily="65" charset="-122"/>
              </a:rPr>
              <a:t>说明。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B.政府执法部门的各种罚款必须依法上缴,不能截留自用,其经费来源只能来自国家财政拨款。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C.黄昏时分,站在山顶远远望去,只见水天相接处一片灯光闪烁,那里就是闻名中外的旅游胜地</a:t>
            </a:r>
            <a:r>
              <a:rPr dirty="0"/>
              <a:t/>
            </a:r>
            <a:br>
              <a:rPr dirty="0"/>
            </a:br>
            <a:r>
              <a:rPr lang="zh-CN" altLang="en-US" sz="1530" kern="0" dirty="0" smtClean="0">
                <a:solidFill>
                  <a:srgbClr val="000000"/>
                </a:solidFill>
                <a:latin typeface="Times New Roman" pitchFamily="65" charset="-122"/>
                <a:ea typeface="宋体" pitchFamily="65" charset="-122"/>
              </a:rPr>
              <a:t>——水乡古镇东平庄。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D.现在许多小学允许学生上课时喝水、上厕所,甚至在老师讲课中插嘴,这些历来被看作违反</a:t>
            </a:r>
            <a:r>
              <a:rPr dirty="0"/>
              <a:t/>
            </a:r>
            <a:br>
              <a:rPr dirty="0"/>
            </a:br>
            <a:r>
              <a:rPr lang="zh-CN" altLang="en-US" sz="1530" kern="0" dirty="0" smtClean="0">
                <a:solidFill>
                  <a:srgbClr val="000000"/>
                </a:solidFill>
                <a:latin typeface="Times New Roman" pitchFamily="65" charset="-122"/>
                <a:ea typeface="宋体" pitchFamily="65" charset="-122"/>
              </a:rPr>
              <a:t>纪律的行为已经得到纠正。</a:t>
            </a:r>
            <a:endParaRPr lang="zh-CN" altLang="en-US" dirty="0"/>
          </a:p>
        </p:txBody>
      </p:sp>
      <p:sp>
        <p:nvSpPr>
          <p:cNvPr id="3" name="TextBox 2"/>
          <p:cNvSpPr txBox="1"/>
          <p:nvPr/>
        </p:nvSpPr>
        <p:spPr>
          <a:xfrm>
            <a:off x="539750" y="398218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A.最后一句语意不明确,“事实”能证明什么,令人费解,应改为“然而事实证明这</a:t>
            </a:r>
            <a:r>
              <a:rPr dirty="0"/>
              <a:t/>
            </a:r>
            <a:br>
              <a:rPr dirty="0"/>
            </a:br>
            <a:r>
              <a:rPr lang="zh-CN" altLang="en-US" sz="1530" kern="0" dirty="0" smtClean="0">
                <a:solidFill>
                  <a:srgbClr val="000000"/>
                </a:solidFill>
                <a:latin typeface="Times New Roman" pitchFamily="65" charset="-122"/>
                <a:ea typeface="宋体" pitchFamily="65" charset="-122"/>
              </a:rPr>
              <a:t>是一种偏见”。B.句式杂糅,“经费来源”与“来自”重复,可把“来自”改为“是”,或去掉</a:t>
            </a:r>
            <a:r>
              <a:rPr dirty="0"/>
              <a:t/>
            </a:r>
            <a:br>
              <a:rPr dirty="0"/>
            </a:br>
            <a:r>
              <a:rPr lang="zh-CN" altLang="en-US" sz="1530" kern="0" dirty="0" smtClean="0">
                <a:solidFill>
                  <a:srgbClr val="000000"/>
                </a:solidFill>
                <a:latin typeface="Times New Roman" pitchFamily="65" charset="-122"/>
                <a:ea typeface="宋体" pitchFamily="65" charset="-122"/>
              </a:rPr>
              <a:t>“来源”。D.“得到纠正”与前文的“允许”矛盾,“得到纠正”的是看法,而非“行为”。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2420137"/>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1.(2018常州一模,2)下列各句中,没有语病的一项是(3分)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A.百年校庆活动中各届校友的捐赠近800万元,募得的款项将全部用于家庭贫困学生的助学基</a:t>
            </a:r>
            <a:r>
              <a:rPr dirty="0"/>
              <a:t/>
            </a:r>
            <a:br>
              <a:rPr dirty="0"/>
            </a:br>
            <a:r>
              <a:rPr lang="zh-CN" altLang="en-US" sz="1530" kern="0" dirty="0" smtClean="0">
                <a:solidFill>
                  <a:srgbClr val="000000"/>
                </a:solidFill>
                <a:latin typeface="Times New Roman" pitchFamily="65" charset="-122"/>
                <a:ea typeface="宋体" pitchFamily="65" charset="-122"/>
              </a:rPr>
              <a:t>金和学习成绩优秀学生的奖学金。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B.随着生活水平的提高,人们有了更高的节日休闲需求,给越来越忙碌的生活增加公共的间歇</a:t>
            </a:r>
            <a:r>
              <a:rPr dirty="0"/>
              <a:t/>
            </a:r>
            <a:br>
              <a:rPr dirty="0"/>
            </a:br>
            <a:r>
              <a:rPr lang="zh-CN" altLang="en-US" sz="1530" kern="0" dirty="0" smtClean="0">
                <a:solidFill>
                  <a:srgbClr val="000000"/>
                </a:solidFill>
                <a:latin typeface="Times New Roman" pitchFamily="65" charset="-122"/>
                <a:ea typeface="宋体" pitchFamily="65" charset="-122"/>
              </a:rPr>
              <a:t>符号,让人在集体氛围的熏陶中实现个体的放松。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C.中国文化史上,像《世说新语》这样好玩的书屈指可数,刘义庆寥寥数语,就把魏晋文人的形</a:t>
            </a:r>
            <a:r>
              <a:rPr dirty="0"/>
              <a:t/>
            </a:r>
            <a:br>
              <a:rPr dirty="0"/>
            </a:br>
            <a:r>
              <a:rPr lang="zh-CN" altLang="en-US" sz="1530" kern="0" dirty="0" smtClean="0">
                <a:solidFill>
                  <a:srgbClr val="000000"/>
                </a:solidFill>
                <a:latin typeface="Times New Roman" pitchFamily="65" charset="-122"/>
                <a:ea typeface="宋体" pitchFamily="65" charset="-122"/>
              </a:rPr>
              <a:t>态活脱脱展现了出来。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D.赛前,几乎没有人怀疑浙港联队不会丢掉这块金牌,就像记者所说,孙杨、徐嘉余、李朱濠,</a:t>
            </a:r>
            <a:r>
              <a:rPr dirty="0"/>
              <a:t/>
            </a:r>
            <a:br>
              <a:rPr dirty="0"/>
            </a:br>
            <a:r>
              <a:rPr lang="zh-CN" altLang="en-US" sz="1530" kern="0" dirty="0" smtClean="0">
                <a:solidFill>
                  <a:srgbClr val="000000"/>
                </a:solidFill>
                <a:latin typeface="Times New Roman" pitchFamily="65" charset="-122"/>
                <a:ea typeface="宋体" pitchFamily="65" charset="-122"/>
              </a:rPr>
              <a:t>把队员的名单一列,就能把对手吓一跳。</a:t>
            </a:r>
            <a:endParaRPr lang="zh-CN" altLang="en-US" dirty="0"/>
          </a:p>
        </p:txBody>
      </p:sp>
      <p:grpSp>
        <p:nvGrpSpPr>
          <p:cNvPr id="5" name="组合 7"/>
          <p:cNvGrpSpPr/>
          <p:nvPr/>
        </p:nvGrpSpPr>
        <p:grpSpPr>
          <a:xfrm>
            <a:off x="3295650" y="919939"/>
            <a:ext cx="2543175" cy="549275"/>
            <a:chOff x="3899266" y="4430468"/>
            <a:chExt cx="1716088" cy="371475"/>
          </a:xfrm>
        </p:grpSpPr>
        <p:pic>
          <p:nvPicPr>
            <p:cNvPr id="6"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7"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8" name="TextBox 11"/>
          <p:cNvSpPr txBox="1"/>
          <p:nvPr/>
        </p:nvSpPr>
        <p:spPr>
          <a:xfrm>
            <a:off x="2235042" y="1484454"/>
            <a:ext cx="4657090" cy="894080"/>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：40</a:t>
            </a:r>
            <a:r>
              <a:rPr lang="en-US" altLang="zh-CN" sz="1400" b="0" dirty="0">
                <a:latin typeface="黑体" panose="02010609060101010101" pitchFamily="49" charset="-122"/>
                <a:ea typeface="黑体" panose="02010609060101010101" pitchFamily="49" charset="-122"/>
                <a:sym typeface="+mn-ea"/>
              </a:rPr>
              <a:t>分钟   分值</a:t>
            </a:r>
            <a:r>
              <a:rPr lang="en-US" altLang="zh-CN" sz="1400" b="0" dirty="0" smtClean="0">
                <a:latin typeface="黑体" panose="02010609060101010101" pitchFamily="49" charset="-122"/>
                <a:ea typeface="黑体" panose="02010609060101010101" pitchFamily="49" charset="-122"/>
                <a:sym typeface="+mn-ea"/>
              </a:rPr>
              <a:t>：36分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9" name="TextBox 2"/>
          <p:cNvSpPr txBox="1"/>
          <p:nvPr/>
        </p:nvSpPr>
        <p:spPr>
          <a:xfrm>
            <a:off x="539750" y="563484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A.搭配不当,“用于”改为“用作”。B.偷换主语,前一分句的主语是“人们”,而</a:t>
            </a:r>
            <a:r>
              <a:rPr dirty="0"/>
              <a:t/>
            </a:r>
            <a:br>
              <a:rPr dirty="0"/>
            </a:br>
            <a:r>
              <a:rPr lang="zh-CN" altLang="en-US" sz="1530" kern="0" dirty="0" smtClean="0">
                <a:solidFill>
                  <a:srgbClr val="000000"/>
                </a:solidFill>
                <a:latin typeface="Times New Roman" pitchFamily="65" charset="-122"/>
                <a:ea typeface="宋体" pitchFamily="65" charset="-122"/>
              </a:rPr>
              <a:t>“给越来越忙碌的生活</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实现个体的放松”的主语应是“节日休闲需求”。D.多重否定</a:t>
            </a:r>
            <a:r>
              <a:rPr dirty="0"/>
              <a:t/>
            </a:r>
            <a:br>
              <a:rPr dirty="0"/>
            </a:br>
            <a:r>
              <a:rPr lang="zh-CN" altLang="en-US" sz="1530" kern="0" dirty="0" smtClean="0">
                <a:solidFill>
                  <a:srgbClr val="000000"/>
                </a:solidFill>
                <a:latin typeface="Times New Roman" pitchFamily="65" charset="-122"/>
                <a:ea typeface="宋体" pitchFamily="65" charset="-122"/>
              </a:rPr>
              <a:t>不当,应把句子中的“不”去掉。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2.(2018苏锡常镇四市二模,2)下列各句中,没有语病的一句是(3分)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A.2017年中国工程院的新晋外籍院士,除比尔·盖茨外,还有英国皇家工程院院长安道琳等一批</a:t>
            </a:r>
            <a:r>
              <a:rPr dirty="0"/>
              <a:t/>
            </a:r>
            <a:br>
              <a:rPr dirty="0"/>
            </a:br>
            <a:r>
              <a:rPr lang="zh-CN" altLang="en-US" sz="1530" kern="0" dirty="0" smtClean="0">
                <a:solidFill>
                  <a:srgbClr val="000000"/>
                </a:solidFill>
                <a:latin typeface="Times New Roman" pitchFamily="65" charset="-122"/>
                <a:ea typeface="宋体" pitchFamily="65" charset="-122"/>
              </a:rPr>
              <a:t>具有国际影响力的“大咖”也获此殊荣。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B.经历了三个月在中日韩各地打三十场正式比赛,柯洁熬了过来,最终夺得了第21届“三星车</a:t>
            </a:r>
            <a:r>
              <a:rPr dirty="0"/>
              <a:t/>
            </a:r>
            <a:br>
              <a:rPr dirty="0"/>
            </a:br>
            <a:r>
              <a:rPr lang="zh-CN" altLang="en-US" sz="1530" kern="0" dirty="0" smtClean="0">
                <a:solidFill>
                  <a:srgbClr val="000000"/>
                </a:solidFill>
                <a:latin typeface="Times New Roman" pitchFamily="65" charset="-122"/>
                <a:ea typeface="宋体" pitchFamily="65" charset="-122"/>
              </a:rPr>
              <a:t>险杯”冠军。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C.调查结果显示,八成德国人认为“中国制造”是“德国制造”的对手,但仅有11%的德国消</a:t>
            </a:r>
            <a:r>
              <a:rPr dirty="0"/>
              <a:t/>
            </a:r>
            <a:br>
              <a:rPr dirty="0"/>
            </a:br>
            <a:r>
              <a:rPr lang="zh-CN" altLang="en-US" sz="1530" kern="0" dirty="0" smtClean="0">
                <a:solidFill>
                  <a:srgbClr val="000000"/>
                </a:solidFill>
                <a:latin typeface="Times New Roman" pitchFamily="65" charset="-122"/>
                <a:ea typeface="宋体" pitchFamily="65" charset="-122"/>
              </a:rPr>
              <a:t>费者拒绝中国产品。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D.适应现代社会的发展,在中华民族复兴过程中真正起到促进作用,是确定某种传统文化是否</a:t>
            </a:r>
            <a:r>
              <a:rPr dirty="0"/>
              <a:t/>
            </a:r>
            <a:br>
              <a:rPr dirty="0"/>
            </a:br>
            <a:r>
              <a:rPr lang="zh-CN" altLang="en-US" sz="1530" kern="0" dirty="0" smtClean="0">
                <a:solidFill>
                  <a:srgbClr val="000000"/>
                </a:solidFill>
                <a:latin typeface="Times New Roman" pitchFamily="65" charset="-122"/>
                <a:ea typeface="宋体" pitchFamily="65" charset="-122"/>
              </a:rPr>
              <a:t>优秀的重要标准。</a:t>
            </a:r>
            <a:endParaRPr lang="zh-CN" altLang="en-US" dirty="0"/>
          </a:p>
        </p:txBody>
      </p:sp>
      <p:sp>
        <p:nvSpPr>
          <p:cNvPr id="3" name="TextBox 2"/>
          <p:cNvSpPr txBox="1"/>
          <p:nvPr/>
        </p:nvSpPr>
        <p:spPr>
          <a:xfrm>
            <a:off x="539750" y="433024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A.句式杂糅,可删掉“也获此殊荣”。B.可改为“经历了三个月</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比赛的柯洁,</a:t>
            </a:r>
            <a:r>
              <a:rPr dirty="0"/>
              <a:t/>
            </a:r>
            <a:br>
              <a:rPr dirty="0"/>
            </a:br>
            <a:r>
              <a:rPr lang="zh-CN" altLang="en-US" sz="1530" kern="0" dirty="0" smtClean="0">
                <a:solidFill>
                  <a:srgbClr val="000000"/>
                </a:solidFill>
                <a:latin typeface="Times New Roman" pitchFamily="65" charset="-122"/>
                <a:ea typeface="宋体" pitchFamily="65" charset="-122"/>
              </a:rPr>
              <a:t>最终夺得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冠军”。D.一面对两面,应去掉“是否”。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3.(2018徐州质检,2)下列各句中没有语病的一项是(3分)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A.徐州的煎饼,不仅是一种思乡的情结,更是一种美味,它能让远行在外的游子,梦里想它时也</a:t>
            </a:r>
            <a:r>
              <a:rPr dirty="0"/>
              <a:t/>
            </a:r>
            <a:br>
              <a:rPr dirty="0"/>
            </a:br>
            <a:r>
              <a:rPr lang="zh-CN" altLang="en-US" sz="1530" kern="0" dirty="0" smtClean="0">
                <a:solidFill>
                  <a:srgbClr val="000000"/>
                </a:solidFill>
                <a:latin typeface="Times New Roman" pitchFamily="65" charset="-122"/>
                <a:ea typeface="宋体" pitchFamily="65" charset="-122"/>
              </a:rPr>
              <a:t>不禁口水直流。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B.在发生紧急事件需要直升机救援的情况下,医疗主管部门和军民航的管制部门会遵循生命</a:t>
            </a:r>
            <a:r>
              <a:rPr dirty="0"/>
              <a:t/>
            </a:r>
            <a:br>
              <a:rPr dirty="0"/>
            </a:br>
            <a:r>
              <a:rPr lang="zh-CN" altLang="en-US" sz="1530" kern="0" dirty="0" smtClean="0">
                <a:solidFill>
                  <a:srgbClr val="000000"/>
                </a:solidFill>
                <a:latin typeface="Times New Roman" pitchFamily="65" charset="-122"/>
                <a:ea typeface="宋体" pitchFamily="65" charset="-122"/>
              </a:rPr>
              <a:t>救助黄金原则,30分钟内就能起飞。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C.江浙地区从古至今都是文化大省,这里的文化气息浓郁,书画、书法收藏都比较广泛,收藏书</a:t>
            </a:r>
            <a:r>
              <a:rPr dirty="0"/>
              <a:t/>
            </a:r>
            <a:br>
              <a:rPr dirty="0"/>
            </a:br>
            <a:r>
              <a:rPr lang="zh-CN" altLang="en-US" sz="1530" kern="0" dirty="0" smtClean="0">
                <a:solidFill>
                  <a:srgbClr val="000000"/>
                </a:solidFill>
                <a:latin typeface="Times New Roman" pitchFamily="65" charset="-122"/>
                <a:ea typeface="宋体" pitchFamily="65" charset="-122"/>
              </a:rPr>
              <a:t>画的人也比较多。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D.马拉松组委会特别招募的39名特殊的跑友,除了参赛还会保留相当一部分体力去帮助队员</a:t>
            </a:r>
            <a:r>
              <a:rPr dirty="0"/>
              <a:t/>
            </a:r>
            <a:br>
              <a:rPr dirty="0"/>
            </a:br>
            <a:r>
              <a:rPr lang="zh-CN" altLang="en-US" sz="1530" kern="0" dirty="0" smtClean="0">
                <a:solidFill>
                  <a:srgbClr val="000000"/>
                </a:solidFill>
                <a:latin typeface="Times New Roman" pitchFamily="65" charset="-122"/>
                <a:ea typeface="宋体" pitchFamily="65" charset="-122"/>
              </a:rPr>
              <a:t>处理突发性的伤害事件。</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A.不合逻辑,应将“一种思乡的情结”与“一种美味”对调。B.偷换主语,应在“3</a:t>
            </a:r>
            <a:r>
              <a:rPr dirty="0"/>
              <a:t/>
            </a:r>
            <a:br>
              <a:rPr dirty="0"/>
            </a:br>
            <a:r>
              <a:rPr lang="zh-CN" altLang="en-US" sz="1530" kern="0" dirty="0" smtClean="0">
                <a:solidFill>
                  <a:srgbClr val="000000"/>
                </a:solidFill>
                <a:latin typeface="Times New Roman" pitchFamily="65" charset="-122"/>
                <a:ea typeface="宋体" pitchFamily="65" charset="-122"/>
              </a:rPr>
              <a:t>0分钟内就能起飞”前加主语“直升机”。C.主宾搭配不当,“地区”不能是“大省”。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4.(2018扬州考前调研,2)下列各句中,没有语病的一项是(3分)(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A.近年来中国高铁在海外高歌猛进,凭借高性价比和成功的运营经验,在全球市场接连斩获订</a:t>
            </a:r>
            <a:r>
              <a:rPr dirty="0"/>
              <a:t/>
            </a:r>
            <a:br>
              <a:rPr dirty="0"/>
            </a:br>
            <a:r>
              <a:rPr lang="zh-CN" altLang="en-US" sz="1530" kern="0" dirty="0" smtClean="0">
                <a:solidFill>
                  <a:srgbClr val="000000"/>
                </a:solidFill>
                <a:latin typeface="Times New Roman" pitchFamily="65" charset="-122"/>
                <a:ea typeface="宋体" pitchFamily="65" charset="-122"/>
              </a:rPr>
              <a:t>单,已成为中国最新科技大幅进军海外的标杆。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B.天舟一号与天宫二号空间实验室顺利完成自动交会对接并成功在轨运行,这不仅让人类对</a:t>
            </a:r>
            <a:r>
              <a:rPr dirty="0"/>
              <a:t/>
            </a:r>
            <a:br>
              <a:rPr dirty="0"/>
            </a:br>
            <a:r>
              <a:rPr lang="zh-CN" altLang="en-US" sz="1530" kern="0" dirty="0" smtClean="0">
                <a:solidFill>
                  <a:srgbClr val="000000"/>
                </a:solidFill>
                <a:latin typeface="Times New Roman" pitchFamily="65" charset="-122"/>
                <a:ea typeface="宋体" pitchFamily="65" charset="-122"/>
              </a:rPr>
              <a:t>无垠太空有了更深刻的认识,也为我国空间站的建造和运行奠定了坚实的基础。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C.根据各种飞行检测数据显示,C919大型客机在5月5日的首飞过程中,空中飞行状态正常,各</a:t>
            </a:r>
            <a:r>
              <a:rPr dirty="0"/>
              <a:t/>
            </a:r>
            <a:br>
              <a:rPr dirty="0"/>
            </a:br>
            <a:r>
              <a:rPr lang="zh-CN" altLang="en-US" sz="1530" kern="0" dirty="0" smtClean="0">
                <a:solidFill>
                  <a:srgbClr val="000000"/>
                </a:solidFill>
                <a:latin typeface="Times New Roman" pitchFamily="65" charset="-122"/>
                <a:ea typeface="宋体" pitchFamily="65" charset="-122"/>
              </a:rPr>
              <a:t>种飞行动作完美无缺,飞行过程顺利,首飞任务圆满成功。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D.1912年,英国海军把一艘老旧的巡洋舰改装成了世界上第一艘可容纳飞机的船只,这种船只</a:t>
            </a:r>
            <a:r>
              <a:rPr dirty="0"/>
              <a:t/>
            </a:r>
            <a:br>
              <a:rPr dirty="0"/>
            </a:br>
            <a:r>
              <a:rPr lang="zh-CN" altLang="en-US" sz="1530" kern="0" dirty="0" smtClean="0">
                <a:solidFill>
                  <a:srgbClr val="000000"/>
                </a:solidFill>
                <a:latin typeface="Times New Roman" pitchFamily="65" charset="-122"/>
                <a:ea typeface="宋体" pitchFamily="65" charset="-122"/>
              </a:rPr>
              <a:t>后来被称为“水上飞机母舰”,它的出现是航空母舰的雏形。</a:t>
            </a:r>
            <a:endParaRPr lang="zh-CN" altLang="en-US" dirty="0"/>
          </a:p>
        </p:txBody>
      </p:sp>
      <p:sp>
        <p:nvSpPr>
          <p:cNvPr id="3" name="TextBox 2"/>
          <p:cNvSpPr txBox="1"/>
          <p:nvPr/>
        </p:nvSpPr>
        <p:spPr>
          <a:xfrm>
            <a:off x="588404" y="433024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B.语序不当,“不仅”和“也”后面的内容要互换。C.句式杂糅,删去“根</a:t>
            </a:r>
            <a:r>
              <a:rPr dirty="0"/>
              <a:t/>
            </a:r>
            <a:br>
              <a:rPr dirty="0"/>
            </a:br>
            <a:r>
              <a:rPr lang="zh-CN" altLang="en-US" sz="1530" kern="0" dirty="0" smtClean="0">
                <a:solidFill>
                  <a:srgbClr val="000000"/>
                </a:solidFill>
                <a:latin typeface="Times New Roman" pitchFamily="65" charset="-122"/>
                <a:ea typeface="宋体" pitchFamily="65" charset="-122"/>
              </a:rPr>
              <a:t>据”。D.删去“它的出现”。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5.(2018南京第一次月考,2)下列各句中,没有语病的一项是(3分)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A.长征的胜利,靠的是红军将士压倒一切敌人而不被任何敌人压倒、征服一切困难而不被任</a:t>
            </a:r>
            <a:r>
              <a:rPr dirty="0"/>
              <a:t/>
            </a:r>
            <a:br>
              <a:rPr dirty="0"/>
            </a:br>
            <a:r>
              <a:rPr lang="zh-CN" altLang="en-US" sz="1530" kern="0" dirty="0" smtClean="0">
                <a:solidFill>
                  <a:srgbClr val="000000"/>
                </a:solidFill>
                <a:latin typeface="Times New Roman" pitchFamily="65" charset="-122"/>
                <a:ea typeface="宋体" pitchFamily="65" charset="-122"/>
              </a:rPr>
              <a:t>何困难征服的英雄气概和革命精神来完成的。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B.在去年热带西太平洋综合考察活动中,中国科学家对两套深海潜标成功地进行了改造,破解</a:t>
            </a:r>
            <a:r>
              <a:rPr dirty="0"/>
              <a:t/>
            </a:r>
            <a:br>
              <a:rPr dirty="0"/>
            </a:br>
            <a:r>
              <a:rPr lang="zh-CN" altLang="en-US" sz="1530" kern="0" dirty="0" smtClean="0">
                <a:solidFill>
                  <a:srgbClr val="000000"/>
                </a:solidFill>
                <a:latin typeface="Times New Roman" pitchFamily="65" charset="-122"/>
                <a:ea typeface="宋体" pitchFamily="65" charset="-122"/>
              </a:rPr>
              <a:t>了深海观测数据实时传输的世界难题。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C.为了维护大学生的合法权益和金融市场环境,应关闭引发恶性案件的“校园贷”平台,取缔</a:t>
            </a:r>
            <a:r>
              <a:rPr dirty="0"/>
              <a:t/>
            </a:r>
            <a:br>
              <a:rPr dirty="0"/>
            </a:br>
            <a:r>
              <a:rPr lang="zh-CN" altLang="en-US" sz="1530" kern="0" dirty="0" smtClean="0">
                <a:solidFill>
                  <a:srgbClr val="000000"/>
                </a:solidFill>
                <a:latin typeface="Times New Roman" pitchFamily="65" charset="-122"/>
                <a:ea typeface="宋体" pitchFamily="65" charset="-122"/>
              </a:rPr>
              <a:t>贷款利率高、催收手段极端的小公司。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D.人与人之间最好的默契,并不是有人懂你的“言外之意”,而是有人懂你的“欲言又止”,也</a:t>
            </a:r>
            <a:r>
              <a:rPr dirty="0"/>
              <a:t/>
            </a:r>
            <a:br>
              <a:rPr dirty="0"/>
            </a:br>
            <a:r>
              <a:rPr lang="zh-CN" altLang="en-US" sz="1530" kern="0" dirty="0" smtClean="0">
                <a:solidFill>
                  <a:srgbClr val="000000"/>
                </a:solidFill>
                <a:latin typeface="Times New Roman" pitchFamily="65" charset="-122"/>
                <a:ea typeface="宋体" pitchFamily="65" charset="-122"/>
              </a:rPr>
              <a:t>就是知道你想说而没有说出的那些话。</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A.句式杂糅,删去“来完成的”。C.动宾不搭配“维护”与“环境”不搭配,应改</a:t>
            </a:r>
            <a:r>
              <a:rPr dirty="0"/>
              <a:t/>
            </a:r>
            <a:br>
              <a:rPr dirty="0"/>
            </a:br>
            <a:r>
              <a:rPr lang="zh-CN" altLang="en-US" sz="1530" kern="0" dirty="0" smtClean="0">
                <a:solidFill>
                  <a:srgbClr val="000000"/>
                </a:solidFill>
                <a:latin typeface="Times New Roman" pitchFamily="65" charset="-122"/>
                <a:ea typeface="宋体" pitchFamily="65" charset="-122"/>
              </a:rPr>
              <a:t>为“为了维护大学生的合法权益,整治金融市场环境”。D.不合逻辑,应改为“人与人之间最</a:t>
            </a:r>
            <a:r>
              <a:rPr dirty="0"/>
              <a:t/>
            </a:r>
            <a:br>
              <a:rPr dirty="0"/>
            </a:br>
            <a:r>
              <a:rPr lang="zh-CN" altLang="en-US" sz="1530" kern="0" dirty="0" smtClean="0">
                <a:solidFill>
                  <a:srgbClr val="000000"/>
                </a:solidFill>
                <a:latin typeface="Times New Roman" pitchFamily="65" charset="-122"/>
                <a:ea typeface="宋体" pitchFamily="65" charset="-122"/>
              </a:rPr>
              <a:t>好的默契,是有人懂你的‘言外之意’,而并不是有人懂你的‘欲言又止’”。</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6.(2018南通中学期中,2)下列各句中,没有语病的一项是(3分)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A.四大名著中,《红楼梦》这部小说历经数百年,有些东西虽然被历史淘汰了,但其基本精神内</a:t>
            </a:r>
            <a:r>
              <a:rPr dirty="0"/>
              <a:t/>
            </a:r>
            <a:br>
              <a:rPr dirty="0"/>
            </a:br>
            <a:r>
              <a:rPr lang="zh-CN" altLang="en-US" sz="1530" kern="0" dirty="0" smtClean="0">
                <a:solidFill>
                  <a:srgbClr val="000000"/>
                </a:solidFill>
                <a:latin typeface="Times New Roman" pitchFamily="65" charset="-122"/>
                <a:ea typeface="宋体" pitchFamily="65" charset="-122"/>
              </a:rPr>
              <a:t>核一直延续到现在,你说这个格局有多大?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B.《玉秀》就是让我成长的关键作品,它使我意识到,作家的权力是非常大的,人物的命运全在</a:t>
            </a:r>
            <a:r>
              <a:rPr dirty="0"/>
              <a:t/>
            </a:r>
            <a:br>
              <a:rPr dirty="0"/>
            </a:br>
            <a:r>
              <a:rPr lang="zh-CN" altLang="en-US" sz="1530" kern="0" dirty="0" smtClean="0">
                <a:solidFill>
                  <a:srgbClr val="000000"/>
                </a:solidFill>
                <a:latin typeface="Times New Roman" pitchFamily="65" charset="-122"/>
                <a:ea typeface="宋体" pitchFamily="65" charset="-122"/>
              </a:rPr>
              <a:t>他手里,这不是闹着玩的,这是天大的事情。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C.当初在参加普通高考和面向盲人学生的单招单考之间,盲人学生王宠选择了普通高考,就是</a:t>
            </a:r>
            <a:r>
              <a:rPr dirty="0"/>
              <a:t/>
            </a:r>
            <a:br>
              <a:rPr dirty="0"/>
            </a:br>
            <a:r>
              <a:rPr lang="zh-CN" altLang="en-US" sz="1530" kern="0" dirty="0" smtClean="0">
                <a:solidFill>
                  <a:srgbClr val="000000"/>
                </a:solidFill>
                <a:latin typeface="Times New Roman" pitchFamily="65" charset="-122"/>
                <a:ea typeface="宋体" pitchFamily="65" charset="-122"/>
              </a:rPr>
              <a:t>希望拥有与普通人一样的大学生活是他的理想。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D.“子午觉”是不错的养生方式,但是,近日有德国学者指出,体重超标20%、血压低以及血液</a:t>
            </a:r>
            <a:r>
              <a:rPr dirty="0"/>
              <a:t/>
            </a:r>
            <a:br>
              <a:rPr dirty="0"/>
            </a:br>
            <a:r>
              <a:rPr lang="zh-CN" altLang="en-US" sz="1530" kern="0" dirty="0" smtClean="0">
                <a:solidFill>
                  <a:srgbClr val="000000"/>
                </a:solidFill>
                <a:latin typeface="Times New Roman" pitchFamily="65" charset="-122"/>
                <a:ea typeface="宋体" pitchFamily="65" charset="-122"/>
              </a:rPr>
              <a:t>循环系统有严重障碍的三类人群午睡反而有利无弊。</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A.语序不当,“虽然”应该放在“有些东西”之前。C.句式杂糅,可删去“是他的</a:t>
            </a:r>
            <a:r>
              <a:rPr dirty="0"/>
              <a:t/>
            </a:r>
            <a:br>
              <a:rPr dirty="0"/>
            </a:br>
            <a:r>
              <a:rPr lang="zh-CN" altLang="en-US" sz="1530" kern="0" dirty="0" smtClean="0">
                <a:solidFill>
                  <a:srgbClr val="000000"/>
                </a:solidFill>
                <a:latin typeface="Times New Roman" pitchFamily="65" charset="-122"/>
                <a:ea typeface="宋体" pitchFamily="65" charset="-122"/>
              </a:rPr>
              <a:t>理想”或删去“就是希望”。D.不合逻辑,“有利无弊”应为“有弊无利”。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文中画横线的部分有语病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下列修改最恰当的一项是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而不是眼花缭乱甚至任性妄为的创新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这样才能探索出一条能够被大多数观众接受的创新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之路来。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B.而不是令人眼花缭乱甚至任性妄为的创新,这样才能探索出一条能够被大多数观众接受的</a:t>
            </a:r>
            <a:r>
              <a:rPr dirty="0"/>
              <a:t/>
            </a:r>
            <a:br>
              <a:rPr dirty="0"/>
            </a:br>
            <a:r>
              <a:rPr lang="zh-CN" altLang="en-US" sz="1530" kern="0" dirty="0" smtClean="0">
                <a:solidFill>
                  <a:srgbClr val="000000"/>
                </a:solidFill>
                <a:latin typeface="Times New Roman" pitchFamily="65" charset="-122"/>
                <a:ea typeface="宋体" pitchFamily="65" charset="-122"/>
              </a:rPr>
              <a:t>创新之路来。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C.而不是令人眼花缭乱甚至任性妄为的创新,才能探索出一条能够被大多数观众接受的创新</a:t>
            </a:r>
            <a:r>
              <a:rPr dirty="0"/>
              <a:t/>
            </a:r>
            <a:br>
              <a:rPr dirty="0"/>
            </a:br>
            <a:r>
              <a:rPr lang="zh-CN" altLang="en-US" sz="1530" kern="0" dirty="0" smtClean="0">
                <a:solidFill>
                  <a:srgbClr val="000000"/>
                </a:solidFill>
                <a:latin typeface="Times New Roman" pitchFamily="65" charset="-122"/>
                <a:ea typeface="宋体" pitchFamily="65" charset="-122"/>
              </a:rPr>
              <a:t>之路来。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D.而不是眼花缭乱甚至任性妄为的创新,这样我们才能探索出一条能够被大多数观众接受的</a:t>
            </a:r>
            <a:r>
              <a:rPr dirty="0"/>
              <a:t/>
            </a:r>
            <a:br>
              <a:rPr dirty="0"/>
            </a:br>
            <a:r>
              <a:rPr lang="zh-CN" altLang="en-US" sz="1530" kern="0" dirty="0" smtClean="0">
                <a:solidFill>
                  <a:srgbClr val="000000"/>
                </a:solidFill>
                <a:latin typeface="Times New Roman" pitchFamily="65" charset="-122"/>
                <a:ea typeface="宋体" pitchFamily="65" charset="-122"/>
              </a:rPr>
              <a:t>创新之路来。</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(1)C　(2)C　(3)B</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7.(2018淮安期中,2)下列各句中,没有语病的一项是(3分)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A.石黑一雄在五岁时就和父母一起移民英国,但一直没能解决自己的民族认同问题,或许正是</a:t>
            </a:r>
            <a:r>
              <a:rPr dirty="0"/>
              <a:t/>
            </a:r>
            <a:br>
              <a:rPr dirty="0"/>
            </a:br>
            <a:r>
              <a:rPr lang="zh-CN" altLang="en-US" sz="1530" kern="0" dirty="0" smtClean="0">
                <a:solidFill>
                  <a:srgbClr val="000000"/>
                </a:solidFill>
                <a:latin typeface="Times New Roman" pitchFamily="65" charset="-122"/>
                <a:ea typeface="宋体" pitchFamily="65" charset="-122"/>
              </a:rPr>
              <a:t>最能打动诺贝尔奖评委们的地方。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B.野外探险具有极大的风险,仅有“人定胜天”和“大无畏”的精神显然不够,还要有专业的</a:t>
            </a:r>
            <a:r>
              <a:rPr dirty="0"/>
              <a:t/>
            </a:r>
            <a:br>
              <a:rPr dirty="0"/>
            </a:br>
            <a:r>
              <a:rPr lang="zh-CN" altLang="en-US" sz="1530" kern="0" dirty="0" smtClean="0">
                <a:solidFill>
                  <a:srgbClr val="000000"/>
                </a:solidFill>
                <a:latin typeface="Times New Roman" pitchFamily="65" charset="-122"/>
                <a:ea typeface="宋体" pitchFamily="65" charset="-122"/>
              </a:rPr>
              <a:t>安全保障和对自然规律的充分认知为基础。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C.在校园自然保护小区里,管理者不再打农药、不再清理枯木落叶,这些做法体现了尊重自然</a:t>
            </a:r>
            <a:r>
              <a:rPr dirty="0"/>
              <a:t/>
            </a:r>
            <a:br>
              <a:rPr dirty="0"/>
            </a:br>
            <a:r>
              <a:rPr lang="zh-CN" altLang="en-US" sz="1530" kern="0" dirty="0" smtClean="0">
                <a:solidFill>
                  <a:srgbClr val="000000"/>
                </a:solidFill>
                <a:latin typeface="Times New Roman" pitchFamily="65" charset="-122"/>
                <a:ea typeface="宋体" pitchFamily="65" charset="-122"/>
              </a:rPr>
              <a:t>原生演进,避免了人力对生态的非必要影响。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D.世界数十家科学机构联合宣布,从约1.3亿光年外,科学家们首次探测到双中子星并合产生的</a:t>
            </a:r>
            <a:r>
              <a:rPr dirty="0"/>
              <a:t/>
            </a:r>
            <a:br>
              <a:rPr dirty="0"/>
            </a:br>
            <a:r>
              <a:rPr lang="zh-CN" altLang="en-US" sz="1530" kern="0" dirty="0" smtClean="0">
                <a:solidFill>
                  <a:srgbClr val="000000"/>
                </a:solidFill>
                <a:latin typeface="Times New Roman" pitchFamily="65" charset="-122"/>
                <a:ea typeface="宋体" pitchFamily="65" charset="-122"/>
              </a:rPr>
              <a:t>引力波及其光学对应体。</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A.表意不明,“最能打动诺贝尔奖评委们的地方”是“一起移民英国”还是“没</a:t>
            </a:r>
            <a:r>
              <a:rPr dirty="0"/>
              <a:t/>
            </a:r>
            <a:br>
              <a:rPr dirty="0"/>
            </a:br>
            <a:r>
              <a:rPr lang="zh-CN" altLang="en-US" sz="1530" kern="0" dirty="0" smtClean="0">
                <a:solidFill>
                  <a:srgbClr val="000000"/>
                </a:solidFill>
                <a:latin typeface="Times New Roman" pitchFamily="65" charset="-122"/>
                <a:ea typeface="宋体" pitchFamily="65" charset="-122"/>
              </a:rPr>
              <a:t>能解决自己的民族认同问题”不明确。B.结构混乱,“还要有专业的安全保障和对自然规律</a:t>
            </a:r>
            <a:r>
              <a:rPr dirty="0"/>
              <a:t/>
            </a:r>
            <a:br>
              <a:rPr dirty="0"/>
            </a:br>
            <a:r>
              <a:rPr lang="zh-CN" altLang="en-US" sz="1530" kern="0" dirty="0" smtClean="0">
                <a:solidFill>
                  <a:srgbClr val="000000"/>
                </a:solidFill>
                <a:latin typeface="Times New Roman" pitchFamily="65" charset="-122"/>
                <a:ea typeface="宋体" pitchFamily="65" charset="-122"/>
              </a:rPr>
              <a:t>的充分认知为基础”句式杂糅。C.成分残缺,“尊重”没有宾语。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8.(2017常州一模,2)下列各句中,没有语病的一句是(3分)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A.应对考场写作这样的特定任务,一个人写作水平的高低既取决于思维的敏捷,更取决于丰厚</a:t>
            </a:r>
            <a:r>
              <a:rPr dirty="0"/>
              <a:t/>
            </a:r>
            <a:br>
              <a:rPr dirty="0"/>
            </a:br>
            <a:r>
              <a:rPr lang="zh-CN" altLang="en-US" sz="1530" kern="0" dirty="0" smtClean="0">
                <a:solidFill>
                  <a:srgbClr val="000000"/>
                </a:solidFill>
                <a:latin typeface="Times New Roman" pitchFamily="65" charset="-122"/>
                <a:ea typeface="宋体" pitchFamily="65" charset="-122"/>
              </a:rPr>
              <a:t>的阅读积累和对生活的深切体悟。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B.随着经济的发展和居民收入的增加,加上签证的便捷,使得出境旅游成为许多中国公民度假</a:t>
            </a:r>
            <a:r>
              <a:rPr dirty="0"/>
              <a:t/>
            </a:r>
            <a:br>
              <a:rPr dirty="0"/>
            </a:br>
            <a:r>
              <a:rPr lang="zh-CN" altLang="en-US" sz="1530" kern="0" dirty="0" smtClean="0">
                <a:solidFill>
                  <a:srgbClr val="000000"/>
                </a:solidFill>
                <a:latin typeface="Times New Roman" pitchFamily="65" charset="-122"/>
                <a:ea typeface="宋体" pitchFamily="65" charset="-122"/>
              </a:rPr>
              <a:t>的首选,自助游得到年轻人的青睐。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C.除非愿意放弃互联网商业带来的巨大红利,彻底禁止智能手机的应用,否则一个国家就不可</a:t>
            </a:r>
            <a:r>
              <a:rPr dirty="0"/>
              <a:t/>
            </a:r>
            <a:br>
              <a:rPr dirty="0"/>
            </a:br>
            <a:r>
              <a:rPr lang="zh-CN" altLang="en-US" sz="1530" kern="0" dirty="0" smtClean="0">
                <a:solidFill>
                  <a:srgbClr val="000000"/>
                </a:solidFill>
                <a:latin typeface="Times New Roman" pitchFamily="65" charset="-122"/>
                <a:ea typeface="宋体" pitchFamily="65" charset="-122"/>
              </a:rPr>
              <a:t>能真正地回避新媒体传播所带来的问题。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D.精确快捷是卫星手机导航风行的重要原因,通过全球定位系统告诉你在地图中所在的位置,</a:t>
            </a:r>
            <a:r>
              <a:rPr dirty="0"/>
              <a:t/>
            </a:r>
            <a:br>
              <a:rPr dirty="0"/>
            </a:br>
            <a:r>
              <a:rPr lang="zh-CN" altLang="en-US" sz="1530" kern="0" dirty="0" smtClean="0">
                <a:solidFill>
                  <a:srgbClr val="000000"/>
                </a:solidFill>
                <a:latin typeface="Times New Roman" pitchFamily="65" charset="-122"/>
                <a:ea typeface="宋体" pitchFamily="65" charset="-122"/>
              </a:rPr>
              <a:t>并在所在位置和目的地之间选择最佳路线。</a:t>
            </a:r>
            <a:endParaRPr lang="zh-CN" altLang="en-US" dirty="0"/>
          </a:p>
        </p:txBody>
      </p:sp>
      <p:sp>
        <p:nvSpPr>
          <p:cNvPr id="3" name="TextBox 2"/>
          <p:cNvSpPr txBox="1"/>
          <p:nvPr/>
        </p:nvSpPr>
        <p:spPr>
          <a:xfrm>
            <a:off x="53975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A.两面对一面,“高低”是两面,与之对应的后面内容都是一面的。B.成分残缺,去</a:t>
            </a:r>
            <a:r>
              <a:rPr dirty="0"/>
              <a:t/>
            </a:r>
            <a:br>
              <a:rPr dirty="0"/>
            </a:br>
            <a:r>
              <a:rPr lang="zh-CN" altLang="en-US" sz="1530" kern="0" dirty="0" smtClean="0">
                <a:solidFill>
                  <a:srgbClr val="000000"/>
                </a:solidFill>
                <a:latin typeface="Times New Roman" pitchFamily="65" charset="-122"/>
                <a:ea typeface="宋体" pitchFamily="65" charset="-122"/>
              </a:rPr>
              <a:t>掉“使得”;搭配不当,“得到”改为“受到”。D.去掉“通过”,否则后面句子缺少主语。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9.(2017常州四校联考,2)下列各句中,没有语病的一项是(3分)(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A.此次美韩在韩国部署“萨德”反导系统,实属是“项庄舞剑,意在沛公”,表面上是防御朝鲜</a:t>
            </a:r>
            <a:r>
              <a:rPr dirty="0"/>
              <a:t/>
            </a:r>
            <a:br>
              <a:rPr dirty="0"/>
            </a:br>
            <a:r>
              <a:rPr lang="zh-CN" altLang="en-US" sz="1530" kern="0" dirty="0" smtClean="0">
                <a:solidFill>
                  <a:srgbClr val="000000"/>
                </a:solidFill>
                <a:latin typeface="Times New Roman" pitchFamily="65" charset="-122"/>
                <a:ea typeface="宋体" pitchFamily="65" charset="-122"/>
              </a:rPr>
              <a:t>核导弹的威胁,实际上是针对中国。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B.“女排精神不是一定要赢得冠军,而是有时候知道不会赢,也竭尽全力。”这是在绝境中中</a:t>
            </a:r>
            <a:r>
              <a:rPr dirty="0"/>
              <a:t/>
            </a:r>
            <a:br>
              <a:rPr dirty="0"/>
            </a:br>
            <a:r>
              <a:rPr lang="zh-CN" altLang="en-US" sz="1530" kern="0" dirty="0" smtClean="0">
                <a:solidFill>
                  <a:srgbClr val="000000"/>
                </a:solidFill>
                <a:latin typeface="Times New Roman" pitchFamily="65" charset="-122"/>
                <a:ea typeface="宋体" pitchFamily="65" charset="-122"/>
              </a:rPr>
              <a:t>国女排教练郎平给女排队员们的战斗指令。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C.作为最负盛名的中国民歌、杭州G20版的《难忘茉莉花》,经青年歌唱家雷佳的演唱和诠</a:t>
            </a:r>
            <a:r>
              <a:rPr dirty="0"/>
              <a:t/>
            </a:r>
            <a:br>
              <a:rPr dirty="0"/>
            </a:br>
            <a:r>
              <a:rPr lang="zh-CN" altLang="en-US" sz="1530" kern="0" dirty="0" smtClean="0">
                <a:solidFill>
                  <a:srgbClr val="000000"/>
                </a:solidFill>
                <a:latin typeface="Times New Roman" pitchFamily="65" charset="-122"/>
                <a:ea typeface="宋体" pitchFamily="65" charset="-122"/>
              </a:rPr>
              <a:t>释,更加深情饱满、动心动人,惊艳观众。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D.精神文明奖评选活动的目的是进一步引导广大干部群众提高精神文明建设宣传工作的主</a:t>
            </a:r>
            <a:r>
              <a:rPr dirty="0"/>
              <a:t/>
            </a:r>
            <a:br>
              <a:rPr dirty="0"/>
            </a:br>
            <a:r>
              <a:rPr lang="zh-CN" altLang="en-US" sz="1530" kern="0" dirty="0" smtClean="0">
                <a:solidFill>
                  <a:srgbClr val="000000"/>
                </a:solidFill>
                <a:latin typeface="Times New Roman" pitchFamily="65" charset="-122"/>
                <a:ea typeface="宋体" pitchFamily="65" charset="-122"/>
              </a:rPr>
              <a:t>动性和创造性的水平,积极参与精神文明建设。</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A.成分赘余,应删去“实属”后面的“是”。B.语序不当,“在绝境中”应调至</a:t>
            </a:r>
            <a:r>
              <a:rPr dirty="0"/>
              <a:t/>
            </a:r>
            <a:br>
              <a:rPr dirty="0"/>
            </a:br>
            <a:r>
              <a:rPr lang="zh-CN" altLang="en-US" sz="1530" kern="0" dirty="0" smtClean="0">
                <a:solidFill>
                  <a:srgbClr val="000000"/>
                </a:solidFill>
                <a:latin typeface="Times New Roman" pitchFamily="65" charset="-122"/>
                <a:ea typeface="宋体" pitchFamily="65" charset="-122"/>
              </a:rPr>
              <a:t>“女排队员们”前面,并在“在绝境中”后加“的”。D.搭配不当,“主动性”不能修饰“水</a:t>
            </a:r>
            <a:r>
              <a:rPr dirty="0"/>
              <a:t/>
            </a:r>
            <a:br>
              <a:rPr dirty="0"/>
            </a:br>
            <a:r>
              <a:rPr lang="zh-CN" altLang="en-US" sz="1530" kern="0" dirty="0" smtClean="0">
                <a:solidFill>
                  <a:srgbClr val="000000"/>
                </a:solidFill>
                <a:latin typeface="Times New Roman" pitchFamily="65" charset="-122"/>
                <a:ea typeface="宋体" pitchFamily="65" charset="-122"/>
              </a:rPr>
              <a:t>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10.(2017江苏淮海中学阶段性测试)下列各句中,没有语病的一句是(3分)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A.我国即将出台覆盖大中小学各教育阶段、覆盖听说读写译综合能力,使我国英语教学和测</a:t>
            </a:r>
            <a:r>
              <a:rPr dirty="0"/>
              <a:t/>
            </a:r>
            <a:br>
              <a:rPr dirty="0"/>
            </a:br>
            <a:r>
              <a:rPr lang="zh-CN" altLang="en-US" sz="1530" kern="0" dirty="0" smtClean="0">
                <a:solidFill>
                  <a:srgbClr val="000000"/>
                </a:solidFill>
                <a:latin typeface="Times New Roman" pitchFamily="65" charset="-122"/>
                <a:ea typeface="宋体" pitchFamily="65" charset="-122"/>
              </a:rPr>
              <a:t>评“车同轨,量同衡”。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B.目前地理信息交换的技术问题已经基本成熟,一旦地理信息为广大公众所认可,那么地理信</a:t>
            </a:r>
            <a:r>
              <a:rPr dirty="0"/>
              <a:t/>
            </a:r>
            <a:br>
              <a:rPr dirty="0"/>
            </a:br>
            <a:r>
              <a:rPr lang="zh-CN" altLang="en-US" sz="1530" kern="0" dirty="0" smtClean="0">
                <a:solidFill>
                  <a:srgbClr val="000000"/>
                </a:solidFill>
                <a:latin typeface="Times New Roman" pitchFamily="65" charset="-122"/>
                <a:ea typeface="宋体" pitchFamily="65" charset="-122"/>
              </a:rPr>
              <a:t>息产业将迅速崛起。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C.被誉为互联网领域“达沃斯论坛”的“乌镇峰会”,全球网络界的许多领军人物悉数登场,</a:t>
            </a:r>
            <a:r>
              <a:rPr dirty="0"/>
              <a:t/>
            </a:r>
            <a:br>
              <a:rPr dirty="0"/>
            </a:br>
            <a:r>
              <a:rPr lang="zh-CN" altLang="en-US" sz="1530" kern="0" dirty="0" smtClean="0">
                <a:solidFill>
                  <a:srgbClr val="000000"/>
                </a:solidFill>
                <a:latin typeface="Times New Roman" pitchFamily="65" charset="-122"/>
                <a:ea typeface="宋体" pitchFamily="65" charset="-122"/>
              </a:rPr>
              <a:t>这些互联网大腕的精彩演讲,吸引了来自世界各地的与会者。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D.各级各类学校应高度重视校园网络平台建设,着力培养一批熟悉网络技术,业务精湛的教师,</a:t>
            </a:r>
            <a:r>
              <a:rPr dirty="0"/>
              <a:t/>
            </a:r>
            <a:br>
              <a:rPr dirty="0"/>
            </a:br>
            <a:r>
              <a:rPr lang="zh-CN" altLang="en-US" sz="1530" kern="0" dirty="0" smtClean="0">
                <a:solidFill>
                  <a:srgbClr val="000000"/>
                </a:solidFill>
                <a:latin typeface="Times New Roman" pitchFamily="65" charset="-122"/>
                <a:ea typeface="宋体" pitchFamily="65" charset="-122"/>
              </a:rPr>
              <a:t>以便扎实有效地开展网络教育教学工作。</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A.成分残缺,“综合能力”后加“的评价系统”。B.主谓搭配不当,删除“问题”</a:t>
            </a:r>
            <a:r>
              <a:rPr dirty="0"/>
              <a:t/>
            </a:r>
            <a:br>
              <a:rPr dirty="0"/>
            </a:br>
            <a:r>
              <a:rPr lang="zh-CN" altLang="en-US" sz="1530" kern="0" dirty="0" smtClean="0">
                <a:solidFill>
                  <a:srgbClr val="000000"/>
                </a:solidFill>
                <a:latin typeface="Times New Roman" pitchFamily="65" charset="-122"/>
                <a:ea typeface="宋体" pitchFamily="65" charset="-122"/>
              </a:rPr>
              <a:t>或改“成熟”为“解决”。C.偷换主语,应将第一个分句改为“在被誉为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的‘乌镇峰</a:t>
            </a:r>
            <a:r>
              <a:rPr dirty="0"/>
              <a:t/>
            </a:r>
            <a:br>
              <a:rPr dirty="0"/>
            </a:br>
            <a:r>
              <a:rPr lang="zh-CN" altLang="en-US" sz="1530" kern="0" dirty="0" smtClean="0">
                <a:solidFill>
                  <a:srgbClr val="000000"/>
                </a:solidFill>
                <a:latin typeface="Times New Roman" pitchFamily="65" charset="-122"/>
                <a:ea typeface="宋体" pitchFamily="65" charset="-122"/>
              </a:rPr>
              <a:t>会’上”。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11.(2016南京三模,2)下列各句中,没有语病的一句是(3分)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A.借助手术机器人的运动比例缩放功能,医生可减少手部的自然颤抖或无意移动现象,从而进</a:t>
            </a:r>
            <a:r>
              <a:rPr dirty="0"/>
              <a:t/>
            </a:r>
            <a:br>
              <a:rPr dirty="0"/>
            </a:br>
            <a:r>
              <a:rPr lang="zh-CN" altLang="en-US" sz="1530" kern="0" dirty="0" smtClean="0">
                <a:solidFill>
                  <a:srgbClr val="000000"/>
                </a:solidFill>
                <a:latin typeface="Times New Roman" pitchFamily="65" charset="-122"/>
                <a:ea typeface="宋体" pitchFamily="65" charset="-122"/>
              </a:rPr>
              <a:t>一步提高手术操作的精确度。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B.《黄河颂》这幅油画作品的构图、色彩引起了美术界的广泛关注,也是陈逸飞自认为最得</a:t>
            </a:r>
            <a:r>
              <a:rPr dirty="0"/>
              <a:t/>
            </a:r>
            <a:br>
              <a:rPr dirty="0"/>
            </a:br>
            <a:r>
              <a:rPr lang="zh-CN" altLang="en-US" sz="1530" kern="0" dirty="0" smtClean="0">
                <a:solidFill>
                  <a:srgbClr val="000000"/>
                </a:solidFill>
                <a:latin typeface="Times New Roman" pitchFamily="65" charset="-122"/>
                <a:ea typeface="宋体" pitchFamily="65" charset="-122"/>
              </a:rPr>
              <a:t>意的作品,奠定了他在中国美术史上的地位。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C.以提高反应速度、方便作战指挥的需求出发,本次军改不仅调整了四大总部的管理模式,还</a:t>
            </a:r>
            <a:r>
              <a:rPr dirty="0"/>
              <a:t/>
            </a:r>
            <a:br>
              <a:rPr dirty="0"/>
            </a:br>
            <a:r>
              <a:rPr lang="zh-CN" altLang="en-US" sz="1530" kern="0" dirty="0" smtClean="0">
                <a:solidFill>
                  <a:srgbClr val="000000"/>
                </a:solidFill>
                <a:latin typeface="Times New Roman" pitchFamily="65" charset="-122"/>
                <a:ea typeface="宋体" pitchFamily="65" charset="-122"/>
              </a:rPr>
              <a:t>把七大军区整合为更集约的六大战区。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D.中国经济步入转型期,传统行业产能过剩现象突出,创新行业还没有成型,对于众多机构鼓吹</a:t>
            </a:r>
            <a:r>
              <a:rPr dirty="0"/>
              <a:t/>
            </a:r>
            <a:br>
              <a:rPr dirty="0"/>
            </a:br>
            <a:r>
              <a:rPr lang="zh-CN" altLang="en-US" sz="1530" kern="0" dirty="0" smtClean="0">
                <a:solidFill>
                  <a:srgbClr val="000000"/>
                </a:solidFill>
                <a:latin typeface="Times New Roman" pitchFamily="65" charset="-122"/>
                <a:ea typeface="宋体" pitchFamily="65" charset="-122"/>
              </a:rPr>
              <a:t>的A股牛市不能抱过高的奢望。</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B.“构图、色彩”与“作品”搭配不当,也不能“奠定</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地位”。C.“以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a:t>
            </a:r>
            <a:r>
              <a:rPr dirty="0"/>
              <a:t/>
            </a:r>
            <a:br>
              <a:rPr dirty="0"/>
            </a:br>
            <a:r>
              <a:rPr lang="zh-CN" altLang="en-US" sz="1530" kern="0" dirty="0" smtClean="0">
                <a:solidFill>
                  <a:srgbClr val="000000"/>
                </a:solidFill>
                <a:latin typeface="Times New Roman" pitchFamily="65" charset="-122"/>
                <a:ea typeface="宋体" pitchFamily="65" charset="-122"/>
              </a:rPr>
              <a:t>出发点”与“从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出发”两种句式杂糅。D.“过高的奢望”,语意重复。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12.(2016南京、盐城二模,2)下列各句中,没有语病且句意明确的一句是(3分)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A.宜家公司称,经过认证和测试,其产品符合玩具使用的安全标准。但是,在随后的调查中,公</a:t>
            </a:r>
            <a:r>
              <a:rPr dirty="0"/>
              <a:t/>
            </a:r>
            <a:br>
              <a:rPr dirty="0"/>
            </a:br>
            <a:r>
              <a:rPr lang="zh-CN" altLang="en-US" sz="1530" kern="0" dirty="0" smtClean="0">
                <a:solidFill>
                  <a:srgbClr val="000000"/>
                </a:solidFill>
                <a:latin typeface="Times New Roman" pitchFamily="65" charset="-122"/>
                <a:ea typeface="宋体" pitchFamily="65" charset="-122"/>
              </a:rPr>
              <a:t>司发现了安全标准尚未涉及的风险。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B.中国医改进入深水区,在众多领域无往而不利的“互联网+”能否如人所愿,推动医疗资源</a:t>
            </a:r>
            <a:r>
              <a:rPr dirty="0"/>
              <a:t/>
            </a:r>
            <a:br>
              <a:rPr dirty="0"/>
            </a:br>
            <a:r>
              <a:rPr lang="zh-CN" altLang="en-US" sz="1530" kern="0" dirty="0" smtClean="0">
                <a:solidFill>
                  <a:srgbClr val="000000"/>
                </a:solidFill>
                <a:latin typeface="Times New Roman" pitchFamily="65" charset="-122"/>
                <a:ea typeface="宋体" pitchFamily="65" charset="-122"/>
              </a:rPr>
              <a:t>的合理分配和医疗市场的社会化,答案不言自明。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C.自首届全球环境峰会召开以来,缔结应对气候变化国际协议的尝试一直受到发达国家和发</a:t>
            </a:r>
            <a:r>
              <a:rPr dirty="0"/>
              <a:t/>
            </a:r>
            <a:br>
              <a:rPr dirty="0"/>
            </a:br>
            <a:r>
              <a:rPr lang="zh-CN" altLang="en-US" sz="1530" kern="0" dirty="0" smtClean="0">
                <a:solidFill>
                  <a:srgbClr val="000000"/>
                </a:solidFill>
                <a:latin typeface="Times New Roman" pitchFamily="65" charset="-122"/>
                <a:ea typeface="宋体" pitchFamily="65" charset="-122"/>
              </a:rPr>
              <a:t>展中国家如何分担责任这一问题的困扰。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D.今年七月Juno飞船将抵达木星,进入运行轨道后,飞船将以每分钟3次做自转,并确保所有的</a:t>
            </a:r>
            <a:r>
              <a:rPr dirty="0"/>
              <a:t/>
            </a:r>
            <a:br>
              <a:rPr dirty="0"/>
            </a:br>
            <a:r>
              <a:rPr lang="zh-CN" altLang="en-US" sz="1530" kern="0" dirty="0" smtClean="0">
                <a:solidFill>
                  <a:srgbClr val="000000"/>
                </a:solidFill>
                <a:latin typeface="Times New Roman" pitchFamily="65" charset="-122"/>
                <a:ea typeface="宋体" pitchFamily="65" charset="-122"/>
              </a:rPr>
              <a:t>设备以每小时400次的频率指向木星。</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A.语序不当,“经过认证和测试”应改为“经过测试和认证”。B.表意不明,“能</a:t>
            </a:r>
            <a:r>
              <a:rPr dirty="0"/>
              <a:t/>
            </a:r>
            <a:br>
              <a:rPr dirty="0"/>
            </a:br>
            <a:r>
              <a:rPr lang="zh-CN" altLang="en-US" sz="1530" kern="0" dirty="0" smtClean="0">
                <a:solidFill>
                  <a:srgbClr val="000000"/>
                </a:solidFill>
                <a:latin typeface="Times New Roman" pitchFamily="65" charset="-122"/>
                <a:ea typeface="宋体" pitchFamily="65" charset="-122"/>
              </a:rPr>
              <a:t>否如人所愿”与“答案不言自明”不对应,造成表意不明,“答案不言自明”应改为“答案不</a:t>
            </a:r>
            <a:r>
              <a:rPr dirty="0"/>
              <a:t/>
            </a:r>
            <a:br>
              <a:rPr dirty="0"/>
            </a:br>
            <a:r>
              <a:rPr lang="zh-CN" altLang="en-US" sz="1530" kern="0" dirty="0" smtClean="0">
                <a:solidFill>
                  <a:srgbClr val="000000"/>
                </a:solidFill>
                <a:latin typeface="Times New Roman" pitchFamily="65" charset="-122"/>
                <a:ea typeface="宋体" pitchFamily="65" charset="-122"/>
              </a:rPr>
              <a:t>容乐观”。D.成分残缺,“将以每分钟3次做自转”改为“将以每分钟3次的频率做自转”。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17359"/>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1.(2018淮安3月联考,2)下列各句中,没有语病的一项是(3分)(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A.近年来,国家级非物质文化遗产得到传承和发展,滇剧、花灯的鼓乐唱腔不管是在云岭村村</a:t>
            </a:r>
            <a:r>
              <a:rPr dirty="0"/>
              <a:t/>
            </a:r>
            <a:br>
              <a:rPr dirty="0"/>
            </a:br>
            <a:r>
              <a:rPr lang="zh-CN" altLang="en-US" sz="1530" kern="0" dirty="0" smtClean="0">
                <a:solidFill>
                  <a:srgbClr val="000000"/>
                </a:solidFill>
                <a:latin typeface="Times New Roman" pitchFamily="65" charset="-122"/>
                <a:ea typeface="宋体" pitchFamily="65" charset="-122"/>
              </a:rPr>
              <a:t>寨还是在京城古都都可看到。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B.恶意炒作对文艺形成了一种整体矮化,甚至对致力于提高自身职业素质的艺人是不公平的,</a:t>
            </a:r>
            <a:r>
              <a:rPr dirty="0"/>
              <a:t/>
            </a:r>
            <a:br>
              <a:rPr dirty="0"/>
            </a:br>
            <a:r>
              <a:rPr lang="zh-CN" altLang="en-US" sz="1530" kern="0" dirty="0" smtClean="0">
                <a:solidFill>
                  <a:srgbClr val="000000"/>
                </a:solidFill>
                <a:latin typeface="Times New Roman" pitchFamily="65" charset="-122"/>
                <a:ea typeface="宋体" pitchFamily="65" charset="-122"/>
              </a:rPr>
              <a:t>“贵圈真乱”几乎成为一种社会共识。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C.短短两年多,在小桥流水、粉墙黛瓦间,一个活力四射的创客生态圈已然形成,处处彰显着互</a:t>
            </a:r>
            <a:r>
              <a:rPr dirty="0"/>
              <a:t/>
            </a:r>
            <a:br>
              <a:rPr dirty="0"/>
            </a:br>
            <a:r>
              <a:rPr lang="zh-CN" altLang="en-US" sz="1530" kern="0" dirty="0" smtClean="0">
                <a:solidFill>
                  <a:srgbClr val="000000"/>
                </a:solidFill>
                <a:latin typeface="Times New Roman" pitchFamily="65" charset="-122"/>
                <a:ea typeface="宋体" pitchFamily="65" charset="-122"/>
              </a:rPr>
              <a:t>联网革命带来的酷炫科技范儿。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D.市场已经进入了一个相对平稳的发展阶段,互联网人口渗透率已超过50%左右,那么未来的</a:t>
            </a:r>
            <a:r>
              <a:rPr dirty="0"/>
              <a:t/>
            </a:r>
            <a:br>
              <a:rPr dirty="0"/>
            </a:br>
            <a:r>
              <a:rPr lang="zh-CN" altLang="en-US" sz="1530" kern="0" dirty="0" smtClean="0">
                <a:solidFill>
                  <a:srgbClr val="000000"/>
                </a:solidFill>
                <a:latin typeface="Times New Roman" pitchFamily="65" charset="-122"/>
                <a:ea typeface="宋体" pitchFamily="65" charset="-122"/>
              </a:rPr>
              <a:t>机会在哪里呢?我认为,是在人工智能。</a:t>
            </a:r>
            <a:endParaRPr lang="zh-CN" altLang="en-US" dirty="0"/>
          </a:p>
        </p:txBody>
      </p:sp>
      <p:sp>
        <p:nvSpPr>
          <p:cNvPr id="5" name="TextBox 11"/>
          <p:cNvSpPr txBox="1"/>
          <p:nvPr/>
        </p:nvSpPr>
        <p:spPr>
          <a:xfrm>
            <a:off x="2214546" y="883115"/>
            <a:ext cx="4657090" cy="894080"/>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25分钟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：24分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6" name="TextBox 2"/>
          <p:cNvSpPr txBox="1"/>
          <p:nvPr/>
        </p:nvSpPr>
        <p:spPr>
          <a:xfrm>
            <a:off x="539750" y="506334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A.搭配不当,“看到”与“鼓乐唱腔”不搭配。B.语序不当,应将“对文艺形成了</a:t>
            </a:r>
            <a:r>
              <a:rPr dirty="0"/>
              <a:t/>
            </a:r>
            <a:br>
              <a:rPr dirty="0"/>
            </a:br>
            <a:r>
              <a:rPr lang="zh-CN" altLang="en-US" sz="1530" kern="0" dirty="0" smtClean="0">
                <a:solidFill>
                  <a:srgbClr val="000000"/>
                </a:solidFill>
                <a:latin typeface="Times New Roman" pitchFamily="65" charset="-122"/>
                <a:ea typeface="宋体" pitchFamily="65" charset="-122"/>
              </a:rPr>
              <a:t>一种整体矮化”与“对致力于提高自身职业素质的艺人是不公平的”互换位置。D.不合逻</a:t>
            </a:r>
            <a:r>
              <a:rPr dirty="0"/>
              <a:t/>
            </a:r>
            <a:br>
              <a:rPr dirty="0"/>
            </a:br>
            <a:r>
              <a:rPr lang="zh-CN" altLang="en-US" sz="1530" kern="0" dirty="0" smtClean="0">
                <a:solidFill>
                  <a:srgbClr val="000000"/>
                </a:solidFill>
                <a:latin typeface="Times New Roman" pitchFamily="65" charset="-122"/>
                <a:ea typeface="宋体" pitchFamily="65" charset="-122"/>
              </a:rPr>
              <a:t>辑,“超过”后应跟确数,删除“左右”。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2.(2018启东中学第二次月考,2)下列各句中,没有语病的一项是(3分)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A.巴黎气候大会的目标是在《联合国气候变化框架公约》下达成一个具有法律效力的协议,</a:t>
            </a:r>
            <a:r>
              <a:rPr dirty="0"/>
              <a:t/>
            </a:r>
            <a:br>
              <a:rPr dirty="0"/>
            </a:br>
            <a:r>
              <a:rPr lang="zh-CN" altLang="en-US" sz="1530" kern="0" dirty="0" smtClean="0">
                <a:solidFill>
                  <a:srgbClr val="000000"/>
                </a:solidFill>
                <a:latin typeface="Times New Roman" pitchFamily="65" charset="-122"/>
                <a:ea typeface="宋体" pitchFamily="65" charset="-122"/>
              </a:rPr>
              <a:t>该协议将成为2020年后全球应对气候变化行动的依据。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B.舆论认为,“中国梦”鼓励每个人不仅要敢于构想国家的未来,还要敢于构想自己的未来。</a:t>
            </a:r>
            <a:r>
              <a:rPr dirty="0"/>
              <a:t/>
            </a:r>
            <a:br>
              <a:rPr dirty="0"/>
            </a:br>
            <a:r>
              <a:rPr lang="zh-CN" altLang="en-US" sz="1530" kern="0" dirty="0" smtClean="0">
                <a:solidFill>
                  <a:srgbClr val="000000"/>
                </a:solidFill>
                <a:latin typeface="Times New Roman" pitchFamily="65" charset="-122"/>
                <a:ea typeface="宋体" pitchFamily="65" charset="-122"/>
              </a:rPr>
              <a:t>而且,中国青年已展示出对未来的憧憬,开始为梦想奋斗。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C.在《中国诗词大会》第二季的总决赛上,武亦姝历经三轮比拼,一路过关斩将,最终夺得冠</a:t>
            </a:r>
            <a:r>
              <a:rPr dirty="0"/>
              <a:t/>
            </a:r>
            <a:br>
              <a:rPr dirty="0"/>
            </a:br>
            <a:r>
              <a:rPr lang="zh-CN" altLang="en-US" sz="1530" kern="0" dirty="0" smtClean="0">
                <a:solidFill>
                  <a:srgbClr val="000000"/>
                </a:solidFill>
                <a:latin typeface="Times New Roman" pitchFamily="65" charset="-122"/>
                <a:ea typeface="宋体" pitchFamily="65" charset="-122"/>
              </a:rPr>
              <a:t>军。观众认为,武亦姝的水平达到了大学本科生行列。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D.北京冬奥会的标识将中国文化、体育和奥林匹克精神相融合在一起,它既展现了冬季运动</a:t>
            </a:r>
            <a:r>
              <a:rPr dirty="0"/>
              <a:t/>
            </a:r>
            <a:br>
              <a:rPr dirty="0"/>
            </a:br>
            <a:r>
              <a:rPr lang="zh-CN" altLang="en-US" sz="1530" kern="0" dirty="0" smtClean="0">
                <a:solidFill>
                  <a:srgbClr val="000000"/>
                </a:solidFill>
                <a:latin typeface="Times New Roman" pitchFamily="65" charset="-122"/>
                <a:ea typeface="宋体" pitchFamily="65" charset="-122"/>
              </a:rPr>
              <a:t>的活力与激情,又传递出中国文化深厚内敛的独特魅力。</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B.语序不当,两个“构想</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未来”对调。C.搭配不当,“达到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行列”不搭</a:t>
            </a:r>
            <a:r>
              <a:rPr dirty="0"/>
              <a:t/>
            </a:r>
            <a:br>
              <a:rPr dirty="0"/>
            </a:br>
            <a:r>
              <a:rPr lang="zh-CN" altLang="en-US" sz="1530" kern="0" dirty="0" smtClean="0">
                <a:solidFill>
                  <a:srgbClr val="000000"/>
                </a:solidFill>
                <a:latin typeface="Times New Roman" pitchFamily="65" charset="-122"/>
                <a:ea typeface="宋体" pitchFamily="65" charset="-122"/>
              </a:rPr>
              <a:t>配。D.句式杂糅,删除“相”或“在一起”。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3.(2018扬州中学阶段检测,2)下列各句中,没有语病的一项是(3分)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A.英国著名杂志《自然》援引多项研究指出,青少年近视的主要原因是户外活动时间严重不</a:t>
            </a:r>
            <a:r>
              <a:rPr dirty="0"/>
              <a:t/>
            </a:r>
            <a:br>
              <a:rPr dirty="0"/>
            </a:br>
            <a:r>
              <a:rPr lang="zh-CN" altLang="en-US" sz="1530" kern="0" dirty="0" smtClean="0">
                <a:solidFill>
                  <a:srgbClr val="000000"/>
                </a:solidFill>
                <a:latin typeface="Times New Roman" pitchFamily="65" charset="-122"/>
                <a:ea typeface="宋体" pitchFamily="65" charset="-122"/>
              </a:rPr>
              <a:t>足造成的,这与我们之前的认知不太一样。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B.一些专家在会上指出,要遏制违法行为,不能光靠提高刑罚的力度,还要让人从心底里相信:</a:t>
            </a:r>
            <a:r>
              <a:rPr dirty="0"/>
              <a:t/>
            </a:r>
            <a:br>
              <a:rPr dirty="0"/>
            </a:br>
            <a:r>
              <a:rPr lang="zh-CN" altLang="en-US" sz="1530" kern="0" dirty="0" smtClean="0">
                <a:solidFill>
                  <a:srgbClr val="000000"/>
                </a:solidFill>
                <a:latin typeface="Times New Roman" pitchFamily="65" charset="-122"/>
                <a:ea typeface="宋体" pitchFamily="65" charset="-122"/>
              </a:rPr>
              <a:t>违法就不可避免地会受到严惩。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C.《中国足球改革发展总体方案》强调校园足球运动,一些学校积极响应,但随之也出现了用</a:t>
            </a:r>
            <a:r>
              <a:rPr dirty="0"/>
              <a:t/>
            </a:r>
            <a:br>
              <a:rPr dirty="0"/>
            </a:br>
            <a:r>
              <a:rPr lang="zh-CN" altLang="en-US" sz="1530" kern="0" dirty="0" smtClean="0">
                <a:solidFill>
                  <a:srgbClr val="000000"/>
                </a:solidFill>
                <a:latin typeface="Times New Roman" pitchFamily="65" charset="-122"/>
                <a:ea typeface="宋体" pitchFamily="65" charset="-122"/>
              </a:rPr>
              <a:t>足球替代其他体育项目的不好苗头。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D.即便养老金不亏空,财政补贴也不是长远之计,如果社保经费筹措机制不改善,光靠财政补贴</a:t>
            </a:r>
            <a:r>
              <a:rPr dirty="0"/>
              <a:t/>
            </a:r>
            <a:br>
              <a:rPr dirty="0"/>
            </a:br>
            <a:r>
              <a:rPr lang="zh-CN" altLang="en-US" sz="1530" kern="0" dirty="0" smtClean="0">
                <a:solidFill>
                  <a:srgbClr val="000000"/>
                </a:solidFill>
                <a:latin typeface="Times New Roman" pitchFamily="65" charset="-122"/>
                <a:ea typeface="宋体" pitchFamily="65" charset="-122"/>
              </a:rPr>
              <a:t>发放养老金将很难持续下去。</a:t>
            </a:r>
            <a:endParaRPr lang="zh-CN" altLang="en-US" dirty="0"/>
          </a:p>
        </p:txBody>
      </p:sp>
      <p:sp>
        <p:nvSpPr>
          <p:cNvPr id="3" name="TextBox 2"/>
          <p:cNvSpPr txBox="1"/>
          <p:nvPr/>
        </p:nvSpPr>
        <p:spPr>
          <a:xfrm>
            <a:off x="53975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A.句式杂糅,可去掉“造成的”。B.搭配不当,“提高”与“力度”不搭配,应将</a:t>
            </a:r>
            <a:r>
              <a:rPr dirty="0"/>
              <a:t/>
            </a:r>
            <a:br>
              <a:rPr dirty="0"/>
            </a:br>
            <a:r>
              <a:rPr lang="zh-CN" altLang="en-US" sz="1530" kern="0" dirty="0" smtClean="0">
                <a:solidFill>
                  <a:srgbClr val="000000"/>
                </a:solidFill>
                <a:latin typeface="Times New Roman" pitchFamily="65" charset="-122"/>
                <a:ea typeface="宋体" pitchFamily="65" charset="-122"/>
              </a:rPr>
              <a:t>“提高”改为“加大”。C.成分残缺,“强调”后面缺少宾语中心语,应在“校园足球运动”</a:t>
            </a:r>
            <a:r>
              <a:rPr dirty="0"/>
              <a:t/>
            </a:r>
            <a:br>
              <a:rPr dirty="0"/>
            </a:br>
            <a:r>
              <a:rPr lang="zh-CN" altLang="en-US" sz="1530" kern="0" dirty="0" smtClean="0">
                <a:solidFill>
                  <a:srgbClr val="000000"/>
                </a:solidFill>
                <a:latin typeface="Times New Roman" pitchFamily="65" charset="-122"/>
                <a:ea typeface="宋体" pitchFamily="65" charset="-122"/>
              </a:rPr>
              <a:t>的后面加上“的重要性”。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4.(2018溧阳中学4月联考,2)下列各句中,没有语病的一项是(3分)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A.本书的最后一课回到人类自身,提出面对物理学为我们展示的这个奇异世界,我们应当如何</a:t>
            </a:r>
            <a:r>
              <a:rPr dirty="0"/>
              <a:t/>
            </a:r>
            <a:br>
              <a:rPr dirty="0"/>
            </a:br>
            <a:r>
              <a:rPr lang="zh-CN" altLang="en-US" sz="1530" kern="0" dirty="0" smtClean="0">
                <a:solidFill>
                  <a:srgbClr val="000000"/>
                </a:solidFill>
                <a:latin typeface="Times New Roman" pitchFamily="65" charset="-122"/>
                <a:ea typeface="宋体" pitchFamily="65" charset="-122"/>
              </a:rPr>
              <a:t>反思自己的存在。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B.爱因斯坦提出的相对论获得了一片赞誉,但它与我们所了解的引力,也就是自由落体的认知</a:t>
            </a:r>
            <a:r>
              <a:rPr dirty="0"/>
              <a:t/>
            </a:r>
            <a:br>
              <a:rPr dirty="0"/>
            </a:br>
            <a:r>
              <a:rPr lang="zh-CN" altLang="en-US" sz="1530" kern="0" dirty="0" smtClean="0">
                <a:solidFill>
                  <a:srgbClr val="000000"/>
                </a:solidFill>
                <a:latin typeface="Times New Roman" pitchFamily="65" charset="-122"/>
                <a:ea typeface="宋体" pitchFamily="65" charset="-122"/>
              </a:rPr>
              <a:t>产生了矛盾。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C.从哲学上说,社会主义运动成败的根本原因就在于始终坚持马克思在哲学上所确立的社会</a:t>
            </a:r>
            <a:r>
              <a:rPr dirty="0"/>
              <a:t/>
            </a:r>
            <a:br>
              <a:rPr dirty="0"/>
            </a:br>
            <a:r>
              <a:rPr lang="zh-CN" altLang="en-US" sz="1530" kern="0" dirty="0" smtClean="0">
                <a:solidFill>
                  <a:srgbClr val="000000"/>
                </a:solidFill>
                <a:latin typeface="Times New Roman" pitchFamily="65" charset="-122"/>
                <a:ea typeface="宋体" pitchFamily="65" charset="-122"/>
              </a:rPr>
              <a:t>实践的观点。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D.它们就像宇宙字母表里的字母,以无穷无尽的组合,讲述星系、月亮、山川、森林、田地等</a:t>
            </a:r>
            <a:r>
              <a:rPr dirty="0"/>
              <a:t/>
            </a:r>
            <a:br>
              <a:rPr dirty="0"/>
            </a:br>
            <a:r>
              <a:rPr lang="zh-CN" altLang="en-US" sz="1530" kern="0" dirty="0" smtClean="0">
                <a:solidFill>
                  <a:srgbClr val="000000"/>
                </a:solidFill>
                <a:latin typeface="Times New Roman" pitchFamily="65" charset="-122"/>
                <a:ea typeface="宋体" pitchFamily="65" charset="-122"/>
              </a:rPr>
              <a:t>的漫长历史。</a:t>
            </a:r>
            <a:endParaRPr lang="zh-CN" altLang="en-US" dirty="0"/>
          </a:p>
        </p:txBody>
      </p:sp>
      <p:sp>
        <p:nvSpPr>
          <p:cNvPr id="3" name="TextBox 2"/>
          <p:cNvSpPr txBox="1"/>
          <p:nvPr/>
        </p:nvSpPr>
        <p:spPr>
          <a:xfrm>
            <a:off x="539750" y="434896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A.成分残缺,“提出”后面缺少宾语中心语,应在“奇异世</a:t>
            </a:r>
            <a:r>
              <a:rPr lang="en-US" altLang="zh-CN" sz="1530" kern="0" dirty="0" smtClean="0">
                <a:solidFill>
                  <a:srgbClr val="000000"/>
                </a:solidFill>
                <a:latin typeface="Times New Roman" pitchFamily="65" charset="-122"/>
                <a:ea typeface="宋体" pitchFamily="65" charset="-122"/>
              </a:rPr>
              <a:t>e</a:t>
            </a:r>
            <a:r>
              <a:rPr lang="zh-CN" altLang="en-US" sz="1530" kern="0" dirty="0" smtClean="0">
                <a:solidFill>
                  <a:srgbClr val="000000"/>
                </a:solidFill>
                <a:latin typeface="Times New Roman" pitchFamily="65" charset="-122"/>
                <a:ea typeface="宋体" pitchFamily="65" charset="-122"/>
              </a:rPr>
              <a:t>界”后面加上“的问</a:t>
            </a:r>
            <a:r>
              <a:rPr dirty="0"/>
              <a:t/>
            </a:r>
            <a:br>
              <a:rPr dirty="0"/>
            </a:br>
            <a:r>
              <a:rPr lang="zh-CN" altLang="en-US" sz="1530" kern="0" dirty="0" smtClean="0">
                <a:solidFill>
                  <a:srgbClr val="000000"/>
                </a:solidFill>
                <a:latin typeface="Times New Roman" pitchFamily="65" charset="-122"/>
                <a:ea typeface="宋体" pitchFamily="65" charset="-122"/>
              </a:rPr>
              <a:t>题”。C.两面对一面,可在“始终”前加“是否”。D.并列不当,“星系”和“月亮”是种属</a:t>
            </a:r>
            <a:r>
              <a:rPr dirty="0"/>
              <a:t/>
            </a:r>
            <a:br>
              <a:rPr dirty="0"/>
            </a:br>
            <a:r>
              <a:rPr lang="zh-CN" altLang="en-US" sz="1530" kern="0" dirty="0" smtClean="0">
                <a:solidFill>
                  <a:srgbClr val="000000"/>
                </a:solidFill>
                <a:latin typeface="Times New Roman" pitchFamily="65" charset="-122"/>
                <a:ea typeface="宋体" pitchFamily="65" charset="-122"/>
              </a:rPr>
              <a:t>关系,二者不能并列。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33753"/>
            <a:ext cx="8127250" cy="5956810"/>
            <a:chOff x="539750" y="877735"/>
            <a:chExt cx="8127250" cy="5956810"/>
          </a:xfrm>
        </p:grpSpPr>
        <p:sp>
          <p:nvSpPr>
            <p:cNvPr id="2" name="TextBox 2"/>
            <p:cNvSpPr txBox="1"/>
            <p:nvPr/>
          </p:nvSpPr>
          <p:spPr>
            <a:xfrm>
              <a:off x="540000" y="877735"/>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(1)本题考查语言表达连贯的能力。本段材料围绕“戏曲的传承创新”这一话题展开</a:t>
              </a:r>
              <a:r>
                <a:rPr dirty="0"/>
                <a:t/>
              </a:r>
              <a:br>
                <a:rPr dirty="0"/>
              </a:br>
              <a:r>
                <a:rPr lang="zh-CN" altLang="en-US" sz="1530" kern="0" dirty="0" smtClean="0">
                  <a:solidFill>
                    <a:srgbClr val="000000"/>
                  </a:solidFill>
                  <a:latin typeface="Times New Roman" pitchFamily="65" charset="-122"/>
                  <a:ea typeface="宋体" pitchFamily="65" charset="-122"/>
                </a:rPr>
                <a:t>论述,上文说的是“创新”,根据话题一致的原则,后面宜接“创新精神的缺失”,故可淘汰A、</a:t>
              </a:r>
              <a:r>
                <a:rPr dirty="0"/>
                <a:t/>
              </a:r>
              <a:br>
                <a:rPr dirty="0"/>
              </a:br>
              <a:r>
                <a:rPr lang="zh-CN" altLang="en-US" sz="1530" kern="0" dirty="0" smtClean="0">
                  <a:solidFill>
                    <a:srgbClr val="000000"/>
                  </a:solidFill>
                  <a:latin typeface="Times New Roman" pitchFamily="65" charset="-122"/>
                  <a:ea typeface="宋体" pitchFamily="65" charset="-122"/>
                </a:rPr>
                <a:t>B两项;此句意在突出缺失创新精神的危害,C项和D项相比较,前者突出“制约”,后者突出</a:t>
              </a:r>
              <a:r>
                <a:rPr dirty="0"/>
                <a:t/>
              </a:r>
              <a:br>
                <a:rPr dirty="0"/>
              </a:br>
              <a:r>
                <a:rPr lang="zh-CN" altLang="en-US" sz="1530" kern="0" dirty="0" smtClean="0">
                  <a:solidFill>
                    <a:srgbClr val="000000"/>
                  </a:solidFill>
                  <a:latin typeface="Times New Roman" pitchFamily="65" charset="-122"/>
                  <a:ea typeface="宋体" pitchFamily="65" charset="-122"/>
                </a:rPr>
                <a:t>“作用”,故选C项。(2)本题考查正确使用词语(包括熟语)的能力。第一空,无疾而终:常喻指</a:t>
              </a:r>
              <a:r>
                <a:rPr dirty="0"/>
                <a:t/>
              </a:r>
              <a:br>
                <a:rPr dirty="0"/>
              </a:br>
              <a:r>
                <a:rPr lang="zh-CN" altLang="en-US" sz="1530" kern="0" dirty="0" smtClean="0">
                  <a:solidFill>
                    <a:srgbClr val="000000"/>
                  </a:solidFill>
                  <a:latin typeface="Times New Roman" pitchFamily="65" charset="-122"/>
                  <a:ea typeface="宋体" pitchFamily="65" charset="-122"/>
                </a:rPr>
                <a:t>事情没有什么特别的原因而终止,含有不了了之的意思。寿终正寝:旧时指老死在家中,泛指事</a:t>
              </a:r>
              <a:r>
                <a:rPr dirty="0"/>
                <a:t/>
              </a:r>
              <a:br>
                <a:rPr dirty="0"/>
              </a:br>
              <a:r>
                <a:rPr lang="zh-CN" altLang="en-US" sz="1530" kern="0" dirty="0" smtClean="0">
                  <a:solidFill>
                    <a:srgbClr val="000000"/>
                  </a:solidFill>
                  <a:latin typeface="Times New Roman" pitchFamily="65" charset="-122"/>
                  <a:ea typeface="宋体" pitchFamily="65" charset="-122"/>
                </a:rPr>
                <a:t>物的消亡。前文中“固守”“只强调复制和模仿”等显然是说戏曲消亡的原因,不能用“无</a:t>
              </a:r>
              <a:r>
                <a:rPr dirty="0"/>
                <a:t/>
              </a:r>
              <a:br>
                <a:rPr dirty="0"/>
              </a:br>
              <a:r>
                <a:rPr lang="zh-CN" altLang="en-US" sz="1530" kern="0" dirty="0" smtClean="0">
                  <a:solidFill>
                    <a:srgbClr val="000000"/>
                  </a:solidFill>
                  <a:latin typeface="Times New Roman" pitchFamily="65" charset="-122"/>
                  <a:ea typeface="宋体" pitchFamily="65" charset="-122"/>
                </a:rPr>
                <a:t>疾而终”。第二空,对京剧名伶们的成就表达高度的赞美。名噪一时:一时名声很大。名垂青</a:t>
              </a:r>
              <a:r>
                <a:rPr dirty="0"/>
                <a:t/>
              </a:r>
              <a:br>
                <a:rPr dirty="0"/>
              </a:br>
              <a:r>
                <a:rPr lang="zh-CN" altLang="en-US" sz="1530" kern="0" dirty="0" smtClean="0">
                  <a:solidFill>
                    <a:srgbClr val="000000"/>
                  </a:solidFill>
                  <a:latin typeface="Times New Roman" pitchFamily="65" charset="-122"/>
                  <a:ea typeface="宋体" pitchFamily="65" charset="-122"/>
                </a:rPr>
                <a:t>史:好的名声和事迹载入史籍永远流传。两者存在着程度差异,后者更能突出成就之高,根据语</a:t>
              </a:r>
              <a:r>
                <a:rPr dirty="0"/>
                <a:t/>
              </a:r>
              <a:br>
                <a:rPr dirty="0"/>
              </a:br>
              <a:r>
                <a:rPr lang="zh-CN" altLang="en-US" sz="1530" kern="0" dirty="0" smtClean="0">
                  <a:solidFill>
                    <a:srgbClr val="000000"/>
                  </a:solidFill>
                  <a:latin typeface="Times New Roman" pitchFamily="65" charset="-122"/>
                  <a:ea typeface="宋体" pitchFamily="65" charset="-122"/>
                </a:rPr>
                <a:t>境,应选“名垂青史”。第三空,兼容并蓄:把内容不同、性质相反的东西都吸收保留下来。博</a:t>
              </a:r>
              <a:r>
                <a:rPr dirty="0"/>
                <a:t/>
              </a:r>
              <a:br>
                <a:rPr dirty="0"/>
              </a:br>
              <a:r>
                <a:rPr lang="zh-CN" altLang="en-US" sz="1530" kern="0" dirty="0" smtClean="0">
                  <a:solidFill>
                    <a:srgbClr val="000000"/>
                  </a:solidFill>
                  <a:latin typeface="Times New Roman" pitchFamily="65" charset="-122"/>
                  <a:ea typeface="宋体" pitchFamily="65" charset="-122"/>
                </a:rPr>
                <a:t>采众长:广泛地采纳各家的长处。“博采众长”强调采纳学习长处,更符合语境中探索创新、</a:t>
              </a:r>
              <a:r>
                <a:rPr dirty="0"/>
                <a:t/>
              </a:r>
              <a:br>
                <a:rPr dirty="0"/>
              </a:br>
              <a:r>
                <a:rPr lang="zh-CN" altLang="en-US" sz="1530" kern="0" dirty="0" smtClean="0">
                  <a:solidFill>
                    <a:srgbClr val="000000"/>
                  </a:solidFill>
                  <a:latin typeface="Times New Roman" pitchFamily="65" charset="-122"/>
                  <a:ea typeface="宋体" pitchFamily="65" charset="-122"/>
                </a:rPr>
                <a:t>超越前人的需要。第四空,按图索骥:比喻按照死规矩机械、呆板地做事。照猫画虎:比喻照着</a:t>
              </a:r>
              <a:r>
                <a:rPr dirty="0"/>
                <a:t/>
              </a:r>
              <a:br>
                <a:rPr dirty="0"/>
              </a:br>
              <a:r>
                <a:rPr lang="zh-CN" altLang="en-US" sz="1530" kern="0" dirty="0" smtClean="0">
                  <a:solidFill>
                    <a:srgbClr val="000000"/>
                  </a:solidFill>
                  <a:latin typeface="Times New Roman" pitchFamily="65" charset="-122"/>
                  <a:ea typeface="宋体" pitchFamily="65" charset="-122"/>
                </a:rPr>
                <a:t>样子模仿。第四空前后说的是尚小云等大师在艺术上不满足于模仿,力求创新,“照猫画虎”</a:t>
              </a:r>
              <a:r>
                <a:rPr dirty="0"/>
                <a:t/>
              </a:r>
              <a:br>
                <a:rPr dirty="0"/>
              </a:br>
              <a:r>
                <a:rPr lang="zh-CN" altLang="en-US" sz="1530" kern="0" dirty="0" smtClean="0">
                  <a:solidFill>
                    <a:srgbClr val="000000"/>
                  </a:solidFill>
                  <a:latin typeface="Times New Roman" pitchFamily="65" charset="-122"/>
                  <a:ea typeface="宋体" pitchFamily="65" charset="-122"/>
                </a:rPr>
                <a:t>强调模仿,而非创新,符合语境要求。(3)本题考查辨析并修改病句的能力。比较四个选项,是</a:t>
              </a:r>
              <a:r>
                <a:rPr dirty="0"/>
                <a:t/>
              </a:r>
              <a:br>
                <a:rPr dirty="0"/>
              </a:br>
              <a:r>
                <a:rPr lang="zh-CN" altLang="en-US" sz="1530" kern="0" dirty="0" smtClean="0">
                  <a:solidFill>
                    <a:srgbClr val="000000"/>
                  </a:solidFill>
                  <a:latin typeface="Times New Roman" pitchFamily="65" charset="-122"/>
                  <a:ea typeface="宋体" pitchFamily="65" charset="-122"/>
                </a:rPr>
                <a:t>否恰当重点要看两处:一是“眼花缭乱”之前要不要加“令人”,如果不加,眼花缭乱的是“戏</a:t>
              </a:r>
              <a:endParaRPr lang="zh-CN" altLang="en-US" dirty="0"/>
            </a:p>
          </p:txBody>
        </p:sp>
        <p:sp>
          <p:nvSpPr>
            <p:cNvPr id="3" name="TextBox 2"/>
            <p:cNvSpPr txBox="1"/>
            <p:nvPr/>
          </p:nvSpPr>
          <p:spPr>
            <a:xfrm>
              <a:off x="539750" y="577502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曲的创新”,于理不通,而且平时使用习惯就是“令人眼花缭乱”,故A、D两项属于成分残缺;</a:t>
              </a:r>
              <a:r>
                <a:rPr dirty="0"/>
                <a:t/>
              </a:r>
              <a:br>
                <a:rPr dirty="0"/>
              </a:br>
              <a:r>
                <a:rPr lang="zh-CN" altLang="en-US" sz="1530" kern="0" dirty="0" smtClean="0">
                  <a:solidFill>
                    <a:srgbClr val="000000"/>
                  </a:solidFill>
                  <a:latin typeface="Times New Roman" pitchFamily="65" charset="-122"/>
                  <a:ea typeface="宋体" pitchFamily="65" charset="-122"/>
                </a:rPr>
                <a:t>二是“才能”之前是否加“这样”,根据关联词语“是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而不是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”可知,前面的分句已</a:t>
              </a:r>
              <a:r>
                <a:rPr dirty="0"/>
                <a:t/>
              </a:r>
              <a:br>
                <a:rPr dirty="0"/>
              </a:br>
              <a:r>
                <a:rPr lang="zh-CN" altLang="en-US" sz="1530" kern="0" dirty="0" smtClean="0">
                  <a:solidFill>
                    <a:srgbClr val="000000"/>
                  </a:solidFill>
                  <a:latin typeface="Times New Roman" pitchFamily="65" charset="-122"/>
                  <a:ea typeface="宋体" pitchFamily="65" charset="-122"/>
                </a:rPr>
                <a:t>经表述完整,最后一个分句缺少主语,应用“这样”来指代并总括前面的内容,故选B。</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5.(2017苏锡常镇四市三模,2)下列各句中,没有语病的一句是(3分)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A.专家提醒市民,夏季健身体能消耗大,锻炼能否达到健身的目的,关键在于运动项目适宜、运</a:t>
            </a:r>
            <a:r>
              <a:rPr dirty="0"/>
              <a:t/>
            </a:r>
            <a:br>
              <a:rPr dirty="0"/>
            </a:br>
            <a:r>
              <a:rPr lang="zh-CN" altLang="en-US" sz="1530" kern="0" dirty="0" smtClean="0">
                <a:solidFill>
                  <a:srgbClr val="000000"/>
                </a:solidFill>
                <a:latin typeface="Times New Roman" pitchFamily="65" charset="-122"/>
                <a:ea typeface="宋体" pitchFamily="65" charset="-122"/>
              </a:rPr>
              <a:t>动强度适当、运动时间合理。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B.从看似平淡无奇的文字里发现汉语之美、文章之美、人性之美以及自然之美的能力,不是</a:t>
            </a:r>
            <a:r>
              <a:rPr dirty="0"/>
              <a:t/>
            </a:r>
            <a:br>
              <a:rPr dirty="0"/>
            </a:br>
            <a:r>
              <a:rPr lang="zh-CN" altLang="en-US" sz="1530" kern="0" dirty="0" smtClean="0">
                <a:solidFill>
                  <a:srgbClr val="000000"/>
                </a:solidFill>
                <a:latin typeface="Times New Roman" pitchFamily="65" charset="-122"/>
                <a:ea typeface="宋体" pitchFamily="65" charset="-122"/>
              </a:rPr>
              <a:t>自然而然形成的,需要长期培育。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C.福岛核电站看不到头的灾难背后,是日本核能行业数十年来伪造安全报告、隐瞒死亡事故</a:t>
            </a:r>
            <a:r>
              <a:rPr dirty="0"/>
              <a:t/>
            </a:r>
            <a:br>
              <a:rPr dirty="0"/>
            </a:br>
            <a:r>
              <a:rPr lang="zh-CN" altLang="en-US" sz="1530" kern="0" dirty="0" smtClean="0">
                <a:solidFill>
                  <a:srgbClr val="000000"/>
                </a:solidFill>
                <a:latin typeface="Times New Roman" pitchFamily="65" charset="-122"/>
                <a:ea typeface="宋体" pitchFamily="65" charset="-122"/>
              </a:rPr>
              <a:t>和对地震危险性估计不足造成的。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D.曹聚仁的《鲁迅评传》颇具见识,虽史料不足,但许多专家认为,“评传”无须对此要求太</a:t>
            </a:r>
            <a:r>
              <a:rPr dirty="0"/>
              <a:t/>
            </a:r>
            <a:br>
              <a:rPr dirty="0"/>
            </a:br>
            <a:r>
              <a:rPr lang="zh-CN" altLang="en-US" sz="1530" kern="0" dirty="0" smtClean="0">
                <a:solidFill>
                  <a:srgbClr val="000000"/>
                </a:solidFill>
                <a:latin typeface="Times New Roman" pitchFamily="65" charset="-122"/>
                <a:ea typeface="宋体" pitchFamily="65" charset="-122"/>
              </a:rPr>
              <a:t>多,堪称迄今写得最好的鲁迅传记。</a:t>
            </a:r>
            <a:endParaRPr lang="zh-CN" altLang="en-US" dirty="0"/>
          </a:p>
        </p:txBody>
      </p:sp>
      <p:sp>
        <p:nvSpPr>
          <p:cNvPr id="3" name="TextBox 2"/>
          <p:cNvSpPr txBox="1"/>
          <p:nvPr/>
        </p:nvSpPr>
        <p:spPr>
          <a:xfrm>
            <a:off x="539750" y="434896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A.两面对一面,前面是“能否”,后面说的“运动项目适宜、运动强度适当、运动</a:t>
            </a:r>
            <a:r>
              <a:rPr dirty="0"/>
              <a:t/>
            </a:r>
            <a:br>
              <a:rPr dirty="0"/>
            </a:br>
            <a:r>
              <a:rPr lang="zh-CN" altLang="en-US" sz="1530" kern="0" dirty="0" smtClean="0">
                <a:solidFill>
                  <a:srgbClr val="000000"/>
                </a:solidFill>
                <a:latin typeface="Times New Roman" pitchFamily="65" charset="-122"/>
                <a:ea typeface="宋体" pitchFamily="65" charset="-122"/>
              </a:rPr>
              <a:t>时间合理”都是能够达到健身的目的的。C.句式杂糅,删去“造成的”。如果要保留“造成</a:t>
            </a:r>
            <a:r>
              <a:rPr dirty="0"/>
              <a:t/>
            </a:r>
            <a:br>
              <a:rPr dirty="0"/>
            </a:br>
            <a:r>
              <a:rPr lang="zh-CN" altLang="en-US" sz="1530" kern="0" dirty="0" smtClean="0">
                <a:solidFill>
                  <a:srgbClr val="000000"/>
                </a:solidFill>
                <a:latin typeface="Times New Roman" pitchFamily="65" charset="-122"/>
                <a:ea typeface="宋体" pitchFamily="65" charset="-122"/>
              </a:rPr>
              <a:t>的”,则要删去“背后”。D.偷换主语,根据前后主语一致原则,“堪称迄今写得最好的鲁迅传</a:t>
            </a:r>
            <a:r>
              <a:rPr dirty="0"/>
              <a:t/>
            </a:r>
            <a:br>
              <a:rPr dirty="0"/>
            </a:br>
            <a:r>
              <a:rPr lang="zh-CN" altLang="en-US" sz="1530" kern="0" dirty="0" smtClean="0">
                <a:solidFill>
                  <a:srgbClr val="000000"/>
                </a:solidFill>
                <a:latin typeface="Times New Roman" pitchFamily="65" charset="-122"/>
                <a:ea typeface="宋体" pitchFamily="65" charset="-122"/>
              </a:rPr>
              <a:t>记”的是前一个分句的“评传”,而事实上根据句意,应该是第一个分句中的《鲁迅评传》。</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6.(2017南京二模,2)下列各句中,没有语病的一项是(3分)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A.全球首颗量子卫星发射升空后,天地一体化的量子保密通信与科学实验体系成功构建,标志</a:t>
            </a:r>
            <a:r>
              <a:rPr dirty="0"/>
              <a:t/>
            </a:r>
            <a:br>
              <a:rPr dirty="0"/>
            </a:br>
            <a:r>
              <a:rPr lang="zh-CN" altLang="en-US" sz="1530" kern="0" dirty="0" smtClean="0">
                <a:solidFill>
                  <a:srgbClr val="000000"/>
                </a:solidFill>
                <a:latin typeface="Times New Roman" pitchFamily="65" charset="-122"/>
                <a:ea typeface="宋体" pitchFamily="65" charset="-122"/>
              </a:rPr>
              <a:t>着中国量子科学研究已处于领先地位。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B.二次元电影《你的名字》火遍全国,浪漫唯美的故事、让人有截屏冲动的精美画面,广大网</a:t>
            </a:r>
            <a:r>
              <a:rPr dirty="0"/>
              <a:t/>
            </a:r>
            <a:br>
              <a:rPr dirty="0"/>
            </a:br>
            <a:r>
              <a:rPr lang="zh-CN" altLang="en-US" sz="1530" kern="0" dirty="0" smtClean="0">
                <a:solidFill>
                  <a:srgbClr val="000000"/>
                </a:solidFill>
                <a:latin typeface="Times New Roman" pitchFamily="65" charset="-122"/>
                <a:ea typeface="宋体" pitchFamily="65" charset="-122"/>
              </a:rPr>
              <a:t>友如痴如醉,带给人前所未有的体验。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C.成都市区金沙遗址的发现,进一步确定了古蜀文明考古学意义上的“宝墩、三星堆、金沙</a:t>
            </a:r>
            <a:r>
              <a:rPr dirty="0"/>
              <a:t/>
            </a:r>
            <a:br>
              <a:rPr dirty="0"/>
            </a:br>
            <a:r>
              <a:rPr lang="zh-CN" altLang="en-US" sz="1530" kern="0" dirty="0" smtClean="0">
                <a:solidFill>
                  <a:srgbClr val="000000"/>
                </a:solidFill>
                <a:latin typeface="Times New Roman" pitchFamily="65" charset="-122"/>
                <a:ea typeface="宋体" pitchFamily="65" charset="-122"/>
              </a:rPr>
              <a:t>三部曲”,从而解决了三星堆的来龙去脉。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D.2017年《社会蓝皮书》披露,我国的阅读情况不容乐观,大约66.72%左右的被调查者表示,过</a:t>
            </a:r>
            <a:r>
              <a:rPr dirty="0"/>
              <a:t/>
            </a:r>
            <a:br>
              <a:rPr dirty="0"/>
            </a:br>
            <a:r>
              <a:rPr lang="zh-CN" altLang="en-US" sz="1530" kern="0" dirty="0" smtClean="0">
                <a:solidFill>
                  <a:srgbClr val="000000"/>
                </a:solidFill>
                <a:latin typeface="Times New Roman" pitchFamily="65" charset="-122"/>
                <a:ea typeface="宋体" pitchFamily="65" charset="-122"/>
              </a:rPr>
              <a:t>去一年“一本书都没有读”。</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B.偷换主语,“带给”的主语不应该是“广大网友”。C.搭配不当,把“解决”改</a:t>
            </a:r>
            <a:r>
              <a:rPr dirty="0"/>
              <a:t/>
            </a:r>
            <a:br>
              <a:rPr dirty="0"/>
            </a:br>
            <a:r>
              <a:rPr lang="zh-CN" altLang="en-US" sz="1530" kern="0" dirty="0" smtClean="0">
                <a:solidFill>
                  <a:srgbClr val="000000"/>
                </a:solidFill>
                <a:latin typeface="Times New Roman" pitchFamily="65" charset="-122"/>
                <a:ea typeface="宋体" pitchFamily="65" charset="-122"/>
              </a:rPr>
              <a:t>为“了解”。D.成分赘余,删去“大约”或“左右”。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7.(2016盐城四市三模,2)下列各句中,没有语病的一句是(3分)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A.启蒙主义哲人坚信,理性能够消除种种错误的认识,祛除愚昧和无知,使人类获得关于自然、</a:t>
            </a:r>
            <a:r>
              <a:rPr dirty="0"/>
              <a:t/>
            </a:r>
            <a:br>
              <a:rPr dirty="0"/>
            </a:br>
            <a:r>
              <a:rPr lang="zh-CN" altLang="en-US" sz="1530" kern="0" dirty="0" smtClean="0">
                <a:solidFill>
                  <a:srgbClr val="000000"/>
                </a:solidFill>
                <a:latin typeface="Times New Roman" pitchFamily="65" charset="-122"/>
                <a:ea typeface="宋体" pitchFamily="65" charset="-122"/>
              </a:rPr>
              <a:t>社会和自身的真理性认识,并消除人类社会的弊病。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B.在卢梭看来,一方面,科学技术的产生源自人类贪欲的缘故;另一方面,科学技术的发展在人</a:t>
            </a:r>
            <a:r>
              <a:rPr dirty="0"/>
              <a:t/>
            </a:r>
            <a:br>
              <a:rPr dirty="0"/>
            </a:br>
            <a:r>
              <a:rPr lang="zh-CN" altLang="en-US" sz="1530" kern="0" dirty="0" smtClean="0">
                <a:solidFill>
                  <a:srgbClr val="000000"/>
                </a:solidFill>
                <a:latin typeface="Times New Roman" pitchFamily="65" charset="-122"/>
                <a:ea typeface="宋体" pitchFamily="65" charset="-122"/>
              </a:rPr>
              <a:t>类进化过程中又可能加速人类道德的堕落。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C.“五四”文学初创时期的小说与其他文学体裁一样,承担以白话代替文言写作的语言革命,</a:t>
            </a:r>
            <a:r>
              <a:rPr dirty="0"/>
              <a:t/>
            </a:r>
            <a:br>
              <a:rPr dirty="0"/>
            </a:br>
            <a:r>
              <a:rPr lang="zh-CN" altLang="en-US" sz="1530" kern="0" dirty="0" smtClean="0">
                <a:solidFill>
                  <a:srgbClr val="000000"/>
                </a:solidFill>
                <a:latin typeface="Times New Roman" pitchFamily="65" charset="-122"/>
                <a:ea typeface="宋体" pitchFamily="65" charset="-122"/>
              </a:rPr>
              <a:t>用白话写小说,有助于白话语言形式的确立。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D.考察中国教育会发现这个现象,在教育规模和质量不太高的时候,人们并不太关注教育公平</a:t>
            </a:r>
            <a:r>
              <a:rPr dirty="0"/>
              <a:t/>
            </a:r>
            <a:br>
              <a:rPr dirty="0"/>
            </a:br>
            <a:r>
              <a:rPr lang="zh-CN" altLang="en-US" sz="1530" kern="0" dirty="0" smtClean="0">
                <a:solidFill>
                  <a:srgbClr val="000000"/>
                </a:solidFill>
                <a:latin typeface="Times New Roman" pitchFamily="65" charset="-122"/>
                <a:ea typeface="宋体" pitchFamily="65" charset="-122"/>
              </a:rPr>
              <a:t>问题,而教育有了发展后,人们对教育不公平的批评越来越多。</a:t>
            </a:r>
            <a:endParaRPr lang="zh-CN" altLang="en-US" dirty="0"/>
          </a:p>
        </p:txBody>
      </p:sp>
      <p:sp>
        <p:nvSpPr>
          <p:cNvPr id="3" name="TextBox 2"/>
          <p:cNvSpPr txBox="1"/>
          <p:nvPr/>
        </p:nvSpPr>
        <p:spPr>
          <a:xfrm>
            <a:off x="539750" y="427752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B.句式杂糅,可删除“的缘故”。C.“承担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革命”搭配不当。D.“规模和质量</a:t>
            </a:r>
            <a:r>
              <a:rPr dirty="0"/>
              <a:t/>
            </a:r>
            <a:br>
              <a:rPr dirty="0"/>
            </a:br>
            <a:r>
              <a:rPr lang="zh-CN" altLang="en-US" sz="1530" kern="0" dirty="0" smtClean="0">
                <a:solidFill>
                  <a:srgbClr val="000000"/>
                </a:solidFill>
                <a:latin typeface="Times New Roman" pitchFamily="65" charset="-122"/>
                <a:ea typeface="宋体" pitchFamily="65" charset="-122"/>
              </a:rPr>
              <a:t>不太高”中“规模”和“不太高”搭配不当。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8.(2016徐州三模,2)下列各句中,没有语病的一句是(3分)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A.知名民校“横空出世”,受益的将不仅是对优质教育资源有迫切需求的家长们,还有部分教</a:t>
            </a:r>
            <a:r>
              <a:rPr dirty="0"/>
              <a:t/>
            </a:r>
            <a:br>
              <a:rPr dirty="0"/>
            </a:br>
            <a:r>
              <a:rPr lang="zh-CN" altLang="en-US" sz="1530" kern="0" dirty="0" smtClean="0">
                <a:solidFill>
                  <a:srgbClr val="000000"/>
                </a:solidFill>
                <a:latin typeface="Times New Roman" pitchFamily="65" charset="-122"/>
                <a:ea typeface="宋体" pitchFamily="65" charset="-122"/>
              </a:rPr>
              <a:t>育培训机构也将依托这些知名民校得到扩张发展。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B.研究人员发现:1 300名糖尿病患者喝凉开水泡的茶,持续半年,82%的糖尿病患者明显减轻,</a:t>
            </a:r>
            <a:r>
              <a:rPr dirty="0"/>
              <a:t/>
            </a:r>
            <a:br>
              <a:rPr dirty="0"/>
            </a:br>
            <a:r>
              <a:rPr lang="zh-CN" altLang="en-US" sz="1530" kern="0" dirty="0" smtClean="0">
                <a:solidFill>
                  <a:srgbClr val="000000"/>
                </a:solidFill>
                <a:latin typeface="Times New Roman" pitchFamily="65" charset="-122"/>
                <a:ea typeface="宋体" pitchFamily="65" charset="-122"/>
              </a:rPr>
              <a:t>大约9%的糖尿病患者的血糖水平完全恢复正常。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C.2016年最热韩剧《太阳的后裔》在中国首播时,凭借14.3%的收视率毫无悬念地夺得了荧屏</a:t>
            </a:r>
            <a:r>
              <a:rPr dirty="0"/>
              <a:t/>
            </a:r>
            <a:br>
              <a:rPr dirty="0"/>
            </a:br>
            <a:r>
              <a:rPr lang="zh-CN" altLang="en-US" sz="1530" kern="0" dirty="0" smtClean="0">
                <a:solidFill>
                  <a:srgbClr val="000000"/>
                </a:solidFill>
                <a:latin typeface="Times New Roman" pitchFamily="65" charset="-122"/>
                <a:ea typeface="宋体" pitchFamily="65" charset="-122"/>
              </a:rPr>
              <a:t>收视冠军,其收视率远超同时段其他电视剧。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D.出现突发情况时,应急车道被占用,会导致执行紧急救援任务的车辆受阻,无法及时到达现场</a:t>
            </a:r>
            <a:r>
              <a:rPr dirty="0"/>
              <a:t/>
            </a:r>
            <a:br>
              <a:rPr dirty="0"/>
            </a:br>
            <a:r>
              <a:rPr lang="zh-CN" altLang="en-US" sz="1530" kern="0" dirty="0" smtClean="0">
                <a:solidFill>
                  <a:srgbClr val="000000"/>
                </a:solidFill>
                <a:latin typeface="Times New Roman" pitchFamily="65" charset="-122"/>
                <a:ea typeface="宋体" pitchFamily="65" charset="-122"/>
              </a:rPr>
              <a:t>处理事故、排险、抢救伤员以及疏导交通。</a:t>
            </a:r>
            <a:endParaRPr lang="zh-CN" altLang="en-US" dirty="0"/>
          </a:p>
        </p:txBody>
      </p:sp>
      <p:sp>
        <p:nvSpPr>
          <p:cNvPr id="3" name="TextBox 2"/>
          <p:cNvSpPr txBox="1"/>
          <p:nvPr/>
        </p:nvSpPr>
        <p:spPr>
          <a:xfrm>
            <a:off x="53975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A.句式杂糅,应为“还有部分教育培训机构”或“部分教育培训机构也将依托这</a:t>
            </a:r>
            <a:r>
              <a:rPr dirty="0"/>
              <a:t/>
            </a:r>
            <a:br>
              <a:rPr dirty="0"/>
            </a:br>
            <a:r>
              <a:rPr lang="zh-CN" altLang="en-US" sz="1530" kern="0" dirty="0" smtClean="0">
                <a:solidFill>
                  <a:srgbClr val="000000"/>
                </a:solidFill>
                <a:latin typeface="Times New Roman" pitchFamily="65" charset="-122"/>
                <a:ea typeface="宋体" pitchFamily="65" charset="-122"/>
              </a:rPr>
              <a:t>些知名民校得到扩张发展”。B.成分残缺,“82%的糖尿病患者”后加“的症状”。D.主谓</a:t>
            </a:r>
            <a:r>
              <a:rPr dirty="0"/>
              <a:t/>
            </a:r>
            <a:br>
              <a:rPr dirty="0"/>
            </a:br>
            <a:r>
              <a:rPr lang="zh-CN" altLang="en-US" sz="1530" kern="0" dirty="0" smtClean="0">
                <a:solidFill>
                  <a:srgbClr val="000000"/>
                </a:solidFill>
                <a:latin typeface="Times New Roman" pitchFamily="65" charset="-122"/>
                <a:ea typeface="宋体" pitchFamily="65" charset="-122"/>
              </a:rPr>
              <a:t>搭配不当,“车辆”不能“处理事故、排险、抢救伤员以及疏导交通”。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2062947"/>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1.(2018海门中学月考,2)下列各句中,没有语病的一项是(3分)(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A.2017央视春晚用“快闪”形式替代往届春晚播报海外华人华侨新春贺电的环节,以此表达</a:t>
            </a:r>
            <a:r>
              <a:rPr dirty="0"/>
              <a:t/>
            </a:r>
            <a:br>
              <a:rPr dirty="0"/>
            </a:br>
            <a:r>
              <a:rPr lang="zh-CN" altLang="en-US" sz="1530" kern="0" dirty="0" smtClean="0">
                <a:solidFill>
                  <a:srgbClr val="000000"/>
                </a:solidFill>
                <a:latin typeface="Times New Roman" pitchFamily="65" charset="-122"/>
                <a:ea typeface="宋体" pitchFamily="65" charset="-122"/>
              </a:rPr>
              <a:t>华人华侨喜庆春节、心向祖国的感情。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B.某高中召开优良学风主题班会,通过模拟考试的、案例分析等形式,提高了同学们的考试能</a:t>
            </a:r>
            <a:r>
              <a:rPr dirty="0"/>
              <a:t/>
            </a:r>
            <a:br>
              <a:rPr dirty="0"/>
            </a:br>
            <a:r>
              <a:rPr lang="zh-CN" altLang="en-US" sz="1530" kern="0" dirty="0" smtClean="0">
                <a:solidFill>
                  <a:srgbClr val="000000"/>
                </a:solidFill>
                <a:latin typeface="Times New Roman" pitchFamily="65" charset="-122"/>
                <a:ea typeface="宋体" pitchFamily="65" charset="-122"/>
              </a:rPr>
              <a:t>力、答题技巧以及诚信考试的意识。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C.根据阿里巴巴发布的2017年中国年货大数据显示,健康和休闲娱乐已经成为人们置办年货</a:t>
            </a:r>
            <a:r>
              <a:rPr dirty="0"/>
              <a:t/>
            </a:r>
            <a:br>
              <a:rPr dirty="0"/>
            </a:br>
            <a:r>
              <a:rPr lang="zh-CN" altLang="en-US" sz="1530" kern="0" dirty="0" smtClean="0">
                <a:solidFill>
                  <a:srgbClr val="000000"/>
                </a:solidFill>
                <a:latin typeface="Times New Roman" pitchFamily="65" charset="-122"/>
                <a:ea typeface="宋体" pitchFamily="65" charset="-122"/>
              </a:rPr>
              <a:t>的首要需求,饱含着人们对2017年的美好愿望。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D.记者从山西省工会部门了解到,近来工会部门的工作人员已提高了各地保障高温季节各项</a:t>
            </a:r>
            <a:r>
              <a:rPr dirty="0"/>
              <a:t/>
            </a:r>
            <a:br>
              <a:rPr dirty="0"/>
            </a:br>
            <a:r>
              <a:rPr lang="zh-CN" altLang="en-US" sz="1530" kern="0" dirty="0" smtClean="0">
                <a:solidFill>
                  <a:srgbClr val="000000"/>
                </a:solidFill>
                <a:latin typeface="Times New Roman" pitchFamily="65" charset="-122"/>
                <a:ea typeface="宋体" pitchFamily="65" charset="-122"/>
              </a:rPr>
              <a:t>津贴落实的监督力度。</a:t>
            </a:r>
            <a:endParaRPr lang="zh-CN" altLang="en-US" dirty="0"/>
          </a:p>
        </p:txBody>
      </p:sp>
      <p:sp>
        <p:nvSpPr>
          <p:cNvPr id="5" name="TextBox 11"/>
          <p:cNvSpPr txBox="1"/>
          <p:nvPr/>
        </p:nvSpPr>
        <p:spPr>
          <a:xfrm>
            <a:off x="3310326" y="1134253"/>
            <a:ext cx="2608406"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教师专用题</a:t>
            </a:r>
            <a:r>
              <a:rPr lang="zh-CN" altLang="en-US" sz="2000" dirty="0">
                <a:latin typeface="黑体" panose="02010609060101010101" pitchFamily="49" charset="-122"/>
                <a:ea typeface="黑体" panose="02010609060101010101" pitchFamily="49" charset="-122"/>
                <a:sym typeface="+mn-ea"/>
              </a:rPr>
              <a:t>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(时间：20分钟   分值</a:t>
            </a:r>
            <a:r>
              <a:rPr lang="en-US" altLang="zh-CN" sz="1400" b="0" dirty="0" smtClean="0">
                <a:latin typeface="黑体" panose="02010609060101010101" pitchFamily="49" charset="-122"/>
                <a:ea typeface="黑体" panose="02010609060101010101" pitchFamily="49" charset="-122"/>
                <a:sym typeface="+mn-ea"/>
              </a:rPr>
              <a:t>：18分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6" name="TextBox 2"/>
          <p:cNvSpPr txBox="1"/>
          <p:nvPr/>
        </p:nvSpPr>
        <p:spPr>
          <a:xfrm>
            <a:off x="539750" y="520621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B.不合逻辑,“答题技巧”属于“考试能力”,二者不能并列;搭配不当,“提高意</a:t>
            </a:r>
            <a:r>
              <a:rPr dirty="0"/>
              <a:t/>
            </a:r>
            <a:br>
              <a:rPr dirty="0"/>
            </a:br>
            <a:r>
              <a:rPr lang="zh-CN" altLang="en-US" sz="1530" kern="0" dirty="0" smtClean="0">
                <a:solidFill>
                  <a:srgbClr val="000000"/>
                </a:solidFill>
                <a:latin typeface="Times New Roman" pitchFamily="65" charset="-122"/>
                <a:ea typeface="宋体" pitchFamily="65" charset="-122"/>
              </a:rPr>
              <a:t>识”搭配不当。原句可改为“提高了同学们的考试能力,增强了同学们诚信考试的意识”。</a:t>
            </a:r>
            <a:r>
              <a:rPr dirty="0"/>
              <a:t/>
            </a:r>
            <a:br>
              <a:rPr dirty="0"/>
            </a:br>
            <a:r>
              <a:rPr lang="zh-CN" altLang="en-US" sz="1530" kern="0" dirty="0" smtClean="0">
                <a:solidFill>
                  <a:srgbClr val="000000"/>
                </a:solidFill>
                <a:latin typeface="Times New Roman" pitchFamily="65" charset="-122"/>
                <a:ea typeface="宋体" pitchFamily="65" charset="-122"/>
              </a:rPr>
              <a:t>C.句式杂糅,可删去根据。D.搭配不当,可把“提高”改为“加大”。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2.(2018泰兴中学阶段检测,2)下列各句中,没有语病的一项是(3分)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A.某些所谓的语文专家对语文课堂存在的这种弊端非但不扭转,不改正,反而鼓励、扶植和片</a:t>
            </a:r>
            <a:r>
              <a:rPr dirty="0"/>
              <a:t/>
            </a:r>
            <a:br>
              <a:rPr dirty="0"/>
            </a:br>
            <a:r>
              <a:rPr lang="zh-CN" altLang="en-US" sz="1530" kern="0" dirty="0" smtClean="0">
                <a:solidFill>
                  <a:srgbClr val="000000"/>
                </a:solidFill>
                <a:latin typeface="Times New Roman" pitchFamily="65" charset="-122"/>
                <a:ea typeface="宋体" pitchFamily="65" charset="-122"/>
              </a:rPr>
              <a:t>面支持,致使“假语文”课堂在部分学校泛滥成灾。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B.我国著名的语言学家、汉语拼音之父周有光近50岁左右才由经济学转行,开始研究《汉语</a:t>
            </a:r>
            <a:r>
              <a:rPr dirty="0"/>
              <a:t/>
            </a:r>
            <a:br>
              <a:rPr dirty="0"/>
            </a:br>
            <a:r>
              <a:rPr lang="zh-CN" altLang="en-US" sz="1530" kern="0" dirty="0" smtClean="0">
                <a:solidFill>
                  <a:srgbClr val="000000"/>
                </a:solidFill>
                <a:latin typeface="Times New Roman" pitchFamily="65" charset="-122"/>
                <a:ea typeface="宋体" pitchFamily="65" charset="-122"/>
              </a:rPr>
              <a:t>拼音方案》,80多岁又开始研究文化学问题。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C.要想缓解“资产热”而“实业冷”的矛盾,除了出台楼市调控措施外,最重要的还是优化营</a:t>
            </a:r>
            <a:r>
              <a:rPr dirty="0"/>
              <a:t/>
            </a:r>
            <a:br>
              <a:rPr dirty="0"/>
            </a:br>
            <a:r>
              <a:rPr lang="zh-CN" altLang="en-US" sz="1530" kern="0" dirty="0" smtClean="0">
                <a:solidFill>
                  <a:srgbClr val="000000"/>
                </a:solidFill>
                <a:latin typeface="Times New Roman" pitchFamily="65" charset="-122"/>
                <a:ea typeface="宋体" pitchFamily="65" charset="-122"/>
              </a:rPr>
              <a:t>商环境,让资金主动回流到实体经济中去。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D.只有树立崇高理想,强化廉洁意识,倡导清正观念,不放纵欲望,不贪图享受,不沉迷逸乐,拒腐</a:t>
            </a:r>
            <a:r>
              <a:rPr dirty="0"/>
              <a:t/>
            </a:r>
            <a:br>
              <a:rPr dirty="0"/>
            </a:br>
            <a:r>
              <a:rPr lang="zh-CN" altLang="en-US" sz="1530" kern="0" dirty="0" smtClean="0">
                <a:solidFill>
                  <a:srgbClr val="000000"/>
                </a:solidFill>
                <a:latin typeface="Times New Roman" pitchFamily="65" charset="-122"/>
                <a:ea typeface="宋体" pitchFamily="65" charset="-122"/>
              </a:rPr>
              <a:t>防变才会不断提升。</a:t>
            </a:r>
            <a:endParaRPr lang="zh-CN" altLang="en-US" dirty="0"/>
          </a:p>
        </p:txBody>
      </p:sp>
      <p:sp>
        <p:nvSpPr>
          <p:cNvPr id="3" name="TextBox 2"/>
          <p:cNvSpPr txBox="1"/>
          <p:nvPr/>
        </p:nvSpPr>
        <p:spPr>
          <a:xfrm>
            <a:off x="539750" y="442040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A.语序不当,应改为“片面支持、鼓励和扶植”。B.不合逻辑,“近”和“左右”</a:t>
            </a:r>
            <a:r>
              <a:rPr dirty="0"/>
              <a:t/>
            </a:r>
            <a:br>
              <a:rPr dirty="0"/>
            </a:br>
            <a:r>
              <a:rPr lang="zh-CN" altLang="en-US" sz="1530" kern="0" dirty="0" smtClean="0">
                <a:solidFill>
                  <a:srgbClr val="000000"/>
                </a:solidFill>
                <a:latin typeface="Times New Roman" pitchFamily="65" charset="-122"/>
                <a:ea typeface="宋体" pitchFamily="65" charset="-122"/>
              </a:rPr>
              <a:t>矛盾。D.成分残缺,可在“拒腐防变”之后添加“的能力”。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3.(2017镇江一模,2)下列各句中,没有语病的一句是(3分)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A.这次“国十条”明确叫停了上述“因噎废食”的做法,要求各地区、各部门不得自行出台</a:t>
            </a:r>
            <a:r>
              <a:rPr dirty="0"/>
              <a:t/>
            </a:r>
            <a:br>
              <a:rPr dirty="0"/>
            </a:br>
            <a:r>
              <a:rPr lang="zh-CN" altLang="en-US" sz="1530" kern="0" dirty="0" smtClean="0">
                <a:solidFill>
                  <a:srgbClr val="000000"/>
                </a:solidFill>
                <a:latin typeface="Times New Roman" pitchFamily="65" charset="-122"/>
                <a:ea typeface="宋体" pitchFamily="65" charset="-122"/>
              </a:rPr>
              <a:t>限制创业投资企业和创业投资管理企业市场准入和发展。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B.只是,如果这种道德行为不是出自于自觉,而是持之以强力,而且加以推广,则可能又是另一</a:t>
            </a:r>
            <a:r>
              <a:rPr dirty="0"/>
              <a:t/>
            </a:r>
            <a:br>
              <a:rPr dirty="0"/>
            </a:br>
            <a:r>
              <a:rPr lang="zh-CN" altLang="en-US" sz="1530" kern="0" dirty="0" smtClean="0">
                <a:solidFill>
                  <a:srgbClr val="000000"/>
                </a:solidFill>
                <a:latin typeface="Times New Roman" pitchFamily="65" charset="-122"/>
                <a:ea typeface="宋体" pitchFamily="65" charset="-122"/>
              </a:rPr>
              <a:t>回事了。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C.《读者来信》的话题新鲜,贴近生活,关注社会。不仅中学生阅读这些鲜活故事和案例感到</a:t>
            </a:r>
            <a:r>
              <a:rPr dirty="0"/>
              <a:t/>
            </a:r>
            <a:br>
              <a:rPr dirty="0"/>
            </a:br>
            <a:r>
              <a:rPr lang="zh-CN" altLang="en-US" sz="1530" kern="0" dirty="0" smtClean="0">
                <a:solidFill>
                  <a:srgbClr val="000000"/>
                </a:solidFill>
                <a:latin typeface="Times New Roman" pitchFamily="65" charset="-122"/>
                <a:ea typeface="宋体" pitchFamily="65" charset="-122"/>
              </a:rPr>
              <a:t>亲切,看到小学生的来信也能变成报纸上的铅字文章,很多人还会生出跃跃欲试的想法。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D.在博物馆展出的文物是西周时期的精品,价值非常高,热烈欢迎感兴趣的观众可以到馆参观。</a:t>
            </a:r>
            <a:endParaRPr lang="zh-CN" altLang="en-US" dirty="0"/>
          </a:p>
        </p:txBody>
      </p:sp>
      <p:sp>
        <p:nvSpPr>
          <p:cNvPr id="3" name="TextBox 2"/>
          <p:cNvSpPr txBox="1"/>
          <p:nvPr/>
        </p:nvSpPr>
        <p:spPr>
          <a:xfrm>
            <a:off x="539750" y="397305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A.成分残缺,应在句尾加“的有关政策”。C.语序不当,将“不仅”放到“感到亲</a:t>
            </a:r>
            <a:r>
              <a:rPr dirty="0"/>
              <a:t/>
            </a:r>
            <a:br>
              <a:rPr dirty="0"/>
            </a:br>
            <a:r>
              <a:rPr lang="zh-CN" altLang="en-US" sz="1530" kern="0" dirty="0" smtClean="0">
                <a:solidFill>
                  <a:srgbClr val="000000"/>
                </a:solidFill>
                <a:latin typeface="Times New Roman" pitchFamily="65" charset="-122"/>
                <a:ea typeface="宋体" pitchFamily="65" charset="-122"/>
              </a:rPr>
              <a:t>切”的前面。D.句式杂糅,可删去“热烈欢迎”。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4.(2017江苏六校联考)下列各句中,没有语病的一项是(3分)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A.演艺界的明星风光无限,但背后的竞争激烈而残酷,他们没有属于自己的私生活,许多人靠的</a:t>
            </a:r>
            <a:r>
              <a:rPr dirty="0"/>
              <a:t/>
            </a:r>
            <a:br>
              <a:rPr dirty="0"/>
            </a:br>
            <a:r>
              <a:rPr lang="zh-CN" altLang="en-US" sz="1530" kern="0" dirty="0" smtClean="0">
                <a:solidFill>
                  <a:srgbClr val="000000"/>
                </a:solidFill>
                <a:latin typeface="Times New Roman" pitchFamily="65" charset="-122"/>
                <a:ea typeface="宋体" pitchFamily="65" charset="-122"/>
              </a:rPr>
              <a:t>是利用安眠药度日,为自己的健康埋下祸患。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B.智能手机普遍具有视频聊天、出行导航、网上转账等功能,它极大地提高了人们的生活,成</a:t>
            </a:r>
            <a:r>
              <a:rPr dirty="0"/>
              <a:t/>
            </a:r>
            <a:br>
              <a:rPr dirty="0"/>
            </a:br>
            <a:r>
              <a:rPr lang="zh-CN" altLang="en-US" sz="1530" kern="0" dirty="0" smtClean="0">
                <a:solidFill>
                  <a:srgbClr val="000000"/>
                </a:solidFill>
                <a:latin typeface="Times New Roman" pitchFamily="65" charset="-122"/>
                <a:ea typeface="宋体" pitchFamily="65" charset="-122"/>
              </a:rPr>
              <a:t>为年轻人不可或缺的生活用品。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C.中国科学院研制的“大连光源”发出的世界上最强的极紫外自由电子激光脉冲,是世界上</a:t>
            </a:r>
            <a:r>
              <a:rPr dirty="0"/>
              <a:t/>
            </a:r>
            <a:br>
              <a:rPr dirty="0"/>
            </a:br>
            <a:r>
              <a:rPr lang="zh-CN" altLang="en-US" sz="1530" kern="0" dirty="0" smtClean="0">
                <a:solidFill>
                  <a:srgbClr val="000000"/>
                </a:solidFill>
                <a:latin typeface="Times New Roman" pitchFamily="65" charset="-122"/>
                <a:ea typeface="宋体" pitchFamily="65" charset="-122"/>
              </a:rPr>
              <a:t>最亮且波长完全可调的极紫外自由电子激光光源。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D.中共中央在发布了有关党风廉政建设的八项规定以后,包括高级干部在内的一些党员干部</a:t>
            </a:r>
            <a:r>
              <a:rPr dirty="0"/>
              <a:t/>
            </a:r>
            <a:br>
              <a:rPr dirty="0"/>
            </a:br>
            <a:r>
              <a:rPr lang="zh-CN" altLang="en-US" sz="1530" kern="0" dirty="0" smtClean="0">
                <a:solidFill>
                  <a:srgbClr val="000000"/>
                </a:solidFill>
                <a:latin typeface="Times New Roman" pitchFamily="65" charset="-122"/>
                <a:ea typeface="宋体" pitchFamily="65" charset="-122"/>
              </a:rPr>
              <a:t>仍不收手,顶风作案,受到了党纪国法的严惩,百姓无不拍手称快。</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A.成分赘余,“靠的是”与“利用”意思重复,可将“靠的是利用安眠药度日”改</a:t>
            </a:r>
            <a:r>
              <a:rPr dirty="0"/>
              <a:t/>
            </a:r>
            <a:br>
              <a:rPr dirty="0"/>
            </a:br>
            <a:r>
              <a:rPr lang="zh-CN" altLang="en-US" sz="1530" kern="0" dirty="0" smtClean="0">
                <a:solidFill>
                  <a:srgbClr val="000000"/>
                </a:solidFill>
                <a:latin typeface="Times New Roman" pitchFamily="65" charset="-122"/>
                <a:ea typeface="宋体" pitchFamily="65" charset="-122"/>
              </a:rPr>
              <a:t>为“靠安眠药度日”。B.搭配不当,“提高”和“生活”不搭配,可在“人们的生活”后加</a:t>
            </a:r>
            <a:r>
              <a:rPr dirty="0"/>
              <a:t/>
            </a:r>
            <a:br>
              <a:rPr dirty="0"/>
            </a:br>
            <a:r>
              <a:rPr lang="zh-CN" altLang="en-US" sz="1530" kern="0" dirty="0" smtClean="0">
                <a:solidFill>
                  <a:srgbClr val="000000"/>
                </a:solidFill>
                <a:latin typeface="Times New Roman" pitchFamily="65" charset="-122"/>
                <a:ea typeface="宋体" pitchFamily="65" charset="-122"/>
              </a:rPr>
              <a:t>“质量”。D.中途易辙,可将“中共中央”后的“在”字移到“中共中央”前。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5.(2017扬州、泰州、南通、淮安、宿迁、徐州3月联考)下列各句中,没有语病的一项是(3分)</a:t>
            </a:r>
            <a:r>
              <a:rPr dirty="0"/>
              <a:t/>
            </a:r>
            <a:br>
              <a:rPr dirty="0"/>
            </a:b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A.随着旅游业的转型升级,国人出游已经从传统的走马观花式观光游向以文化主题为导向的</a:t>
            </a:r>
            <a:r>
              <a:rPr dirty="0"/>
              <a:t/>
            </a:r>
            <a:br>
              <a:rPr dirty="0"/>
            </a:br>
            <a:r>
              <a:rPr lang="zh-CN" altLang="en-US" sz="1530" kern="0" dirty="0" smtClean="0">
                <a:solidFill>
                  <a:srgbClr val="000000"/>
                </a:solidFill>
                <a:latin typeface="Times New Roman" pitchFamily="65" charset="-122"/>
                <a:ea typeface="宋体" pitchFamily="65" charset="-122"/>
              </a:rPr>
              <a:t>文化深度游转变,并呈现出个性化特点。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B.中国航天科工集团公司独立发射并研制的首颗新技术试验卫星“天鲲一号”,主要用于遥</a:t>
            </a:r>
            <a:r>
              <a:rPr dirty="0"/>
              <a:t/>
            </a:r>
            <a:br>
              <a:rPr dirty="0"/>
            </a:br>
            <a:r>
              <a:rPr lang="zh-CN" altLang="en-US" sz="1530" kern="0" dirty="0" smtClean="0">
                <a:solidFill>
                  <a:srgbClr val="000000"/>
                </a:solidFill>
                <a:latin typeface="Times New Roman" pitchFamily="65" charset="-122"/>
                <a:ea typeface="宋体" pitchFamily="65" charset="-122"/>
              </a:rPr>
              <a:t>感技术、通信技术和小卫星平台技术的试验。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C.2016年是第21个世界读书日,为了营造良好的读书氛围,进一步提升学生的文化素养,学校开</a:t>
            </a:r>
            <a:r>
              <a:rPr dirty="0"/>
              <a:t/>
            </a:r>
            <a:br>
              <a:rPr dirty="0"/>
            </a:br>
            <a:r>
              <a:rPr lang="zh-CN" altLang="en-US" sz="1530" kern="0" dirty="0" smtClean="0">
                <a:solidFill>
                  <a:srgbClr val="000000"/>
                </a:solidFill>
                <a:latin typeface="Times New Roman" pitchFamily="65" charset="-122"/>
                <a:ea typeface="宋体" pitchFamily="65" charset="-122"/>
              </a:rPr>
              <a:t>展了“走进经典,师生共读”的读书活动。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D.发展新能源产业既是对整个能源供应系统的有效补充,也是治理环境和保护生态的重要举</a:t>
            </a:r>
            <a:r>
              <a:rPr dirty="0"/>
              <a:t/>
            </a:r>
            <a:br>
              <a:rPr dirty="0"/>
            </a:br>
            <a:r>
              <a:rPr lang="zh-CN" altLang="en-US" sz="1530" kern="0" dirty="0" smtClean="0">
                <a:solidFill>
                  <a:srgbClr val="000000"/>
                </a:solidFill>
                <a:latin typeface="Times New Roman" pitchFamily="65" charset="-122"/>
                <a:ea typeface="宋体" pitchFamily="65" charset="-122"/>
              </a:rPr>
              <a:t>措,主要目的是为了满足人类社会可持续发展的需要。</a:t>
            </a:r>
            <a:endParaRPr lang="zh-CN" altLang="en-US" dirty="0"/>
          </a:p>
        </p:txBody>
      </p:sp>
      <p:sp>
        <p:nvSpPr>
          <p:cNvPr id="3" name="TextBox 2"/>
          <p:cNvSpPr txBox="1"/>
          <p:nvPr/>
        </p:nvSpPr>
        <p:spPr>
          <a:xfrm>
            <a:off x="539750" y="470615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B.语序不当,应为“研制并发射”。C.搭配不当,“2016年”和“读书日”不搭配,</a:t>
            </a:r>
            <a:r>
              <a:rPr dirty="0"/>
              <a:t/>
            </a:r>
            <a:br>
              <a:rPr dirty="0"/>
            </a:br>
            <a:r>
              <a:rPr lang="zh-CN" altLang="en-US" sz="1530" kern="0" dirty="0" smtClean="0">
                <a:solidFill>
                  <a:srgbClr val="000000"/>
                </a:solidFill>
                <a:latin typeface="Times New Roman" pitchFamily="65" charset="-122"/>
                <a:ea typeface="宋体" pitchFamily="65" charset="-122"/>
              </a:rPr>
              <a:t>可以把“2016年”改为“2016年4月23日”。D.句式杂糅,应删去“目的”或“为了”。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6.(2016苏锡常镇四市一模,2)下列各句中,没有语病的一项是(3分)    </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A.只要你校同意你参加这次培训,报销交通费,安排食宿,办理相关证明,发放培训资料等事宜</a:t>
            </a:r>
            <a:r>
              <a:rPr dirty="0"/>
              <a:t/>
            </a:r>
            <a:br>
              <a:rPr dirty="0"/>
            </a:br>
            <a:r>
              <a:rPr lang="zh-CN" altLang="en-US" sz="1530" kern="0" dirty="0" smtClean="0">
                <a:solidFill>
                  <a:srgbClr val="000000"/>
                </a:solidFill>
                <a:latin typeface="Times New Roman" pitchFamily="65" charset="-122"/>
                <a:ea typeface="宋体" pitchFamily="65" charset="-122"/>
              </a:rPr>
              <a:t>我们可以帮助解决。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B.航空发动机是为飞行器提供动力的热力机械,需要在高温、高压、高速旋转的条件下工作,</a:t>
            </a:r>
            <a:r>
              <a:rPr dirty="0"/>
              <a:t/>
            </a:r>
            <a:br>
              <a:rPr dirty="0"/>
            </a:br>
            <a:r>
              <a:rPr lang="zh-CN" altLang="en-US" sz="1530" kern="0" dirty="0" smtClean="0">
                <a:solidFill>
                  <a:srgbClr val="000000"/>
                </a:solidFill>
                <a:latin typeface="Times New Roman" pitchFamily="65" charset="-122"/>
                <a:ea typeface="宋体" pitchFamily="65" charset="-122"/>
              </a:rPr>
              <a:t>是经典力学在工程应用上逼近极限的一门技术。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C.随着“一带一路”倡议的提出,契合沿线国家的共同需求,为沿线国家优势互补、开放发展</a:t>
            </a:r>
            <a:r>
              <a:rPr dirty="0"/>
              <a:t/>
            </a:r>
            <a:br>
              <a:rPr dirty="0"/>
            </a:br>
            <a:r>
              <a:rPr lang="zh-CN" altLang="en-US" sz="1530" kern="0" dirty="0" smtClean="0">
                <a:solidFill>
                  <a:srgbClr val="000000"/>
                </a:solidFill>
                <a:latin typeface="Times New Roman" pitchFamily="65" charset="-122"/>
                <a:ea typeface="宋体" pitchFamily="65" charset="-122"/>
              </a:rPr>
              <a:t>开启了新的机遇之窗。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D.在核试验场等待氢弹试验结果时,物理学家陈能宽脱口背诵起了诸葛亮的《出师表》,于敏</a:t>
            </a:r>
            <a:r>
              <a:rPr dirty="0"/>
              <a:t/>
            </a:r>
            <a:br>
              <a:rPr dirty="0"/>
            </a:br>
            <a:r>
              <a:rPr lang="zh-CN" altLang="en-US" sz="1530" kern="0" dirty="0" smtClean="0">
                <a:solidFill>
                  <a:srgbClr val="000000"/>
                </a:solidFill>
                <a:latin typeface="Times New Roman" pitchFamily="65" charset="-122"/>
                <a:ea typeface="宋体" pitchFamily="65" charset="-122"/>
              </a:rPr>
              <a:t>也跟着背起来,在场的人无不为之动容。</a:t>
            </a:r>
            <a:endParaRPr lang="zh-CN" altLang="en-US" dirty="0"/>
          </a:p>
        </p:txBody>
      </p:sp>
      <p:sp>
        <p:nvSpPr>
          <p:cNvPr id="3" name="TextBox 2"/>
          <p:cNvSpPr txBox="1"/>
          <p:nvPr/>
        </p:nvSpPr>
        <p:spPr>
          <a:xfrm>
            <a:off x="53975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A.表意不明,“你校”和“我们”所负责事务不明确。B.搭配不当,“航空发动</a:t>
            </a:r>
            <a:r>
              <a:rPr dirty="0"/>
              <a:t/>
            </a:r>
            <a:br>
              <a:rPr dirty="0"/>
            </a:br>
            <a:r>
              <a:rPr lang="zh-CN" altLang="en-US" sz="1530" kern="0" dirty="0" smtClean="0">
                <a:solidFill>
                  <a:srgbClr val="000000"/>
                </a:solidFill>
                <a:latin typeface="Times New Roman" pitchFamily="65" charset="-122"/>
                <a:ea typeface="宋体" pitchFamily="65" charset="-122"/>
              </a:rPr>
              <a:t>机”是“技术”不搭配。C.成分残缺,缺少主语,应去掉“随着”。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2.(2018天津,3)下列各句中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A.尤瓦尔·赫拉利写作了《人类简史》一经上市就登上了以色列畅销书排行榜第一名,蝉联榜</a:t>
            </a:r>
            <a:r>
              <a:rPr dirty="0"/>
              <a:t/>
            </a:r>
            <a:br>
              <a:rPr dirty="0"/>
            </a:br>
            <a:r>
              <a:rPr lang="zh-CN" altLang="en-US" sz="1530" kern="0" dirty="0" smtClean="0">
                <a:solidFill>
                  <a:srgbClr val="000000"/>
                </a:solidFill>
                <a:latin typeface="Times New Roman" pitchFamily="65" charset="-122"/>
                <a:ea typeface="宋体" pitchFamily="65" charset="-122"/>
              </a:rPr>
              <a:t>首长达100周,30多个国家争相购买版权。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B.英国著名物理学家霍金通过自己杰出的大脑,倾尽毕生精力,以整个宇宙为研究对象,试图解</a:t>
            </a:r>
            <a:r>
              <a:rPr dirty="0"/>
              <a:t/>
            </a:r>
            <a:br>
              <a:rPr dirty="0"/>
            </a:br>
            <a:r>
              <a:rPr lang="zh-CN" altLang="en-US" sz="1530" kern="0" dirty="0" smtClean="0">
                <a:solidFill>
                  <a:srgbClr val="000000"/>
                </a:solidFill>
                <a:latin typeface="Times New Roman" pitchFamily="65" charset="-122"/>
                <a:ea typeface="宋体" pitchFamily="65" charset="-122"/>
              </a:rPr>
              <a:t>开关于时空和存在的本质。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C.文化创意产业属于知识密集型新兴产业,具有高知识性、高融合性、高带动性等优势,是创</a:t>
            </a:r>
            <a:r>
              <a:rPr dirty="0"/>
              <a:t/>
            </a:r>
            <a:br>
              <a:rPr dirty="0"/>
            </a:br>
            <a:r>
              <a:rPr lang="zh-CN" altLang="en-US" sz="1530" kern="0" dirty="0" smtClean="0">
                <a:solidFill>
                  <a:srgbClr val="000000"/>
                </a:solidFill>
                <a:latin typeface="Times New Roman" pitchFamily="65" charset="-122"/>
                <a:ea typeface="宋体" pitchFamily="65" charset="-122"/>
              </a:rPr>
              <a:t>建宜居“智慧新城”的有力推手。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D.无论是在天津,还是在比赛现场,都有支持热爱天津女排的一批球迷与这支队伍同呼吸共命运。</a:t>
            </a:r>
            <a:endParaRPr lang="zh-CN" altLang="en-US" dirty="0"/>
          </a:p>
        </p:txBody>
      </p:sp>
      <p:sp>
        <p:nvSpPr>
          <p:cNvPr id="3" name="TextBox 2"/>
          <p:cNvSpPr txBox="1"/>
          <p:nvPr/>
        </p:nvSpPr>
        <p:spPr>
          <a:xfrm>
            <a:off x="539750" y="397305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C　A.结构混乱,第一个“了”可改为“的”。B.成分残缺,“解开”缺少宾语中心</a:t>
            </a:r>
            <a:r>
              <a:rPr dirty="0"/>
              <a:t/>
            </a:r>
            <a:br>
              <a:rPr dirty="0"/>
            </a:br>
            <a:r>
              <a:rPr lang="zh-CN" altLang="en-US" sz="1530" kern="0" dirty="0" smtClean="0">
                <a:solidFill>
                  <a:srgbClr val="000000"/>
                </a:solidFill>
                <a:latin typeface="Times New Roman" pitchFamily="65" charset="-122"/>
                <a:ea typeface="宋体" pitchFamily="65" charset="-122"/>
              </a:rPr>
              <a:t>语。D.语序不当,应为“都有一批支持热爱天津女排的球迷与这支队伍同呼吸共命运”。</a:t>
            </a:r>
            <a:endParaRPr lang="zh-CN" altLang="en-US" dirty="0"/>
          </a:p>
        </p:txBody>
      </p:sp>
      <p:sp>
        <p:nvSpPr>
          <p:cNvPr id="4" name="TextBox 3"/>
          <p:cNvSpPr txBox="1"/>
          <p:nvPr/>
        </p:nvSpPr>
        <p:spPr>
          <a:xfrm>
            <a:off x="539750" y="477759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语病辨析“5关注”:①关注句子主干,看是否存在搭配不当、成分残缺、结构混</a:t>
            </a:r>
            <a:r>
              <a:rPr dirty="0"/>
              <a:t/>
            </a:r>
            <a:br>
              <a:rPr dirty="0"/>
            </a:br>
            <a:r>
              <a:rPr lang="zh-CN" altLang="en-US" sz="1530" kern="0" dirty="0" smtClean="0">
                <a:solidFill>
                  <a:srgbClr val="000000"/>
                </a:solidFill>
                <a:latin typeface="Times New Roman" pitchFamily="65" charset="-122"/>
                <a:ea typeface="宋体" pitchFamily="65" charset="-122"/>
              </a:rPr>
              <a:t>乱等问题。②关注句子开头的介词,看句子是否有主语、结构是否混乱、介词使用是否恰</a:t>
            </a:r>
            <a:r>
              <a:rPr dirty="0"/>
              <a:t/>
            </a:r>
            <a:br>
              <a:rPr dirty="0"/>
            </a:br>
            <a:r>
              <a:rPr lang="zh-CN" altLang="en-US" sz="1530" kern="0" dirty="0" smtClean="0">
                <a:solidFill>
                  <a:srgbClr val="000000"/>
                </a:solidFill>
                <a:latin typeface="Times New Roman" pitchFamily="65" charset="-122"/>
                <a:ea typeface="宋体" pitchFamily="65" charset="-122"/>
              </a:rPr>
              <a:t>当。③关注并列短语,看语序是否得当、搭配是否恰当、是否有包含和被包含关系、是否造</a:t>
            </a:r>
            <a:r>
              <a:rPr dirty="0"/>
              <a:t/>
            </a:r>
            <a:br>
              <a:rPr dirty="0"/>
            </a:br>
            <a:r>
              <a:rPr lang="zh-CN" altLang="en-US" sz="1530" kern="0" dirty="0" smtClean="0">
                <a:solidFill>
                  <a:srgbClr val="000000"/>
                </a:solidFill>
                <a:latin typeface="Times New Roman" pitchFamily="65" charset="-122"/>
                <a:ea typeface="宋体" pitchFamily="65" charset="-122"/>
              </a:rPr>
              <a:t>成歧义。④关注代词,看指代是否明确。⑤关注句中数字前后是否矛盾或重复。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A.出版社除了将本身的品牌作为吸引受众的内容进行推广,利用直播、短视频等形式传播外,</a:t>
            </a:r>
            <a:r>
              <a:rPr dirty="0"/>
              <a:t/>
            </a:r>
            <a:br>
              <a:rPr dirty="0"/>
            </a:br>
            <a:r>
              <a:rPr lang="zh-CN" altLang="en-US" sz="1530" kern="0" dirty="0" smtClean="0">
                <a:solidFill>
                  <a:srgbClr val="000000"/>
                </a:solidFill>
                <a:latin typeface="Times New Roman" pitchFamily="65" charset="-122"/>
                <a:ea typeface="宋体" pitchFamily="65" charset="-122"/>
              </a:rPr>
              <a:t>图书营销还有在社交平台做线上活动这个必选项。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B.运用互联网思维有助于优化治理,比如“最多跑一次”改革,办事程序能删繁就简的原因,仰</a:t>
            </a:r>
            <a:r>
              <a:rPr dirty="0"/>
              <a:t/>
            </a:r>
            <a:br>
              <a:rPr dirty="0"/>
            </a:br>
            <a:r>
              <a:rPr lang="zh-CN" altLang="en-US" sz="1530" kern="0" dirty="0" smtClean="0">
                <a:solidFill>
                  <a:srgbClr val="000000"/>
                </a:solidFill>
                <a:latin typeface="Times New Roman" pitchFamily="65" charset="-122"/>
                <a:ea typeface="宋体" pitchFamily="65" charset="-122"/>
              </a:rPr>
              <a:t>赖的就是政务数据的互联互通和办事流程的全面再造。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C.观众跟随着这档浸润理想情怀的节目,回顾科学技术的研发过程,感知科学家的创造力,把握</a:t>
            </a:r>
            <a:r>
              <a:rPr dirty="0"/>
              <a:t/>
            </a:r>
            <a:br>
              <a:rPr dirty="0"/>
            </a:br>
            <a:r>
              <a:rPr lang="zh-CN" altLang="en-US" sz="1530" kern="0" dirty="0" smtClean="0">
                <a:solidFill>
                  <a:srgbClr val="000000"/>
                </a:solidFill>
                <a:latin typeface="Times New Roman" pitchFamily="65" charset="-122"/>
                <a:ea typeface="宋体" pitchFamily="65" charset="-122"/>
              </a:rPr>
              <a:t>时代的脉搏,激发前进的动力,受到各界一致好评。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D.该研究团队揭示了用化学方法制备干细胞的科学原理,开发了简单、高效制备干细胞的新</a:t>
            </a:r>
            <a:r>
              <a:rPr dirty="0"/>
              <a:t/>
            </a:r>
            <a:br>
              <a:rPr dirty="0"/>
            </a:br>
            <a:r>
              <a:rPr lang="zh-CN" altLang="en-US" sz="1530" kern="0" dirty="0" smtClean="0">
                <a:solidFill>
                  <a:srgbClr val="000000"/>
                </a:solidFill>
                <a:latin typeface="Times New Roman" pitchFamily="65" charset="-122"/>
                <a:ea typeface="宋体" pitchFamily="65" charset="-122"/>
              </a:rPr>
              <a:t>技术,为优化制备途径提供了新的科学视角和解决方案。</a:t>
            </a:r>
            <a:endParaRPr lang="zh-CN" altLang="en-US" dirty="0"/>
          </a:p>
        </p:txBody>
      </p:sp>
      <p:sp>
        <p:nvSpPr>
          <p:cNvPr id="3" name="TextBox 2"/>
          <p:cNvSpPr txBox="1"/>
          <p:nvPr/>
        </p:nvSpPr>
        <p:spPr>
          <a:xfrm>
            <a:off x="539750" y="427752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本题考查辨析病句的能力。A.语序不当。“图书营销”位置不当,不应做后句主</a:t>
            </a:r>
            <a:r>
              <a:rPr dirty="0"/>
              <a:t/>
            </a:r>
            <a:br>
              <a:rPr dirty="0"/>
            </a:br>
            <a:r>
              <a:rPr lang="zh-CN" altLang="en-US" sz="1530" kern="0" dirty="0" smtClean="0">
                <a:solidFill>
                  <a:srgbClr val="000000"/>
                </a:solidFill>
                <a:latin typeface="Times New Roman" pitchFamily="65" charset="-122"/>
                <a:ea typeface="宋体" pitchFamily="65" charset="-122"/>
              </a:rPr>
              <a:t>语。可将后句改为“还有在社交平台做线上图书营销活动这个必选项”。B.句式杂糅。</a:t>
            </a:r>
            <a:r>
              <a:rPr dirty="0"/>
              <a:t/>
            </a:r>
            <a:br>
              <a:rPr dirty="0"/>
            </a:br>
            <a:r>
              <a:rPr lang="zh-CN" altLang="en-US" sz="1530" kern="0" dirty="0" smtClean="0">
                <a:solidFill>
                  <a:srgbClr val="000000"/>
                </a:solidFill>
                <a:latin typeface="Times New Roman" pitchFamily="65" charset="-122"/>
                <a:ea typeface="宋体" pitchFamily="65" charset="-122"/>
              </a:rPr>
              <a:t>“办事程序能删繁就简的原因,仰赖的就是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”可改为“办事程序能删繁就简的原因,就是</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”或“办事程序能删繁就简,仰赖的就是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”。C.中途易辙。“受到各界一致好评”</a:t>
            </a:r>
            <a:r>
              <a:rPr dirty="0"/>
              <a:t/>
            </a:r>
            <a:br>
              <a:rPr dirty="0"/>
            </a:br>
            <a:r>
              <a:rPr lang="zh-CN" altLang="en-US" sz="1530" kern="0" dirty="0" smtClean="0">
                <a:solidFill>
                  <a:srgbClr val="000000"/>
                </a:solidFill>
                <a:latin typeface="Times New Roman" pitchFamily="65" charset="-122"/>
                <a:ea typeface="宋体" pitchFamily="65" charset="-122"/>
              </a:rPr>
              <a:t>的主语应是“节目”,而不是“观众”。可将最后一句改为“该档节目受到各界一致好</a:t>
            </a:r>
            <a:r>
              <a:rPr dirty="0"/>
              <a:t/>
            </a:r>
            <a:br>
              <a:rPr dirty="0"/>
            </a:br>
            <a:r>
              <a:rPr lang="zh-CN" altLang="en-US" sz="1530" kern="0" dirty="0" smtClean="0">
                <a:solidFill>
                  <a:srgbClr val="000000"/>
                </a:solidFill>
                <a:latin typeface="Times New Roman" pitchFamily="65" charset="-122"/>
                <a:ea typeface="宋体" pitchFamily="65" charset="-122"/>
              </a:rPr>
              <a:t>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4.(2017山东,5)下列各句中,没有语病、句意明确的一项是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A.依托海量的普查成果,我国建成了包括重要地理国情要素、遥感影像及其他相关内容组成</a:t>
            </a:r>
            <a:r>
              <a:rPr dirty="0"/>
              <a:t/>
            </a:r>
            <a:br>
              <a:rPr dirty="0"/>
            </a:br>
            <a:r>
              <a:rPr lang="zh-CN" altLang="en-US" sz="1530" kern="0" dirty="0" smtClean="0">
                <a:solidFill>
                  <a:srgbClr val="000000"/>
                </a:solidFill>
                <a:latin typeface="Times New Roman" pitchFamily="65" charset="-122"/>
                <a:ea typeface="宋体" pitchFamily="65" charset="-122"/>
              </a:rPr>
              <a:t>的地理国情数据库。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B.情景体验剧《又见敦煌》,昨天在新建的专属剧场首演,该剧以全新的观演模式带领观众进</a:t>
            </a:r>
            <a:r>
              <a:rPr dirty="0"/>
              <a:t/>
            </a:r>
            <a:br>
              <a:rPr dirty="0"/>
            </a:br>
            <a:r>
              <a:rPr lang="zh-CN" altLang="en-US" sz="1530" kern="0" dirty="0" smtClean="0">
                <a:solidFill>
                  <a:srgbClr val="000000"/>
                </a:solidFill>
                <a:latin typeface="Times New Roman" pitchFamily="65" charset="-122"/>
                <a:ea typeface="宋体" pitchFamily="65" charset="-122"/>
              </a:rPr>
              <a:t>行了一次“古今穿越”。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C.这位前方记者采访到的专家表示,C919的试飞成功,标志着我国大型商用飞机的研制已经达</a:t>
            </a:r>
            <a:r>
              <a:rPr dirty="0"/>
              <a:t/>
            </a:r>
            <a:br>
              <a:rPr dirty="0"/>
            </a:br>
            <a:r>
              <a:rPr lang="zh-CN" altLang="en-US" sz="1530" kern="0" dirty="0" smtClean="0">
                <a:solidFill>
                  <a:srgbClr val="000000"/>
                </a:solidFill>
                <a:latin typeface="Times New Roman" pitchFamily="65" charset="-122"/>
                <a:ea typeface="宋体" pitchFamily="65" charset="-122"/>
              </a:rPr>
              <a:t>到国际先进水平。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D.骑自行车健身时,因为在周期性的有氧运动中使锻炼者能够消耗较多的热量,所以减肥、塑</a:t>
            </a:r>
            <a:r>
              <a:rPr dirty="0"/>
              <a:t/>
            </a:r>
            <a:br>
              <a:rPr dirty="0"/>
            </a:br>
            <a:r>
              <a:rPr lang="zh-CN" altLang="en-US" sz="1530" kern="0" dirty="0" smtClean="0">
                <a:solidFill>
                  <a:srgbClr val="000000"/>
                </a:solidFill>
                <a:latin typeface="Times New Roman" pitchFamily="65" charset="-122"/>
                <a:ea typeface="宋体" pitchFamily="65" charset="-122"/>
              </a:rPr>
              <a:t>身效果都比较明显。</a:t>
            </a:r>
            <a:endParaRPr lang="zh-CN" altLang="en-US" dirty="0"/>
          </a:p>
        </p:txBody>
      </p:sp>
      <p:sp>
        <p:nvSpPr>
          <p:cNvPr id="3" name="TextBox 2"/>
          <p:cNvSpPr txBox="1"/>
          <p:nvPr/>
        </p:nvSpPr>
        <p:spPr>
          <a:xfrm>
            <a:off x="588404" y="4339372"/>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A.句式杂糅。将“包括</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在内”与“由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组成”两种句式杂糅在一起。可删</a:t>
            </a:r>
            <a:r>
              <a:rPr dirty="0"/>
              <a:t/>
            </a:r>
            <a:br>
              <a:rPr dirty="0"/>
            </a:br>
            <a:r>
              <a:rPr lang="zh-CN" altLang="en-US" sz="1530" kern="0" dirty="0" smtClean="0">
                <a:solidFill>
                  <a:srgbClr val="000000"/>
                </a:solidFill>
                <a:latin typeface="Times New Roman" pitchFamily="65" charset="-122"/>
                <a:ea typeface="宋体" pitchFamily="65" charset="-122"/>
              </a:rPr>
              <a:t>去“组成”,并在“内容”后加“在内”;或将“包括”改为“由”。C.表意不明。“这位前</a:t>
            </a:r>
            <a:r>
              <a:rPr dirty="0"/>
              <a:t/>
            </a:r>
            <a:br>
              <a:rPr dirty="0"/>
            </a:br>
            <a:r>
              <a:rPr lang="zh-CN" altLang="en-US" sz="1530" kern="0" dirty="0" smtClean="0">
                <a:solidFill>
                  <a:srgbClr val="000000"/>
                </a:solidFill>
                <a:latin typeface="Times New Roman" pitchFamily="65" charset="-122"/>
                <a:ea typeface="宋体" pitchFamily="65" charset="-122"/>
              </a:rPr>
              <a:t>方记者采访到的专家”有歧义,“这位”修饰的是“记者”还是“专家”不明确。D.成分残</a:t>
            </a:r>
            <a:r>
              <a:rPr dirty="0"/>
              <a:t/>
            </a:r>
            <a:br>
              <a:rPr dirty="0"/>
            </a:br>
            <a:r>
              <a:rPr lang="zh-CN" altLang="en-US" sz="1530" kern="0" dirty="0" smtClean="0">
                <a:solidFill>
                  <a:srgbClr val="000000"/>
                </a:solidFill>
                <a:latin typeface="Times New Roman" pitchFamily="65" charset="-122"/>
                <a:ea typeface="宋体" pitchFamily="65" charset="-122"/>
              </a:rPr>
              <a:t>缺。去掉句中的“使”。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75331106-BDFE-4973-88DB-9BC39EE96157}">
  <ds:schemaRefs/>
</ds:datastoreItem>
</file>

<file path=customXml/itemProps10.xml><?xml version="1.0" encoding="utf-8"?>
<ds:datastoreItem xmlns:ds="http://schemas.openxmlformats.org/officeDocument/2006/customXml" ds:itemID="{E465FADD-4179-47F6-899E-D762B81A566D}">
  <ds:schemaRefs/>
</ds:datastoreItem>
</file>

<file path=customXml/itemProps11.xml><?xml version="1.0" encoding="utf-8"?>
<ds:datastoreItem xmlns:ds="http://schemas.openxmlformats.org/officeDocument/2006/customXml" ds:itemID="{4F66EEC6-3267-4FD0-9BDA-012B05A62C82}">
  <ds:schemaRefs/>
</ds:datastoreItem>
</file>

<file path=customXml/itemProps12.xml><?xml version="1.0" encoding="utf-8"?>
<ds:datastoreItem xmlns:ds="http://schemas.openxmlformats.org/officeDocument/2006/customXml" ds:itemID="{CF282DCC-5CB7-4BC3-8E52-B3444C65FCB9}">
  <ds:schemaRefs/>
</ds:datastoreItem>
</file>

<file path=customXml/itemProps13.xml><?xml version="1.0" encoding="utf-8"?>
<ds:datastoreItem xmlns:ds="http://schemas.openxmlformats.org/officeDocument/2006/customXml" ds:itemID="{DF946582-7D15-452A-BAD0-991765C4D8A5}">
  <ds:schemaRefs/>
</ds:datastoreItem>
</file>

<file path=customXml/itemProps14.xml><?xml version="1.0" encoding="utf-8"?>
<ds:datastoreItem xmlns:ds="http://schemas.openxmlformats.org/officeDocument/2006/customXml" ds:itemID="{D96CBA90-978C-41E4-A8BD-BBE0F2EB74D8}">
  <ds:schemaRefs/>
</ds:datastoreItem>
</file>

<file path=customXml/itemProps15.xml><?xml version="1.0" encoding="utf-8"?>
<ds:datastoreItem xmlns:ds="http://schemas.openxmlformats.org/officeDocument/2006/customXml" ds:itemID="{D4A6969A-9D86-4F36-9649-9D1BE59A8966}">
  <ds:schemaRefs/>
</ds:datastoreItem>
</file>

<file path=customXml/itemProps16.xml><?xml version="1.0" encoding="utf-8"?>
<ds:datastoreItem xmlns:ds="http://schemas.openxmlformats.org/officeDocument/2006/customXml" ds:itemID="{289E8116-6544-4157-8830-22012B095D9A}">
  <ds:schemaRefs/>
</ds:datastoreItem>
</file>

<file path=customXml/itemProps17.xml><?xml version="1.0" encoding="utf-8"?>
<ds:datastoreItem xmlns:ds="http://schemas.openxmlformats.org/officeDocument/2006/customXml" ds:itemID="{471A98FE-28BD-4D2B-B792-797B8D78FF46}">
  <ds:schemaRefs/>
</ds:datastoreItem>
</file>

<file path=customXml/itemProps18.xml><?xml version="1.0" encoding="utf-8"?>
<ds:datastoreItem xmlns:ds="http://schemas.openxmlformats.org/officeDocument/2006/customXml" ds:itemID="{D07043A5-19C3-4413-83C2-3A3EC9D28F3C}">
  <ds:schemaRefs/>
</ds:datastoreItem>
</file>

<file path=customXml/itemProps19.xml><?xml version="1.0" encoding="utf-8"?>
<ds:datastoreItem xmlns:ds="http://schemas.openxmlformats.org/officeDocument/2006/customXml" ds:itemID="{0840E9F1-CB39-437E-BCEF-E355507BC0A0}">
  <ds:schemaRefs/>
</ds:datastoreItem>
</file>

<file path=customXml/itemProps2.xml><?xml version="1.0" encoding="utf-8"?>
<ds:datastoreItem xmlns:ds="http://schemas.openxmlformats.org/officeDocument/2006/customXml" ds:itemID="{4EB6001C-334A-479F-8279-E79753B7E08D}">
  <ds:schemaRefs/>
</ds:datastoreItem>
</file>

<file path=customXml/itemProps20.xml><?xml version="1.0" encoding="utf-8"?>
<ds:datastoreItem xmlns:ds="http://schemas.openxmlformats.org/officeDocument/2006/customXml" ds:itemID="{074A6457-7F1B-4AEB-8E50-E6797E69230F}">
  <ds:schemaRefs/>
</ds:datastoreItem>
</file>

<file path=customXml/itemProps21.xml><?xml version="1.0" encoding="utf-8"?>
<ds:datastoreItem xmlns:ds="http://schemas.openxmlformats.org/officeDocument/2006/customXml" ds:itemID="{472CC3CE-0D9E-44D2-B6AE-50363B09212B}">
  <ds:schemaRefs/>
</ds:datastoreItem>
</file>

<file path=customXml/itemProps22.xml><?xml version="1.0" encoding="utf-8"?>
<ds:datastoreItem xmlns:ds="http://schemas.openxmlformats.org/officeDocument/2006/customXml" ds:itemID="{992A4C0A-0C26-4A5D-9C1B-E6A6F545887A}">
  <ds:schemaRefs/>
</ds:datastoreItem>
</file>

<file path=customXml/itemProps23.xml><?xml version="1.0" encoding="utf-8"?>
<ds:datastoreItem xmlns:ds="http://schemas.openxmlformats.org/officeDocument/2006/customXml" ds:itemID="{7956FA87-3EF1-4E10-8F7C-23F4844106BF}">
  <ds:schemaRefs/>
</ds:datastoreItem>
</file>

<file path=customXml/itemProps24.xml><?xml version="1.0" encoding="utf-8"?>
<ds:datastoreItem xmlns:ds="http://schemas.openxmlformats.org/officeDocument/2006/customXml" ds:itemID="{C07D3F36-C7D3-400B-ABC1-63C832CB7369}">
  <ds:schemaRefs/>
</ds:datastoreItem>
</file>

<file path=customXml/itemProps25.xml><?xml version="1.0" encoding="utf-8"?>
<ds:datastoreItem xmlns:ds="http://schemas.openxmlformats.org/officeDocument/2006/customXml" ds:itemID="{9075D5CE-1674-4459-814A-6769D369D82A}">
  <ds:schemaRefs/>
</ds:datastoreItem>
</file>

<file path=customXml/itemProps26.xml><?xml version="1.0" encoding="utf-8"?>
<ds:datastoreItem xmlns:ds="http://schemas.openxmlformats.org/officeDocument/2006/customXml" ds:itemID="{4B08736D-5EE0-4BD8-AAE8-C84C09644A44}">
  <ds:schemaRefs/>
</ds:datastoreItem>
</file>

<file path=customXml/itemProps27.xml><?xml version="1.0" encoding="utf-8"?>
<ds:datastoreItem xmlns:ds="http://schemas.openxmlformats.org/officeDocument/2006/customXml" ds:itemID="{BA7D6DD7-543E-4989-95CD-EAF0237AFD9B}">
  <ds:schemaRefs/>
</ds:datastoreItem>
</file>

<file path=customXml/itemProps28.xml><?xml version="1.0" encoding="utf-8"?>
<ds:datastoreItem xmlns:ds="http://schemas.openxmlformats.org/officeDocument/2006/customXml" ds:itemID="{A8A141C6-FBA0-4D0E-9535-0C92C0A7FC9C}">
  <ds:schemaRefs/>
</ds:datastoreItem>
</file>

<file path=customXml/itemProps29.xml><?xml version="1.0" encoding="utf-8"?>
<ds:datastoreItem xmlns:ds="http://schemas.openxmlformats.org/officeDocument/2006/customXml" ds:itemID="{F2B3D830-6260-4B7B-84C6-577333B5CAA1}">
  <ds:schemaRefs/>
</ds:datastoreItem>
</file>

<file path=customXml/itemProps3.xml><?xml version="1.0" encoding="utf-8"?>
<ds:datastoreItem xmlns:ds="http://schemas.openxmlformats.org/officeDocument/2006/customXml" ds:itemID="{E73A447E-FA11-4E2E-87A2-A9685B6193F1}">
  <ds:schemaRefs/>
</ds:datastoreItem>
</file>

<file path=customXml/itemProps30.xml><?xml version="1.0" encoding="utf-8"?>
<ds:datastoreItem xmlns:ds="http://schemas.openxmlformats.org/officeDocument/2006/customXml" ds:itemID="{AD06358C-41D9-476E-9C57-6CC96BC44156}">
  <ds:schemaRefs/>
</ds:datastoreItem>
</file>

<file path=customXml/itemProps31.xml><?xml version="1.0" encoding="utf-8"?>
<ds:datastoreItem xmlns:ds="http://schemas.openxmlformats.org/officeDocument/2006/customXml" ds:itemID="{D6C764FF-C3A1-4F46-BFCA-2515DCE310FD}">
  <ds:schemaRefs/>
</ds:datastoreItem>
</file>

<file path=customXml/itemProps32.xml><?xml version="1.0" encoding="utf-8"?>
<ds:datastoreItem xmlns:ds="http://schemas.openxmlformats.org/officeDocument/2006/customXml" ds:itemID="{B72AB15C-D080-47A8-B701-ED684FE68AB6}">
  <ds:schemaRefs/>
</ds:datastoreItem>
</file>

<file path=customXml/itemProps33.xml><?xml version="1.0" encoding="utf-8"?>
<ds:datastoreItem xmlns:ds="http://schemas.openxmlformats.org/officeDocument/2006/customXml" ds:itemID="{272E3187-416E-4252-9618-2FF7E0E6FFF1}">
  <ds:schemaRefs/>
</ds:datastoreItem>
</file>

<file path=customXml/itemProps34.xml><?xml version="1.0" encoding="utf-8"?>
<ds:datastoreItem xmlns:ds="http://schemas.openxmlformats.org/officeDocument/2006/customXml" ds:itemID="{22CDDDA1-8F60-463D-BDA5-167BD304D162}">
  <ds:schemaRefs/>
</ds:datastoreItem>
</file>

<file path=customXml/itemProps35.xml><?xml version="1.0" encoding="utf-8"?>
<ds:datastoreItem xmlns:ds="http://schemas.openxmlformats.org/officeDocument/2006/customXml" ds:itemID="{13FBDDAD-9820-4691-AA47-8DF77A0403E6}">
  <ds:schemaRefs/>
</ds:datastoreItem>
</file>

<file path=customXml/itemProps36.xml><?xml version="1.0" encoding="utf-8"?>
<ds:datastoreItem xmlns:ds="http://schemas.openxmlformats.org/officeDocument/2006/customXml" ds:itemID="{7698C84D-A1AE-49AD-ABB2-9410A8E44728}">
  <ds:schemaRefs/>
</ds:datastoreItem>
</file>

<file path=customXml/itemProps37.xml><?xml version="1.0" encoding="utf-8"?>
<ds:datastoreItem xmlns:ds="http://schemas.openxmlformats.org/officeDocument/2006/customXml" ds:itemID="{13CA5AA5-D448-43D1-A932-01874076D755}">
  <ds:schemaRefs/>
</ds:datastoreItem>
</file>

<file path=customXml/itemProps38.xml><?xml version="1.0" encoding="utf-8"?>
<ds:datastoreItem xmlns:ds="http://schemas.openxmlformats.org/officeDocument/2006/customXml" ds:itemID="{2301ED47-1002-4120-9D8C-580ECD25FC8D}">
  <ds:schemaRefs/>
</ds:datastoreItem>
</file>

<file path=customXml/itemProps39.xml><?xml version="1.0" encoding="utf-8"?>
<ds:datastoreItem xmlns:ds="http://schemas.openxmlformats.org/officeDocument/2006/customXml" ds:itemID="{01C4888D-E037-4D4C-894B-AFA468C88B5A}">
  <ds:schemaRefs/>
</ds:datastoreItem>
</file>

<file path=customXml/itemProps4.xml><?xml version="1.0" encoding="utf-8"?>
<ds:datastoreItem xmlns:ds="http://schemas.openxmlformats.org/officeDocument/2006/customXml" ds:itemID="{C1BBAF4B-D577-4068-AB66-CF47AD269697}">
  <ds:schemaRefs/>
</ds:datastoreItem>
</file>

<file path=customXml/itemProps40.xml><?xml version="1.0" encoding="utf-8"?>
<ds:datastoreItem xmlns:ds="http://schemas.openxmlformats.org/officeDocument/2006/customXml" ds:itemID="{5508E7D5-A0F8-4DE6-9A23-6230E0284448}">
  <ds:schemaRefs/>
</ds:datastoreItem>
</file>

<file path=customXml/itemProps41.xml><?xml version="1.0" encoding="utf-8"?>
<ds:datastoreItem xmlns:ds="http://schemas.openxmlformats.org/officeDocument/2006/customXml" ds:itemID="{D963E1B4-A8D7-409A-966A-D34C25D43888}">
  <ds:schemaRefs/>
</ds:datastoreItem>
</file>

<file path=customXml/itemProps42.xml><?xml version="1.0" encoding="utf-8"?>
<ds:datastoreItem xmlns:ds="http://schemas.openxmlformats.org/officeDocument/2006/customXml" ds:itemID="{4D984EA5-F8C0-4723-835A-37496CC19CE8}">
  <ds:schemaRefs/>
</ds:datastoreItem>
</file>

<file path=customXml/itemProps43.xml><?xml version="1.0" encoding="utf-8"?>
<ds:datastoreItem xmlns:ds="http://schemas.openxmlformats.org/officeDocument/2006/customXml" ds:itemID="{5D055587-5B47-4B6A-BEE7-439F816E02CF}">
  <ds:schemaRefs/>
</ds:datastoreItem>
</file>

<file path=customXml/itemProps44.xml><?xml version="1.0" encoding="utf-8"?>
<ds:datastoreItem xmlns:ds="http://schemas.openxmlformats.org/officeDocument/2006/customXml" ds:itemID="{729F4A34-1812-4CD4-8533-8BD7DFB49987}">
  <ds:schemaRefs/>
</ds:datastoreItem>
</file>

<file path=customXml/itemProps45.xml><?xml version="1.0" encoding="utf-8"?>
<ds:datastoreItem xmlns:ds="http://schemas.openxmlformats.org/officeDocument/2006/customXml" ds:itemID="{A2E11071-5A64-4E1C-A4D4-C5743654AE44}">
  <ds:schemaRefs/>
</ds:datastoreItem>
</file>

<file path=customXml/itemProps46.xml><?xml version="1.0" encoding="utf-8"?>
<ds:datastoreItem xmlns:ds="http://schemas.openxmlformats.org/officeDocument/2006/customXml" ds:itemID="{1A78E800-6837-49F8-9AA8-6EE58C3C5A76}">
  <ds:schemaRefs/>
</ds:datastoreItem>
</file>

<file path=customXml/itemProps47.xml><?xml version="1.0" encoding="utf-8"?>
<ds:datastoreItem xmlns:ds="http://schemas.openxmlformats.org/officeDocument/2006/customXml" ds:itemID="{DEC6D2CB-353E-442E-9839-62ECF81467FA}">
  <ds:schemaRefs/>
</ds:datastoreItem>
</file>

<file path=customXml/itemProps48.xml><?xml version="1.0" encoding="utf-8"?>
<ds:datastoreItem xmlns:ds="http://schemas.openxmlformats.org/officeDocument/2006/customXml" ds:itemID="{C1DF0EDA-F06A-4267-A3AD-F2147F76E44B}">
  <ds:schemaRefs/>
</ds:datastoreItem>
</file>

<file path=customXml/itemProps49.xml><?xml version="1.0" encoding="utf-8"?>
<ds:datastoreItem xmlns:ds="http://schemas.openxmlformats.org/officeDocument/2006/customXml" ds:itemID="{D321811C-A09F-4904-97C4-A10A49F8FDFF}">
  <ds:schemaRefs/>
</ds:datastoreItem>
</file>

<file path=customXml/itemProps5.xml><?xml version="1.0" encoding="utf-8"?>
<ds:datastoreItem xmlns:ds="http://schemas.openxmlformats.org/officeDocument/2006/customXml" ds:itemID="{80767487-DDEB-40C1-8679-6B4F9EBE1885}">
  <ds:schemaRefs/>
</ds:datastoreItem>
</file>

<file path=customXml/itemProps50.xml><?xml version="1.0" encoding="utf-8"?>
<ds:datastoreItem xmlns:ds="http://schemas.openxmlformats.org/officeDocument/2006/customXml" ds:itemID="{175EBDF9-4729-4F5B-904E-D43F6B6B05EB}">
  <ds:schemaRefs/>
</ds:datastoreItem>
</file>

<file path=customXml/itemProps51.xml><?xml version="1.0" encoding="utf-8"?>
<ds:datastoreItem xmlns:ds="http://schemas.openxmlformats.org/officeDocument/2006/customXml" ds:itemID="{F13BAF33-EA3D-4383-B035-29492F1434AA}">
  <ds:schemaRefs/>
</ds:datastoreItem>
</file>

<file path=customXml/itemProps52.xml><?xml version="1.0" encoding="utf-8"?>
<ds:datastoreItem xmlns:ds="http://schemas.openxmlformats.org/officeDocument/2006/customXml" ds:itemID="{F83FAE17-9F80-4B2F-A036-E92058F52EDF}">
  <ds:schemaRefs/>
</ds:datastoreItem>
</file>

<file path=customXml/itemProps53.xml><?xml version="1.0" encoding="utf-8"?>
<ds:datastoreItem xmlns:ds="http://schemas.openxmlformats.org/officeDocument/2006/customXml" ds:itemID="{262A2070-ABE3-4EDF-A27F-A963C548626C}">
  <ds:schemaRefs/>
</ds:datastoreItem>
</file>

<file path=customXml/itemProps54.xml><?xml version="1.0" encoding="utf-8"?>
<ds:datastoreItem xmlns:ds="http://schemas.openxmlformats.org/officeDocument/2006/customXml" ds:itemID="{284CD8EB-0AE1-4869-ACA0-24C39C109D8A}">
  <ds:schemaRefs/>
</ds:datastoreItem>
</file>

<file path=customXml/itemProps55.xml><?xml version="1.0" encoding="utf-8"?>
<ds:datastoreItem xmlns:ds="http://schemas.openxmlformats.org/officeDocument/2006/customXml" ds:itemID="{A2D65F4A-32B2-4E24-ADA0-C26BFACDE874}">
  <ds:schemaRefs/>
</ds:datastoreItem>
</file>

<file path=customXml/itemProps56.xml><?xml version="1.0" encoding="utf-8"?>
<ds:datastoreItem xmlns:ds="http://schemas.openxmlformats.org/officeDocument/2006/customXml" ds:itemID="{5898B7A9-B9A5-4C38-8BD8-587BDA4ADB15}">
  <ds:schemaRefs/>
</ds:datastoreItem>
</file>

<file path=customXml/itemProps57.xml><?xml version="1.0" encoding="utf-8"?>
<ds:datastoreItem xmlns:ds="http://schemas.openxmlformats.org/officeDocument/2006/customXml" ds:itemID="{A569AF58-442F-4FFA-9F5B-F25C6A220A89}">
  <ds:schemaRefs/>
</ds:datastoreItem>
</file>

<file path=customXml/itemProps58.xml><?xml version="1.0" encoding="utf-8"?>
<ds:datastoreItem xmlns:ds="http://schemas.openxmlformats.org/officeDocument/2006/customXml" ds:itemID="{D0A4090A-9076-4DD4-B3EF-99308263D1B9}">
  <ds:schemaRefs/>
</ds:datastoreItem>
</file>

<file path=customXml/itemProps59.xml><?xml version="1.0" encoding="utf-8"?>
<ds:datastoreItem xmlns:ds="http://schemas.openxmlformats.org/officeDocument/2006/customXml" ds:itemID="{3A5765C0-DB47-4339-9738-68DB6826E898}">
  <ds:schemaRefs/>
</ds:datastoreItem>
</file>

<file path=customXml/itemProps6.xml><?xml version="1.0" encoding="utf-8"?>
<ds:datastoreItem xmlns:ds="http://schemas.openxmlformats.org/officeDocument/2006/customXml" ds:itemID="{23EA466D-FBDE-4B51-A4D1-82D5C8353237}">
  <ds:schemaRefs/>
</ds:datastoreItem>
</file>

<file path=customXml/itemProps60.xml><?xml version="1.0" encoding="utf-8"?>
<ds:datastoreItem xmlns:ds="http://schemas.openxmlformats.org/officeDocument/2006/customXml" ds:itemID="{9BDA810A-27C0-46BC-9EA7-738717825A7D}">
  <ds:schemaRefs/>
</ds:datastoreItem>
</file>

<file path=customXml/itemProps61.xml><?xml version="1.0" encoding="utf-8"?>
<ds:datastoreItem xmlns:ds="http://schemas.openxmlformats.org/officeDocument/2006/customXml" ds:itemID="{B095F43A-2B1F-4E50-8EC9-1B9D6EEEA594}">
  <ds:schemaRefs/>
</ds:datastoreItem>
</file>

<file path=customXml/itemProps62.xml><?xml version="1.0" encoding="utf-8"?>
<ds:datastoreItem xmlns:ds="http://schemas.openxmlformats.org/officeDocument/2006/customXml" ds:itemID="{CB68F9E5-B01F-4DB8-8159-47CB46D6B4BC}">
  <ds:schemaRefs/>
</ds:datastoreItem>
</file>

<file path=customXml/itemProps63.xml><?xml version="1.0" encoding="utf-8"?>
<ds:datastoreItem xmlns:ds="http://schemas.openxmlformats.org/officeDocument/2006/customXml" ds:itemID="{C8532903-6630-4550-B0EB-465B82E4D64A}">
  <ds:schemaRefs/>
</ds:datastoreItem>
</file>

<file path=customXml/itemProps64.xml><?xml version="1.0" encoding="utf-8"?>
<ds:datastoreItem xmlns:ds="http://schemas.openxmlformats.org/officeDocument/2006/customXml" ds:itemID="{38DDCFCA-0D86-42E9-AE13-D0C5C1AD981A}">
  <ds:schemaRefs/>
</ds:datastoreItem>
</file>

<file path=customXml/itemProps65.xml><?xml version="1.0" encoding="utf-8"?>
<ds:datastoreItem xmlns:ds="http://schemas.openxmlformats.org/officeDocument/2006/customXml" ds:itemID="{0B31269C-038E-4AE7-92CA-B74700581C5F}">
  <ds:schemaRefs/>
</ds:datastoreItem>
</file>

<file path=customXml/itemProps66.xml><?xml version="1.0" encoding="utf-8"?>
<ds:datastoreItem xmlns:ds="http://schemas.openxmlformats.org/officeDocument/2006/customXml" ds:itemID="{80766A7D-4462-4F30-A57F-6FCD034BCB54}">
  <ds:schemaRefs/>
</ds:datastoreItem>
</file>

<file path=customXml/itemProps67.xml><?xml version="1.0" encoding="utf-8"?>
<ds:datastoreItem xmlns:ds="http://schemas.openxmlformats.org/officeDocument/2006/customXml" ds:itemID="{39F24C5B-B829-48A6-8367-6471456C2E9A}">
  <ds:schemaRefs/>
</ds:datastoreItem>
</file>

<file path=customXml/itemProps68.xml><?xml version="1.0" encoding="utf-8"?>
<ds:datastoreItem xmlns:ds="http://schemas.openxmlformats.org/officeDocument/2006/customXml" ds:itemID="{19E790CB-804B-4EA6-9CFE-95984A56AA7D}">
  <ds:schemaRefs/>
</ds:datastoreItem>
</file>

<file path=customXml/itemProps7.xml><?xml version="1.0" encoding="utf-8"?>
<ds:datastoreItem xmlns:ds="http://schemas.openxmlformats.org/officeDocument/2006/customXml" ds:itemID="{648B9EEA-F656-4C4F-B26D-0C8985C4DB72}">
  <ds:schemaRefs/>
</ds:datastoreItem>
</file>

<file path=customXml/itemProps8.xml><?xml version="1.0" encoding="utf-8"?>
<ds:datastoreItem xmlns:ds="http://schemas.openxmlformats.org/officeDocument/2006/customXml" ds:itemID="{C20E3C64-39CA-40D6-AD71-721DF56D2DC9}">
  <ds:schemaRefs/>
</ds:datastoreItem>
</file>

<file path=customXml/itemProps9.xml><?xml version="1.0" encoding="utf-8"?>
<ds:datastoreItem xmlns:ds="http://schemas.openxmlformats.org/officeDocument/2006/customXml" ds:itemID="{2F642C81-03B8-4D1E-8A32-E623CD04D0BF}">
  <ds:schemaRefs/>
</ds:datastoreItem>
</file>

<file path=docProps/app.xml><?xml version="1.0" encoding="utf-8"?>
<Properties xmlns="http://schemas.openxmlformats.org/officeDocument/2006/extended-properties" xmlns:vt="http://schemas.openxmlformats.org/officeDocument/2006/docPropsVTypes">
  <Template>主题1</Template>
  <TotalTime>62</TotalTime>
  <Words>1731</Words>
  <Application>Microsoft Office PowerPoint</Application>
  <PresentationFormat>自定义</PresentationFormat>
  <Paragraphs>435</Paragraphs>
  <Slides>69</Slides>
  <Notes>68</Notes>
  <HiddenSlides>0</HiddenSlides>
  <MMClips>0</MMClips>
  <ScaleCrop>false</ScaleCrop>
  <HeadingPairs>
    <vt:vector size="4" baseType="variant">
      <vt:variant>
        <vt:lpstr>主题</vt:lpstr>
      </vt:variant>
      <vt:variant>
        <vt:i4>1</vt:i4>
      </vt:variant>
      <vt:variant>
        <vt:lpstr>幻灯片标题</vt:lpstr>
      </vt:variant>
      <vt:variant>
        <vt:i4>69</vt:i4>
      </vt:variant>
    </vt:vector>
  </HeadingPairs>
  <TitlesOfParts>
    <vt:vector size="70"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155</cp:revision>
  <dcterms:modified xsi:type="dcterms:W3CDTF">2019-03-06T07:55:44Z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