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3" r:id="rId3"/>
    <p:sldId id="264" r:id="rId4"/>
    <p:sldId id="275" r:id="rId5"/>
    <p:sldId id="267" r:id="rId6"/>
    <p:sldId id="276" r:id="rId7"/>
    <p:sldId id="277" r:id="rId8"/>
    <p:sldId id="278" r:id="rId9"/>
    <p:sldId id="279" r:id="rId10"/>
    <p:sldId id="265" r:id="rId11"/>
    <p:sldId id="280" r:id="rId12"/>
    <p:sldId id="281" r:id="rId13"/>
    <p:sldId id="266" r:id="rId14"/>
    <p:sldId id="282" r:id="rId15"/>
    <p:sldId id="269" r:id="rId16"/>
    <p:sldId id="283" r:id="rId17"/>
    <p:sldId id="284" r:id="rId18"/>
    <p:sldId id="285" r:id="rId19"/>
    <p:sldId id="286" r:id="rId20"/>
    <p:sldId id="287" r:id="rId21"/>
    <p:sldId id="288" r:id="rId22"/>
    <p:sldId id="289" r:id="rId23"/>
    <p:sldId id="290"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7.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16.xml.rels><?xml version="1.0" encoding="UTF-8" standalone="yes"?>
<Relationships xmlns="http://schemas.openxmlformats.org/package/2006/relationships"><Relationship Id="rId8" Type="http://schemas.openxmlformats.org/officeDocument/2006/relationships/slide" Target="../slides/slide17.xml"/><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D8C45E9-7CD0-4FFE-8F8D-78F2041A2E5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511F8B-2BFD-4377-BB75-52BF252DF716}"/>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18DEE4C-CFB3-4491-80CA-77C32E66196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763C9B-0350-4658-A7D2-E95715F8617E}"/>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3E6645D-1DCF-494D-8977-7C1E42F8007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150868-C603-4514-AB9E-3334DFE8799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11446931" y="6453338"/>
            <a:ext cx="672075"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a:solidFill>
                  <a:srgbClr val="5F5F5F"/>
                </a:solidFill>
              </a:rPr>
              <a:t>-</a:t>
            </a:r>
            <a:endParaRPr lang="zh-CN" altLang="en-US" sz="1400" b="0" dirty="0">
              <a:solidFill>
                <a:srgbClr val="5F5F5F"/>
              </a:solidFill>
            </a:endParaRPr>
          </a:p>
        </p:txBody>
      </p:sp>
      <p:sp>
        <p:nvSpPr>
          <p:cNvPr id="2" name="矩形 1"/>
          <p:cNvSpPr/>
          <p:nvPr userDrawn="1"/>
        </p:nvSpPr>
        <p:spPr>
          <a:xfrm>
            <a:off x="0" y="2420888"/>
            <a:ext cx="12192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标题 1"/>
          <p:cNvSpPr>
            <a:spLocks noGrp="1"/>
          </p:cNvSpPr>
          <p:nvPr>
            <p:ph type="title"/>
          </p:nvPr>
        </p:nvSpPr>
        <p:spPr>
          <a:xfrm>
            <a:off x="1960646" y="2924944"/>
            <a:ext cx="8270709" cy="576064"/>
          </a:xfrm>
          <a:prstGeom prst="rect">
            <a:avLst/>
          </a:prstGeom>
        </p:spPr>
        <p:txBody>
          <a:bodyPr/>
          <a:lstStyle>
            <a:lvl1pPr>
              <a:defRPr sz="2800">
                <a:solidFill>
                  <a:schemeClr val="bg1"/>
                </a:solidFill>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273686739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655842" y="-27384"/>
            <a:ext cx="1924049"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首 页</a:t>
              </a: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13"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1"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3247871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5135895" y="112562"/>
            <a:ext cx="633507" cy="480597"/>
            <a:chOff x="366968" y="1037555"/>
            <a:chExt cx="475130" cy="400497"/>
          </a:xfrm>
        </p:grpSpPr>
        <p:sp>
          <p:nvSpPr>
            <p:cNvPr id="23" name="TextBox 22">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6469553" y="-27379"/>
            <a:ext cx="1924049"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预习导引</a:t>
              </a:r>
            </a:p>
          </p:txBody>
        </p:sp>
      </p:grpSp>
      <p:sp>
        <p:nvSpPr>
          <p:cNvPr id="31"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3304299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9"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5135895" y="98611"/>
            <a:ext cx="633507" cy="480597"/>
            <a:chOff x="366968" y="1037555"/>
            <a:chExt cx="475130" cy="400497"/>
          </a:xfrm>
        </p:grpSpPr>
        <p:sp>
          <p:nvSpPr>
            <p:cNvPr id="22" name="TextBox 21">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grpSp>
        <p:nvGrpSpPr>
          <p:cNvPr id="29" name="组合 28"/>
          <p:cNvGrpSpPr/>
          <p:nvPr userDrawn="1"/>
        </p:nvGrpSpPr>
        <p:grpSpPr>
          <a:xfrm>
            <a:off x="8263869" y="-27384"/>
            <a:ext cx="1924049"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核心归纳</a:t>
              </a:r>
            </a:p>
          </p:txBody>
        </p:sp>
      </p:gr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3277335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5135895" y="102211"/>
            <a:ext cx="633507" cy="480597"/>
            <a:chOff x="366968" y="1037555"/>
            <a:chExt cx="475130" cy="400497"/>
          </a:xfrm>
        </p:grpSpPr>
        <p:sp>
          <p:nvSpPr>
            <p:cNvPr id="17" name="TextBox 16">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27" name="TextBox 34">
            <a:hlinkClick r:id="rId5"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1" name="TextBox 34">
            <a:hlinkClick r:id="rId6"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grpSp>
        <p:nvGrpSpPr>
          <p:cNvPr id="12" name="组合 11"/>
          <p:cNvGrpSpPr/>
          <p:nvPr userDrawn="1"/>
        </p:nvGrpSpPr>
        <p:grpSpPr>
          <a:xfrm>
            <a:off x="10104749" y="-27384"/>
            <a:ext cx="1924049" cy="880109"/>
            <a:chOff x="6197901" y="-27384"/>
            <a:chExt cx="1443037" cy="880109"/>
          </a:xfrm>
        </p:grpSpPr>
        <p:pic>
          <p:nvPicPr>
            <p:cNvPr id="13" name="图片 1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14" name="TextBox 34">
              <a:hlinkClick r:id="rId8"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佳作赏析</a:t>
              </a:r>
            </a:p>
          </p:txBody>
        </p:sp>
      </p:grpSp>
    </p:spTree>
    <p:extLst>
      <p:ext uri="{BB962C8B-B14F-4D97-AF65-F5344CB8AC3E}">
        <p14:creationId xmlns:p14="http://schemas.microsoft.com/office/powerpoint/2010/main" val="2388558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par>
                                <p:cTn id="21" presetID="12" presetClass="entr" presetSubtype="4"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ppt_y</p:attrName>
                                        </p:attrNameLst>
                                      </p:cBhvr>
                                      <p:tavLst>
                                        <p:tav tm="0">
                                          <p:val>
                                            <p:strVal val="#ppt_y+#ppt_h*1.125000"/>
                                          </p:val>
                                        </p:tav>
                                        <p:tav tm="100000">
                                          <p:val>
                                            <p:strVal val="#ppt_y"/>
                                          </p:val>
                                        </p:tav>
                                      </p:tavLst>
                                    </p:anim>
                                    <p:animEffect transition="in" filter="wipe(up)">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33DFED-F91B-42B3-83AF-745C6A16ECEF}"/>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AB63EE3-4A2C-498C-BFF4-ED430A508D4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F12889B-C365-4A3A-9004-05B6EDD73A23}"/>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B20639-F9FB-49F7-B07C-645235CC7DB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1E17FE7-F55B-4F1F-8E9F-DB2C10C3A9F6}"/>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C3A076-29B3-49ED-9377-0BE4EB5E0411}"/>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9B03FF6-76CD-4F7A-A905-B252446E1999}"/>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8" name="页脚占位符 7">
            <a:extLst>
              <a:ext uri="{FF2B5EF4-FFF2-40B4-BE49-F238E27FC236}">
                <a16:creationId xmlns:a16="http://schemas.microsoft.com/office/drawing/2014/main"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202B546-EC9E-4CB3-B1C2-5FA4E76539E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BDD810E-A959-495A-A84E-5B9D99AB8F05}"/>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4" name="页脚占位符 3">
            <a:extLst>
              <a:ext uri="{FF2B5EF4-FFF2-40B4-BE49-F238E27FC236}">
                <a16:creationId xmlns:a16="http://schemas.microsoft.com/office/drawing/2014/main"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28761C7-8E64-4FF2-B719-BA3C5A9F8F4C}"/>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18E5B87-7045-4A92-8DFF-729F7BBCEEC7}"/>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3" name="页脚占位符 2">
            <a:extLst>
              <a:ext uri="{FF2B5EF4-FFF2-40B4-BE49-F238E27FC236}">
                <a16:creationId xmlns:a16="http://schemas.microsoft.com/office/drawing/2014/main"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6C2ACCE-D742-4A39-8891-BEA96E047AD7}"/>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B41B7C-F975-43D6-AFA7-FFFE1F4EF25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B5D189-02AC-44CD-BFCD-94CA29EF5DA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44990D6-2F93-4FA6-A6CF-D6023613BE7D}"/>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79DD12-F4F0-466E-84C8-BFB1DBC5A14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Word_Document.docx"/><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Microsoft_Word_Document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Document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4.vml"/><Relationship Id="rId6" Type="http://schemas.openxmlformats.org/officeDocument/2006/relationships/image" Target="../media/image7.emf"/><Relationship Id="rId5" Type="http://schemas.openxmlformats.org/officeDocument/2006/relationships/package" Target="../embeddings/Microsoft_Word_Document3.docx"/><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noChangeAspect="1"/>
          </p:cNvSpPr>
          <p:nvPr>
            <p:ph type="title"/>
          </p:nvPr>
        </p:nvSpPr>
        <p:spPr>
          <a:xfrm>
            <a:off x="1991544" y="2996952"/>
            <a:ext cx="8128000" cy="576064"/>
          </a:xfrm>
        </p:spPr>
        <p:txBody>
          <a:bodyPr/>
          <a:lstStyle/>
          <a:p>
            <a:pPr>
              <a:lnSpc>
                <a:spcPct val="120000"/>
              </a:lnSpc>
            </a:pPr>
            <a:r>
              <a:rPr lang="zh-CN" altLang="zh-CN" sz="2200"/>
              <a:t>山羊兹拉特</a:t>
            </a:r>
          </a:p>
        </p:txBody>
      </p:sp>
    </p:spTree>
    <p:extLst>
      <p:ext uri="{BB962C8B-B14F-4D97-AF65-F5344CB8AC3E}">
        <p14:creationId xmlns:p14="http://schemas.microsoft.com/office/powerpoint/2010/main" val="2061032657"/>
      </p:ext>
    </p:extLst>
  </p:cSld>
  <p:clrMapOvr>
    <a:masterClrMapping/>
  </p:clrMapOvr>
  <p:transition spd="slow">
    <p:pull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1701070"/>
            <a:ext cx="8128000" cy="3342453"/>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兹拉特对主人充满信任。它知道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主人每天喂它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从不伤害它。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当阿隆把山羊牵上通往城里的路时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兹拉特才觉得有点奇怪。以前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别人从来也没有把它带到这个方向来过。它用疑问的目光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似乎在问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你要把我带到哪儿去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但过了一会儿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它好像又想通了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一头山羊绝不应该提什么问题。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在此辛格借助拟人化的手法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叙述了山羊兹拉特走在通往城里的道路上的不安、困惑以及对主人的信任。透过这些心理描写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我们真实感受到了山羊</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兹拉特</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的善良、温驯与本分。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22388590"/>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104160"/>
            <a:ext cx="8128000" cy="2936188"/>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漫天的雪花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被大风戏谑着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顷刻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整个大地被白雪覆盖。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正是这场大雪</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迫</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阿隆和兹拉特走进了一个大草堆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一起生活了三天三夜。一段患难与共、生死相依的生活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改变了阿隆对山羊兹拉特的认识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使阿隆和山羊兹拉特结下了真挚的感情</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兹拉特的命运也因此而发生了变化。精当的环境描写为人物形象的活动提供了充分表现的空间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推动着情节向前发展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体现了作家构思的精巧。</a:t>
            </a:r>
            <a:endParaRPr lang="zh-CN" altLang="en-US" sz="2200" dirty="0"/>
          </a:p>
        </p:txBody>
      </p:sp>
    </p:spTree>
    <p:extLst>
      <p:ext uri="{BB962C8B-B14F-4D97-AF65-F5344CB8AC3E}">
        <p14:creationId xmlns:p14="http://schemas.microsoft.com/office/powerpoint/2010/main" val="2862737668"/>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114868"/>
            <a:ext cx="8128000" cy="2936188"/>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阿隆牵着兹拉特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向赶雪橇的农民问路。不过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他没有询问通往城里和屠夫费佛尔家的路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而是回村、回家的路。在草堆里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阿隆就决定再也不与兹拉特分离。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作家通过一个典型的细节描写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写出了阿隆思想的变化。虽然用语不多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但是阿隆内心的斗争以及拿定主意后所做出的决定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我们通过想象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分明感受得到。作家语言的简洁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由此可以看出来。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0532960"/>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617130"/>
            <a:ext cx="8128000" cy="3748719"/>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今年是个暖冬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可为什么从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每年灯节前后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大雪飘飘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天气很冷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从村子通往城里的路也总是覆盖着雪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暖冬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的描写有何作用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大雪飘飘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从村子通往城里的路也总是覆盖着雪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为下文暴风雪的降临埋下了伏笔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提供了事理上的依据。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暖冬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阳光闪亮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田里芳草青青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等描写营造了温暖明亮的故事背景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一方面为下文的风雪情景预</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另一方面也可以理解成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它为故事中人类与其他生命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如兹拉特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的温情与相互关爱</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了隐约的暗示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使读者期望读到一个充满生命热情的故事。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39780380"/>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513600"/>
            <a:ext cx="8128000" cy="208480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这篇小说中的情感主题有何特点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这篇小说中的情感主题浅易舒缓、清淡明快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传达出一种超越人畜之界的美丽情感。其中对山羊的描写大多用拟人的手法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这种手法可以使用大量温情脉脉的词汇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使小说的空间显得更为广阔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为小说营造了一个温馨的氛围。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0687480"/>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911735"/>
            <a:ext cx="8128000" cy="2936188"/>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朴素之美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故事情节设计得单一简洁。山羊兹拉特老了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挤的奶也很少。它的主人决定把它卖给屠夫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阿隆带着兹拉特进城。不曾想在路上遭遇了一场暴风雪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山羊兹拉特用自己的体温和乳汁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帮助阿隆度过了危险的三天三夜。因此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阿隆一家对老山羊心生感激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本文的情节设计极为简洁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但正是这种简洁使得《山羊兹拉特》呈现出一种朴素之美。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08968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2032000" y="1701069"/>
            <a:ext cx="8128000" cy="370986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从语言来看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这篇小说无论是叙述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都朴实无华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平白如话。如在硝皮匠勒文决定要把兹拉特卖给屠夫费佛尔时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小说这样描写了阿隆的母亲以及阿隆的妹妹和阿隆的反应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听到这事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阿隆的母亲不禁泪流满面。阿隆的小妹妹安娜和米丽昂也哭了起来。阿隆当然也知道把山羊牵到费佛尔家去意味着什么。可他只得听从父亲的命令。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主题思想单纯明了。《山羊兹拉特》的主题非常简单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让人一目了然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歌颂生死患难中结下的至真情感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表现了人与动物之间的温馨和谐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字充溢全文。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2183326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06402"/>
            <a:ext cx="8128000" cy="5741187"/>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美文品读</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开阔你的视野</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咬舌自尽的狗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林清玄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带家里的狗看医生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坐上一辆计程车。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由于狗咳嗽得很厉害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吸引了司机的注意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反身问我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狗感冒了吗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从昨晚就咳个不停。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司机突然长叹一声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咳得和人一模一样呀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话匣子一打开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司机说了一个养狗的痛苦经验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他养了一条大狼狗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长得太大了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食量非常惊人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加上吠声奇大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吵得人不能安宁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有一天觉得负担太重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不想养了。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他把狼狗放在布袋里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载出去放生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为了怕它跑回家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特地开车开了一百多公里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放到中部的深山。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放了狗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他加速逃回家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狼狗在后面追了几公里就消失了。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9647907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895516"/>
            <a:ext cx="8128000" cy="574118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经过一个星期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一天半夜听到有人用力敲门的声音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开门一看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原来是那只大狼狗回来了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形容枯槁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极为狼狈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显然是经过长时间的奔跑和寻找。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计程车司机虽然十分讶异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但是他二话不说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又从家里拿出布袋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把狼狗装入布袋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再次带去放生。这一次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他从北宜公路狂奔到宜兰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一路听到狼狗低声号哭的声音。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到宜兰山区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把布袋打开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发现满布袋都是血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血还继续从狼狗的嘴角流溢出来。他把狗嘴拉开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发现狼狗的舌头断成两截。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狼狗咬舌自尽了。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司机说完这个故事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车里陷入极深的静默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我从照后镜里看到司机那通红的眼睛。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我每次看到别人的狗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都会想到我那一只咬舌自尽的狗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这件事会使我痛苦一辈子。我真不是人呀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我比一只狗还不如呀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677900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497937"/>
            <a:ext cx="8128000" cy="411612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听着司机的故事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我眼前浮现出那只狼狗在原野、在高山、在城镇、在荒郊奔驰的景象。它为了回家寻找主人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奔跑百里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不知经历过多么大的痛苦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好不容易回到家门。主人不但不把它留下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不说一句安慰的话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反而立刻把它送走抛弃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这对一只有志气、有感情的狗来说是多么大的打击呀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与其再度被无情无义的人抛弃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不如自求解脱。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他把狼狗厚葬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时常去烧香祭拜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也难以消除内心的愧悔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所以他发愿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要常对养狗的人讲这个故事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劝大家要爱家中的狗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希望这可以消去他的一些罪孽</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在人世间有情有义的人受到无情的背弃不也是这样吗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192423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521133"/>
            <a:ext cx="8128000" cy="2091150"/>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动物的善良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人与动物之间那种无法用言语表达的和谐共处、患难与共的情感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都在这里得到充分的展现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这里只有真挚的情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只有融洽的爱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而不再有动物与人的区别。学习本文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理解情感在小说中的不同流向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用爱心保护、关爱动物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培养积极健康的情感态度。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2377768"/>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497937"/>
            <a:ext cx="8128000" cy="411612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这只忠心又可怜的狗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只不过是想效忠于它的主人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留在主人的身边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却遭到主人一次又一次无情的抛弃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这对一只有志气、有感情的狗来说是多么大的打击啊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狗选择了自求解脱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咬舌自尽。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文章由始至终都围绕着一个严肃的话题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情感。其实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情感不单存在于人与人之间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它存在于所有生物之间。美好的情感是值得珍惜的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它令我们活在世上更有意义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更有动力。情感需要用时间去积累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去加深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去巩固。情感靠双方共同维护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才能获得完美。对于一个有情有义的人来说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感情一旦被破坏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被玷污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简直是天大的打击。对于一只狗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也是如此。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6519454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497937"/>
            <a:ext cx="8128000" cy="4116127"/>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素材积累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贮满你的背囊</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感情不是人类的专利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动物也有感情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也有喜怒哀乐。兹拉特与主人相互扶持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既救了主人的性命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也挽救了自己。人应该尊重动物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与动物和谐相处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人与自然呢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请你以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人与自然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为话题或中心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储备写作素材。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只有顺从自然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才能驾驭自然。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我不是不爱人类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而是更爱大自然。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大自然从来不欺骗我们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欺骗我们的永远是我们自己。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只有服从大自然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才能战胜大自然。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达尔文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738178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911736"/>
            <a:ext cx="8128000" cy="3288529"/>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一位印第安酋长说过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人类属于大地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但大地不属于人类。世界上的万物都是联系着的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就像血液把我们的身体各部分联结在一起一样。生命之网络非人类所编织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人类只不过是这个网络中的一根线、一个结。但人类所做的这一切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最终会影响到这个网络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也会影响到人类本身。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人类应保护自然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同自然和谐相处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要做到这一点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应从敬畏自然做起。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沈阳建筑大学校园里的一棵奇怪的大树吸引了人们的目光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也引起了人们深思。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1757533"/>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294804"/>
            <a:ext cx="8128000" cy="452239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原来这棵树是用废弃的一次性筷子做树干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绿叶则是废旧的暖壶壶壳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这棵约两米高的筷子树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得挺茁壮。这棵筷子树的制作者告诉记者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整个树干使用一次性筷子就达十万双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这些筷子都是师生们平日在学校的食堂和校园周边的商业街饭店里捡回来的。大自然中一棵生长了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也仅能制成</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000~8</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双这样的筷子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而我这棵树虽然只有一米九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但它耗费了十万双筷子。记者了解到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沈阳市每天消耗掉的一次性筷子至少有</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照此推算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沈阳人一年用的一次性筷子就要消耗掉两万棵大树。知晓了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筷子树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的寓意后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很多同学纷纷在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拒绝使用一次性筷子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的条幅上签下了自己的名字。有的学生还想出好办法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就是随时在包里带上一双自己的筷子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以备在外进餐的时候使用。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42940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1647928801"/>
              </p:ext>
            </p:extLst>
          </p:nvPr>
        </p:nvGraphicFramePr>
        <p:xfrm>
          <a:off x="2136775" y="1268414"/>
          <a:ext cx="8115300" cy="2928937"/>
        </p:xfrm>
        <a:graphic>
          <a:graphicData uri="http://schemas.openxmlformats.org/presentationml/2006/ole">
            <mc:AlternateContent xmlns:mc="http://schemas.openxmlformats.org/markup-compatibility/2006">
              <mc:Choice xmlns:v="urn:schemas-microsoft-com:vml" Requires="v">
                <p:oleObj spid="_x0000_s1026" name="文档" r:id="rId5" imgW="3838966" imgH="1387490" progId="Word.Document.12">
                  <p:embed/>
                </p:oleObj>
              </mc:Choice>
              <mc:Fallback>
                <p:oleObj name="文档" r:id="rId5" imgW="3838966" imgH="1387490" progId="Word.Document.12">
                  <p:embed/>
                  <p:pic>
                    <p:nvPicPr>
                      <p:cNvPr id="2" name="对象 1"/>
                      <p:cNvPicPr/>
                      <p:nvPr/>
                    </p:nvPicPr>
                    <p:blipFill>
                      <a:blip r:embed="rId6"/>
                      <a:stretch>
                        <a:fillRect/>
                      </a:stretch>
                    </p:blipFill>
                    <p:spPr>
                      <a:xfrm>
                        <a:off x="2136775" y="1268414"/>
                        <a:ext cx="8115300" cy="2928937"/>
                      </a:xfrm>
                      <a:prstGeom prst="rect">
                        <a:avLst/>
                      </a:prstGeom>
                    </p:spPr>
                  </p:pic>
                </p:oleObj>
              </mc:Fallback>
            </mc:AlternateContent>
          </a:graphicData>
        </a:graphic>
      </p:graphicFrame>
      <p:sp>
        <p:nvSpPr>
          <p:cNvPr id="3" name="矩形 2"/>
          <p:cNvSpPr>
            <a:spLocks noChangeAspect="1"/>
          </p:cNvSpPr>
          <p:nvPr/>
        </p:nvSpPr>
        <p:spPr>
          <a:xfrm>
            <a:off x="2135560" y="4437112"/>
            <a:ext cx="8128000" cy="1691040"/>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艾萨克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什维斯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辛格</a:t>
            </a:r>
            <a:r>
              <a:rPr lang="en-US" altLang="zh-CN" sz="2200" dirty="0">
                <a:solidFill>
                  <a:srgbClr val="000000"/>
                </a:solidFill>
                <a:latin typeface="Times New Roman" panose="02020603050405020304" pitchFamily="18" charset="0"/>
                <a:cs typeface="Times New Roman" panose="02020603050405020304" pitchFamily="18" charset="0"/>
              </a:rPr>
              <a:t>(1904—1991),</a:t>
            </a:r>
            <a:r>
              <a:rPr lang="zh-CN" altLang="zh-CN" sz="2200" dirty="0">
                <a:solidFill>
                  <a:srgbClr val="000000"/>
                </a:solidFill>
                <a:latin typeface="Times New Roman" panose="02020603050405020304" pitchFamily="18" charset="0"/>
                <a:cs typeface="Times New Roman" panose="02020603050405020304" pitchFamily="18" charset="0"/>
              </a:rPr>
              <a:t>美国犹太裔小说家。</a:t>
            </a:r>
            <a:r>
              <a:rPr lang="en-US" altLang="zh-CN" sz="2200" dirty="0">
                <a:solidFill>
                  <a:srgbClr val="000000"/>
                </a:solidFill>
                <a:latin typeface="Times New Roman" panose="02020603050405020304" pitchFamily="18" charset="0"/>
                <a:cs typeface="Times New Roman" panose="02020603050405020304" pitchFamily="18" charset="0"/>
              </a:rPr>
              <a:t>1904</a:t>
            </a:r>
            <a:r>
              <a:rPr lang="zh-CN" altLang="zh-CN" sz="2200" dirty="0">
                <a:solidFill>
                  <a:srgbClr val="000000"/>
                </a:solidFill>
                <a:latin typeface="Times New Roman" panose="02020603050405020304" pitchFamily="18" charset="0"/>
                <a:cs typeface="Times New Roman" panose="02020603050405020304" pitchFamily="18" charset="0"/>
              </a:rPr>
              <a:t>年出生于当时被沙皇俄国占领的波兰莱昂辛地区。辛格自小受到严格的犹太教传统教育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后又进华沙神学院学习过一年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这为他后来的创作生涯奠定了基础。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3723934"/>
      </p:ext>
    </p:extLst>
  </p:cSld>
  <p:clrMapOvr>
    <a:masterClrMapping/>
  </p:clrMapOvr>
  <p:transition spd="slow">
    <p:cover dir="l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00230" y="1340769"/>
            <a:ext cx="8128000" cy="4935005"/>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辛格创作的长篇小说有《莫斯卡特一家》《庄园》《撒旦在戈雷》《卢布林的魔术师》《奴隶》等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短篇小说集有《傻瓜吉姆佩尔及其他故事》《市场街的斯宾诺莎》等。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辛格的作品两次获美国全国图书奖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其中一次是奖给他的儿童创作的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多次获得美国其他文学奖。</a:t>
            </a:r>
            <a:r>
              <a:rPr lang="en-US" altLang="zh-CN" sz="2200" dirty="0">
                <a:solidFill>
                  <a:srgbClr val="000000"/>
                </a:solidFill>
                <a:latin typeface="Times New Roman" panose="02020603050405020304" pitchFamily="18" charset="0"/>
                <a:cs typeface="Times New Roman" panose="02020603050405020304" pitchFamily="18" charset="0"/>
              </a:rPr>
              <a:t>1978</a:t>
            </a:r>
            <a:r>
              <a:rPr lang="zh-CN" altLang="zh-CN" sz="2200" dirty="0">
                <a:solidFill>
                  <a:srgbClr val="000000"/>
                </a:solidFill>
                <a:latin typeface="Times New Roman" panose="02020603050405020304" pitchFamily="18" charset="0"/>
                <a:cs typeface="Times New Roman" panose="02020603050405020304" pitchFamily="18" charset="0"/>
              </a:rPr>
              <a:t>年因其著作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充满激情的叙事艺术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这种艺术既扎根于波兰犹太人的文化传统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又反映了人类的普遍处境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保留了东欧犹太人即将消失的传统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而获得诺贝尔文学奖。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他一生创作了十大本儿童故事集。他的儿童故事以其独特的构思、有趣的情节以及幽默的手法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受到了广大读者的欢迎。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《山羊兹拉特》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清淡自然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传达的是一种超越人畜界限的美丽情感。</a:t>
            </a:r>
            <a:endParaRPr lang="zh-CN" altLang="en-US" sz="2200" dirty="0"/>
          </a:p>
        </p:txBody>
      </p:sp>
    </p:spTree>
    <p:extLst>
      <p:ext uri="{BB962C8B-B14F-4D97-AF65-F5344CB8AC3E}">
        <p14:creationId xmlns:p14="http://schemas.microsoft.com/office/powerpoint/2010/main" val="1733298234"/>
      </p:ext>
    </p:extLst>
  </p:cSld>
  <p:clrMapOvr>
    <a:masterClrMapping/>
  </p:clrMapOvr>
  <p:transition spd="slow">
    <p:cover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630215294"/>
              </p:ext>
            </p:extLst>
          </p:nvPr>
        </p:nvGraphicFramePr>
        <p:xfrm>
          <a:off x="2012950" y="1412875"/>
          <a:ext cx="8115300" cy="5175250"/>
        </p:xfrm>
        <a:graphic>
          <a:graphicData uri="http://schemas.openxmlformats.org/presentationml/2006/ole">
            <mc:AlternateContent xmlns:mc="http://schemas.openxmlformats.org/markup-compatibility/2006">
              <mc:Choice xmlns:v="urn:schemas-microsoft-com:vml" Requires="v">
                <p:oleObj spid="_x0000_s2050" name="文档" r:id="rId5" imgW="3896571" imgH="2487689" progId="Word.Document.12">
                  <p:embed/>
                </p:oleObj>
              </mc:Choice>
              <mc:Fallback>
                <p:oleObj name="文档" r:id="rId5" imgW="3896571" imgH="2487689" progId="Word.Document.12">
                  <p:embed/>
                  <p:pic>
                    <p:nvPicPr>
                      <p:cNvPr id="2" name="对象 1"/>
                      <p:cNvPicPr/>
                      <p:nvPr/>
                    </p:nvPicPr>
                    <p:blipFill>
                      <a:blip r:embed="rId6"/>
                      <a:stretch>
                        <a:fillRect/>
                      </a:stretch>
                    </p:blipFill>
                    <p:spPr>
                      <a:xfrm>
                        <a:off x="2012950" y="1412875"/>
                        <a:ext cx="8115300" cy="5175250"/>
                      </a:xfrm>
                      <a:prstGeom prst="rect">
                        <a:avLst/>
                      </a:prstGeom>
                    </p:spPr>
                  </p:pic>
                </p:oleObj>
              </mc:Fallback>
            </mc:AlternateContent>
          </a:graphicData>
        </a:graphic>
      </p:graphicFrame>
    </p:spTree>
    <p:extLst>
      <p:ext uri="{BB962C8B-B14F-4D97-AF65-F5344CB8AC3E}">
        <p14:creationId xmlns:p14="http://schemas.microsoft.com/office/powerpoint/2010/main" val="3442114833"/>
      </p:ext>
    </p:extLst>
  </p:cSld>
  <p:clrMapOvr>
    <a:masterClrMapping/>
  </p:clrMapOvr>
  <p:transition spd="slow">
    <p:strips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917650437"/>
              </p:ext>
            </p:extLst>
          </p:nvPr>
        </p:nvGraphicFramePr>
        <p:xfrm>
          <a:off x="2032000" y="2226717"/>
          <a:ext cx="8128000" cy="2658569"/>
        </p:xfrm>
        <a:graphic>
          <a:graphicData uri="http://schemas.openxmlformats.org/presentationml/2006/ole">
            <mc:AlternateContent xmlns:mc="http://schemas.openxmlformats.org/markup-compatibility/2006">
              <mc:Choice xmlns:v="urn:schemas-microsoft-com:vml" Requires="v">
                <p:oleObj spid="_x0000_s3074" name="文档" r:id="rId5" imgW="3896571" imgH="1275166" progId="Word.Document.12">
                  <p:embed/>
                </p:oleObj>
              </mc:Choice>
              <mc:Fallback>
                <p:oleObj name="文档" r:id="rId5" imgW="3896571" imgH="1275166" progId="Word.Document.12">
                  <p:embed/>
                  <p:pic>
                    <p:nvPicPr>
                      <p:cNvPr id="2" name="对象 1"/>
                      <p:cNvPicPr/>
                      <p:nvPr/>
                    </p:nvPicPr>
                    <p:blipFill>
                      <a:blip r:embed="rId6"/>
                      <a:stretch>
                        <a:fillRect/>
                      </a:stretch>
                    </p:blipFill>
                    <p:spPr>
                      <a:xfrm>
                        <a:off x="2032000" y="2226717"/>
                        <a:ext cx="8128000" cy="2658569"/>
                      </a:xfrm>
                      <a:prstGeom prst="rect">
                        <a:avLst/>
                      </a:prstGeom>
                    </p:spPr>
                  </p:pic>
                </p:oleObj>
              </mc:Fallback>
            </mc:AlternateContent>
          </a:graphicData>
        </a:graphic>
      </p:graphicFrame>
    </p:spTree>
    <p:extLst>
      <p:ext uri="{BB962C8B-B14F-4D97-AF65-F5344CB8AC3E}">
        <p14:creationId xmlns:p14="http://schemas.microsoft.com/office/powerpoint/2010/main" val="3463128838"/>
      </p:ext>
    </p:extLst>
  </p:cSld>
  <p:clrMapOvr>
    <a:masterClrMapping/>
  </p:clrMapOvr>
  <p:transition spd="slow">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880156482"/>
              </p:ext>
            </p:extLst>
          </p:nvPr>
        </p:nvGraphicFramePr>
        <p:xfrm>
          <a:off x="2032000" y="1761550"/>
          <a:ext cx="8128000" cy="3588901"/>
        </p:xfrm>
        <a:graphic>
          <a:graphicData uri="http://schemas.openxmlformats.org/presentationml/2006/ole">
            <mc:AlternateContent xmlns:mc="http://schemas.openxmlformats.org/markup-compatibility/2006">
              <mc:Choice xmlns:v="urn:schemas-microsoft-com:vml" Requires="v">
                <p:oleObj spid="_x0000_s4098" name="文档" r:id="rId5" imgW="3896571" imgH="1720862" progId="Word.Document.12">
                  <p:embed/>
                </p:oleObj>
              </mc:Choice>
              <mc:Fallback>
                <p:oleObj name="文档" r:id="rId5" imgW="3896571" imgH="1720862" progId="Word.Document.12">
                  <p:embed/>
                  <p:pic>
                    <p:nvPicPr>
                      <p:cNvPr id="2" name="对象 1"/>
                      <p:cNvPicPr/>
                      <p:nvPr/>
                    </p:nvPicPr>
                    <p:blipFill>
                      <a:blip r:embed="rId6"/>
                      <a:stretch>
                        <a:fillRect/>
                      </a:stretch>
                    </p:blipFill>
                    <p:spPr>
                      <a:xfrm>
                        <a:off x="2032000" y="1761550"/>
                        <a:ext cx="8128000" cy="3588901"/>
                      </a:xfrm>
                      <a:prstGeom prst="rect">
                        <a:avLst/>
                      </a:prstGeom>
                    </p:spPr>
                  </p:pic>
                </p:oleObj>
              </mc:Fallback>
            </mc:AlternateContent>
          </a:graphicData>
        </a:graphic>
      </p:graphicFrame>
    </p:spTree>
    <p:extLst>
      <p:ext uri="{BB962C8B-B14F-4D97-AF65-F5344CB8AC3E}">
        <p14:creationId xmlns:p14="http://schemas.microsoft.com/office/powerpoint/2010/main" val="2761733374"/>
      </p:ext>
    </p:extLst>
  </p:cSld>
  <p:clrMapOvr>
    <a:masterClrMapping/>
  </p:clrMapOvr>
  <p:transition spd="slow">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1246038"/>
            <a:ext cx="8128000" cy="4561249"/>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温驯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温和驯服。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戏谑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用有趣的引人发笑的话开玩笑。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凛冽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刺骨地寒冷。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进退两难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进退都不好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形容处境困难。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犹豫</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迟疑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经过很长时间的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犹豫</a:t>
            </a:r>
            <a:r>
              <a:rPr lang="zh-CN" altLang="zh-CN" sz="2200" dirty="0">
                <a:solidFill>
                  <a:srgbClr val="000000"/>
                </a:solidFill>
                <a:latin typeface="Times New Roman" panose="02020603050405020304" pitchFamily="18" charset="0"/>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硝皮匠勒文决定把家里的山羊兹拉特卖了。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春节后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记者多次跟随搜房网组织的大型上千人看房活动实地踩盘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亲历了许多自住购房者</a:t>
            </a:r>
            <a:r>
              <a:rPr lang="zh-CN" altLang="en-US" sz="2200" dirty="0">
                <a:solidFill>
                  <a:srgbClr val="000000"/>
                </a:solidFill>
                <a:latin typeface="Times New Roman" panose="02020603050405020304" pitchFamily="18" charset="0"/>
                <a:cs typeface="Times New Roman" panose="02020603050405020304" pitchFamily="18" charset="0"/>
              </a:rPr>
              <a:t>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迟疑</a:t>
            </a:r>
            <a:r>
              <a:rPr lang="zh-CN" altLang="zh-CN" sz="2200" dirty="0">
                <a:solidFill>
                  <a:srgbClr val="000000"/>
                </a:solidFill>
                <a:latin typeface="Times New Roman" panose="02020603050405020304" pitchFamily="18" charset="0"/>
                <a:cs typeface="Times New Roman" panose="02020603050405020304" pitchFamily="18" charset="0"/>
              </a:rPr>
              <a:t>中进场的过程。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34068" y="4087008"/>
            <a:ext cx="53592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a:off x="5838923" y="5267599"/>
            <a:ext cx="53592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a:spLocks noChangeAspect="1"/>
          </p:cNvSpPr>
          <p:nvPr/>
        </p:nvSpPr>
        <p:spPr>
          <a:xfrm>
            <a:off x="2044652" y="5781582"/>
            <a:ext cx="8128000" cy="86600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拿不定主意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多用来描述动作或者行为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多用来描述神态。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46995411"/>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3" name="矩形 2"/>
          <p:cNvSpPr>
            <a:spLocks noChangeAspect="1"/>
          </p:cNvSpPr>
          <p:nvPr/>
        </p:nvSpPr>
        <p:spPr>
          <a:xfrm>
            <a:off x="1847528" y="2564904"/>
            <a:ext cx="8128000" cy="1311128"/>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NEU-BZ-S9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纷纷扬扬</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沸沸扬扬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秋天来了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天气凉了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纷纷扬扬</a:t>
            </a:r>
            <a:r>
              <a:rPr lang="zh-CN" altLang="zh-CN" sz="2200" dirty="0">
                <a:solidFill>
                  <a:srgbClr val="000000"/>
                </a:solidFill>
                <a:latin typeface="Times New Roman" panose="02020603050405020304" pitchFamily="18" charset="0"/>
                <a:cs typeface="Times New Roman" panose="02020603050405020304" pitchFamily="18" charset="0"/>
              </a:rPr>
              <a:t>地飘落下来。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最近几天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这件事被电视台和广播炒得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沸沸扬扬</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000230" y="4006935"/>
            <a:ext cx="8128000" cy="86600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纷纷扬扬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雪、花、叶等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飘洒得多而杂乱。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沸沸扬扬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指像沸腾的水一样喧闹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多形容议论纷纷。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447928" y="3031976"/>
            <a:ext cx="108012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7032104" y="3432781"/>
            <a:ext cx="108012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554968357"/>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2308</Words>
  <Application>Microsoft Office PowerPoint</Application>
  <PresentationFormat>宽屏</PresentationFormat>
  <Paragraphs>105</Paragraphs>
  <Slides>23</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32" baseType="lpstr">
      <vt:lpstr>NEU-BZ-S92</vt:lpstr>
      <vt:lpstr>等线</vt:lpstr>
      <vt:lpstr>等线 Light</vt:lpstr>
      <vt:lpstr>黑体</vt:lpstr>
      <vt:lpstr>微软雅黑</vt:lpstr>
      <vt:lpstr>Arial</vt:lpstr>
      <vt:lpstr>Times New Roman</vt:lpstr>
      <vt:lpstr>Office 主题​​</vt:lpstr>
      <vt:lpstr>文档</vt:lpstr>
      <vt:lpstr>山羊兹拉特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creator>
  <cp:lastModifiedBy> </cp:lastModifiedBy>
  <cp:revision>2</cp:revision>
  <dcterms:created xsi:type="dcterms:W3CDTF">2018-12-18T11:00:13Z</dcterms:created>
  <dcterms:modified xsi:type="dcterms:W3CDTF">2019-05-23T02:27:36Z</dcterms:modified>
</cp:coreProperties>
</file>