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74" r:id="rId2"/>
    <p:sldId id="263" r:id="rId3"/>
    <p:sldId id="313" r:id="rId4"/>
    <p:sldId id="304" r:id="rId5"/>
    <p:sldId id="305" r:id="rId6"/>
    <p:sldId id="306" r:id="rId7"/>
    <p:sldId id="264" r:id="rId8"/>
    <p:sldId id="308" r:id="rId9"/>
    <p:sldId id="309" r:id="rId10"/>
    <p:sldId id="314" r:id="rId11"/>
    <p:sldId id="315" r:id="rId12"/>
    <p:sldId id="316" r:id="rId13"/>
    <p:sldId id="317" r:id="rId14"/>
    <p:sldId id="318" r:id="rId15"/>
    <p:sldId id="319" r:id="rId16"/>
    <p:sldId id="310" r:id="rId17"/>
    <p:sldId id="320" r:id="rId18"/>
    <p:sldId id="265" r:id="rId19"/>
    <p:sldId id="321" r:id="rId20"/>
    <p:sldId id="311" r:id="rId21"/>
    <p:sldId id="322" r:id="rId22"/>
    <p:sldId id="312" r:id="rId23"/>
    <p:sldId id="323"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slide" Target="../slides/slide2.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841634"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3266" y="1704228"/>
              <a:ext cx="902811" cy="43601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走进新课</a:t>
              </a:r>
              <a:endParaRPr lang="en-US" altLang="zh-CN" sz="1400" dirty="0" smtClean="0">
                <a:solidFill>
                  <a:schemeClr val="bg1"/>
                </a:solidFill>
                <a:latin typeface="黑体" panose="02010600030101010101" pitchFamily="2" charset="-122"/>
                <a:ea typeface="黑体" panose="02010600030101010101" pitchFamily="2" charset="-122"/>
              </a:endParaRPr>
            </a:p>
            <a:p>
              <a:r>
                <a:rPr lang="zh-CN" altLang="en-US" sz="1400" dirty="0" smtClean="0">
                  <a:solidFill>
                    <a:schemeClr val="bg1"/>
                  </a:solidFill>
                  <a:latin typeface="黑体" panose="02010600030101010101" pitchFamily="2" charset="-122"/>
                  <a:ea typeface="黑体" panose="02010600030101010101" pitchFamily="2" charset="-122"/>
                </a:rPr>
                <a:t>一起读文</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2" name="组合 21"/>
          <p:cNvGrpSpPr/>
          <p:nvPr userDrawn="1"/>
        </p:nvGrpSpPr>
        <p:grpSpPr>
          <a:xfrm>
            <a:off x="5191400" y="112561"/>
            <a:ext cx="633507" cy="480597"/>
            <a:chOff x="366968" y="1037555"/>
            <a:chExt cx="633507" cy="400497"/>
          </a:xfrm>
        </p:grpSpPr>
        <p:sp>
          <p:nvSpPr>
            <p:cNvPr id="23" name="TextBox 22">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230514" y="2377205"/>
              <a:ext cx="902811" cy="43601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阅读鉴赏</a:t>
              </a:r>
              <a:endParaRPr lang="en-US" altLang="zh-CN" sz="1400" dirty="0" smtClean="0">
                <a:solidFill>
                  <a:schemeClr val="bg1"/>
                </a:solidFill>
                <a:latin typeface="黑体" panose="02010600030101010101" pitchFamily="2" charset="-122"/>
                <a:ea typeface="黑体" panose="02010600030101010101" pitchFamily="2" charset="-122"/>
              </a:endParaRPr>
            </a:p>
            <a:p>
              <a:r>
                <a:rPr lang="zh-CN" altLang="en-US" sz="1400" dirty="0" smtClean="0">
                  <a:solidFill>
                    <a:schemeClr val="bg1"/>
                  </a:solidFill>
                  <a:latin typeface="黑体" panose="02010600030101010101" pitchFamily="2" charset="-122"/>
                  <a:ea typeface="黑体" panose="02010600030101010101" pitchFamily="2" charset="-122"/>
                </a:rPr>
                <a:t>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slide" Target="../slides/slide2.xml"/><Relationship Id="rId4" Type="http://schemas.openxmlformats.org/officeDocument/2006/relationships/slideLayout" Target="../slideLayouts/slideLayout4.xml"/><Relationship Id="rId9" Type="http://schemas.openxmlformats.org/officeDocument/2006/relationships/slide" Target="../slides/slide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4</a:t>
            </a:r>
            <a:r>
              <a:rPr lang="zh-CN" altLang="zh-CN" sz="1600" dirty="0" smtClean="0"/>
              <a:t>　</a:t>
            </a:r>
            <a:r>
              <a:rPr lang="zh-CN" altLang="zh-CN" sz="1600" b="1" dirty="0" smtClean="0"/>
              <a:t>《大学》节选</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8" action="ppaction://hlinksldjump"/>
          </p:cNvPr>
          <p:cNvSpPr txBox="1"/>
          <p:nvPr userDrawn="1"/>
        </p:nvSpPr>
        <p:spPr>
          <a:xfrm>
            <a:off x="6419775" y="148928"/>
            <a:ext cx="902811" cy="523220"/>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en-US" altLang="zh-CN" sz="1400" dirty="0" smtClean="0">
              <a:solidFill>
                <a:srgbClr val="333333"/>
              </a:solidFill>
              <a:latin typeface="黑体" panose="02010600030101010101" pitchFamily="2" charset="-122"/>
              <a:ea typeface="黑体" panose="02010600030101010101" pitchFamily="2" charset="-122"/>
            </a:endParaRPr>
          </a:p>
          <a:p>
            <a:r>
              <a:rPr lang="zh-CN" altLang="en-US" sz="1400" dirty="0" smtClean="0">
                <a:solidFill>
                  <a:srgbClr val="333333"/>
                </a:solidFill>
                <a:latin typeface="黑体" panose="02010600030101010101" pitchFamily="2" charset="-122"/>
                <a:ea typeface="黑体" panose="02010600030101010101" pitchFamily="2" charset="-122"/>
              </a:rPr>
              <a:t>一起读文</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2" name="TextBox 27">
            <a:hlinkClick r:id="rId9" action="ppaction://hlinksldjump"/>
          </p:cNvPr>
          <p:cNvSpPr txBox="1"/>
          <p:nvPr userDrawn="1"/>
        </p:nvSpPr>
        <p:spPr>
          <a:xfrm>
            <a:off x="7749900" y="145960"/>
            <a:ext cx="902811" cy="523220"/>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en-US" altLang="zh-CN" sz="1400" dirty="0" smtClean="0">
              <a:solidFill>
                <a:srgbClr val="333333"/>
              </a:solidFill>
              <a:latin typeface="黑体" panose="02010600030101010101" pitchFamily="2" charset="-122"/>
              <a:ea typeface="黑体" panose="02010600030101010101" pitchFamily="2" charset="-122"/>
            </a:endParaRPr>
          </a:p>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13" name="组合 12"/>
          <p:cNvGrpSpPr/>
          <p:nvPr userDrawn="1"/>
        </p:nvGrpSpPr>
        <p:grpSpPr>
          <a:xfrm>
            <a:off x="5191400" y="112561"/>
            <a:ext cx="633507" cy="480597"/>
            <a:chOff x="366968" y="1037555"/>
            <a:chExt cx="633507" cy="400497"/>
          </a:xfrm>
        </p:grpSpPr>
        <p:sp>
          <p:nvSpPr>
            <p:cNvPr id="14" name="TextBox 22">
              <a:hlinkClick r:id="rId10"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5" name="图片 14"/>
            <p:cNvPicPr>
              <a:picLocks noChangeAspect="1"/>
            </p:cNvPicPr>
            <p:nvPr userDrawn="1"/>
          </p:nvPicPr>
          <p:blipFill>
            <a:blip r:embed="rId11"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package" Target="../embeddings/Microsoft_Office_Word___3.docx"/><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slide" Target="slide16.xml"/><Relationship Id="rId5" Type="http://schemas.openxmlformats.org/officeDocument/2006/relationships/slide" Target="slide9.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package" Target="../embeddings/Microsoft_Office_Word___4.docx"/><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slide" Target="slide16.xml"/><Relationship Id="rId5" Type="http://schemas.openxmlformats.org/officeDocument/2006/relationships/slide" Target="slide9.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package" Target="../embeddings/Microsoft_Office_Word___5.docx"/><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slide" Target="slide16.xml"/><Relationship Id="rId5" Type="http://schemas.openxmlformats.org/officeDocument/2006/relationships/slide" Target="slide9.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package" Target="../embeddings/Microsoft_Office_Word___6.docx"/><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slide" Target="slide16.xml"/><Relationship Id="rId5" Type="http://schemas.openxmlformats.org/officeDocument/2006/relationships/slide" Target="slide9.xml"/><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3.xml"/><Relationship Id="rId5" Type="http://schemas.openxmlformats.org/officeDocument/2006/relationships/slide" Target="slide16.xml"/><Relationship Id="rId4" Type="http://schemas.openxmlformats.org/officeDocument/2006/relationships/slide" Target="slide9.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3.xml"/><Relationship Id="rId6" Type="http://schemas.openxmlformats.org/officeDocument/2006/relationships/image" Target="../media/image10.jpeg"/><Relationship Id="rId5" Type="http://schemas.openxmlformats.org/officeDocument/2006/relationships/slide" Target="slide16.xml"/><Relationship Id="rId4" Type="http://schemas.openxmlformats.org/officeDocument/2006/relationships/slide" Target="slide9.xml"/></Relationships>
</file>

<file path=ppt/slides/_rels/slide1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3.xml"/><Relationship Id="rId6" Type="http://schemas.openxmlformats.org/officeDocument/2006/relationships/image" Target="../media/image11.jpeg"/><Relationship Id="rId5" Type="http://schemas.openxmlformats.org/officeDocument/2006/relationships/slide" Target="slide16.xml"/><Relationship Id="rId4" Type="http://schemas.openxmlformats.org/officeDocument/2006/relationships/slide" Target="slide9.xml"/></Relationships>
</file>

<file path=ppt/slides/_rels/slide1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3.xml"/><Relationship Id="rId5" Type="http://schemas.openxmlformats.org/officeDocument/2006/relationships/slide" Target="slide16.xml"/><Relationship Id="rId4" Type="http://schemas.openxmlformats.org/officeDocument/2006/relationships/slide" Target="slide9.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22.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2.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5.xml"/><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3.xml"/><Relationship Id="rId5" Type="http://schemas.openxmlformats.org/officeDocument/2006/relationships/slide" Target="slide16.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3.xml"/><Relationship Id="rId5" Type="http://schemas.openxmlformats.org/officeDocument/2006/relationships/slide" Target="slide16.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package" Target="../embeddings/Microsoft_Office_Word___2.docx"/><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slide" Target="slide16.xml"/><Relationship Id="rId5" Type="http://schemas.openxmlformats.org/officeDocument/2006/relationships/slide" Target="slide9.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第四</a:t>
            </a:r>
            <a:r>
              <a:rPr lang="zh-CN" altLang="zh-CN" dirty="0" smtClean="0"/>
              <a:t>单元</a:t>
            </a:r>
            <a:r>
              <a:rPr lang="en-US" altLang="zh-CN" dirty="0" smtClean="0"/>
              <a:t>  </a:t>
            </a:r>
            <a:r>
              <a:rPr lang="zh-CN" altLang="zh-CN" dirty="0" smtClean="0"/>
              <a:t>修</a:t>
            </a:r>
            <a:r>
              <a:rPr lang="zh-CN" altLang="zh-CN" dirty="0"/>
              <a:t>齐治平</a:t>
            </a:r>
          </a:p>
        </p:txBody>
      </p:sp>
    </p:spTree>
    <p:extLst>
      <p:ext uri="{BB962C8B-B14F-4D97-AF65-F5344CB8AC3E}">
        <p14:creationId xmlns:p14="http://schemas.microsoft.com/office/powerpoint/2010/main" xmlns=""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417697958"/>
              </p:ext>
            </p:extLst>
          </p:nvPr>
        </p:nvGraphicFramePr>
        <p:xfrm>
          <a:off x="508000" y="1260886"/>
          <a:ext cx="8128000" cy="4832410"/>
        </p:xfrm>
        <a:graphic>
          <a:graphicData uri="http://schemas.openxmlformats.org/presentationml/2006/ole">
            <p:oleObj spid="_x0000_s3075" name="文档" r:id="rId7" imgW="3837032" imgH="2281599" progId="Word.Document.12">
              <p:embed/>
            </p:oleObj>
          </a:graphicData>
        </a:graphic>
      </p:graphicFrame>
      <p:sp>
        <p:nvSpPr>
          <p:cNvPr id="7" name="矩形 6"/>
          <p:cNvSpPr/>
          <p:nvPr/>
        </p:nvSpPr>
        <p:spPr>
          <a:xfrm>
            <a:off x="3100667" y="1700808"/>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11058" y="2140730"/>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61085" y="2636912"/>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04581" y="3070518"/>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04581" y="3506723"/>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956790" y="3959224"/>
            <a:ext cx="149688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3396108" y="4365104"/>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63237" y="4816464"/>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430281" y="5249100"/>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80178" y="5698881"/>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286206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162962844"/>
              </p:ext>
            </p:extLst>
          </p:nvPr>
        </p:nvGraphicFramePr>
        <p:xfrm>
          <a:off x="508000" y="2060848"/>
          <a:ext cx="8128000" cy="2690278"/>
        </p:xfrm>
        <a:graphic>
          <a:graphicData uri="http://schemas.openxmlformats.org/presentationml/2006/ole">
            <p:oleObj spid="_x0000_s4099" name="文档" r:id="rId7" imgW="3837032" imgH="1269675" progId="Word.Document.12">
              <p:embed/>
            </p:oleObj>
          </a:graphicData>
        </a:graphic>
      </p:graphicFrame>
      <p:sp>
        <p:nvSpPr>
          <p:cNvPr id="7" name="矩形 6"/>
          <p:cNvSpPr/>
          <p:nvPr/>
        </p:nvSpPr>
        <p:spPr>
          <a:xfrm>
            <a:off x="3114119" y="2124752"/>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97051" y="2564904"/>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310135" y="3075100"/>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47154" y="3482513"/>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08806" y="3946050"/>
            <a:ext cx="137854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10134" y="4395575"/>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2331773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31992839"/>
              </p:ext>
            </p:extLst>
          </p:nvPr>
        </p:nvGraphicFramePr>
        <p:xfrm>
          <a:off x="508000" y="1191370"/>
          <a:ext cx="8128000" cy="5128341"/>
        </p:xfrm>
        <a:graphic>
          <a:graphicData uri="http://schemas.openxmlformats.org/presentationml/2006/ole">
            <p:oleObj spid="_x0000_s5123" name="文档" r:id="rId7" imgW="3837032" imgH="2420914" progId="Word.Document.12">
              <p:embed/>
            </p:oleObj>
          </a:graphicData>
        </a:graphic>
      </p:graphicFrame>
      <p:sp>
        <p:nvSpPr>
          <p:cNvPr id="8" name="矩形 7"/>
          <p:cNvSpPr/>
          <p:nvPr/>
        </p:nvSpPr>
        <p:spPr>
          <a:xfrm>
            <a:off x="1740742" y="2019284"/>
            <a:ext cx="693571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467544" y="2390584"/>
            <a:ext cx="200726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1700287" y="2751493"/>
            <a:ext cx="693571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405928" y="3126772"/>
            <a:ext cx="64807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1731955" y="393976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792364" y="3939760"/>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1721069" y="476684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206292" y="4766848"/>
            <a:ext cx="280586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1702070" y="5588109"/>
            <a:ext cx="200583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1722853" y="5949919"/>
            <a:ext cx="421729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xmlns="" val="216125548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11"/>
                                        </p:tgtEl>
                                      </p:cBhvr>
                                    </p:animEffect>
                                    <p:set>
                                      <p:cBhvr>
                                        <p:cTn id="18" dur="1" fill="hold">
                                          <p:stCondLst>
                                            <p:cond delay="499"/>
                                          </p:stCondLst>
                                        </p:cTn>
                                        <p:tgtEl>
                                          <p:spTgt spid="1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2" presetClass="exit" presetSubtype="4" fill="hold" grpId="0" nodeType="clickEffect">
                                  <p:stCondLst>
                                    <p:cond delay="0"/>
                                  </p:stCondLst>
                                  <p:childTnLst>
                                    <p:animEffect transition="out" filter="wipe(down)">
                                      <p:cBhvr>
                                        <p:cTn id="22" dur="500"/>
                                        <p:tgtEl>
                                          <p:spTgt spid="12"/>
                                        </p:tgtEl>
                                      </p:cBhvr>
                                    </p:animEffect>
                                    <p:set>
                                      <p:cBhvr>
                                        <p:cTn id="23" dur="1" fill="hold">
                                          <p:stCondLst>
                                            <p:cond delay="499"/>
                                          </p:stCondLst>
                                        </p:cTn>
                                        <p:tgtEl>
                                          <p:spTgt spid="12"/>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4"/>
                                        </p:tgtEl>
                                      </p:cBhvr>
                                    </p:animEffect>
                                    <p:set>
                                      <p:cBhvr>
                                        <p:cTn id="33" dur="1" fill="hold">
                                          <p:stCondLst>
                                            <p:cond delay="499"/>
                                          </p:stCondLst>
                                        </p:cTn>
                                        <p:tgtEl>
                                          <p:spTgt spid="14"/>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5"/>
                                        </p:tgtEl>
                                      </p:cBhvr>
                                    </p:animEffect>
                                    <p:set>
                                      <p:cBhvr>
                                        <p:cTn id="38" dur="1" fill="hold">
                                          <p:stCondLst>
                                            <p:cond delay="499"/>
                                          </p:stCondLst>
                                        </p:cTn>
                                        <p:tgtEl>
                                          <p:spTgt spid="1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6"/>
                                        </p:tgtEl>
                                      </p:cBhvr>
                                    </p:animEffect>
                                    <p:set>
                                      <p:cBhvr>
                                        <p:cTn id="43" dur="1" fill="hold">
                                          <p:stCondLst>
                                            <p:cond delay="499"/>
                                          </p:stCondLst>
                                        </p:cTn>
                                        <p:tgtEl>
                                          <p:spTgt spid="16"/>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7"/>
                                        </p:tgtEl>
                                      </p:cBhvr>
                                    </p:animEffect>
                                    <p:set>
                                      <p:cBhvr>
                                        <p:cTn id="48"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845346009"/>
              </p:ext>
            </p:extLst>
          </p:nvPr>
        </p:nvGraphicFramePr>
        <p:xfrm>
          <a:off x="508000" y="1772816"/>
          <a:ext cx="8128000" cy="3389750"/>
        </p:xfrm>
        <a:graphic>
          <a:graphicData uri="http://schemas.openxmlformats.org/presentationml/2006/ole">
            <p:oleObj spid="_x0000_s6147" name="文档" r:id="rId7" imgW="3837032" imgH="1599783" progId="Word.Document.12">
              <p:embed/>
            </p:oleObj>
          </a:graphicData>
        </a:graphic>
      </p:graphicFrame>
      <p:sp>
        <p:nvSpPr>
          <p:cNvPr id="7" name="矩形 6"/>
          <p:cNvSpPr/>
          <p:nvPr/>
        </p:nvSpPr>
        <p:spPr>
          <a:xfrm>
            <a:off x="2638174" y="2179596"/>
            <a:ext cx="344599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3175120" y="2638865"/>
            <a:ext cx="26210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3473542" y="3074934"/>
            <a:ext cx="4986889"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444430" y="3500321"/>
            <a:ext cx="3181075"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3478860" y="3871439"/>
            <a:ext cx="4986889"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457153" y="4323011"/>
            <a:ext cx="3181075"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4685572" y="4717369"/>
            <a:ext cx="291076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xmlns="" val="2013711821"/>
      </p:ext>
    </p:extLst>
  </p:cSld>
  <p:clrMapOvr>
    <a:masterClrMapping/>
  </p:clrMapOvr>
  <p:transition spd="slow">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3"/>
                                        </p:tgtEl>
                                      </p:cBhvr>
                                    </p:animEffect>
                                    <p:set>
                                      <p:cBhvr>
                                        <p:cTn id="33"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未之有也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宾语前置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毋自欺也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宾语前置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此谓诚于中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形于外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此谓修身在正其心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尧、舜帅天下以仁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桀、纣帅天下以暴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德者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财者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末也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404888" y="242175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04888" y="280185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94332" y="3227805"/>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3544729" y="3621258"/>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526550" y="4014711"/>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3543835" y="4407256"/>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3756504" y="4826444"/>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7820271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知识微课堂H.eps" descr="id:2147487619;FounderCES"/>
          <p:cNvPicPr/>
          <p:nvPr/>
        </p:nvPicPr>
        <p:blipFill>
          <a:blip r:embed="rId6" cstate="print"/>
          <a:stretch>
            <a:fillRect/>
          </a:stretch>
        </p:blipFill>
        <p:spPr>
          <a:xfrm>
            <a:off x="1008619" y="1187090"/>
            <a:ext cx="7091773" cy="513789"/>
          </a:xfrm>
          <a:prstGeom prst="rect">
            <a:avLst/>
          </a:prstGeom>
        </p:spPr>
      </p:pic>
      <p:sp>
        <p:nvSpPr>
          <p:cNvPr id="6" name="矩形 5"/>
          <p:cNvSpPr>
            <a:spLocks noChangeAspect="1"/>
          </p:cNvSpPr>
          <p:nvPr/>
        </p:nvSpPr>
        <p:spPr>
          <a:xfrm>
            <a:off x="508000" y="1715649"/>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古汉语宾语前置的类型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否定句中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代词作宾语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前置。有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不、未、莫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等否定词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代词放在否定词之后动词之前。如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三岁贯女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莫我肯顾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《诗经</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硕鼠》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疑问句中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疑问代词作宾语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前置。文言中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谁、何、奚、安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等疑问代词做宾语时往往放在动词的前面。如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大王来何操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《鸿门宴》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介词宾语前置。介词宾语用来修饰谓语动词时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介词宾语往往置于介词之前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形成一种倒置现象。如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微斯人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吾谁与归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《岳阳楼记》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把宾语提前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突出强调宾语。如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何陋之有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唯利是图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7752836"/>
      </p:ext>
    </p:extLst>
  </p:cSld>
  <p:clrMapOvr>
    <a:masterClrMapping/>
  </p:clrMapOvr>
  <p:transition spd="slow">
    <p:strips dir="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4972"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6" name="矩形 5"/>
          <p:cNvSpPr>
            <a:spLocks noChangeAspect="1"/>
          </p:cNvSpPr>
          <p:nvPr/>
        </p:nvSpPr>
        <p:spPr>
          <a:xfrm>
            <a:off x="508000" y="1135135"/>
            <a:ext cx="1873911"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图解</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V11.eps" descr="id:2147487633;FounderCES"/>
          <p:cNvPicPr/>
          <p:nvPr/>
        </p:nvPicPr>
        <p:blipFill>
          <a:blip r:embed="rId6" cstate="print"/>
          <a:stretch>
            <a:fillRect/>
          </a:stretch>
        </p:blipFill>
        <p:spPr>
          <a:xfrm>
            <a:off x="1877003" y="1638841"/>
            <a:ext cx="5143269" cy="5094396"/>
          </a:xfrm>
          <a:prstGeom prst="rect">
            <a:avLst/>
          </a:prstGeom>
        </p:spPr>
      </p:pic>
    </p:spTree>
    <p:extLst>
      <p:ext uri="{BB962C8B-B14F-4D97-AF65-F5344CB8AC3E}">
        <p14:creationId xmlns:p14="http://schemas.microsoft.com/office/powerpoint/2010/main" xmlns="" val="3740425011"/>
      </p:ext>
    </p:extLst>
  </p:cSld>
  <p:clrMapOvr>
    <a:masterClrMapping/>
  </p:clrMapOvr>
  <p:transition spd="slow">
    <p:split orient="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4972"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8" name="矩形 7"/>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主旨归纳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本文介绍了儒学文化的主体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两者层次分明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逻辑严密。文章告诉人们只有通过格物致知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摆脱外在诱惑、困扰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真心诚意地培养高尚的情操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才能够使自己的精神境界提高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进而使自己的家庭关系符合人伦道德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并最终完成为国建功立业、使天下太平的伟大理想。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2691843"/>
      </p:ext>
    </p:extLst>
  </p:cSld>
  <p:clrMapOvr>
    <a:masterClrMapping/>
  </p:clrMapOvr>
  <p:transition spd="slow">
    <p:pull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07143"/>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大学之道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在明明德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在亲民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在止于至善。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大学的宗旨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在于彰明美德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在于使人去旧更新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在于使人达到善的最高境界。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文章开宗明义。所谓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就是人天生拥有的善性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但是这种善性会被外在的东西所污染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就是把人天生的固有善性发挥出来。所谓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就是推己及人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就是不仅自己要明明德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而且要使别人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去其旧染之污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重做新人。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止于至善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说的是不论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都要达到至善至美的境地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从而使整个社会道德趋于完善。后世的学者朱熹认为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大学之纲领也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三纲领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构成了一个由低级到高级、由个体到群体到社会的层层递进的完整体系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它表达了儒家一贯倡导的以教化为手段达到德政目的的施教主张。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18430"/>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欲治其国者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先齐其家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欲齐其家者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先修其身。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要想治理好自己的国家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先要管理好自己的家庭和家族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要想管理好自己的家庭和家族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先要修养自身的品性。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《大学》一文反复强调个人的道德修养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说明修己是治人的前提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修己是为了治国平天下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强调治国平天下和个人道德修养的一致性。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有了对世间万事的研究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就获得了对真理的认识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认识了真理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就能够做到诚意、正心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表里如一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内心不被个人好恶左右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这样修身的目的就达到了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明明德的个人修养问题就解决了。在此基础上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推己及人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使天下人都能够明明德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也就是齐家、治国、平天下。通过这样的过程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无论是个人修养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还是国家治平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就都达到了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的目标。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提高个人修养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是达到治国平天下的前提和基础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治国平天下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是以提高个人修养为途径、为条件的。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86824539"/>
      </p:ext>
    </p:extLst>
  </p:cSld>
  <p:clrMapOvr>
    <a:masterClrMapping/>
  </p:clrMapOvr>
  <mc:AlternateContent xmlns:mc="http://schemas.openxmlformats.org/markup-compatibility/2006">
    <mc:Choice xmlns:p14="http://schemas.microsoft.com/office/powerpoint/2010/main" xmlns="" Requires="p14">
      <p:transition spd="slow" p14:dur="20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wipe(down)">
                                      <p:cBhvr>
                                        <p:cTn id="12" dur="500"/>
                                        <p:tgtEl>
                                          <p:spTgt spid="6">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wipe(down)">
                                      <p:cBhvr>
                                        <p:cTn id="15" dur="500"/>
                                        <p:tgtEl>
                                          <p:spTgt spid="6">
                                            <p:txEl>
                                              <p:pRg st="3" end="3"/>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6">
                                            <p:txEl>
                                              <p:pRg st="4" end="4"/>
                                            </p:txEl>
                                          </p:spTgt>
                                        </p:tgtEl>
                                        <p:attrNameLst>
                                          <p:attrName>style.visibility</p:attrName>
                                        </p:attrNameLst>
                                      </p:cBhvr>
                                      <p:to>
                                        <p:strVal val="visible"/>
                                      </p:to>
                                    </p:set>
                                    <p:animEffect transition="in" filter="wipe(down)">
                                      <p:cBhvr>
                                        <p:cTn id="18"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了解知识领域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明确课节重点</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掌握学习方法</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17701"/>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学习中华传统文化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《大学》和《中庸》是无法回避的重要内容。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《大学》《中庸》原是《礼记》中的两篇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在中国古代正统的儒家思想中占有举足轻重的地位。元代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更是成为官定的学校教科书和科举考试的必读书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成为儒家传道、授业的基本教材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一直沿袭到明清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对古代教育产生了极大的影响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也对中国社会的政治、文化等诸多方面产生了深远的影响。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《大学》提出了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三纲领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八条目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强调修己是治人的前提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修己是为了治国平天下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说明治国平天下和个人道德修养的一致性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格物、致知、诚意、正心、修身、齐家、治国、平天下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的递进过程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在论述中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诚意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慎独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推己及人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等主张。《中庸》强调中庸之道是人们片刻也不能离开的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但要实行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中庸之道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还必须遵循天赋的本性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通过后天的学习。《中庸》中对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进行了论证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对学习过程进行了总结。这些见解和主张至今仍然能给人们以有益的启示。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7" name="矩形 6">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8800"/>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君子慎独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在今天对我们有什么启发意义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君子慎独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作为意念真诚的发端。只有意念真诚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表里如一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襟怀坦荡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才会走得正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行得直。这一点在今天对我们仍然具有指导意义。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慎独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就是要求人在无人监督的情况下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依然能遵守道德规范。在大庭广众之中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我们也许能够约束自己的言行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但独自一人时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却不一定能够遵守规则。其实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慎独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的核心是诚信和道德自律。我们要在有无人知晓、有无人监督时都同样注意自身的言行举止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绝不因为无人知晓而肆意妄为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也不能因为有人知晓而做表面文章。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529494"/>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7" name="矩形 6">
            <a:hlinkClick r:id="rId5"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45526"/>
            <a:ext cx="8128000" cy="8644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修齐治平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四者的关系如何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要达到身修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需经过哪些步骤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316913697"/>
              </p:ext>
            </p:extLst>
          </p:nvPr>
        </p:nvGraphicFramePr>
        <p:xfrm>
          <a:off x="508000" y="2011902"/>
          <a:ext cx="8128000" cy="4976663"/>
        </p:xfrm>
        <a:graphic>
          <a:graphicData uri="http://schemas.openxmlformats.org/presentationml/2006/ole">
            <p:oleObj spid="_x0000_s7171" name="文档" r:id="rId6" imgW="3902524" imgH="2389956" progId="Word.Document.12">
              <p:embed/>
            </p:oleObj>
          </a:graphicData>
        </a:graphic>
      </p:graphicFrame>
    </p:spTree>
    <p:extLst>
      <p:ext uri="{BB962C8B-B14F-4D97-AF65-F5344CB8AC3E}">
        <p14:creationId xmlns:p14="http://schemas.microsoft.com/office/powerpoint/2010/main" xmlns="" val="1165366944"/>
      </p:ext>
    </p:extLst>
  </p:cSld>
  <p:clrMapOvr>
    <a:masterClrMapping/>
  </p:clrMapOvr>
  <mc:AlternateContent xmlns:mc="http://schemas.openxmlformats.org/markup-compatibility/2006">
    <mc:Choice xmlns:p14="http://schemas.microsoft.com/office/powerpoint/2010/main" xmlns="" Requires="p14">
      <p:transition spd="slow" p14:dur="20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层层递进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逻辑严密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本文语言方面多用铺排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如第三段阐述不能端正思想的原因及表现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从不同方面展开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运用排比进行铺垫与蓄势。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但本文最为突出的艺术特色还是层层递进的说理方式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知止而后有定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定而后能静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静而后能安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安而后能虑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虑而后能得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古之欲明明德于天下者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先治其国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欲治其国者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先齐其家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欲齐其家者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先修其身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欲修其身者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先正其心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欲正其心者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先诚其意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欲诚其意者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先致其知。致知在格物。物格而后知至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知至而后意诚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意诚而后心正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心正而后身修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身修而后家齐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家齐而后国治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国治而后天下平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5422140"/>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6" name="矩形 5"/>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这些论述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先是由大至小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条目之间是条件关系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平天下必先治国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治国必先齐家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齐家必先修身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修身必先正心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正心必先诚意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诚意必先致知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致知必先格物。再由小至大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条目之间是因果关系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物格而后知至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知至而后意诚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意诚而后心正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心正而后身修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身修而后家齐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家齐而后国治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国治而后天下平。条目之间脉络清晰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无论是由大至小的条件关系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或者是由小至大的因果关系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剖析深刻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逻辑严密。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26014408"/>
      </p:ext>
    </p:extLst>
  </p:cSld>
  <p:clrMapOvr>
    <a:masterClrMapping/>
  </p:clrMapOvr>
  <mc:AlternateContent xmlns:mc="http://schemas.openxmlformats.org/markup-compatibility/2006">
    <mc:Choice xmlns:p14="http://schemas.microsoft.com/office/powerpoint/2010/main" xmlns="" Requires="p14">
      <p:transition spd="slow" p14:dur="2000">
        <p:split/>
      </p:transition>
    </mc:Choice>
    <mc:Fallback>
      <p:transition spd="slow">
        <p:spli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了解知识领域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明确课节重点</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掌握学习方法</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本单元的这两篇课文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在形式上也是很美的。《大学》层层推进的严密逻辑性显示了思维的严谨和篇章展开的严整。《中庸》中大量地使用了排比句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表现了雄辩的论证力量和语言的形式美。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410876"/>
      </p:ext>
    </p:extLst>
  </p:cSld>
  <p:clrMapOvr>
    <a:masterClrMapping/>
  </p:clrMapOvr>
  <mc:AlternateContent xmlns:mc="http://schemas.openxmlformats.org/markup-compatibility/2006">
    <mc:Choice xmlns:p14="http://schemas.microsoft.com/office/powerpoint/2010/main" xmlns="" Requires="p14">
      <p:transition spd="slow" p14:dur="1600">
        <p:blinds/>
      </p:transition>
    </mc:Choice>
    <mc:Fallback>
      <p:transition spd="slow">
        <p:blind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了解知识领域</a:t>
            </a:r>
          </a:p>
        </p:txBody>
      </p:sp>
      <p:sp>
        <p:nvSpPr>
          <p:cNvPr id="6" name="矩形 5">
            <a:hlinkClick r:id="rId4"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明确课节重点</a:t>
            </a:r>
          </a:p>
        </p:txBody>
      </p:sp>
      <p:sp>
        <p:nvSpPr>
          <p:cNvPr id="7" name="矩形 6">
            <a:hlinkClick r:id="rId5"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掌握学习方法</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512099643"/>
              </p:ext>
            </p:extLst>
          </p:nvPr>
        </p:nvGraphicFramePr>
        <p:xfrm>
          <a:off x="508000" y="1522128"/>
          <a:ext cx="8128000" cy="4211128"/>
        </p:xfrm>
        <a:graphic>
          <a:graphicData uri="http://schemas.openxmlformats.org/presentationml/2006/ole">
            <p:oleObj spid="_x0000_s1027" name="文档" r:id="rId6" imgW="3946425" imgH="2044008" progId="Word.Document.12">
              <p:embed/>
            </p:oleObj>
          </a:graphicData>
        </a:graphic>
      </p:graphicFrame>
    </p:spTree>
    <p:extLst>
      <p:ext uri="{BB962C8B-B14F-4D97-AF65-F5344CB8AC3E}">
        <p14:creationId xmlns:p14="http://schemas.microsoft.com/office/powerpoint/2010/main" xmlns="" val="4176183283"/>
      </p:ext>
    </p:extLst>
  </p:cSld>
  <p:clrMapOvr>
    <a:masterClrMapping/>
  </p:clrMapOvr>
  <mc:AlternateContent xmlns:mc="http://schemas.openxmlformats.org/markup-compatibility/2006">
    <mc:Choice xmlns:p14="http://schemas.microsoft.com/office/powerpoint/2010/main" xmlns=""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了解知识领域</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明确课节重点</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掌握学习方法</a:t>
            </a:r>
          </a:p>
        </p:txBody>
      </p:sp>
      <p:sp>
        <p:nvSpPr>
          <p:cNvPr id="5" name="矩形 4"/>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借助工具书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参考课下注释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自主梳理文言词句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在此基础上梳理文脉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把握文章中概念的内涵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分析概念之间的关系。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在学习过程中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积极开展小组讨论、写读后感、小论文宣讲等活动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调动自我学习与探究的热情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认真思考分析《大学》《中庸》中所论述的思想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探讨它们在历史上的积极与消极影响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论述它们在现代社会的意义和作用。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3511748"/>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702710"/>
            <a:ext cx="6203032" cy="1020533"/>
          </a:xfrm>
        </p:spPr>
        <p:txBody>
          <a:bodyPr/>
          <a:lstStyle/>
          <a:p>
            <a:r>
              <a:rPr lang="zh-CN" altLang="zh-CN" dirty="0"/>
              <a:t>经典原文</a:t>
            </a:r>
            <a:br>
              <a:rPr lang="zh-CN" altLang="zh-CN" dirty="0"/>
            </a:br>
            <a:r>
              <a:rPr lang="en-US" altLang="zh-CN" b="1" dirty="0"/>
              <a:t>4</a:t>
            </a:r>
            <a:r>
              <a:rPr lang="zh-CN" altLang="zh-CN" dirty="0"/>
              <a:t>　</a:t>
            </a:r>
            <a:r>
              <a:rPr lang="zh-CN" altLang="zh-CN" b="1" dirty="0"/>
              <a:t>《大学》节选</a:t>
            </a:r>
            <a:endParaRPr lang="zh-CN" altLang="zh-CN" dirty="0"/>
          </a:p>
        </p:txBody>
      </p:sp>
    </p:spTree>
    <p:extLst>
      <p:ext uri="{BB962C8B-B14F-4D97-AF65-F5344CB8AC3E}">
        <p14:creationId xmlns:p14="http://schemas.microsoft.com/office/powerpoint/2010/main" xmlns="" val="2304815547"/>
      </p:ext>
    </p:extLst>
  </p:cSld>
  <p:clrMapOvr>
    <a:masterClrMapping/>
  </p:clrMapOvr>
  <p:transition spd="slow">
    <p:cover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聆听作家故事</a:t>
            </a:r>
          </a:p>
        </p:txBody>
      </p:sp>
      <p:sp>
        <p:nvSpPr>
          <p:cNvPr id="5" name="矩形 4">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《大学》原是《礼记》里的一篇。一般认为是曾子所作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也有人认为是秦汉时的儒家作品。宋代以前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《大学》在儒家思想学术中的地位并不是很突出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由于它论述了儒家为学治世的基本原则、方针、步骤和方法等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所以中唐以后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逐渐受到儒家学者的重视。唐代韩愈、李翱始把它看作与《孟子》《易经》同样重要的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。到北宋得到程颢、程颐竭力尊崇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南宋朱熹又作《大学章句》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《大学》由此成为儒家经典中重要的篇章。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了解作品背景</a:t>
            </a:r>
          </a:p>
        </p:txBody>
      </p:sp>
      <p:sp>
        <p:nvSpPr>
          <p:cNvPr id="10" name="矩形 9">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《大学》是体现儒家思想的一篇政论文。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是相对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详训诂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明句读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而是讲治国安邦的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是大人之学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讲的是修身、齐家、治国、平天下的大道理。《大学》一文不长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仅有短短的两千余字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但却是秦汉儒家学说的总括性著作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是儒家人生教育的道德纲领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也是维护封建宗法制度的政治纲领。《大学》以相当成熟的理论思维构建了一个中国封建社会儒家人生教育的总体框架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构建了一个中国封建社会士人人生发展的宏观图式。全篇将道德修养和政治议论结合在一起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将人生哲学和政治哲学合而为一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是儒家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思想的全面体现。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9425154"/>
      </p:ext>
    </p:extLst>
  </p:cSld>
  <p:clrMapOvr>
    <a:masterClrMapping/>
  </p:clrMapOvr>
  <p:transition spd="slow">
    <p:cover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695150453"/>
              </p:ext>
            </p:extLst>
          </p:nvPr>
        </p:nvGraphicFramePr>
        <p:xfrm>
          <a:off x="323528" y="1793598"/>
          <a:ext cx="8128000" cy="1738591"/>
        </p:xfrm>
        <a:graphic>
          <a:graphicData uri="http://schemas.openxmlformats.org/presentationml/2006/ole">
            <p:oleObj spid="_x0000_s2051" name="文档" r:id="rId7" imgW="3837032" imgH="821491" progId="Word.Document.12">
              <p:embed/>
            </p:oleObj>
          </a:graphicData>
        </a:graphic>
      </p:graphicFrame>
      <p:sp>
        <p:nvSpPr>
          <p:cNvPr id="7" name="矩形 6"/>
          <p:cNvSpPr>
            <a:spLocks noChangeAspect="1"/>
          </p:cNvSpPr>
          <p:nvPr/>
        </p:nvSpPr>
        <p:spPr>
          <a:xfrm>
            <a:off x="508000" y="3473655"/>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此之谓自谦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慊</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满足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上恤孤而民不倍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背</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违背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119451" y="218729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97868" y="2187296"/>
            <a:ext cx="34144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44711" y="2681699"/>
            <a:ext cx="31040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97868" y="2630510"/>
            <a:ext cx="93115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38030" y="3108850"/>
            <a:ext cx="37558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891187" y="3102847"/>
            <a:ext cx="37558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502271" y="3926432"/>
            <a:ext cx="4999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094111" y="392925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060687" y="4329931"/>
            <a:ext cx="4999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652527" y="433275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72340042"/>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209</TotalTime>
  <Words>2260</Words>
  <Application>Microsoft Office PowerPoint</Application>
  <PresentationFormat>全屏显示(4:3)</PresentationFormat>
  <Paragraphs>119</Paragraphs>
  <Slides>23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25" baseType="lpstr">
      <vt:lpstr>测控设计模板14新</vt:lpstr>
      <vt:lpstr>文档</vt:lpstr>
      <vt:lpstr>第四单元  修齐治平</vt:lpstr>
      <vt:lpstr>幻灯片 2</vt:lpstr>
      <vt:lpstr>幻灯片 3</vt:lpstr>
      <vt:lpstr>幻灯片 4</vt:lpstr>
      <vt:lpstr>幻灯片 5</vt:lpstr>
      <vt:lpstr>经典原文 4　《大学》节选</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2016-04-22T00:11:50Z</dcterms:created>
  <dcterms:modified xsi:type="dcterms:W3CDTF">2017-11-07T09:54:56Z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