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handoutMasterIdLst>
    <p:handoutMasterId r:id="rId58"/>
  </p:handoutMasterIdLst>
  <p:sldIdLst>
    <p:sldId id="1520" r:id="rId3"/>
    <p:sldId id="1296" r:id="rId4"/>
    <p:sldId id="1360" r:id="rId5"/>
    <p:sldId id="856" r:id="rId6"/>
    <p:sldId id="1658" r:id="rId7"/>
    <p:sldId id="1783" r:id="rId8"/>
    <p:sldId id="1659" r:id="rId9"/>
    <p:sldId id="1660" r:id="rId10"/>
    <p:sldId id="1661" r:id="rId11"/>
    <p:sldId id="1662" r:id="rId12"/>
    <p:sldId id="1663" r:id="rId13"/>
    <p:sldId id="1780" r:id="rId14"/>
    <p:sldId id="1582" r:id="rId15"/>
    <p:sldId id="1664" r:id="rId16"/>
    <p:sldId id="1669" r:id="rId17"/>
    <p:sldId id="1670" r:id="rId18"/>
    <p:sldId id="1671" r:id="rId19"/>
    <p:sldId id="1672" r:id="rId20"/>
    <p:sldId id="1784" r:id="rId21"/>
    <p:sldId id="1384" r:id="rId22"/>
    <p:sldId id="1755" r:id="rId23"/>
    <p:sldId id="1619" r:id="rId24"/>
    <p:sldId id="1686" r:id="rId25"/>
    <p:sldId id="1756" r:id="rId26"/>
    <p:sldId id="1785" r:id="rId27"/>
    <p:sldId id="1777" r:id="rId28"/>
    <p:sldId id="1786" r:id="rId29"/>
    <p:sldId id="1787" r:id="rId30"/>
    <p:sldId id="1694" r:id="rId31"/>
    <p:sldId id="1695" r:id="rId32"/>
    <p:sldId id="1696" r:id="rId33"/>
    <p:sldId id="1761" r:id="rId34"/>
    <p:sldId id="1762" r:id="rId35"/>
    <p:sldId id="1788" r:id="rId36"/>
    <p:sldId id="1789" r:id="rId37"/>
    <p:sldId id="1768" r:id="rId38"/>
    <p:sldId id="1790" r:id="rId39"/>
    <p:sldId id="1746" r:id="rId40"/>
    <p:sldId id="1757" r:id="rId41"/>
    <p:sldId id="1698" r:id="rId42"/>
    <p:sldId id="1699" r:id="rId43"/>
    <p:sldId id="1791" r:id="rId44"/>
    <p:sldId id="1700" r:id="rId45"/>
    <p:sldId id="1701" r:id="rId46"/>
    <p:sldId id="1704" r:id="rId47"/>
    <p:sldId id="1770" r:id="rId48"/>
    <p:sldId id="1778" r:id="rId49"/>
    <p:sldId id="1771" r:id="rId50"/>
    <p:sldId id="1772" r:id="rId51"/>
    <p:sldId id="1773" r:id="rId52"/>
    <p:sldId id="1779" r:id="rId53"/>
    <p:sldId id="1792" r:id="rId54"/>
    <p:sldId id="1774" r:id="rId55"/>
    <p:sldId id="1519" r:id="rId56"/>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CCFF"/>
    <a:srgbClr val="B4C7E7"/>
    <a:srgbClr val="0066FF"/>
    <a:srgbClr val="9BBD59"/>
    <a:srgbClr val="7BC14A"/>
    <a:srgbClr val="FFD966"/>
    <a:srgbClr val="F3EFE5"/>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16" autoAdjust="0"/>
    <p:restoredTop sz="96727" autoAdjust="0"/>
  </p:normalViewPr>
  <p:slideViewPr>
    <p:cSldViewPr>
      <p:cViewPr>
        <p:scale>
          <a:sx n="75" d="100"/>
          <a:sy n="75" d="100"/>
        </p:scale>
        <p:origin x="-1008" y="-346"/>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4.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notesMaster" Target="notesMasters/notesMaster1.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8.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Administrator\Desktop\新建文件夹1.19\16.jpg"/>
          <p:cNvPicPr>
            <a:picLocks noChangeArrowheads="1"/>
          </p:cNvPicPr>
          <p:nvPr/>
        </p:nvPicPr>
        <p:blipFill rotWithShape="1">
          <a:blip r:embed="rId1">
            <a:extLst>
              <a:ext uri="{28A0092B-C50C-407E-A947-70E740481C1C}">
                <a14:useLocalDpi xmlns:a14="http://schemas.microsoft.com/office/drawing/2010/main" val="0"/>
              </a:ext>
            </a:extLst>
          </a:blip>
          <a:srcRect l="430"/>
          <a:stretch>
            <a:fillRect/>
          </a:stretch>
        </p:blipFill>
        <p:spPr bwMode="auto">
          <a:xfrm>
            <a:off x="406" y="794"/>
            <a:ext cx="121896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标题 2"/>
          <p:cNvSpPr txBox="1"/>
          <p:nvPr/>
        </p:nvSpPr>
        <p:spPr>
          <a:xfrm>
            <a:off x="2753334" y="3777642"/>
            <a:ext cx="2621792" cy="50370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8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第</a:t>
            </a:r>
            <a:r>
              <a:rPr lang="zh-CN" altLang="en-US" sz="28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三</a:t>
            </a:r>
            <a:r>
              <a:rPr lang="zh-CN" altLang="en-US" sz="28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课</a:t>
            </a:r>
            <a:endParaRPr lang="en-US" altLang="zh-CN" sz="28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
        <p:nvSpPr>
          <p:cNvPr id="16" name="标题 2"/>
          <p:cNvSpPr txBox="1"/>
          <p:nvPr/>
        </p:nvSpPr>
        <p:spPr>
          <a:xfrm>
            <a:off x="2753334" y="4348393"/>
            <a:ext cx="9246528" cy="81122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毛泽东</a:t>
            </a:r>
            <a:r>
              <a:rPr lang="zh-CN" altLang="en-US" sz="3600" b="1" kern="100" dirty="0" smtClean="0">
                <a:solidFill>
                  <a:schemeClr val="tx1">
                    <a:lumMod val="85000"/>
                    <a:lumOff val="15000"/>
                  </a:schemeClr>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忆</a:t>
            </a:r>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往昔</a:t>
            </a:r>
            <a:r>
              <a:rPr lang="zh-CN" altLang="en-US" sz="3600" b="1" kern="100" dirty="0">
                <a:solidFill>
                  <a:schemeClr val="tx1">
                    <a:lumMod val="85000"/>
                    <a:lumOff val="15000"/>
                  </a:schemeClr>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峥嵘岁月稠</a:t>
            </a:r>
            <a:endParaRPr lang="zh-CN" altLang="zh-CN" sz="3600" b="1" kern="100" dirty="0">
              <a:solidFill>
                <a:schemeClr val="tx1">
                  <a:lumMod val="85000"/>
                  <a:lumOff val="15000"/>
                </a:schemeClr>
              </a:solidFill>
              <a:latin typeface="Times New Roman" panose="02020603050405020304"/>
              <a:ea typeface="宋体" panose="02010600030101010101" pitchFamily="2"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a:spLocks noChangeAspect="1"/>
          </p:cNvSpPr>
          <p:nvPr/>
        </p:nvSpPr>
        <p:spPr>
          <a:xfrm>
            <a:off x="339000" y="33345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辨词</a:t>
            </a:r>
            <a:r>
              <a:rPr lang="zh-CN" altLang="en-US" sz="2600" b="1" dirty="0">
                <a:solidFill>
                  <a:schemeClr val="bg1"/>
                </a:solidFill>
                <a:latin typeface="+mj-ea"/>
                <a:ea typeface="+mj-ea"/>
                <a:cs typeface="Times New Roman" panose="02020603050405020304" pitchFamily="18" charset="0"/>
              </a:rPr>
              <a:t>填空</a:t>
            </a:r>
            <a:endParaRPr lang="zh-CN" altLang="en-US" sz="2600" b="1" dirty="0">
              <a:solidFill>
                <a:schemeClr val="bg1"/>
              </a:solidFill>
              <a:latin typeface="+mj-ea"/>
              <a:ea typeface="+mj-ea"/>
              <a:cs typeface="Times New Roman" panose="02020603050405020304" pitchFamily="18" charset="0"/>
            </a:endParaRPr>
          </a:p>
        </p:txBody>
      </p:sp>
      <p:sp>
        <p:nvSpPr>
          <p:cNvPr id="8" name="矩形 7"/>
          <p:cNvSpPr/>
          <p:nvPr/>
        </p:nvSpPr>
        <p:spPr>
          <a:xfrm>
            <a:off x="339000" y="843790"/>
            <a:ext cx="1147850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耳熟能详</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了如指掌</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二者都有非常熟悉之意。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耳熟能详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指听的次数多了，熟悉得能详尽地说出来；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了如指掌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指好像指着自己的手掌给人看一样，形容对情况非常清楚。</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同学们从小就不断接受革命传统的教育，对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革命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这个词，都</a:t>
            </a:r>
            <a:r>
              <a:rPr lang="en-US" altLang="zh-CN" sz="2800" kern="100" dirty="0" smtClean="0">
                <a:latin typeface="Times New Roman" panose="02020603050405020304"/>
                <a:ea typeface="华文细黑"/>
                <a:cs typeface="Courier New" panose="02070309020205020404"/>
              </a:rPr>
              <a:t>_________</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他对这一带的山路</a:t>
            </a:r>
            <a:r>
              <a:rPr lang="en-US" altLang="zh-CN" sz="2800" kern="100" dirty="0" smtClean="0">
                <a:latin typeface="Times New Roman" panose="02020603050405020304"/>
                <a:ea typeface="华文细黑"/>
                <a:cs typeface="Courier New" panose="02070309020205020404"/>
              </a:rPr>
              <a:t>______</a:t>
            </a:r>
            <a:r>
              <a:rPr lang="en-US" altLang="zh-CN" sz="2800" kern="100" dirty="0">
                <a:latin typeface="Times New Roman" panose="02020603050405020304"/>
                <a:ea typeface="华文细黑"/>
                <a:cs typeface="Courier New" panose="02070309020205020404"/>
              </a:rPr>
              <a:t>_</a:t>
            </a:r>
            <a:r>
              <a:rPr lang="en-US" altLang="zh-CN" sz="2800" kern="100" dirty="0" smtClean="0">
                <a:latin typeface="Times New Roman" panose="02020603050405020304"/>
                <a:ea typeface="华文细黑"/>
                <a:cs typeface="Courier New" panose="02070309020205020404"/>
              </a:rPr>
              <a:t>__</a:t>
            </a:r>
            <a:r>
              <a:rPr lang="zh-CN" altLang="zh-CN" sz="2800" kern="100" dirty="0">
                <a:latin typeface="Times New Roman" panose="02020603050405020304"/>
                <a:ea typeface="华文细黑"/>
                <a:cs typeface="Times New Roman" panose="02020603050405020304"/>
              </a:rPr>
              <a:t>，找他为你们带路，在天黑之前一定能赶到目的地。</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829097" y="4130824"/>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耳熟能详</a:t>
            </a:r>
            <a:endParaRPr lang="zh-CN" altLang="en-US" sz="2800" kern="100" dirty="0">
              <a:solidFill>
                <a:srgbClr val="C00000"/>
              </a:solidFill>
              <a:latin typeface="Times New Roman" panose="02020603050405020304"/>
              <a:ea typeface="华文细黑"/>
            </a:endParaRPr>
          </a:p>
        </p:txBody>
      </p:sp>
      <p:sp>
        <p:nvSpPr>
          <p:cNvPr id="3" name="矩形 2"/>
          <p:cNvSpPr/>
          <p:nvPr/>
        </p:nvSpPr>
        <p:spPr>
          <a:xfrm>
            <a:off x="3648253" y="4792613"/>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了如指掌</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662668"/>
            <a:ext cx="11478502"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引经据典</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旁征博引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二者都指说话或写文章时引用材料。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引经据典</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指引用经典中的语句或故事，仅指引用；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旁征博引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指为了表示论证充足而广泛地引用材料，强调引用的量大。</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我</a:t>
            </a:r>
            <a:r>
              <a:rPr lang="en-US" altLang="zh-CN" sz="2800" kern="100" dirty="0" smtClean="0">
                <a:latin typeface="Times New Roman" panose="02020603050405020304"/>
                <a:ea typeface="华文细黑"/>
                <a:cs typeface="Courier New" panose="02070309020205020404"/>
              </a:rPr>
              <a:t>____</a:t>
            </a:r>
            <a:r>
              <a:rPr lang="en-US" altLang="zh-CN" sz="2800" kern="100" dirty="0">
                <a:latin typeface="Times New Roman" panose="02020603050405020304"/>
                <a:ea typeface="华文细黑"/>
                <a:cs typeface="Courier New" panose="02070309020205020404"/>
              </a:rPr>
              <a:t>_</a:t>
            </a:r>
            <a:r>
              <a:rPr lang="en-US" altLang="zh-CN" sz="2800" kern="100" dirty="0" smtClean="0">
                <a:latin typeface="Times New Roman" panose="02020603050405020304"/>
                <a:ea typeface="华文细黑"/>
                <a:cs typeface="Courier New" panose="02070309020205020404"/>
              </a:rPr>
              <a:t>____</a:t>
            </a:r>
            <a:r>
              <a:rPr lang="zh-CN" altLang="zh-CN" sz="2800" kern="100" dirty="0">
                <a:latin typeface="Times New Roman" panose="02020603050405020304"/>
                <a:ea typeface="华文细黑"/>
                <a:cs typeface="Times New Roman" panose="02020603050405020304"/>
              </a:rPr>
              <a:t>，站在父亲自己的立场上和他辩论。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这篇论文</a:t>
            </a:r>
            <a:r>
              <a:rPr lang="en-US" altLang="zh-CN" sz="2800" kern="100" dirty="0" smtClean="0">
                <a:latin typeface="Times New Roman" panose="02020603050405020304"/>
                <a:ea typeface="华文细黑"/>
                <a:cs typeface="Courier New" panose="02070309020205020404"/>
              </a:rPr>
              <a:t>______</a:t>
            </a:r>
            <a:r>
              <a:rPr lang="en-US" altLang="zh-CN" sz="2800" kern="100" dirty="0">
                <a:latin typeface="Times New Roman" panose="02020603050405020304"/>
                <a:ea typeface="华文细黑"/>
                <a:cs typeface="Courier New" panose="02070309020205020404"/>
              </a:rPr>
              <a:t>_</a:t>
            </a:r>
            <a:r>
              <a:rPr lang="en-US" altLang="zh-CN" sz="2800" kern="100" dirty="0" smtClean="0">
                <a:latin typeface="Times New Roman" panose="02020603050405020304"/>
                <a:ea typeface="华文细黑"/>
                <a:cs typeface="Courier New" panose="02070309020205020404"/>
              </a:rPr>
              <a:t>__</a:t>
            </a:r>
            <a:r>
              <a:rPr lang="zh-CN" altLang="zh-CN" sz="2800" kern="100" dirty="0">
                <a:latin typeface="Times New Roman" panose="02020603050405020304"/>
                <a:ea typeface="华文细黑"/>
                <a:cs typeface="Times New Roman" panose="02020603050405020304"/>
              </a:rPr>
              <a:t>，材料十分丰富，论证十分有力。</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2178199" y="3329211"/>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引经据典</a:t>
            </a:r>
            <a:endParaRPr lang="zh-CN" altLang="en-US" sz="2800" kern="100" dirty="0">
              <a:solidFill>
                <a:srgbClr val="C00000"/>
              </a:solidFill>
              <a:latin typeface="Times New Roman" panose="02020603050405020304"/>
              <a:ea typeface="华文细黑"/>
            </a:endParaRPr>
          </a:p>
        </p:txBody>
      </p:sp>
      <p:sp>
        <p:nvSpPr>
          <p:cNvPr id="4" name="矩形 3"/>
          <p:cNvSpPr/>
          <p:nvPr/>
        </p:nvSpPr>
        <p:spPr>
          <a:xfrm>
            <a:off x="2225824" y="3943375"/>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旁征博引</a:t>
            </a:r>
            <a:endParaRPr lang="zh-CN" altLang="zh-CN" sz="2800" kern="100" dirty="0">
              <a:solidFill>
                <a:srgbClr val="C00000"/>
              </a:solidFill>
              <a:latin typeface="Times New Roman" panose="02020603050405020304"/>
              <a:ea typeface="华文细黑"/>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2" grpId="0"/>
      <p:bldP spid="2" grpId="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477466"/>
            <a:ext cx="11478502"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以致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以至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用在下半句话的开头，表示下文是上述原因所形成的结果</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多指不好的结果</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用在下半句话的开头，表示由于上文所说的动作、情况的程度很深而形成的结果。</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我的职位如此之低，</a:t>
            </a:r>
            <a:r>
              <a:rPr lang="en-US" altLang="zh-CN" sz="2800" kern="100" dirty="0" smtClean="0">
                <a:latin typeface="Times New Roman" panose="02020603050405020304"/>
                <a:ea typeface="华文细黑"/>
                <a:cs typeface="Courier New" panose="02070309020205020404"/>
              </a:rPr>
              <a:t>____</a:t>
            </a:r>
            <a:r>
              <a:rPr lang="zh-CN" altLang="zh-CN" sz="2800" kern="100" dirty="0" smtClean="0">
                <a:latin typeface="Times New Roman" panose="02020603050405020304"/>
                <a:ea typeface="华文细黑"/>
                <a:cs typeface="Times New Roman" panose="02020603050405020304"/>
              </a:rPr>
              <a:t>人们</a:t>
            </a:r>
            <a:r>
              <a:rPr lang="zh-CN" altLang="zh-CN" sz="2800" kern="100" dirty="0">
                <a:latin typeface="Times New Roman" panose="02020603050405020304"/>
                <a:ea typeface="华文细黑"/>
                <a:cs typeface="Times New Roman" panose="02020603050405020304"/>
              </a:rPr>
              <a:t>都不屑和我来往。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我们绝不能容忍贪污、腐化、受贿</a:t>
            </a:r>
            <a:r>
              <a:rPr lang="en-US" altLang="zh-CN" sz="2800" kern="100" dirty="0" smtClean="0">
                <a:latin typeface="Times New Roman" panose="02020603050405020304"/>
                <a:ea typeface="华文细黑"/>
                <a:cs typeface="Courier New" panose="02070309020205020404"/>
              </a:rPr>
              <a:t>___</a:t>
            </a:r>
            <a:r>
              <a:rPr lang="en-US" altLang="zh-CN" sz="2800" kern="100" dirty="0">
                <a:latin typeface="Times New Roman" panose="02020603050405020304"/>
                <a:ea typeface="华文细黑"/>
                <a:cs typeface="Courier New" panose="02070309020205020404"/>
              </a:rPr>
              <a:t>_</a:t>
            </a:r>
            <a:r>
              <a:rPr lang="en-US" altLang="zh-CN" sz="2800" kern="100" dirty="0" smtClean="0">
                <a:latin typeface="Times New Roman" panose="02020603050405020304"/>
                <a:ea typeface="华文细黑"/>
                <a:cs typeface="Courier New" panose="02070309020205020404"/>
              </a:rPr>
              <a:t>_</a:t>
            </a:r>
            <a:r>
              <a:rPr lang="zh-CN" altLang="zh-CN" sz="2800" kern="100" dirty="0" smtClean="0">
                <a:latin typeface="Times New Roman" panose="02020603050405020304"/>
                <a:ea typeface="华文细黑"/>
                <a:cs typeface="Times New Roman" panose="02020603050405020304"/>
              </a:rPr>
              <a:t>索贿</a:t>
            </a:r>
            <a:r>
              <a:rPr lang="zh-CN" altLang="zh-CN" sz="2800" kern="100" dirty="0">
                <a:latin typeface="Times New Roman" panose="02020603050405020304"/>
                <a:ea typeface="华文细黑"/>
                <a:cs typeface="Times New Roman" panose="02020603050405020304"/>
              </a:rPr>
              <a:t>的现象存在。</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953744" y="3151287"/>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以致</a:t>
            </a:r>
            <a:endParaRPr lang="zh-CN" altLang="en-US" sz="2800" kern="100" dirty="0">
              <a:solidFill>
                <a:srgbClr val="C00000"/>
              </a:solidFill>
              <a:latin typeface="Times New Roman" panose="02020603050405020304"/>
              <a:ea typeface="华文细黑"/>
            </a:endParaRPr>
          </a:p>
        </p:txBody>
      </p:sp>
      <p:sp>
        <p:nvSpPr>
          <p:cNvPr id="4" name="矩形 3"/>
          <p:cNvSpPr/>
          <p:nvPr/>
        </p:nvSpPr>
        <p:spPr>
          <a:xfrm>
            <a:off x="6109449" y="378019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以至</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086010"/>
            <a:ext cx="11478502" cy="5293733"/>
          </a:xfrm>
          <a:prstGeom prst="rect">
            <a:avLst/>
          </a:prstGeom>
        </p:spPr>
        <p:txBody>
          <a:bodyPr wrap="square" lIns="121898" tIns="60948" rIns="121898" bIns="60948">
            <a:spAutoFit/>
          </a:bodyPr>
          <a:lstStyle/>
          <a:p>
            <a:pPr algn="just">
              <a:lnSpc>
                <a:spcPct val="150000"/>
              </a:lnSpc>
            </a:pPr>
            <a:r>
              <a:rPr lang="zh-CN" altLang="zh-CN" sz="2800" b="1" kern="100" dirty="0">
                <a:solidFill>
                  <a:srgbClr val="C00000"/>
                </a:solidFill>
                <a:latin typeface="Times New Roman" panose="02020603050405020304"/>
                <a:ea typeface="华文细黑"/>
                <a:cs typeface="Courier New" panose="02070309020205020404"/>
              </a:rPr>
              <a:t>传主名言</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敌军围困万千重，我自岿然不动。</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《西江月</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井冈山》</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洒向人间都是怨，一枕黄粱再现。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《清平乐</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蒋桂战争》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赤橙黄绿青蓝紫，谁持彩练当空舞？雨后复斜阳，关山阵阵苍</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《菩萨蛮</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大柏地》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东方欲晓，莫道君行早。踏遍青山人未老，风景这边独好</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《清平乐</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会昌》</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雄关漫道真如铁，而今迈步从头越。</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《忆秦娥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娄山关</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377344" y="420316"/>
            <a:ext cx="1144927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三、名言警句</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693490"/>
            <a:ext cx="11478502" cy="3919254"/>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6.</a:t>
            </a:r>
            <a:r>
              <a:rPr lang="zh-CN" altLang="zh-CN" sz="2800" kern="100" dirty="0">
                <a:solidFill>
                  <a:prstClr val="black"/>
                </a:solidFill>
                <a:latin typeface="Times New Roman" panose="02020603050405020304"/>
                <a:ea typeface="华文细黑"/>
                <a:cs typeface="Times New Roman" panose="02020603050405020304"/>
              </a:rPr>
              <a:t>横空出世，莽昆仑，阅尽人间春色。</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《念奴娇</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昆仑》</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7.</a:t>
            </a:r>
            <a:r>
              <a:rPr lang="zh-CN" altLang="zh-CN" sz="2800" kern="100" dirty="0">
                <a:solidFill>
                  <a:prstClr val="black"/>
                </a:solidFill>
                <a:latin typeface="Times New Roman" panose="02020603050405020304"/>
                <a:ea typeface="华文细黑"/>
                <a:cs typeface="Times New Roman" panose="02020603050405020304"/>
              </a:rPr>
              <a:t>天高云淡，望断南飞雁。不到长城非好汉，屈指行程二万</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Times New Roman" panose="02020603050405020304"/>
            </a:endParaRPr>
          </a:p>
          <a:p>
            <a:pPr lvl="0" algn="r">
              <a:lnSpc>
                <a:spcPct val="150000"/>
              </a:lnSpc>
            </a:pPr>
            <a:r>
              <a:rPr lang="en-US" altLang="zh-CN" sz="2800" kern="100" dirty="0" smtClean="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《清平乐</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六盘山》</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8.</a:t>
            </a:r>
            <a:r>
              <a:rPr lang="zh-CN" altLang="zh-CN" sz="2800" kern="100" dirty="0">
                <a:solidFill>
                  <a:prstClr val="black"/>
                </a:solidFill>
                <a:latin typeface="Times New Roman" panose="02020603050405020304"/>
                <a:ea typeface="华文细黑"/>
                <a:cs typeface="Times New Roman" panose="02020603050405020304"/>
              </a:rPr>
              <a:t>天若有情天亦老，人间正道是沧桑。</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《七律</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人民解放军占领南京》</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9.</a:t>
            </a:r>
            <a:r>
              <a:rPr lang="zh-CN" altLang="zh-CN" sz="2800" kern="100" dirty="0">
                <a:solidFill>
                  <a:prstClr val="black"/>
                </a:solidFill>
                <a:latin typeface="Times New Roman" panose="02020603050405020304"/>
                <a:ea typeface="华文细黑"/>
                <a:cs typeface="Times New Roman" panose="02020603050405020304"/>
              </a:rPr>
              <a:t>牢骚太盛防肠断，风物长宜放眼量。</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《七律</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和柳亚子先生》</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10.</a:t>
            </a:r>
            <a:r>
              <a:rPr lang="zh-CN" altLang="zh-CN" sz="2800" kern="100" dirty="0">
                <a:solidFill>
                  <a:prstClr val="black"/>
                </a:solidFill>
                <a:latin typeface="Times New Roman" panose="02020603050405020304"/>
                <a:ea typeface="华文细黑"/>
                <a:cs typeface="Times New Roman" panose="02020603050405020304"/>
              </a:rPr>
              <a:t>一万年太久，只争朝夕。</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《满江红</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和郭沫若同志》</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621482"/>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一、作者简介</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文本常识积累</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339000" y="1341562"/>
            <a:ext cx="11478502"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埃德加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斯诺</a:t>
            </a:r>
            <a:r>
              <a:rPr lang="en-US" altLang="zh-CN" sz="2800" kern="100" dirty="0">
                <a:latin typeface="Times New Roman" panose="02020603050405020304"/>
                <a:ea typeface="华文细黑"/>
                <a:cs typeface="Courier New" panose="02070309020205020404"/>
              </a:rPr>
              <a:t>(1905—1972)</a:t>
            </a:r>
            <a:r>
              <a:rPr lang="zh-CN" altLang="zh-CN" sz="2800" kern="100" dirty="0">
                <a:latin typeface="Times New Roman" panose="02020603050405020304"/>
                <a:ea typeface="华文细黑"/>
                <a:cs typeface="Times New Roman" panose="02020603050405020304"/>
              </a:rPr>
              <a:t>，美国著名记者。他于</a:t>
            </a:r>
            <a:r>
              <a:rPr lang="en-US" altLang="zh-CN" sz="2800" kern="100" dirty="0">
                <a:latin typeface="Times New Roman" panose="02020603050405020304"/>
                <a:ea typeface="华文细黑"/>
                <a:cs typeface="Courier New" panose="02070309020205020404"/>
              </a:rPr>
              <a:t>1928</a:t>
            </a:r>
            <a:r>
              <a:rPr lang="zh-CN" altLang="zh-CN" sz="2800" kern="100" dirty="0">
                <a:latin typeface="Times New Roman" panose="02020603050405020304"/>
                <a:ea typeface="华文细黑"/>
                <a:cs typeface="Times New Roman" panose="02020603050405020304"/>
              </a:rPr>
              <a:t>年来华，</a:t>
            </a:r>
            <a:r>
              <a:rPr lang="en-US" altLang="zh-CN" sz="2800" kern="100" dirty="0">
                <a:latin typeface="Times New Roman" panose="02020603050405020304"/>
                <a:ea typeface="华文细黑"/>
                <a:cs typeface="Courier New" panose="02070309020205020404"/>
              </a:rPr>
              <a:t>1933</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月至</a:t>
            </a:r>
            <a:r>
              <a:rPr lang="en-US" altLang="zh-CN" sz="2800" kern="100" dirty="0">
                <a:latin typeface="Times New Roman" panose="02020603050405020304"/>
                <a:ea typeface="华文细黑"/>
                <a:cs typeface="Courier New" panose="02070309020205020404"/>
              </a:rPr>
              <a:t>1935</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月，曾兼任北平燕京大学新闻系讲师。</a:t>
            </a:r>
            <a:r>
              <a:rPr lang="en-US" altLang="zh-CN" sz="2800" kern="100" dirty="0">
                <a:latin typeface="Times New Roman" panose="02020603050405020304"/>
                <a:ea typeface="华文细黑"/>
                <a:cs typeface="Courier New" panose="02070309020205020404"/>
              </a:rPr>
              <a:t>1936</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月，斯诺访问陕甘宁边区，写了大量通讯报道，成为第一个采访红区的西方记者。抗日战争爆发后，任《每日先驱报》和美国《星期六晚邮报》驻华战地记者。</a:t>
            </a:r>
            <a:r>
              <a:rPr lang="en-US" altLang="zh-CN" sz="2800" kern="100" dirty="0">
                <a:latin typeface="Times New Roman" panose="02020603050405020304"/>
                <a:ea typeface="华文细黑"/>
                <a:cs typeface="Courier New" panose="02070309020205020404"/>
              </a:rPr>
              <a:t>1942</a:t>
            </a:r>
            <a:r>
              <a:rPr lang="zh-CN" altLang="zh-CN" sz="2800" kern="100" dirty="0">
                <a:latin typeface="Times New Roman" panose="02020603050405020304"/>
                <a:ea typeface="华文细黑"/>
                <a:cs typeface="Times New Roman" panose="02020603050405020304"/>
              </a:rPr>
              <a:t>年去中亚和苏联前线采访，离开中国。</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新中国成立后，斯诺曾三次来华进行长期访问。对中美的友好关系做出了自己的贡献。</a:t>
            </a:r>
            <a:r>
              <a:rPr lang="en-US" altLang="zh-CN" sz="2800" kern="100" dirty="0">
                <a:latin typeface="Times New Roman" panose="02020603050405020304"/>
                <a:ea typeface="华文细黑"/>
                <a:cs typeface="Courier New" panose="02070309020205020404"/>
              </a:rPr>
              <a:t>1972</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日因病在瑞士日内瓦逝世。遵照其遗愿，其一部分骨灰葬在中国，地点在北京大学未名湖畔</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15170"/>
            <a:ext cx="11478502" cy="2625823"/>
          </a:xfrm>
          <a:prstGeom prst="rect">
            <a:avLst/>
          </a:prstGeom>
        </p:spPr>
        <p:txBody>
          <a:bodyPr wrap="square" lIns="121898" tIns="60948" rIns="121898" bIns="60948">
            <a:spAutoFit/>
          </a:bodyPr>
          <a:lstStyle/>
          <a:p>
            <a:pPr lvl="0" algn="just">
              <a:lnSpc>
                <a:spcPct val="150000"/>
              </a:lnSpc>
            </a:pPr>
            <a:r>
              <a:rPr lang="zh-CN" altLang="zh-CN" sz="2800" kern="100" spc="-50" dirty="0">
                <a:solidFill>
                  <a:prstClr val="black"/>
                </a:solidFill>
                <a:latin typeface="Times New Roman" panose="02020603050405020304"/>
                <a:ea typeface="华文细黑"/>
                <a:cs typeface="Times New Roman" panose="02020603050405020304"/>
              </a:rPr>
              <a:t>作品有《远东前线》《红星照耀中国》《西行漫记》《今日红色中国》等。</a:t>
            </a:r>
            <a:endParaRPr lang="zh-CN" altLang="zh-CN" sz="2800" kern="100" spc="-50" dirty="0">
              <a:solidFill>
                <a:prstClr val="black"/>
              </a:solidFill>
              <a:latin typeface="Times New Roman" panose="02020603050405020304"/>
              <a:ea typeface="华文细黑"/>
              <a:cs typeface="Times New Roman" panose="02020603050405020304"/>
            </a:endParaRPr>
          </a:p>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斯诺是一个有着浓厚中国情怀的美国记者，他拥有作为新闻记者的一切优秀品质：揭露邪恶，反对横暴，扶持正义，捍卫真理；到民众中，了解他们拥护什么，反对什么；向往什么，憎恨什么。</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9434"/>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二、作品简介</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4" name="矩形 3"/>
          <p:cNvSpPr/>
          <p:nvPr/>
        </p:nvSpPr>
        <p:spPr>
          <a:xfrm>
            <a:off x="339000" y="843790"/>
            <a:ext cx="11478502"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《毛泽东自传》的最初版本是一部极其珍贵的革命历史文献，是毛泽东于</a:t>
            </a:r>
            <a:r>
              <a:rPr lang="en-US" altLang="zh-CN" sz="2800" kern="100" dirty="0">
                <a:latin typeface="Times New Roman" panose="02020603050405020304"/>
                <a:ea typeface="华文细黑"/>
                <a:cs typeface="Courier New" panose="02070309020205020404"/>
              </a:rPr>
              <a:t>1937</a:t>
            </a:r>
            <a:r>
              <a:rPr lang="zh-CN" altLang="zh-CN" sz="2800" kern="100" dirty="0">
                <a:latin typeface="Times New Roman" panose="02020603050405020304"/>
                <a:ea typeface="华文细黑"/>
                <a:cs typeface="Times New Roman" panose="02020603050405020304"/>
              </a:rPr>
              <a:t>年亲自向美国著名记者斯诺口述生平事迹的忠实记录。曾在新中国成立前的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国统区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以单行本形式出版发行，具有很高的史料和珍藏价值。书中记述了毛泽东同志从诞生至革命早期的人生历程和思想脉络。</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全新出版的《毛泽东自传》，经由中共中央文献研究室的专家重新审定和整理，同时收录《毛泽东自传》原始版本及首次在刊物上发表时的珍贵书影，从不同侧面展现毛泽东的人生历程与领袖风范。对于当代读者更深入地了解毛泽东的伟大一生具有重大的思想和研究价值。</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39797"/>
            <a:ext cx="11478502" cy="685741"/>
          </a:xfrm>
          <a:prstGeom prst="rect">
            <a:avLst/>
          </a:prstGeom>
        </p:spPr>
        <p:txBody>
          <a:bodyPr wrap="square" lIns="121898" tIns="60948" rIns="121898" bIns="60948">
            <a:spAutoFit/>
          </a:bodyPr>
          <a:lstStyle/>
          <a:p>
            <a:pPr algn="just">
              <a:lnSpc>
                <a:spcPct val="150000"/>
              </a:lnSpc>
            </a:pPr>
            <a:r>
              <a:rPr lang="zh-CN" altLang="zh-CN" sz="27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三、背景展示</a:t>
            </a:r>
            <a:endParaRPr lang="zh-CN" altLang="zh-CN" sz="27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4" name="矩形 3"/>
          <p:cNvSpPr/>
          <p:nvPr/>
        </p:nvSpPr>
        <p:spPr>
          <a:xfrm>
            <a:off x="339000" y="1053530"/>
            <a:ext cx="11478502"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美国记者埃德加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斯诺在</a:t>
            </a:r>
            <a:r>
              <a:rPr lang="en-US" altLang="zh-CN" sz="2800" kern="100" dirty="0">
                <a:latin typeface="Times New Roman" panose="02020603050405020304"/>
                <a:ea typeface="华文细黑"/>
                <a:cs typeface="Courier New" panose="02070309020205020404"/>
              </a:rPr>
              <a:t>1936</a:t>
            </a:r>
            <a:r>
              <a:rPr lang="zh-CN" altLang="zh-CN" sz="2800" kern="100" dirty="0">
                <a:latin typeface="Times New Roman" panose="02020603050405020304"/>
                <a:ea typeface="华文细黑"/>
                <a:cs typeface="Times New Roman" panose="02020603050405020304"/>
              </a:rPr>
              <a:t>年采访了陕甘宁边区后所撰写的著名的《西行漫记》，最初是以英文形式发表在英美的各大报刊上，为一系列的有关中国以及中国共产党领导的中国革命的采访实录。</a:t>
            </a:r>
            <a:r>
              <a:rPr lang="en-US" altLang="zh-CN" sz="2800" kern="100" dirty="0">
                <a:latin typeface="Times New Roman" panose="02020603050405020304"/>
                <a:ea typeface="华文细黑"/>
                <a:cs typeface="Courier New" panose="02070309020205020404"/>
              </a:rPr>
              <a:t>1937</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月，该系列文章结集发行单行本，起名为《红星照耀中国》</a:t>
            </a:r>
            <a:r>
              <a:rPr lang="en-US" altLang="zh-CN" sz="2800" kern="100" dirty="0">
                <a:latin typeface="Times New Roman" panose="02020603050405020304"/>
                <a:ea typeface="华文细黑"/>
                <a:cs typeface="Courier New" panose="02070309020205020404"/>
              </a:rPr>
              <a:t>(Red Star Over China)</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1938</a:t>
            </a:r>
            <a:r>
              <a:rPr lang="zh-CN" altLang="zh-CN" sz="2800" kern="100" dirty="0">
                <a:latin typeface="Times New Roman" panose="02020603050405020304"/>
                <a:ea typeface="华文细黑"/>
                <a:cs typeface="Times New Roman" panose="02020603050405020304"/>
              </a:rPr>
              <a:t>年，在征得斯诺本人的同意后，上海租界内的一群抗日救亡人士，在一部分中共地下党员的领导下，组织起来，以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复社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的名义，集体翻译、印刷、出版和发行这本书的中译本，考虑到当时险恶的国内国际形势，译名被改为《西行漫记》</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765498"/>
            <a:ext cx="11478502" cy="3272154"/>
          </a:xfrm>
          <a:prstGeom prst="rect">
            <a:avLst/>
          </a:prstGeom>
        </p:spPr>
        <p:txBody>
          <a:bodyPr wrap="square" lIns="121898" tIns="60948" rIns="121898" bIns="60948">
            <a:spAutoFit/>
          </a:bodyPr>
          <a:lstStyle/>
          <a:p>
            <a:pPr lvl="0" algn="just">
              <a:lnSpc>
                <a:spcPct val="150000"/>
              </a:lnSpc>
            </a:pPr>
            <a:r>
              <a:rPr lang="zh-CN" altLang="zh-CN" sz="2800" kern="100">
                <a:solidFill>
                  <a:prstClr val="black"/>
                </a:solidFill>
                <a:latin typeface="Times New Roman" panose="02020603050405020304"/>
                <a:ea typeface="华文细黑"/>
                <a:cs typeface="Times New Roman" panose="02020603050405020304"/>
              </a:rPr>
              <a:t>《西行漫记》一书问世后，在欧美和世界华人聚集区引起轰动，人们才开始以一种较为理智的眼光去关注中国共产党领导的革命，关注被中外反动派称为</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赤匪</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新式流寇</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和</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半疯的狂热分子</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的中国共产党。斯诺在中印本的序言中饱含深情地写道：</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谨向英勇的中国致敬，并祝</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最后胜利</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a:t>
            </a:r>
            <a:r>
              <a:rPr lang="en-US" altLang="zh-CN" sz="2800" kern="100" dirty="0">
                <a:solidFill>
                  <a:prstClr val="black"/>
                </a:solidFill>
                <a:latin typeface="宋体" panose="02010600030101010101" pitchFamily="2" charset="-122"/>
                <a:ea typeface="华文细黑"/>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p:txBody>
      </p:sp>
      <p:pic>
        <p:nvPicPr>
          <p:cNvPr id="5" name="图片 4">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内容索引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2"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3"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读课文题点，析思路明答案</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sp>
        <p:nvSpPr>
          <p:cNvPr id="20" name="TextBox 19">
            <a:hlinkClick r:id="rId4"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2800" b="1" dirty="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读素材美文，积素养提技能</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读课文题点，析思路明答案</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58416"/>
            <a:ext cx="11478502" cy="685741"/>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1.</a:t>
            </a:r>
            <a:r>
              <a:rPr lang="zh-CN" altLang="zh-CN" sz="2800" b="1" kern="100" dirty="0">
                <a:solidFill>
                  <a:srgbClr val="C00000"/>
                </a:solidFill>
                <a:latin typeface="Times New Roman" panose="02020603050405020304"/>
                <a:ea typeface="华文细黑"/>
                <a:cs typeface="Courier New" panose="02070309020205020404"/>
              </a:rPr>
              <a:t>脉络梳理</a:t>
            </a:r>
            <a:endParaRPr lang="zh-CN" altLang="zh-CN" sz="2800" b="1"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整体感知</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2" name="矩形 1"/>
          <p:cNvSpPr/>
          <p:nvPr/>
        </p:nvSpPr>
        <p:spPr>
          <a:xfrm>
            <a:off x="997872" y="2945870"/>
            <a:ext cx="1620957" cy="2160591"/>
          </a:xfrm>
          <a:prstGeom prst="rect">
            <a:avLst/>
          </a:prstGeom>
        </p:spPr>
        <p:txBody>
          <a:bodyPr wrap="none">
            <a:spAutoFit/>
          </a:bodyPr>
          <a:lstStyle/>
          <a:p>
            <a:pPr>
              <a:lnSpc>
                <a:spcPct val="120000"/>
              </a:lnSpc>
            </a:pPr>
            <a:r>
              <a:rPr lang="zh-CN" altLang="en-US" sz="2800" dirty="0">
                <a:ea typeface="华文细黑" pitchFamily="2" charset="-122"/>
              </a:rPr>
              <a:t>毛泽东</a:t>
            </a:r>
            <a:r>
              <a:rPr lang="en-US" altLang="zh-CN" sz="2800" dirty="0" smtClean="0">
                <a:ea typeface="华文细黑" pitchFamily="2" charset="-122"/>
              </a:rPr>
              <a:t>:</a:t>
            </a:r>
            <a:endParaRPr lang="en-US" altLang="zh-CN" sz="2800" dirty="0" smtClean="0">
              <a:ea typeface="华文细黑" pitchFamily="2" charset="-122"/>
            </a:endParaRPr>
          </a:p>
          <a:p>
            <a:pPr>
              <a:lnSpc>
                <a:spcPct val="120000"/>
              </a:lnSpc>
            </a:pPr>
            <a:r>
              <a:rPr lang="zh-CN" altLang="en-US" sz="2800" dirty="0" smtClean="0">
                <a:ea typeface="华文细黑" pitchFamily="2" charset="-122"/>
              </a:rPr>
              <a:t>忆</a:t>
            </a:r>
            <a:r>
              <a:rPr lang="zh-CN" altLang="en-US" sz="2800" dirty="0">
                <a:ea typeface="华文细黑" pitchFamily="2" charset="-122"/>
              </a:rPr>
              <a:t>往昔</a:t>
            </a:r>
            <a:r>
              <a:rPr lang="zh-CN" altLang="en-US" sz="2800" dirty="0" smtClean="0">
                <a:ea typeface="华文细黑" pitchFamily="2" charset="-122"/>
              </a:rPr>
              <a:t>，</a:t>
            </a:r>
            <a:endParaRPr lang="en-US" altLang="zh-CN" sz="2800" dirty="0" smtClean="0">
              <a:ea typeface="华文细黑" pitchFamily="2" charset="-122"/>
            </a:endParaRPr>
          </a:p>
          <a:p>
            <a:pPr>
              <a:lnSpc>
                <a:spcPct val="120000"/>
              </a:lnSpc>
            </a:pPr>
            <a:r>
              <a:rPr lang="zh-CN" altLang="en-US" sz="2800" dirty="0" smtClean="0">
                <a:ea typeface="华文细黑" pitchFamily="2" charset="-122"/>
              </a:rPr>
              <a:t>峥嵘岁</a:t>
            </a:r>
            <a:endParaRPr lang="en-US" altLang="zh-CN" sz="2800" dirty="0" smtClean="0">
              <a:ea typeface="华文细黑" pitchFamily="2" charset="-122"/>
            </a:endParaRPr>
          </a:p>
          <a:p>
            <a:pPr>
              <a:lnSpc>
                <a:spcPct val="120000"/>
              </a:lnSpc>
            </a:pPr>
            <a:r>
              <a:rPr lang="zh-CN" altLang="en-US" sz="2800" dirty="0" smtClean="0">
                <a:ea typeface="华文细黑" pitchFamily="2" charset="-122"/>
              </a:rPr>
              <a:t>月</a:t>
            </a:r>
            <a:r>
              <a:rPr lang="zh-CN" altLang="en-US" sz="2800" dirty="0">
                <a:ea typeface="华文细黑" pitchFamily="2" charset="-122"/>
              </a:rPr>
              <a:t>稠</a:t>
            </a:r>
            <a:endParaRPr lang="zh-CN" altLang="en-US" sz="2800" dirty="0">
              <a:ea typeface="华文细黑" pitchFamily="2" charset="-122"/>
            </a:endParaRPr>
          </a:p>
        </p:txBody>
      </p:sp>
      <p:sp>
        <p:nvSpPr>
          <p:cNvPr id="5" name="矩形 4"/>
          <p:cNvSpPr/>
          <p:nvPr/>
        </p:nvSpPr>
        <p:spPr>
          <a:xfrm>
            <a:off x="4164061" y="498245"/>
            <a:ext cx="4161482" cy="2114169"/>
          </a:xfrm>
          <a:prstGeom prst="rect">
            <a:avLst/>
          </a:prstGeom>
        </p:spPr>
        <p:txBody>
          <a:bodyPr>
            <a:spAutoFit/>
          </a:bodyPr>
          <a:lstStyle/>
          <a:p>
            <a:pPr>
              <a:lnSpc>
                <a:spcPct val="120000"/>
              </a:lnSpc>
            </a:pPr>
            <a:r>
              <a:rPr lang="zh-CN" altLang="en-US" sz="2800" dirty="0">
                <a:ea typeface="华文细黑" pitchFamily="2" charset="-122"/>
              </a:rPr>
              <a:t>反抗教师逃学</a:t>
            </a:r>
            <a:endParaRPr lang="zh-CN" altLang="en-US" sz="2800" dirty="0">
              <a:ea typeface="华文细黑" pitchFamily="2" charset="-122"/>
            </a:endParaRPr>
          </a:p>
          <a:p>
            <a:pPr>
              <a:lnSpc>
                <a:spcPct val="120000"/>
              </a:lnSpc>
            </a:pPr>
            <a:r>
              <a:rPr lang="zh-CN" altLang="en-US" sz="2800" dirty="0">
                <a:ea typeface="华文细黑" pitchFamily="2" charset="-122"/>
              </a:rPr>
              <a:t>质疑挑战父母辩论与疑神</a:t>
            </a:r>
            <a:endParaRPr lang="zh-CN" altLang="en-US" sz="2800" dirty="0">
              <a:ea typeface="华文细黑" pitchFamily="2" charset="-122"/>
            </a:endParaRPr>
          </a:p>
          <a:p>
            <a:pPr>
              <a:lnSpc>
                <a:spcPct val="120000"/>
              </a:lnSpc>
            </a:pPr>
            <a:r>
              <a:rPr lang="zh-CN" altLang="en-US" sz="2800" dirty="0">
                <a:ea typeface="华文细黑" pitchFamily="2" charset="-122"/>
              </a:rPr>
              <a:t>同情叛逆</a:t>
            </a:r>
            <a:endParaRPr lang="zh-CN" altLang="en-US" sz="2800" dirty="0">
              <a:ea typeface="华文细黑" pitchFamily="2" charset="-122"/>
            </a:endParaRPr>
          </a:p>
          <a:p>
            <a:pPr>
              <a:lnSpc>
                <a:spcPct val="120000"/>
              </a:lnSpc>
            </a:pPr>
            <a:r>
              <a:rPr lang="zh-CN" altLang="en-US" sz="2800" dirty="0">
                <a:ea typeface="华文细黑" pitchFamily="2" charset="-122"/>
              </a:rPr>
              <a:t>崇拜康梁</a:t>
            </a:r>
            <a:endParaRPr lang="zh-CN" altLang="en-US" sz="2800" dirty="0">
              <a:ea typeface="华文细黑" pitchFamily="2" charset="-122"/>
            </a:endParaRPr>
          </a:p>
        </p:txBody>
      </p:sp>
      <p:sp>
        <p:nvSpPr>
          <p:cNvPr id="7" name="矩形 6"/>
          <p:cNvSpPr/>
          <p:nvPr/>
        </p:nvSpPr>
        <p:spPr>
          <a:xfrm>
            <a:off x="4164061" y="2967121"/>
            <a:ext cx="4936176" cy="3665362"/>
          </a:xfrm>
          <a:prstGeom prst="rect">
            <a:avLst/>
          </a:prstGeom>
        </p:spPr>
        <p:txBody>
          <a:bodyPr>
            <a:spAutoFit/>
          </a:bodyPr>
          <a:lstStyle/>
          <a:p>
            <a:pPr>
              <a:lnSpc>
                <a:spcPct val="120000"/>
              </a:lnSpc>
            </a:pPr>
            <a:r>
              <a:rPr lang="zh-CN" altLang="en-US" sz="2800" dirty="0">
                <a:ea typeface="华文细黑" pitchFamily="2" charset="-122"/>
              </a:rPr>
              <a:t>剪辫、参军反满、重社会改良</a:t>
            </a:r>
            <a:endParaRPr lang="zh-CN" altLang="en-US" sz="2800" dirty="0">
              <a:ea typeface="华文细黑" pitchFamily="2" charset="-122"/>
            </a:endParaRPr>
          </a:p>
          <a:p>
            <a:pPr>
              <a:lnSpc>
                <a:spcPct val="120000"/>
              </a:lnSpc>
            </a:pPr>
            <a:r>
              <a:rPr lang="zh-CN" altLang="en-US" sz="2800" dirty="0">
                <a:ea typeface="华文细黑" pitchFamily="2" charset="-122"/>
              </a:rPr>
              <a:t>师范期间读书报，重时事，组</a:t>
            </a:r>
            <a:endParaRPr lang="zh-CN" altLang="en-US" sz="2800" dirty="0">
              <a:ea typeface="华文细黑" pitchFamily="2" charset="-122"/>
            </a:endParaRPr>
          </a:p>
          <a:p>
            <a:pPr>
              <a:lnSpc>
                <a:spcPct val="120000"/>
              </a:lnSpc>
            </a:pPr>
            <a:r>
              <a:rPr lang="zh-CN" altLang="en-US" sz="2800" dirty="0">
                <a:ea typeface="华文细黑" pitchFamily="2" charset="-122"/>
              </a:rPr>
              <a:t>社团，反帝反军阀，模糊景仰</a:t>
            </a:r>
            <a:endParaRPr lang="zh-CN" altLang="en-US" sz="2800" dirty="0">
              <a:ea typeface="华文细黑" pitchFamily="2" charset="-122"/>
            </a:endParaRPr>
          </a:p>
          <a:p>
            <a:pPr>
              <a:lnSpc>
                <a:spcPct val="120000"/>
              </a:lnSpc>
            </a:pPr>
            <a:r>
              <a:rPr lang="zh-CN" altLang="en-US" sz="2800" dirty="0">
                <a:ea typeface="华文细黑" pitchFamily="2" charset="-122"/>
              </a:rPr>
              <a:t>旧民主、空想社会主义、旧自</a:t>
            </a:r>
            <a:endParaRPr lang="zh-CN" altLang="en-US" sz="2800" dirty="0">
              <a:ea typeface="华文细黑" pitchFamily="2" charset="-122"/>
            </a:endParaRPr>
          </a:p>
          <a:p>
            <a:pPr>
              <a:lnSpc>
                <a:spcPct val="120000"/>
              </a:lnSpc>
            </a:pPr>
            <a:r>
              <a:rPr lang="zh-CN" altLang="en-US" sz="2800" dirty="0">
                <a:ea typeface="华文细黑" pitchFamily="2" charset="-122"/>
              </a:rPr>
              <a:t>由主义</a:t>
            </a:r>
            <a:endParaRPr lang="zh-CN" altLang="en-US" sz="2800" dirty="0">
              <a:ea typeface="华文细黑" pitchFamily="2" charset="-122"/>
            </a:endParaRPr>
          </a:p>
          <a:p>
            <a:pPr>
              <a:lnSpc>
                <a:spcPct val="120000"/>
              </a:lnSpc>
            </a:pPr>
            <a:r>
              <a:rPr lang="zh-CN" altLang="en-US" sz="2800" dirty="0">
                <a:ea typeface="华文细黑" pitchFamily="2" charset="-122"/>
              </a:rPr>
              <a:t>北平、长沙学习工作，参加直</a:t>
            </a:r>
            <a:endParaRPr lang="zh-CN" altLang="en-US" sz="2800" dirty="0">
              <a:ea typeface="华文细黑" pitchFamily="2" charset="-122"/>
            </a:endParaRPr>
          </a:p>
          <a:p>
            <a:pPr>
              <a:lnSpc>
                <a:spcPct val="120000"/>
              </a:lnSpc>
            </a:pPr>
            <a:r>
              <a:rPr lang="zh-CN" altLang="en-US" sz="2800" dirty="0">
                <a:ea typeface="华文细黑" pitchFamily="2" charset="-122"/>
              </a:rPr>
              <a:t>接政治活动，信仰马克思主义</a:t>
            </a:r>
            <a:endParaRPr lang="zh-CN" altLang="en-US" sz="2800" dirty="0">
              <a:ea typeface="华文细黑" pitchFamily="2" charset="-122"/>
            </a:endParaRPr>
          </a:p>
        </p:txBody>
      </p:sp>
      <p:sp>
        <p:nvSpPr>
          <p:cNvPr id="8" name="矩形 7"/>
          <p:cNvSpPr/>
          <p:nvPr/>
        </p:nvSpPr>
        <p:spPr>
          <a:xfrm>
            <a:off x="8460034" y="822528"/>
            <a:ext cx="2135498" cy="1597104"/>
          </a:xfrm>
          <a:prstGeom prst="rect">
            <a:avLst/>
          </a:prstGeom>
        </p:spPr>
        <p:txBody>
          <a:bodyPr>
            <a:spAutoFit/>
          </a:bodyPr>
          <a:lstStyle/>
          <a:p>
            <a:pPr>
              <a:lnSpc>
                <a:spcPct val="120000"/>
              </a:lnSpc>
            </a:pPr>
            <a:r>
              <a:rPr lang="zh-CN" altLang="en-US" sz="2800" dirty="0">
                <a:ea typeface="华文细黑" pitchFamily="2" charset="-122"/>
              </a:rPr>
              <a:t>骨子中的</a:t>
            </a:r>
            <a:endParaRPr lang="zh-CN" altLang="en-US" sz="2800" dirty="0">
              <a:ea typeface="华文细黑" pitchFamily="2" charset="-122"/>
            </a:endParaRPr>
          </a:p>
          <a:p>
            <a:pPr>
              <a:lnSpc>
                <a:spcPct val="120000"/>
              </a:lnSpc>
            </a:pPr>
            <a:r>
              <a:rPr lang="zh-CN" altLang="en-US" sz="2800" dirty="0">
                <a:ea typeface="华文细黑" pitchFamily="2" charset="-122"/>
              </a:rPr>
              <a:t>叛逆精神，</a:t>
            </a:r>
            <a:endParaRPr lang="zh-CN" altLang="en-US" sz="2800" dirty="0">
              <a:ea typeface="华文细黑" pitchFamily="2" charset="-122"/>
            </a:endParaRPr>
          </a:p>
          <a:p>
            <a:pPr>
              <a:lnSpc>
                <a:spcPct val="120000"/>
              </a:lnSpc>
            </a:pPr>
            <a:r>
              <a:rPr lang="zh-CN" altLang="en-US" sz="2800" dirty="0">
                <a:ea typeface="华文细黑" pitchFamily="2" charset="-122"/>
              </a:rPr>
              <a:t>救国责任感</a:t>
            </a:r>
            <a:endParaRPr lang="zh-CN" altLang="en-US" sz="2800" dirty="0">
              <a:ea typeface="华文细黑" pitchFamily="2" charset="-122"/>
            </a:endParaRPr>
          </a:p>
        </p:txBody>
      </p:sp>
      <p:sp>
        <p:nvSpPr>
          <p:cNvPr id="9" name="矩形 8"/>
          <p:cNvSpPr/>
          <p:nvPr/>
        </p:nvSpPr>
        <p:spPr>
          <a:xfrm>
            <a:off x="9300888" y="3797309"/>
            <a:ext cx="2031852" cy="2114169"/>
          </a:xfrm>
          <a:prstGeom prst="rect">
            <a:avLst/>
          </a:prstGeom>
        </p:spPr>
        <p:txBody>
          <a:bodyPr>
            <a:spAutoFit/>
          </a:bodyPr>
          <a:lstStyle/>
          <a:p>
            <a:pPr>
              <a:lnSpc>
                <a:spcPct val="120000"/>
              </a:lnSpc>
            </a:pPr>
            <a:r>
              <a:rPr lang="zh-CN" altLang="en-US" sz="2800" dirty="0">
                <a:ea typeface="华文细黑" pitchFamily="2" charset="-122"/>
              </a:rPr>
              <a:t>在读书实践</a:t>
            </a:r>
            <a:endParaRPr lang="zh-CN" altLang="en-US" sz="2800" dirty="0">
              <a:ea typeface="华文细黑" pitchFamily="2" charset="-122"/>
            </a:endParaRPr>
          </a:p>
          <a:p>
            <a:pPr>
              <a:lnSpc>
                <a:spcPct val="120000"/>
              </a:lnSpc>
            </a:pPr>
            <a:r>
              <a:rPr lang="zh-CN" altLang="en-US" sz="2800" dirty="0">
                <a:ea typeface="华文细黑" pitchFamily="2" charset="-122"/>
              </a:rPr>
              <a:t>中思想逐渐</a:t>
            </a:r>
            <a:endParaRPr lang="zh-CN" altLang="en-US" sz="2800" dirty="0">
              <a:ea typeface="华文细黑" pitchFamily="2" charset="-122"/>
            </a:endParaRPr>
          </a:p>
          <a:p>
            <a:pPr>
              <a:lnSpc>
                <a:spcPct val="120000"/>
              </a:lnSpc>
            </a:pPr>
            <a:r>
              <a:rPr lang="zh-CN" altLang="en-US" sz="2800" dirty="0">
                <a:ea typeface="华文细黑" pitchFamily="2" charset="-122"/>
              </a:rPr>
              <a:t>成熟，政治</a:t>
            </a:r>
            <a:endParaRPr lang="zh-CN" altLang="en-US" sz="2800" dirty="0">
              <a:ea typeface="华文细黑" pitchFamily="2" charset="-122"/>
            </a:endParaRPr>
          </a:p>
          <a:p>
            <a:pPr>
              <a:lnSpc>
                <a:spcPct val="120000"/>
              </a:lnSpc>
            </a:pPr>
            <a:r>
              <a:rPr lang="zh-CN" altLang="en-US" sz="2800" dirty="0">
                <a:ea typeface="华文细黑" pitchFamily="2" charset="-122"/>
              </a:rPr>
              <a:t>观形成</a:t>
            </a:r>
            <a:endParaRPr lang="zh-CN" altLang="en-US" sz="2800" dirty="0">
              <a:ea typeface="华文细黑" pitchFamily="2" charset="-122"/>
            </a:endParaRPr>
          </a:p>
        </p:txBody>
      </p:sp>
      <p:sp>
        <p:nvSpPr>
          <p:cNvPr id="10" name="矩形 9"/>
          <p:cNvSpPr/>
          <p:nvPr/>
        </p:nvSpPr>
        <p:spPr>
          <a:xfrm>
            <a:off x="3112392" y="1329987"/>
            <a:ext cx="902811" cy="562975"/>
          </a:xfrm>
          <a:prstGeom prst="rect">
            <a:avLst/>
          </a:prstGeom>
        </p:spPr>
        <p:txBody>
          <a:bodyPr wrap="none">
            <a:spAutoFit/>
          </a:bodyPr>
          <a:lstStyle/>
          <a:p>
            <a:pPr>
              <a:lnSpc>
                <a:spcPct val="120000"/>
              </a:lnSpc>
            </a:pPr>
            <a:r>
              <a:rPr lang="zh-CN" altLang="en-US" sz="2800" dirty="0">
                <a:ea typeface="华文细黑" pitchFamily="2" charset="-122"/>
              </a:rPr>
              <a:t>少年</a:t>
            </a:r>
            <a:endParaRPr lang="zh-CN" altLang="en-US" sz="2800" dirty="0">
              <a:ea typeface="华文细黑" pitchFamily="2" charset="-122"/>
            </a:endParaRPr>
          </a:p>
        </p:txBody>
      </p:sp>
      <p:sp>
        <p:nvSpPr>
          <p:cNvPr id="11" name="矩形 10"/>
          <p:cNvSpPr/>
          <p:nvPr/>
        </p:nvSpPr>
        <p:spPr>
          <a:xfrm>
            <a:off x="3112392" y="4573911"/>
            <a:ext cx="902811" cy="562975"/>
          </a:xfrm>
          <a:prstGeom prst="rect">
            <a:avLst/>
          </a:prstGeom>
        </p:spPr>
        <p:txBody>
          <a:bodyPr wrap="none">
            <a:spAutoFit/>
          </a:bodyPr>
          <a:lstStyle/>
          <a:p>
            <a:pPr>
              <a:lnSpc>
                <a:spcPct val="120000"/>
              </a:lnSpc>
            </a:pPr>
            <a:r>
              <a:rPr lang="zh-CN" altLang="en-US" sz="2800" dirty="0">
                <a:ea typeface="华文细黑" pitchFamily="2" charset="-122"/>
              </a:rPr>
              <a:t>青年</a:t>
            </a:r>
            <a:endParaRPr lang="zh-CN" altLang="en-US" sz="2800" dirty="0">
              <a:ea typeface="华文细黑" pitchFamily="2" charset="-122"/>
            </a:endParaRPr>
          </a:p>
        </p:txBody>
      </p:sp>
      <p:sp>
        <p:nvSpPr>
          <p:cNvPr id="12" name="左大括号 11"/>
          <p:cNvSpPr/>
          <p:nvPr/>
        </p:nvSpPr>
        <p:spPr>
          <a:xfrm>
            <a:off x="2422798" y="653322"/>
            <a:ext cx="432048" cy="608884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3886404" y="634290"/>
            <a:ext cx="432048" cy="194009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左大括号 16"/>
          <p:cNvSpPr/>
          <p:nvPr/>
        </p:nvSpPr>
        <p:spPr>
          <a:xfrm>
            <a:off x="3886404" y="3048317"/>
            <a:ext cx="432048" cy="36123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左大括号 17"/>
          <p:cNvSpPr/>
          <p:nvPr/>
        </p:nvSpPr>
        <p:spPr>
          <a:xfrm flipH="1">
            <a:off x="8027986" y="634290"/>
            <a:ext cx="432048" cy="194009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左大括号 18"/>
          <p:cNvSpPr/>
          <p:nvPr/>
        </p:nvSpPr>
        <p:spPr>
          <a:xfrm flipH="1">
            <a:off x="8844457" y="3048317"/>
            <a:ext cx="432048" cy="36123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458416"/>
            <a:ext cx="11478502" cy="3272154"/>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2.</a:t>
            </a:r>
            <a:r>
              <a:rPr lang="zh-CN" altLang="zh-CN" sz="2800" b="1" kern="100" dirty="0">
                <a:solidFill>
                  <a:srgbClr val="C00000"/>
                </a:solidFill>
                <a:latin typeface="Times New Roman" panose="02020603050405020304"/>
                <a:ea typeface="华文细黑"/>
                <a:cs typeface="Courier New" panose="02070309020205020404"/>
              </a:rPr>
              <a:t>明确主旨</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文选取伟人青少年时期的成长历程，如实地记叙了毛泽东性格的叛逆性，按时间顺序叙述毛泽东不辍深入的读书、实践活动，讲述他由一个有着反抗精神的孩童靠着执着的精神，不断地学习尝试，思想上逐渐成熟，一步步成长为坚定的马克思主义者的经历。</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23734" y="1177454"/>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6" name="矩形 5"/>
          <p:cNvSpPr/>
          <p:nvPr/>
        </p:nvSpPr>
        <p:spPr>
          <a:xfrm>
            <a:off x="339000" y="323925"/>
            <a:ext cx="11478502" cy="1333161"/>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3.</a:t>
            </a:r>
            <a:r>
              <a:rPr lang="zh-CN" altLang="zh-CN" sz="2800" b="1" kern="100" dirty="0">
                <a:solidFill>
                  <a:srgbClr val="C00000"/>
                </a:solidFill>
                <a:latin typeface="Times New Roman" panose="02020603050405020304"/>
                <a:ea typeface="华文细黑"/>
                <a:cs typeface="Courier New" panose="02070309020205020404"/>
              </a:rPr>
              <a:t>初读感知</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纵观全文，可以看出少年毛泽东是一个怎样的人？</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378216" y="1811710"/>
            <a:ext cx="11500473"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少年毛泽东是一个志向远大、刻苦修身、勤奋读书、独立思考、有独立见解的人</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animBg="1"/>
      <p:bldP spid="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65498"/>
            <a:ext cx="11478502"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从文中不难看出，毛泽东最终成长为人民领袖，仿佛骨子里天生就有一种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叛逆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的性格，从文中找出他对旧的观念和制度的反叛的典型事例，这些典例事例对毛泽东的思想各产生了什么影响？</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填表完成</a:t>
            </a:r>
            <a:r>
              <a:rPr lang="en-US" altLang="zh-CN" sz="2800" kern="100" dirty="0">
                <a:latin typeface="Times New Roman" panose="02020603050405020304"/>
                <a:ea typeface="华文细黑"/>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课堂互动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0754708" y="2243758"/>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graphicFrame>
        <p:nvGraphicFramePr>
          <p:cNvPr id="11" name="表格 10"/>
          <p:cNvGraphicFramePr>
            <a:graphicFrameLocks noGrp="1"/>
          </p:cNvGraphicFramePr>
          <p:nvPr/>
        </p:nvGraphicFramePr>
        <p:xfrm>
          <a:off x="550590" y="2997746"/>
          <a:ext cx="10945216" cy="3200400"/>
        </p:xfrm>
        <a:graphic>
          <a:graphicData uri="http://schemas.openxmlformats.org/drawingml/2006/table">
            <a:tbl>
              <a:tblPr/>
              <a:tblGrid>
                <a:gridCol w="4702312"/>
                <a:gridCol w="6242904"/>
              </a:tblGrid>
              <a:tr h="164360">
                <a:tc>
                  <a:txBody>
                    <a:bodyPr/>
                    <a:lstStyle/>
                    <a:p>
                      <a:pPr indent="79375"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事　件</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ctr">
                        <a:lnSpc>
                          <a:spcPct val="150000"/>
                        </a:lnSpc>
                        <a:spcAft>
                          <a:spcPts val="0"/>
                        </a:spcAft>
                      </a:pPr>
                      <a:r>
                        <a:rPr lang="zh-CN" sz="2800" kern="100" baseline="0">
                          <a:effectLst/>
                          <a:latin typeface="Times New Roman" panose="02020603050405020304"/>
                          <a:ea typeface="华文细黑"/>
                          <a:cs typeface="Times New Roman" panose="02020603050405020304"/>
                        </a:rPr>
                        <a:t>影　响</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1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(1)</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罢课</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事件</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a:effectLst/>
                          <a:latin typeface="Times New Roman" panose="02020603050405020304"/>
                          <a:ea typeface="华文细黑"/>
                          <a:cs typeface="Times New Roman" panose="02020603050405020304"/>
                        </a:rPr>
                        <a:t>反抗有好效果</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1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(2)</a:t>
                      </a:r>
                      <a:r>
                        <a:rPr lang="zh-CN" sz="2800" kern="100" baseline="0" dirty="0">
                          <a:effectLst/>
                          <a:latin typeface="Times New Roman" panose="02020603050405020304"/>
                          <a:ea typeface="华文细黑"/>
                          <a:cs typeface="Times New Roman" panose="02020603050405020304"/>
                        </a:rPr>
                        <a:t>和父亲辩论</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en-US" sz="2800" kern="100" baseline="0">
                          <a:effectLst/>
                          <a:latin typeface="Times New Roman" panose="02020603050405020304"/>
                          <a:ea typeface="华文细黑"/>
                          <a:cs typeface="Courier New" panose="02070309020205020404"/>
                        </a:rPr>
                        <a:t> </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1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(3)</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跳塘</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事件</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a:effectLst/>
                          <a:latin typeface="Times New Roman" panose="02020603050405020304"/>
                          <a:ea typeface="华文细黑"/>
                          <a:cs typeface="Times New Roman" panose="02020603050405020304"/>
                        </a:rPr>
                        <a:t>公开反抗效果好</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1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(4)</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走上外出求学路</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 name="矩形 12"/>
          <p:cNvSpPr/>
          <p:nvPr/>
        </p:nvSpPr>
        <p:spPr>
          <a:xfrm>
            <a:off x="5301213" y="4346734"/>
            <a:ext cx="198002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读书好处多</a:t>
            </a:r>
            <a:endParaRPr lang="zh-CN" altLang="en-US" sz="2800" dirty="0">
              <a:solidFill>
                <a:srgbClr val="C00000"/>
              </a:solidFill>
            </a:endParaRPr>
          </a:p>
        </p:txBody>
      </p:sp>
      <p:sp>
        <p:nvSpPr>
          <p:cNvPr id="14" name="矩形 13"/>
          <p:cNvSpPr/>
          <p:nvPr/>
        </p:nvSpPr>
        <p:spPr>
          <a:xfrm>
            <a:off x="1088554" y="5618609"/>
            <a:ext cx="305724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与父争执脱离家庭</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3" grpId="0"/>
      <p:bldP spid="13" grpId="1"/>
      <p:bldP spid="14" grpId="0"/>
      <p:bldP spid="1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78582" y="189434"/>
          <a:ext cx="11377264" cy="5120640"/>
        </p:xfrm>
        <a:graphic>
          <a:graphicData uri="http://schemas.openxmlformats.org/drawingml/2006/table">
            <a:tbl>
              <a:tblPr/>
              <a:tblGrid>
                <a:gridCol w="5544616"/>
                <a:gridCol w="5832648"/>
              </a:tblGrid>
              <a:tr h="49307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(5)</a:t>
                      </a:r>
                      <a:r>
                        <a:rPr lang="zh-CN" sz="2800" kern="100" baseline="0" dirty="0">
                          <a:effectLst/>
                          <a:latin typeface="Times New Roman" panose="02020603050405020304"/>
                          <a:ea typeface="华文细黑"/>
                          <a:cs typeface="Times New Roman" panose="02020603050405020304"/>
                        </a:rPr>
                        <a:t>同情</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叛徒</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钦慕</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激进</a:t>
                      </a:r>
                      <a:r>
                        <a:rPr lang="en-US" sz="2800" kern="100" baseline="0" dirty="0" smtClean="0">
                          <a:effectLst/>
                          <a:latin typeface="宋体" panose="02010600030101010101" pitchFamily="2" charset="-122"/>
                          <a:ea typeface="华文细黑"/>
                          <a:cs typeface="Times New Roman" panose="02020603050405020304"/>
                        </a:rPr>
                        <a:t>”</a:t>
                      </a:r>
                      <a:r>
                        <a:rPr lang="zh-CN" sz="2800" kern="100" baseline="0" dirty="0" smtClean="0">
                          <a:effectLst/>
                          <a:latin typeface="Times New Roman" panose="02020603050405020304"/>
                          <a:ea typeface="华文细黑"/>
                          <a:cs typeface="Times New Roman" panose="02020603050405020304"/>
                        </a:rPr>
                        <a:t>教员</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en-US" sz="2800" kern="100" baseline="0">
                          <a:effectLst/>
                          <a:latin typeface="Times New Roman" panose="02020603050405020304"/>
                          <a:ea typeface="华文细黑"/>
                          <a:cs typeface="Courier New" panose="02070309020205020404"/>
                        </a:rPr>
                        <a:t> </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1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(6)</a:t>
                      </a:r>
                      <a:r>
                        <a:rPr lang="zh-CN" sz="2800" kern="100" baseline="0" dirty="0">
                          <a:effectLst/>
                          <a:latin typeface="Times New Roman" panose="02020603050405020304"/>
                          <a:ea typeface="华文细黑"/>
                          <a:cs typeface="Times New Roman" panose="02020603050405020304"/>
                        </a:rPr>
                        <a:t>违父志考进激进学校</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a:effectLst/>
                          <a:latin typeface="Times New Roman" panose="02020603050405020304"/>
                          <a:ea typeface="华文细黑"/>
                          <a:cs typeface="Times New Roman" panose="02020603050405020304"/>
                        </a:rPr>
                        <a:t>第一次远离家乡</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040">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(7)</a:t>
                      </a:r>
                      <a:r>
                        <a:rPr lang="zh-CN" sz="2800" kern="100" baseline="0" dirty="0">
                          <a:effectLst/>
                          <a:latin typeface="Times New Roman" panose="02020603050405020304"/>
                          <a:ea typeface="华文细黑"/>
                          <a:cs typeface="Times New Roman" panose="02020603050405020304"/>
                        </a:rPr>
                        <a:t>剪辫事件</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a:effectLst/>
                          <a:latin typeface="Times New Roman" panose="02020603050405020304"/>
                          <a:ea typeface="华文细黑"/>
                          <a:cs typeface="Times New Roman" panose="02020603050405020304"/>
                        </a:rPr>
                        <a:t>政治观念改变人</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1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(8)</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a:effectLst/>
                          <a:latin typeface="Times New Roman" panose="02020603050405020304"/>
                          <a:ea typeface="华文细黑"/>
                          <a:cs typeface="Times New Roman" panose="02020603050405020304"/>
                        </a:rPr>
                        <a:t>学生军不如革命军</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307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(9)</a:t>
                      </a:r>
                      <a:r>
                        <a:rPr lang="zh-CN" sz="2800" kern="100" baseline="0" dirty="0">
                          <a:effectLst/>
                          <a:latin typeface="Times New Roman" panose="02020603050405020304"/>
                          <a:ea typeface="华文细黑"/>
                          <a:cs typeface="Times New Roman" panose="02020603050405020304"/>
                        </a:rPr>
                        <a:t>不圆房和嫖妓青年绝交</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只谈天下事</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871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(10)</a:t>
                      </a:r>
                      <a:r>
                        <a:rPr lang="zh-CN" sz="2800" kern="100" baseline="0" dirty="0">
                          <a:effectLst/>
                          <a:latin typeface="Times New Roman" panose="02020603050405020304"/>
                          <a:ea typeface="华文细黑"/>
                          <a:cs typeface="Times New Roman" panose="02020603050405020304"/>
                        </a:rPr>
                        <a:t>反对驱逐张敬尧</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en-US" sz="2800" kern="100" baseline="0">
                          <a:effectLst/>
                          <a:latin typeface="Times New Roman" panose="02020603050405020304"/>
                          <a:ea typeface="华文细黑"/>
                          <a:cs typeface="Courier New" panose="02070309020205020404"/>
                        </a:rPr>
                        <a:t> </a:t>
                      </a:r>
                      <a:endParaRPr lang="zh-CN" sz="2800" kern="100" baseline="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307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(11)</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更加认识到政治团体的强大力量</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3079">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(12)</a:t>
                      </a:r>
                      <a:r>
                        <a:rPr lang="zh-CN" sz="2800" kern="100" baseline="0" dirty="0">
                          <a:effectLst/>
                          <a:latin typeface="Times New Roman" panose="02020603050405020304"/>
                          <a:ea typeface="华文细黑"/>
                          <a:cs typeface="Times New Roman" panose="02020603050405020304"/>
                        </a:rPr>
                        <a:t>组织工人革命</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第一次领导工人阶级，走上革命道路</a:t>
                      </a:r>
                      <a:endParaRPr lang="zh-CN" sz="2800" kern="100" baseline="0" dirty="0">
                        <a:effectLst/>
                        <a:latin typeface="宋体" panose="02010600030101010101" pitchFamily="2" charset="-122"/>
                        <a:cs typeface="Courier New" panose="02070309020205020404"/>
                      </a:endParaRPr>
                    </a:p>
                  </a:txBody>
                  <a:tcPr marL="16727" marR="167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TextBox 3"/>
          <p:cNvSpPr txBox="1"/>
          <p:nvPr/>
        </p:nvSpPr>
        <p:spPr>
          <a:xfrm>
            <a:off x="469057" y="5518026"/>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3" name="矩形 2"/>
          <p:cNvSpPr/>
          <p:nvPr/>
        </p:nvSpPr>
        <p:spPr>
          <a:xfrm>
            <a:off x="6016108" y="290930"/>
            <a:ext cx="3775393"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是求学才有这样的认识</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1018833" y="2186494"/>
            <a:ext cx="1980029"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加入革命军</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6" name="矩形 5"/>
          <p:cNvSpPr/>
          <p:nvPr/>
        </p:nvSpPr>
        <p:spPr>
          <a:xfrm>
            <a:off x="6069066" y="3482752"/>
            <a:ext cx="5570756"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认识到学生运动和团体的强大力量</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1145704" y="4106327"/>
            <a:ext cx="3775393"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在北平组织反军阀运动</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p:bldP spid="3" grpId="1"/>
      <p:bldP spid="5" grpId="0"/>
      <p:bldP spid="5" grpId="1"/>
      <p:bldP spid="6" grpId="0"/>
      <p:bldP spid="6" grpId="1"/>
      <p:bldP spid="7"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9000" y="765498"/>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请结合文本中的相关内容，简要分析毛泽东这一人物形象的思想特征。</a:t>
            </a:r>
            <a:endParaRPr lang="zh-CN" altLang="zh-CN" sz="1050" kern="100" dirty="0">
              <a:effectLst/>
              <a:latin typeface="宋体" panose="02010600030101010101" pitchFamily="2" charset="-122"/>
              <a:cs typeface="Courier New" panose="02070309020205020404"/>
            </a:endParaRPr>
          </a:p>
        </p:txBody>
      </p:sp>
      <p:sp>
        <p:nvSpPr>
          <p:cNvPr id="15" name="TextBox 14">
            <a:hlinkClick r:id="rId1" action="ppaction://hlinksldjump"/>
          </p:cNvPr>
          <p:cNvSpPr txBox="1"/>
          <p:nvPr/>
        </p:nvSpPr>
        <p:spPr>
          <a:xfrm>
            <a:off x="497632" y="1548061"/>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39000" y="133838"/>
            <a:ext cx="11386607" cy="6494564"/>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5" name="矩形 4"/>
          <p:cNvSpPr/>
          <p:nvPr/>
        </p:nvSpPr>
        <p:spPr>
          <a:xfrm>
            <a:off x="472192" y="136476"/>
            <a:ext cx="11187735"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幽默风趣。如在谈及家庭内部矛盾时，毛泽东用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执政党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反对党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这样的政治术语来表示。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具有鲜明的叛逆性格。如文中有多处对少年毛泽东为争取家庭中的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而和父亲抗争的叙写。</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实事求是。如毛泽东在交谈中对自己当年替两个朋友作论文一事直言不讳。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对真理的执着追求和不懈的探索精神。毛泽东早在青少年时期就不囿于传统思想和习惯势力的束缚，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读万卷书，行万里路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，如饥似渴地追求真理，当他完成世界观的转变，成为马克思主义者后，就一直为追求真理而奋斗</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39000" y="495837"/>
            <a:ext cx="11386607" cy="4662149"/>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5" name="矩形 4"/>
          <p:cNvSpPr/>
          <p:nvPr/>
        </p:nvSpPr>
        <p:spPr>
          <a:xfrm>
            <a:off x="472192" y="431050"/>
            <a:ext cx="11187735" cy="4564815"/>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(5)</a:t>
            </a:r>
            <a:r>
              <a:rPr lang="zh-CN" altLang="zh-CN" sz="2800" kern="100" dirty="0">
                <a:solidFill>
                  <a:prstClr val="black"/>
                </a:solidFill>
                <a:latin typeface="Times New Roman" panose="02020603050405020304"/>
                <a:ea typeface="华文细黑"/>
                <a:cs typeface="Times New Roman" panose="02020603050405020304"/>
              </a:rPr>
              <a:t>强烈的忧国忧民意识和坚定的革命责任感。毛泽东在青年时期就深受顾炎武</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国家兴亡，匹夫有责</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的影响，他</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身无半文，心系天下</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，发起</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新民学会</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，立志救国救民。不久，投身参与了创建中国共产党这一</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开天辟地的大事变</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(6)</a:t>
            </a:r>
            <a:r>
              <a:rPr lang="zh-CN" altLang="zh-CN" sz="2800" kern="100" dirty="0">
                <a:solidFill>
                  <a:prstClr val="black"/>
                </a:solidFill>
                <a:latin typeface="Times New Roman" panose="02020603050405020304"/>
                <a:ea typeface="华文细黑"/>
                <a:cs typeface="Times New Roman" panose="02020603050405020304"/>
              </a:rPr>
              <a:t>有远大的抱负和百折不挠的奋斗精神。他创建革命团体，成立文化书社，反对张敬尧，反对军阀，组织工人运动，并最终成为一个坚定的马克思主义者。</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6625" y="2142905"/>
            <a:ext cx="11386607" cy="2793563"/>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6" name="矩形 5"/>
          <p:cNvSpPr/>
          <p:nvPr/>
        </p:nvSpPr>
        <p:spPr>
          <a:xfrm>
            <a:off x="339000" y="765498"/>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毛泽东在叙述自己的人生经历时，并不是面面俱到、杂乱无章，而是有明显的线索的，请问是什么线索？</a:t>
            </a:r>
            <a:endParaRPr lang="zh-CN" altLang="zh-CN" sz="1050" kern="100" dirty="0">
              <a:effectLst/>
              <a:latin typeface="宋体" panose="02010600030101010101" pitchFamily="2" charset="-122"/>
              <a:cs typeface="Courier New" panose="02070309020205020404"/>
            </a:endParaRPr>
          </a:p>
        </p:txBody>
      </p:sp>
      <p:sp>
        <p:nvSpPr>
          <p:cNvPr id="5" name="TextBox 4"/>
          <p:cNvSpPr txBox="1"/>
          <p:nvPr/>
        </p:nvSpPr>
        <p:spPr>
          <a:xfrm>
            <a:off x="6053969" y="1611747"/>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7" name="矩形 6"/>
          <p:cNvSpPr/>
          <p:nvPr/>
        </p:nvSpPr>
        <p:spPr>
          <a:xfrm>
            <a:off x="378153" y="2162225"/>
            <a:ext cx="11299612" cy="26265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传主在叙述自己的人生历程时，是按照如下两条线索进行的：一是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反抗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性格的发展，一是自己不断读书、学习的人生历程。反抗性格引导他去阅读更多的书籍，去见识更广阔的世面，并最终导致他思想的转变。也就是说，本文是</a:t>
            </a:r>
            <a:r>
              <a:rPr lang="zh-CN" altLang="zh-CN" sz="2800" kern="100" dirty="0" smtClean="0">
                <a:latin typeface="Times New Roman" panose="02020603050405020304"/>
                <a:ea typeface="华文细黑"/>
                <a:cs typeface="Times New Roman" panose="02020603050405020304"/>
              </a:rPr>
              <a:t>按照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反抗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学习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的双线结构来安排文章结构的</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5851"/>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4000" dirty="0">
              <a:solidFill>
                <a:schemeClr val="bg1"/>
              </a:solidFill>
              <a:latin typeface="Times New Roman" panose="02020603050405020304" pitchFamily="18" charset="0"/>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764458"/>
            <a:ext cx="11478502"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理解下列句子的含意。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自那时候起，他对于菩萨比较恭敬起来，有时也偶然烧香，但是当我在另一个意义上堕落的程度增高时，这位老人并不管它，只有在困难的时候才向神祷告。</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339000" y="3564871"/>
            <a:ext cx="11386607" cy="623761"/>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7" name="TextBox 6"/>
          <p:cNvSpPr txBox="1"/>
          <p:nvPr/>
        </p:nvSpPr>
        <p:spPr>
          <a:xfrm>
            <a:off x="3236132" y="288230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472192" y="3501802"/>
            <a:ext cx="11187735"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对父亲因老虎神秘逃去而对菩萨毕恭毕敬的举动进行了委婉的嘲讽。</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animBg="1"/>
      <p:bldP spid="6" grpId="1" animBg="1"/>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2229969"/>
            <a:ext cx="11386607" cy="623761"/>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7" name="矩形 6"/>
          <p:cNvSpPr/>
          <p:nvPr/>
        </p:nvSpPr>
        <p:spPr>
          <a:xfrm>
            <a:off x="339000" y="765498"/>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我代两个朋友作了论文，自己作了一篇，结果一齐录取</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实际上，是我被录取了三次。</a:t>
            </a:r>
            <a:endParaRPr lang="zh-CN" altLang="zh-CN" sz="1050" kern="100" dirty="0">
              <a:effectLst/>
              <a:latin typeface="宋体" panose="02010600030101010101" pitchFamily="2" charset="-122"/>
              <a:cs typeface="Courier New" panose="02070309020205020404"/>
            </a:endParaRPr>
          </a:p>
        </p:txBody>
      </p:sp>
      <p:sp>
        <p:nvSpPr>
          <p:cNvPr id="8" name="TextBox 7"/>
          <p:cNvSpPr txBox="1"/>
          <p:nvPr/>
        </p:nvSpPr>
        <p:spPr>
          <a:xfrm>
            <a:off x="3618359" y="1576636"/>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9" name="矩形 8"/>
          <p:cNvSpPr/>
          <p:nvPr/>
        </p:nvSpPr>
        <p:spPr>
          <a:xfrm>
            <a:off x="472192" y="2166900"/>
            <a:ext cx="11187735"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反映了毛泽东实事求是的精神。</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animBg="1"/>
      <p:bldP spid="6" grpId="1" animBg="1"/>
      <p:bldP spid="9" grpId="0"/>
      <p:bldP spid="9"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756" y="2748732"/>
            <a:ext cx="11386607" cy="1977206"/>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7" name="矩形 6"/>
          <p:cNvSpPr/>
          <p:nvPr/>
        </p:nvSpPr>
        <p:spPr>
          <a:xfrm>
            <a:off x="339000" y="765498"/>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不过，在公园和故宫的宫址，我看到了北国的早春；在坚冰还盖着北海的时候，我看到了怒放的梅花；北京的树木引起了我无穷的欣赏。</a:t>
            </a:r>
            <a:endParaRPr lang="zh-CN" altLang="zh-CN" sz="1050" kern="100" dirty="0">
              <a:effectLst/>
              <a:latin typeface="宋体" panose="02010600030101010101" pitchFamily="2" charset="-122"/>
              <a:cs typeface="Courier New" panose="02070309020205020404"/>
            </a:endParaRPr>
          </a:p>
        </p:txBody>
      </p:sp>
      <p:sp>
        <p:nvSpPr>
          <p:cNvPr id="8" name="TextBox 7"/>
          <p:cNvSpPr txBox="1"/>
          <p:nvPr/>
        </p:nvSpPr>
        <p:spPr>
          <a:xfrm>
            <a:off x="478582" y="214213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9" name="矩形 8"/>
          <p:cNvSpPr/>
          <p:nvPr/>
        </p:nvSpPr>
        <p:spPr>
          <a:xfrm>
            <a:off x="455434" y="2704904"/>
            <a:ext cx="1129961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毛泽东在北京困苦的生活里有时间有情趣去捕捉并欣赏北京冬日的风景，从中我们可以看出作为一个逐渐成熟的革命青年的浪漫、乐观、大气和自信。</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animBg="1"/>
      <p:bldP spid="6" grpId="1" animBg="1"/>
      <p:bldP spid="9" grpId="0"/>
      <p:bldP spid="9"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544455"/>
            <a:ext cx="11386607" cy="3152783"/>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7" name="矩形 6"/>
          <p:cNvSpPr/>
          <p:nvPr/>
        </p:nvSpPr>
        <p:spPr>
          <a:xfrm>
            <a:off x="339000" y="765498"/>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本文题目包含哪几层含义？</a:t>
            </a:r>
            <a:endParaRPr lang="zh-CN" altLang="zh-CN" sz="1050" kern="100" dirty="0">
              <a:effectLst/>
              <a:latin typeface="宋体" panose="02010600030101010101" pitchFamily="2" charset="-122"/>
              <a:cs typeface="Courier New" panose="02070309020205020404"/>
            </a:endParaRPr>
          </a:p>
        </p:txBody>
      </p:sp>
      <p:sp>
        <p:nvSpPr>
          <p:cNvPr id="8" name="TextBox 7"/>
          <p:cNvSpPr txBox="1"/>
          <p:nvPr/>
        </p:nvSpPr>
        <p:spPr>
          <a:xfrm>
            <a:off x="4933553" y="991047"/>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9" name="矩形 8"/>
          <p:cNvSpPr/>
          <p:nvPr/>
        </p:nvSpPr>
        <p:spPr>
          <a:xfrm>
            <a:off x="387524" y="1461195"/>
            <a:ext cx="11299612" cy="32721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引用毛泽东词中的句子，显得亲切、恰当。</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文章记录了毛泽东从出生到</a:t>
            </a:r>
            <a:r>
              <a:rPr lang="en-US" altLang="zh-CN" sz="2800" kern="100" dirty="0">
                <a:latin typeface="Times New Roman" panose="02020603050405020304"/>
                <a:ea typeface="华文细黑"/>
                <a:cs typeface="Courier New" panose="02070309020205020404"/>
              </a:rPr>
              <a:t>1920</a:t>
            </a:r>
            <a:r>
              <a:rPr lang="zh-CN" altLang="zh-CN" sz="2800" kern="100" dirty="0">
                <a:latin typeface="Times New Roman" panose="02020603050405020304"/>
                <a:ea typeface="华文细黑"/>
                <a:cs typeface="Times New Roman" panose="02020603050405020304"/>
              </a:rPr>
              <a:t>年夏这二十多年不平凡的成长与革命历程，而题目恰好是对这不平凡岁月的概括。</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借毛泽东的词句抒写了毛泽东的革命情怀，表现了他坚强的毅力和百折不挠的奋斗精神。</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animBg="1"/>
      <p:bldP spid="6" grpId="1" animBg="1"/>
      <p:bldP spid="9" grpId="0"/>
      <p:bldP spid="9"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3288240"/>
            <a:ext cx="11386607" cy="3248316"/>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7" name="矩形 6"/>
          <p:cNvSpPr/>
          <p:nvPr/>
        </p:nvSpPr>
        <p:spPr>
          <a:xfrm>
            <a:off x="339000" y="549474"/>
            <a:ext cx="11478502"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本文的语言很有特色，幽默而又符合人物身份。试分析下面两个句段，体会本文风趣幽默的语言。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我家里有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两个党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，一个是父亲，是执政党，反对党由我、我的母亲和弟弟组成，有时甚至工人也在内。</a:t>
            </a:r>
            <a:endParaRPr lang="zh-CN" altLang="zh-CN" sz="1050" kern="100" dirty="0">
              <a:effectLst/>
              <a:latin typeface="宋体" panose="02010600030101010101" pitchFamily="2" charset="-122"/>
              <a:cs typeface="Courier New" panose="02070309020205020404"/>
            </a:endParaRPr>
          </a:p>
        </p:txBody>
      </p:sp>
      <p:sp>
        <p:nvSpPr>
          <p:cNvPr id="8" name="TextBox 7"/>
          <p:cNvSpPr txBox="1"/>
          <p:nvPr/>
        </p:nvSpPr>
        <p:spPr>
          <a:xfrm>
            <a:off x="6455246" y="2647231"/>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9" name="矩形 8"/>
          <p:cNvSpPr/>
          <p:nvPr/>
        </p:nvSpPr>
        <p:spPr>
          <a:xfrm>
            <a:off x="364582" y="3257203"/>
            <a:ext cx="11364854" cy="32721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通常指代表某一阶级、阶层或集团并为维护其利益而斗争的政治组织。执政党指在家中掌权的父亲，反对党指家中除父亲外所有的人。这里借用这些词形象而幽默地写出了少年毛泽东和家人结成广泛的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统一战线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，联合反抗旧势力的代表的有趣故事，而且也符合人物政治家的身份。</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animBg="1"/>
      <p:bldP spid="6" grpId="1" animBg="1"/>
      <p:bldP spid="9" grpId="0"/>
      <p:bldP spid="9"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2791358"/>
            <a:ext cx="11386607" cy="2777523"/>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7" name="矩形 6"/>
          <p:cNvSpPr/>
          <p:nvPr/>
        </p:nvSpPr>
        <p:spPr>
          <a:xfrm>
            <a:off x="339000" y="693490"/>
            <a:ext cx="11478502"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在这个情形之下，双方互相提出要求，以期停止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。我的父亲一定要我赔不是，并且要磕头赔礼。我同意如果他答应不打我，我可以屈膝一下。这样，结束了这场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战事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8" name="TextBox 7"/>
          <p:cNvSpPr txBox="1"/>
          <p:nvPr/>
        </p:nvSpPr>
        <p:spPr>
          <a:xfrm>
            <a:off x="6811094" y="2166516"/>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9" name="矩形 8"/>
          <p:cNvSpPr/>
          <p:nvPr/>
        </p:nvSpPr>
        <p:spPr>
          <a:xfrm>
            <a:off x="406728" y="2762014"/>
            <a:ext cx="11299612"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把与父亲的矛盾说成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，把整件事比喻成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战事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，这既幽默风趣又符合人物政治家的身份。这件事体现了毛泽东已经开始采取一定的策略进行反抗，与父亲交换条件，来达到自己的目的，从而获取胜利。这种策略性的反抗也反映在毛泽东后来的革命斗争中。</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animBg="1"/>
      <p:bldP spid="6" grpId="1" animBg="1"/>
      <p:bldP spid="9" grpId="0"/>
      <p:bldP spid="9"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延伸探究</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9" name="矩形 8"/>
          <p:cNvSpPr/>
          <p:nvPr/>
        </p:nvSpPr>
        <p:spPr>
          <a:xfrm>
            <a:off x="339000" y="765498"/>
            <a:ext cx="1147850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这篇伟人的自传带有明显的传主本人的特色，很多地方让人感动。我们现在应该学习伟人的哪些品质？还可以引发我们怎样的思考呢？</a:t>
            </a:r>
            <a:endParaRPr lang="zh-CN" altLang="zh-CN" sz="1050" kern="100">
              <a:effectLst/>
              <a:latin typeface="宋体" panose="02010600030101010101" pitchFamily="2" charset="-122"/>
              <a:cs typeface="Courier New" panose="02070309020205020404"/>
            </a:endParaRPr>
          </a:p>
        </p:txBody>
      </p:sp>
      <p:sp>
        <p:nvSpPr>
          <p:cNvPr id="10" name="TextBox 9">
            <a:hlinkClick r:id="rId1" action="ppaction://hlinksldjump"/>
          </p:cNvPr>
          <p:cNvSpPr txBox="1"/>
          <p:nvPr/>
        </p:nvSpPr>
        <p:spPr>
          <a:xfrm>
            <a:off x="10383974" y="160950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pic>
        <p:nvPicPr>
          <p:cNvPr id="12" name="图片 11">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39000" y="50145"/>
            <a:ext cx="11386607" cy="6652944"/>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1" name="矩形 10"/>
          <p:cNvSpPr/>
          <p:nvPr/>
        </p:nvSpPr>
        <p:spPr>
          <a:xfrm>
            <a:off x="325041" y="6833"/>
            <a:ext cx="11299612" cy="6687704"/>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首先，毛泽东具有对真理的执着追求和不懈的探索精神。毛泽东早在青少年时期就不囿于传统思想和习惯势力的束缚，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读万卷书，行万里路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，如饥似渴地追求真理，当他完成世界观的转变，成为马克思主义者后，就一直为追求真理而奋斗。</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其次，毛泽东具有强烈的忧国忧民意识和坚定的革命责任感。毛泽东在青年时期就深受顾炎武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国家兴亡，匹夫有责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的影响，他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身无半文，心系天下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，发起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新民学会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，立志救国救民。不久，投身参与了创建中国共产党这一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开天辟地的大事变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再次，毛泽东具有远大的抱负和坚韧不拔的奋斗精神。毛泽东在青年时代就豪迈地宣称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自信人生二百年，会当水击三千里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，直到古稀之年，他仍然胸怀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可上九天揽月，可下五洋捉鳖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的豪情。</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pic>
        <p:nvPicPr>
          <p:cNvPr id="12" name="图片 11">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读素材美文，积素养提技能</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748309"/>
            <a:ext cx="11478502"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勇于担当的毛泽东</a:t>
            </a:r>
            <a:endParaRPr lang="zh-CN" altLang="zh-CN" sz="2800" b="1" kern="100" dirty="0">
              <a:solidFill>
                <a:srgbClr val="C00000"/>
              </a:solidFill>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毛泽东出生在中华民族灾难深重的时期，虽然身为农家子弟，但是他却能以其与生俱来的叛逆性格反抗一切压迫，以其乐观自信的态度挑战各种艰难困苦、不断砥砺自我，以其顽强的意志和百折不挠的精神追求新知识、新思想，以其坚定的信念探索社会、改造社会，以其献身理想的使命感和坚定不移的斗争精神向一切反动势力开战，解民于倒悬，救民于水火</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素材运用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339000" y="477466"/>
            <a:ext cx="11478502" cy="769417"/>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800" b="1" kern="100" dirty="0" smtClean="0">
                <a:solidFill>
                  <a:srgbClr val="0000CC"/>
                </a:solidFill>
                <a:latin typeface="+mj-ea"/>
                <a:ea typeface="+mj-ea"/>
                <a:cs typeface="Courier New" panose="02070309020205020404"/>
              </a:rPr>
              <a:t>.</a:t>
            </a:r>
            <a:r>
              <a:rPr lang="zh-CN" altLang="zh-CN" sz="2800" b="1" kern="100" dirty="0" smtClean="0">
                <a:solidFill>
                  <a:srgbClr val="0000CC"/>
                </a:solidFill>
                <a:latin typeface="+mj-ea"/>
                <a:ea typeface="+mj-ea"/>
                <a:cs typeface="Courier New" panose="02070309020205020404"/>
              </a:rPr>
              <a:t>课本素材</a:t>
            </a:r>
            <a:endParaRPr lang="en-US" altLang="zh-CN" sz="2800" b="1" kern="100" dirty="0">
              <a:solidFill>
                <a:srgbClr val="0000CC"/>
              </a:solidFill>
              <a:latin typeface="+mj-ea"/>
              <a:ea typeface="+mj-ea"/>
              <a:cs typeface="Courier New" panose="02070309020205020404"/>
            </a:endParaRPr>
          </a:p>
        </p:txBody>
      </p:sp>
      <p:sp>
        <p:nvSpPr>
          <p:cNvPr id="13" name="矩形 12"/>
          <p:cNvSpPr>
            <a:spLocks noChangeAspect="1"/>
          </p:cNvSpPr>
          <p:nvPr/>
        </p:nvSpPr>
        <p:spPr>
          <a:xfrm>
            <a:off x="507613" y="131474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点击素材</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420316"/>
            <a:ext cx="1144927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一、音正形准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语言知识积累</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62558" y="1053529"/>
            <a:ext cx="11449272"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给下列</a:t>
            </a:r>
            <a:r>
              <a:rPr lang="zh-CN" altLang="zh-CN" sz="2800" b="1" kern="100" dirty="0" smtClean="0">
                <a:latin typeface="Times New Roman" panose="02020603050405020304"/>
                <a:ea typeface="华文细黑"/>
                <a:cs typeface="Times New Roman" panose="02020603050405020304"/>
              </a:rPr>
              <a:t>加</a:t>
            </a:r>
            <a:r>
              <a:rPr lang="zh-CN" altLang="en-US" sz="2800" b="1" kern="100" dirty="0" smtClean="0">
                <a:latin typeface="Times New Roman" panose="02020603050405020304"/>
                <a:ea typeface="华文细黑"/>
                <a:cs typeface="Times New Roman" panose="02020603050405020304"/>
              </a:rPr>
              <a:t>颜色</a:t>
            </a:r>
            <a:r>
              <a:rPr lang="zh-CN" altLang="zh-CN" sz="2800" b="1" kern="100" dirty="0" smtClean="0">
                <a:latin typeface="Times New Roman" panose="02020603050405020304"/>
                <a:ea typeface="华文细黑"/>
                <a:cs typeface="Times New Roman" panose="02020603050405020304"/>
              </a:rPr>
              <a:t>的</a:t>
            </a:r>
            <a:r>
              <a:rPr lang="zh-CN" altLang="zh-CN" sz="2800" b="1" kern="100" dirty="0">
                <a:latin typeface="Times New Roman" panose="02020603050405020304"/>
                <a:ea typeface="华文细黑"/>
                <a:cs typeface="Times New Roman" panose="02020603050405020304"/>
              </a:rPr>
              <a:t>字注音</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solidFill>
                  <a:srgbClr val="0000FF"/>
                </a:solidFill>
                <a:latin typeface="Times New Roman" panose="02020603050405020304"/>
                <a:ea typeface="华文细黑"/>
                <a:cs typeface="Times New Roman" panose="02020603050405020304"/>
              </a:rPr>
              <a:t>遒</a:t>
            </a:r>
            <a:r>
              <a:rPr lang="zh-CN" altLang="zh-CN" sz="2800" kern="100" dirty="0">
                <a:latin typeface="Times New Roman" panose="02020603050405020304"/>
                <a:ea typeface="华文细黑"/>
                <a:cs typeface="Times New Roman" panose="02020603050405020304"/>
              </a:rPr>
              <a:t>劲</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宋体" panose="02010600030101010101" pitchFamily="2" charset="-122"/>
                <a:ea typeface="Times New Roman" panose="02020603050405020304"/>
                <a:cs typeface="Courier New" panose="02070309020205020404"/>
              </a:rPr>
              <a:t> </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私</a:t>
            </a:r>
            <a:r>
              <a:rPr lang="zh-CN" altLang="zh-CN" sz="2800" kern="100" dirty="0">
                <a:solidFill>
                  <a:srgbClr val="0000FF"/>
                </a:solidFill>
                <a:latin typeface="Times New Roman" panose="02020603050405020304"/>
                <a:ea typeface="华文细黑"/>
                <a:cs typeface="Times New Roman" panose="02020603050405020304"/>
              </a:rPr>
              <a:t>塾</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en-US" altLang="zh-CN" sz="2800" kern="100" dirty="0" smtClean="0">
              <a:latin typeface="宋体" panose="02010600030101010101" pitchFamily="2" charset="-122"/>
              <a:ea typeface="Times New Roman" panose="02020603050405020304"/>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solidFill>
                  <a:srgbClr val="0000FF"/>
                </a:solidFill>
                <a:latin typeface="Times New Roman" panose="02020603050405020304"/>
                <a:ea typeface="华文细黑"/>
                <a:cs typeface="Times New Roman" panose="02020603050405020304"/>
              </a:rPr>
              <a:t>岿</a:t>
            </a:r>
            <a:r>
              <a:rPr lang="zh-CN" altLang="zh-CN" sz="2800" kern="100" dirty="0">
                <a:latin typeface="Times New Roman" panose="02020603050405020304"/>
                <a:ea typeface="华文细黑"/>
                <a:cs typeface="Times New Roman" panose="02020603050405020304"/>
              </a:rPr>
              <a:t>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zh-CN" altLang="zh-CN" sz="2800" kern="100" dirty="0">
                <a:latin typeface="宋体" panose="02010600030101010101" pitchFamily="2" charset="-122"/>
                <a:ea typeface="Times New Roman" panose="02020603050405020304"/>
                <a:cs typeface="Courier New" panose="02070309020205020404"/>
              </a:rPr>
              <a:t> </a:t>
            </a:r>
            <a:r>
              <a:rPr lang="en-US" altLang="zh-CN" sz="2800" kern="100" dirty="0" smtClean="0">
                <a:latin typeface="宋体" panose="02010600030101010101" pitchFamily="2" charset="-122"/>
                <a:ea typeface="Times New Roman" panose="02020603050405020304"/>
                <a:cs typeface="Courier New" panose="02070309020205020404"/>
              </a:rPr>
              <a:t>		 </a:t>
            </a: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solidFill>
                  <a:srgbClr val="0000FF"/>
                </a:solidFill>
                <a:latin typeface="Times New Roman" panose="02020603050405020304"/>
                <a:ea typeface="华文细黑"/>
                <a:cs typeface="Times New Roman" panose="02020603050405020304"/>
              </a:rPr>
              <a:t>煽</a:t>
            </a:r>
            <a:r>
              <a:rPr lang="zh-CN" altLang="zh-CN" sz="2800" kern="100" dirty="0">
                <a:latin typeface="Times New Roman" panose="02020603050405020304"/>
                <a:ea typeface="华文细黑"/>
                <a:cs typeface="Times New Roman" panose="02020603050405020304"/>
              </a:rPr>
              <a:t>动</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solidFill>
                  <a:srgbClr val="0000FF"/>
                </a:solidFill>
                <a:latin typeface="Times New Roman" panose="02020603050405020304"/>
                <a:ea typeface="华文细黑"/>
                <a:cs typeface="Times New Roman" panose="02020603050405020304"/>
              </a:rPr>
              <a:t>韶</a:t>
            </a:r>
            <a:r>
              <a:rPr lang="zh-CN" altLang="zh-CN" sz="2800" kern="100" dirty="0">
                <a:latin typeface="Times New Roman" panose="02020603050405020304"/>
                <a:ea typeface="华文细黑"/>
                <a:cs typeface="Times New Roman" panose="02020603050405020304"/>
              </a:rPr>
              <a:t>山</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1601749" y="2488339"/>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qiú</a:t>
            </a:r>
            <a:endParaRPr lang="zh-CN" altLang="en-US" sz="2800" kern="100" dirty="0">
              <a:solidFill>
                <a:srgbClr val="C00000"/>
              </a:solidFill>
              <a:latin typeface="Times New Roman" panose="02020603050405020304"/>
              <a:ea typeface="华文细黑"/>
            </a:endParaRPr>
          </a:p>
        </p:txBody>
      </p:sp>
      <p:sp>
        <p:nvSpPr>
          <p:cNvPr id="7" name="矩形 6"/>
          <p:cNvSpPr/>
          <p:nvPr/>
        </p:nvSpPr>
        <p:spPr>
          <a:xfrm>
            <a:off x="1601749" y="3151287"/>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kuī</a:t>
            </a:r>
            <a:endParaRPr lang="zh-CN" altLang="en-US" sz="2800" kern="100" dirty="0">
              <a:solidFill>
                <a:srgbClr val="C00000"/>
              </a:solidFill>
              <a:latin typeface="Times New Roman" panose="02020603050405020304"/>
              <a:ea typeface="华文细黑"/>
            </a:endParaRPr>
          </a:p>
        </p:txBody>
      </p:sp>
      <p:sp>
        <p:nvSpPr>
          <p:cNvPr id="9" name="矩形 8"/>
          <p:cNvSpPr/>
          <p:nvPr/>
        </p:nvSpPr>
        <p:spPr>
          <a:xfrm>
            <a:off x="1476483" y="3767862"/>
            <a:ext cx="923651" cy="523220"/>
          </a:xfrm>
          <a:prstGeom prst="rect">
            <a:avLst/>
          </a:prstGeom>
        </p:spPr>
        <p:txBody>
          <a:bodyPr wrap="none">
            <a:spAutoFit/>
          </a:bodyPr>
          <a:lstStyle/>
          <a:p>
            <a:r>
              <a:rPr lang="en-US" altLang="zh-CN" sz="2800" kern="100" dirty="0" err="1" smtClean="0">
                <a:solidFill>
                  <a:srgbClr val="C00000"/>
                </a:solidFill>
                <a:latin typeface="Times New Roman" panose="02020603050405020304"/>
                <a:ea typeface="华文细黑"/>
              </a:rPr>
              <a:t>Sh</a:t>
            </a:r>
            <a:r>
              <a:rPr lang="en-US" altLang="zh-CN" sz="2800" kern="100" dirty="0" err="1" smtClean="0">
                <a:solidFill>
                  <a:srgbClr val="C00000"/>
                </a:solidFill>
                <a:latin typeface="宋体" panose="02010600030101010101" pitchFamily="2" charset="-122"/>
                <a:ea typeface="宋体" panose="02010600030101010101" pitchFamily="2" charset="-122"/>
              </a:rPr>
              <a:t>á</a:t>
            </a:r>
            <a:r>
              <a:rPr lang="en-US" altLang="zh-CN" sz="2800" kern="100" dirty="0" err="1" smtClean="0">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10" name="矩形 9"/>
          <p:cNvSpPr/>
          <p:nvPr/>
        </p:nvSpPr>
        <p:spPr>
          <a:xfrm>
            <a:off x="6637362" y="2484051"/>
            <a:ext cx="68320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shú</a:t>
            </a:r>
            <a:endParaRPr lang="zh-CN" altLang="en-US" sz="2800" kern="100" dirty="0">
              <a:solidFill>
                <a:srgbClr val="C00000"/>
              </a:solidFill>
              <a:latin typeface="Times New Roman" panose="02020603050405020304"/>
              <a:ea typeface="华文细黑"/>
            </a:endParaRPr>
          </a:p>
        </p:txBody>
      </p:sp>
      <p:sp>
        <p:nvSpPr>
          <p:cNvPr id="11" name="矩形 10"/>
          <p:cNvSpPr/>
          <p:nvPr/>
        </p:nvSpPr>
        <p:spPr>
          <a:xfrm>
            <a:off x="6558978" y="3113187"/>
            <a:ext cx="86273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sh</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n</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7" grpId="0"/>
      <p:bldP spid="7" grpId="1"/>
      <p:bldP spid="9" grpId="0"/>
      <p:bldP spid="9" grpId="1"/>
      <p:bldP spid="10" grpId="0"/>
      <p:bldP spid="10" grpId="1"/>
      <p:bldP spid="11" grpId="0"/>
      <p:bldP spid="11"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7575" y="2411235"/>
            <a:ext cx="11478502" cy="76941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运用角度</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smtClean="0">
                <a:latin typeface="+mj-ea"/>
                <a:cs typeface="Times New Roman" panose="02020603050405020304"/>
              </a:rPr>
              <a:t> </a:t>
            </a:r>
            <a:r>
              <a:rPr lang="en-US" altLang="zh-CN" sz="2800" kern="100" dirty="0" smtClean="0">
                <a:latin typeface="华文细黑"/>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理想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爱国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使命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追求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334566" y="1125538"/>
            <a:ext cx="11478502" cy="1258525"/>
          </a:xfrm>
          <a:prstGeom prst="rect">
            <a:avLst/>
          </a:prstGeom>
        </p:spPr>
        <p:txBody>
          <a:bodyPr wrap="square" lIns="121898" tIns="60948" rIns="121898" bIns="60948">
            <a:spAutoFit/>
          </a:bodyPr>
          <a:lstStyle/>
          <a:p>
            <a:pPr indent="711200" algn="just">
              <a:lnSpc>
                <a:spcPct val="140000"/>
              </a:lnSpc>
              <a:spcAft>
                <a:spcPts val="0"/>
              </a:spcAft>
            </a:pPr>
            <a:r>
              <a:rPr lang="zh-CN" altLang="zh-CN" sz="2800" kern="100" spc="100" dirty="0">
                <a:latin typeface="Times New Roman" panose="02020603050405020304"/>
                <a:ea typeface="华文细黑"/>
                <a:cs typeface="Times New Roman" panose="02020603050405020304"/>
              </a:rPr>
              <a:t>毛泽东后来能够担当起立国的重担，与他青少年时期的努力追求是密不可分的。</a:t>
            </a:r>
            <a:r>
              <a:rPr lang="en-US" altLang="zh-CN" sz="2800" kern="100" spc="100" dirty="0">
                <a:latin typeface="Times New Roman" panose="02020603050405020304"/>
                <a:ea typeface="华文细黑"/>
                <a:cs typeface="Times New Roman" panose="02020603050405020304"/>
              </a:rPr>
              <a:t> </a:t>
            </a:r>
            <a:endParaRPr lang="zh-CN" altLang="zh-CN" sz="1050" kern="100" spc="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06574" y="414983"/>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运用示例</a:t>
            </a:r>
            <a:endParaRPr lang="zh-CN" altLang="en-US" sz="2600" b="1" dirty="0">
              <a:solidFill>
                <a:schemeClr val="bg1"/>
              </a:solidFill>
              <a:latin typeface="+mj-ea"/>
              <a:ea typeface="+mj-ea"/>
              <a:cs typeface="Times New Roman" panose="02020603050405020304" pitchFamily="18" charset="0"/>
            </a:endParaRPr>
          </a:p>
        </p:txBody>
      </p:sp>
      <p:sp>
        <p:nvSpPr>
          <p:cNvPr id="5" name="矩形 4"/>
          <p:cNvSpPr/>
          <p:nvPr/>
        </p:nvSpPr>
        <p:spPr>
          <a:xfrm>
            <a:off x="339000" y="952947"/>
            <a:ext cx="11478502" cy="5940063"/>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这个人，青年时代，在长沙的橘子洲头，仰望天空，神游八极，思接万仞。面对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鹰击长空，鱼翔浅底，万类霜天竞自由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的充满生机、充满和谐的大自然，人类历史的天空倏然在脑中闪过，当年的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万户侯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已经皆成粪土，人间的不自由、不平等依旧存在，人民依旧遭受着剥削和奴役。他感慨万端，心潮激荡，发出了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问苍茫大地，谁主沉浮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的千古浩叹</a:t>
            </a:r>
            <a:r>
              <a:rPr lang="zh-CN" altLang="zh-CN" sz="2800" kern="100" dirty="0" smtClean="0">
                <a:latin typeface="Times New Roman" panose="02020603050405020304"/>
                <a:ea typeface="华文细黑"/>
                <a:cs typeface="Times New Roman" panose="02020603050405020304"/>
              </a:rPr>
              <a:t>。</a:t>
            </a:r>
            <a:endParaRPr lang="en-US" altLang="zh-CN" sz="2800" kern="100" dirty="0">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dirty="0">
                <a:solidFill>
                  <a:prstClr val="black"/>
                </a:solidFill>
                <a:latin typeface="Times New Roman" panose="02020603050405020304"/>
                <a:ea typeface="华文细黑"/>
                <a:cs typeface="Times New Roman" panose="02020603050405020304"/>
              </a:rPr>
              <a:t>也许他仰望天空时，想到了宇宙的真理法则</a:t>
            </a:r>
            <a:r>
              <a:rPr lang="en-US" altLang="zh-CN" sz="2800" kern="100" dirty="0">
                <a:solidFill>
                  <a:prstClr val="black"/>
                </a:solidFill>
                <a:latin typeface="Times New Roman" panose="02020603050405020304"/>
                <a:ea typeface="华文细黑"/>
                <a:cs typeface="Courier New" panose="02070309020205020404"/>
              </a:rPr>
              <a:t>——</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天之道，损有余而补不足</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；想到了人世间的秩序是多么不合理</a:t>
            </a:r>
            <a:r>
              <a:rPr lang="en-US" altLang="zh-CN" sz="2800" kern="100" dirty="0">
                <a:solidFill>
                  <a:prstClr val="black"/>
                </a:solidFill>
                <a:latin typeface="Times New Roman" panose="02020603050405020304"/>
                <a:ea typeface="华文细黑"/>
                <a:cs typeface="Courier New" panose="02070309020205020404"/>
              </a:rPr>
              <a:t>——</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人之道则不然，损不足以奉有余</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；想到了几千年的历史，一次又一次有人</a:t>
            </a:r>
            <a:r>
              <a:rPr lang="zh-CN" altLang="zh-CN" sz="2800" kern="100" dirty="0" smtClean="0">
                <a:solidFill>
                  <a:prstClr val="black"/>
                </a:solidFill>
                <a:latin typeface="Times New Roman" panose="02020603050405020304"/>
                <a:ea typeface="华文细黑"/>
                <a:cs typeface="Times New Roman" panose="02020603050405020304"/>
              </a:rPr>
              <a:t>揭竿而起，</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549474"/>
            <a:ext cx="11478502" cy="3354740"/>
          </a:xfrm>
          <a:prstGeom prst="rect">
            <a:avLst/>
          </a:prstGeom>
        </p:spPr>
        <p:txBody>
          <a:bodyPr wrap="square" lIns="121898" tIns="60948" rIns="121898" bIns="60948">
            <a:spAutoFit/>
          </a:bodyPr>
          <a:lstStyle/>
          <a:p>
            <a:pPr lvl="0" algn="just">
              <a:lnSpc>
                <a:spcPct val="150000"/>
              </a:lnSpc>
            </a:pPr>
            <a:r>
              <a:rPr lang="en-US" altLang="zh-CN" sz="2800" kern="100" dirty="0" smtClean="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替天行道</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，而结果无一例外，始终逃不出胜者为王败者为寇的轮回</a:t>
            </a:r>
            <a:r>
              <a:rPr lang="en-US" altLang="zh-CN" sz="2800" kern="100" dirty="0">
                <a:solidFill>
                  <a:prstClr val="black"/>
                </a:solidFill>
                <a:latin typeface="宋体" panose="02010600030101010101" pitchFamily="2" charset="-122"/>
                <a:ea typeface="华文细黑"/>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他是一个夜行者。他在人类的文明天空中，寻找那颗能指明方向的北斗星。他要去唤醒太阳，用光明驱散黑暗和赖黑暗以生的百年魔怪。</a:t>
            </a:r>
            <a:endParaRPr lang="zh-CN" altLang="zh-CN" sz="1050" kern="100" dirty="0">
              <a:solidFill>
                <a:prstClr val="black"/>
              </a:solidFill>
              <a:latin typeface="宋体" panose="02010600030101010101" pitchFamily="2" charset="-122"/>
              <a:cs typeface="Courier New" panose="02070309020205020404"/>
            </a:endParaRPr>
          </a:p>
          <a:p>
            <a:pPr lvl="0" indent="711200" algn="r">
              <a:lnSpc>
                <a:spcPct val="150000"/>
              </a:lnSpc>
            </a:pP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高考优秀作文《怀想天空</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毛泽东的天空》</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39000" y="189434"/>
            <a:ext cx="11478502" cy="691768"/>
          </a:xfrm>
          <a:prstGeom prst="rect">
            <a:avLst/>
          </a:prstGeom>
        </p:spPr>
        <p:txBody>
          <a:bodyPr wrap="square" lIns="121898" tIns="60948" rIns="121898" bIns="60948">
            <a:spAutoFit/>
          </a:bodyPr>
          <a:lstStyle/>
          <a:p>
            <a:pPr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altLang="zh-CN" sz="2800" b="1" kern="100" dirty="0">
                <a:solidFill>
                  <a:srgbClr val="0000CC"/>
                </a:solidFill>
                <a:latin typeface="+mj-ea"/>
                <a:ea typeface="+mj-ea"/>
                <a:cs typeface="Courier New" panose="02070309020205020404"/>
              </a:rPr>
              <a:t>.</a:t>
            </a:r>
            <a:r>
              <a:rPr lang="zh-CN" altLang="zh-CN" sz="2800" b="1" kern="100" dirty="0">
                <a:solidFill>
                  <a:srgbClr val="0000CC"/>
                </a:solidFill>
                <a:latin typeface="+mj-ea"/>
                <a:ea typeface="+mj-ea"/>
                <a:cs typeface="Courier New" panose="02070309020205020404"/>
              </a:rPr>
              <a:t>课</a:t>
            </a:r>
            <a:r>
              <a:rPr lang="zh-CN" altLang="en-US" sz="2800" b="1" kern="100" dirty="0">
                <a:solidFill>
                  <a:srgbClr val="0000CC"/>
                </a:solidFill>
                <a:latin typeface="+mj-ea"/>
                <a:ea typeface="+mj-ea"/>
                <a:cs typeface="Courier New" panose="02070309020205020404"/>
              </a:rPr>
              <a:t>外</a:t>
            </a:r>
            <a:r>
              <a:rPr lang="zh-CN" altLang="zh-CN" sz="2800" b="1" kern="100" dirty="0">
                <a:solidFill>
                  <a:srgbClr val="0000CC"/>
                </a:solidFill>
                <a:latin typeface="+mj-ea"/>
                <a:ea typeface="+mj-ea"/>
                <a:cs typeface="Courier New" panose="02070309020205020404"/>
              </a:rPr>
              <a:t>素材</a:t>
            </a:r>
            <a:endParaRPr lang="en-US" altLang="zh-CN" sz="2800" b="1" kern="100" dirty="0">
              <a:solidFill>
                <a:srgbClr val="0000CC"/>
              </a:solidFill>
              <a:latin typeface="+mj-ea"/>
              <a:ea typeface="+mj-ea"/>
              <a:cs typeface="Courier New" panose="02070309020205020404"/>
            </a:endParaRPr>
          </a:p>
        </p:txBody>
      </p:sp>
      <p:sp>
        <p:nvSpPr>
          <p:cNvPr id="5" name="矩形 4"/>
          <p:cNvSpPr/>
          <p:nvPr/>
        </p:nvSpPr>
        <p:spPr>
          <a:xfrm>
            <a:off x="339000" y="837506"/>
            <a:ext cx="11478502" cy="5857477"/>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雄心志四海的郎平</a:t>
            </a:r>
            <a:endParaRPr lang="zh-CN" altLang="zh-CN" sz="1050" b="1" kern="100" dirty="0">
              <a:solidFill>
                <a:srgbClr val="C00000"/>
              </a:solidFill>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Times New Roman" panose="02020603050405020304"/>
                <a:ea typeface="华文细黑"/>
                <a:cs typeface="Courier New" panose="02070309020205020404"/>
              </a:rPr>
              <a:t>1984</a:t>
            </a:r>
            <a:r>
              <a:rPr lang="zh-CN" altLang="zh-CN" sz="2800" kern="100" dirty="0">
                <a:latin typeface="Times New Roman" panose="02020603050405020304"/>
                <a:ea typeface="华文细黑"/>
                <a:cs typeface="Times New Roman" panose="02020603050405020304"/>
              </a:rPr>
              <a:t>年洛杉矶奥运会女排决赛，中美巅峰对决，身高</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米</a:t>
            </a:r>
            <a:r>
              <a:rPr lang="en-US" altLang="zh-CN" sz="2800" kern="100" dirty="0">
                <a:latin typeface="Times New Roman" panose="02020603050405020304"/>
                <a:ea typeface="华文细黑"/>
                <a:cs typeface="Courier New" panose="02070309020205020404"/>
              </a:rPr>
              <a:t>84</a:t>
            </a:r>
            <a:r>
              <a:rPr lang="zh-CN" altLang="zh-CN" sz="2800" kern="100" dirty="0">
                <a:latin typeface="Times New Roman" panose="02020603050405020304"/>
                <a:ea typeface="华文细黑"/>
                <a:cs typeface="Times New Roman" panose="02020603050405020304"/>
              </a:rPr>
              <a:t>的中国女排主攻手郎平击溃了美国女排的防线，帮助中国女排登上了冠军的宝座，赛后诞生了一个流行词</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铁榔头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铁榔头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郎平两次在中国女排最困难的时期，主动接下了中国女排主帅这个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星球上压力最大的职业</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：第一次是</a:t>
            </a:r>
            <a:r>
              <a:rPr lang="en-US" altLang="zh-CN" sz="2800" kern="100" dirty="0">
                <a:latin typeface="Times New Roman" panose="02020603050405020304"/>
                <a:ea typeface="华文细黑"/>
                <a:cs typeface="Courier New" panose="02070309020205020404"/>
              </a:rPr>
              <a:t>1995</a:t>
            </a:r>
            <a:r>
              <a:rPr lang="zh-CN" altLang="zh-CN" sz="2800" kern="100" dirty="0">
                <a:latin typeface="Times New Roman" panose="02020603050405020304"/>
                <a:ea typeface="华文细黑"/>
                <a:cs typeface="Times New Roman" panose="02020603050405020304"/>
              </a:rPr>
              <a:t>年女排生死存亡之际，她毅然归国，担任女排主帅，累倒在工作当中；第二次是</a:t>
            </a:r>
            <a:r>
              <a:rPr lang="en-US" altLang="zh-CN" sz="2800" kern="100" dirty="0">
                <a:latin typeface="Times New Roman" panose="02020603050405020304"/>
                <a:ea typeface="华文细黑"/>
                <a:cs typeface="Courier New" panose="02070309020205020404"/>
              </a:rPr>
              <a:t>2012</a:t>
            </a:r>
            <a:r>
              <a:rPr lang="zh-CN" altLang="zh-CN" sz="2800" kern="100" dirty="0">
                <a:latin typeface="Times New Roman" panose="02020603050405020304"/>
                <a:ea typeface="华文细黑"/>
                <a:cs typeface="Times New Roman" panose="02020603050405020304"/>
              </a:rPr>
              <a:t>年伦敦奥运会，中国女排被日本队淘汰，</a:t>
            </a:r>
            <a:r>
              <a:rPr lang="en-US" altLang="zh-CN" sz="2800" kern="100" dirty="0">
                <a:latin typeface="Times New Roman" panose="02020603050405020304"/>
                <a:ea typeface="华文细黑"/>
                <a:cs typeface="Courier New" panose="02070309020205020404"/>
              </a:rPr>
              <a:t>2013</a:t>
            </a:r>
            <a:r>
              <a:rPr lang="zh-CN" altLang="zh-CN" sz="2800" kern="100" dirty="0">
                <a:latin typeface="Times New Roman" panose="02020603050405020304"/>
                <a:ea typeface="华文细黑"/>
                <a:cs typeface="Times New Roman" panose="02020603050405020304"/>
              </a:rPr>
              <a:t>年同年龄队友陈招娣撒手人寰，这一系列的悲痛触动了郎平内心深处的女排情结。</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477466"/>
            <a:ext cx="11478502" cy="3918484"/>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于是她冒着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一世英名可能毁于一旦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的风险再次走马上任，仅仅一年半的时间，郎平就带领中国队于</a:t>
            </a:r>
            <a:r>
              <a:rPr lang="en-US" altLang="zh-CN" sz="2800" kern="100" dirty="0">
                <a:latin typeface="Times New Roman" panose="02020603050405020304"/>
                <a:ea typeface="华文细黑"/>
                <a:cs typeface="Courier New" panose="02070309020205020404"/>
              </a:rPr>
              <a:t>2014</a:t>
            </a:r>
            <a:r>
              <a:rPr lang="zh-CN" altLang="zh-CN" sz="2800" kern="100" dirty="0">
                <a:latin typeface="Times New Roman" panose="02020603050405020304"/>
                <a:ea typeface="华文细黑"/>
                <a:cs typeface="Times New Roman" panose="02020603050405020304"/>
              </a:rPr>
              <a:t>年时隔</a:t>
            </a:r>
            <a:r>
              <a:rPr lang="en-US" altLang="zh-CN" sz="2800" kern="100" dirty="0">
                <a:latin typeface="Times New Roman" panose="02020603050405020304"/>
                <a:ea typeface="华文细黑"/>
                <a:cs typeface="Courier New" panose="02070309020205020404"/>
              </a:rPr>
              <a:t>16</a:t>
            </a:r>
            <a:r>
              <a:rPr lang="zh-CN" altLang="zh-CN" sz="2800" kern="100" dirty="0">
                <a:latin typeface="Times New Roman" panose="02020603050405020304"/>
                <a:ea typeface="华文细黑"/>
                <a:cs typeface="Times New Roman" panose="02020603050405020304"/>
              </a:rPr>
              <a:t>年重返世锦赛决赛的舞台，最终夺得亚军，并于</a:t>
            </a:r>
            <a:r>
              <a:rPr lang="en-US" altLang="zh-CN" sz="2800" kern="100" dirty="0">
                <a:latin typeface="Times New Roman" panose="02020603050405020304"/>
                <a:ea typeface="华文细黑"/>
                <a:cs typeface="Courier New" panose="02070309020205020404"/>
              </a:rPr>
              <a:t>2015</a:t>
            </a:r>
            <a:r>
              <a:rPr lang="zh-CN" altLang="zh-CN" sz="2800" kern="100" dirty="0">
                <a:latin typeface="Times New Roman" panose="02020603050405020304"/>
                <a:ea typeface="华文细黑"/>
                <a:cs typeface="Times New Roman" panose="02020603050405020304"/>
              </a:rPr>
              <a:t>年重夺世界杯冠军。</a:t>
            </a:r>
            <a:r>
              <a:rPr lang="en-US" altLang="zh-CN" sz="2800" kern="100" dirty="0">
                <a:latin typeface="Times New Roman" panose="02020603050405020304"/>
                <a:ea typeface="华文细黑"/>
                <a:cs typeface="Courier New" panose="02070309020205020404"/>
              </a:rPr>
              <a:t>2016</a:t>
            </a:r>
            <a:r>
              <a:rPr lang="zh-CN" altLang="zh-CN" sz="2800" kern="100" dirty="0">
                <a:latin typeface="Times New Roman" panose="02020603050405020304"/>
                <a:ea typeface="华文细黑"/>
                <a:cs typeface="Times New Roman" panose="02020603050405020304"/>
              </a:rPr>
              <a:t>年，郎平带领中国女排战胜塞尔维亚女排，赢得里约奥运会冠军。</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年来，从担任主攻手时的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五连冠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到任教练率中国女排重返世界之巅，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铁榔头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似乎已经是奇迹的代名词。</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795134"/>
            <a:ext cx="11478502"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点评</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临危不乱，一锤定音，那是荡气回肠的一战！拦击困难、挫折和病痛，把拼搏精神如钉子般砸进人生。一回回倒地，一次次跃起，一记记扣杀，点染几代青春，唤醒大国梦想。因排球而生，为荣誉而战。一把铁榔头，一个大传奇！</a:t>
            </a:r>
            <a:endParaRPr lang="zh-CN"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b="1" kern="100" dirty="0" smtClean="0">
                <a:solidFill>
                  <a:srgbClr val="C00000"/>
                </a:solidFill>
                <a:latin typeface="华文细黑" pitchFamily="2" charset="-122"/>
                <a:ea typeface="华文细黑" pitchFamily="2" charset="-122"/>
                <a:cs typeface="Times New Roman" panose="02020603050405020304"/>
              </a:rPr>
              <a:t>请你思考</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smtClean="0">
                <a:latin typeface="Times New Roman" panose="02020603050405020304"/>
                <a:ea typeface="华文细黑"/>
                <a:cs typeface="Times New Roman" panose="02020603050405020304"/>
              </a:rPr>
              <a:t>　你觉得该素材能运用到哪类话题文章中？</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美文深读</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8" name="矩形 7"/>
          <p:cNvSpPr/>
          <p:nvPr/>
        </p:nvSpPr>
        <p:spPr>
          <a:xfrm>
            <a:off x="339000" y="4200771"/>
            <a:ext cx="11386607" cy="1470796"/>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9" name="矩形 8"/>
          <p:cNvSpPr/>
          <p:nvPr/>
        </p:nvSpPr>
        <p:spPr>
          <a:xfrm>
            <a:off x="339000" y="765498"/>
            <a:ext cx="11478502" cy="3354740"/>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志存高远</a:t>
            </a:r>
            <a:r>
              <a:rPr lang="zh-CN" altLang="zh-CN" sz="2800" b="1" kern="100" dirty="0">
                <a:solidFill>
                  <a:srgbClr val="C00000"/>
                </a:solidFill>
                <a:latin typeface="宋体" panose="02010600030101010101" pitchFamily="2" charset="-122"/>
                <a:ea typeface="Times New Roman" panose="02020603050405020304"/>
                <a:cs typeface="Courier New" panose="02070309020205020404"/>
              </a:rPr>
              <a:t> </a:t>
            </a:r>
            <a:r>
              <a:rPr lang="zh-CN" altLang="zh-CN" sz="2800" b="1" kern="100" dirty="0">
                <a:solidFill>
                  <a:srgbClr val="C00000"/>
                </a:solidFill>
                <a:latin typeface="Times New Roman" panose="02020603050405020304"/>
                <a:ea typeface="华文细黑"/>
                <a:cs typeface="Times New Roman" panose="02020603050405020304"/>
              </a:rPr>
              <a:t>务实进取</a:t>
            </a:r>
            <a:endParaRPr lang="zh-CN" altLang="zh-CN" sz="1050" b="1" kern="100" dirty="0">
              <a:solidFill>
                <a:srgbClr val="C00000"/>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明代大学者王守仁曾说：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志不立，如无舵之舟，无衔之马，飘荡奔逸，终亦何所底乎？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这就是说人若无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高远志向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这一引力的牵导，就可能随波逐流，无依无附，枉费生命。</a:t>
            </a:r>
            <a:r>
              <a:rPr lang="en-US" altLang="zh-CN" sz="2800" kern="100" dirty="0" smtClean="0">
                <a:latin typeface="宋体" panose="02010600030101010101" pitchFamily="2" charset="-122"/>
                <a:ea typeface="华文细黑"/>
                <a:cs typeface="Times New Roman" panose="02020603050405020304"/>
              </a:rPr>
              <a:t>①</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prstClr val="black"/>
                </a:solidFill>
                <a:latin typeface="宋体" panose="02010600030101010101" pitchFamily="2" charset="-122"/>
                <a:ea typeface="华文细黑"/>
                <a:cs typeface="Times New Roman" panose="02020603050405020304"/>
              </a:rPr>
              <a:t>①</a:t>
            </a:r>
            <a:r>
              <a:rPr lang="zh-CN" altLang="zh-CN" sz="2800" kern="100" dirty="0" smtClean="0">
                <a:latin typeface="Times New Roman" panose="02020603050405020304"/>
                <a:ea typeface="华文细黑"/>
                <a:cs typeface="Times New Roman" panose="02020603050405020304"/>
              </a:rPr>
              <a:t>本文</a:t>
            </a:r>
            <a:r>
              <a:rPr lang="zh-CN" altLang="zh-CN" sz="2800" kern="100" dirty="0">
                <a:latin typeface="Times New Roman" panose="02020603050405020304"/>
                <a:ea typeface="华文细黑"/>
                <a:cs typeface="Times New Roman" panose="02020603050405020304"/>
              </a:rPr>
              <a:t>开头有何特点</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0" name="TextBox 9"/>
          <p:cNvSpPr txBox="1"/>
          <p:nvPr/>
        </p:nvSpPr>
        <p:spPr>
          <a:xfrm>
            <a:off x="4109753" y="3520852"/>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1" name="矩形 10"/>
          <p:cNvSpPr/>
          <p:nvPr/>
        </p:nvSpPr>
        <p:spPr>
          <a:xfrm>
            <a:off x="416253" y="4170079"/>
            <a:ext cx="1129961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开篇引用名人名言，既紧扣题目，又丰富了文章内容，折射出考生深厚的文化积淀与语文功底。</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8" grpId="0" animBg="1"/>
      <p:bldP spid="8" grpId="1" animBg="1"/>
      <p:bldP spid="11" grpId="0"/>
      <p:bldP spid="11"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405458"/>
            <a:ext cx="11478502" cy="5211146"/>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志存高远，生命才彰显其存在的价值。正如冯梦龙诗云：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男儿不展凌云志，空负天生八尺躯。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远大的志向，崇高的理想，可以最大限度地挖掘、释放人的潜能，成就一番伟业。</a:t>
            </a:r>
            <a:r>
              <a:rPr lang="zh-CN" altLang="zh-CN" sz="2800" u="heavy" kern="100" dirty="0">
                <a:uFill>
                  <a:solidFill>
                    <a:srgbClr val="C00000"/>
                  </a:solidFill>
                </a:uFill>
                <a:latin typeface="Times New Roman" panose="02020603050405020304"/>
                <a:ea typeface="华文细黑"/>
                <a:cs typeface="Times New Roman" panose="02020603050405020304"/>
              </a:rPr>
              <a:t>少年周恩来立志</a:t>
            </a:r>
            <a:r>
              <a:rPr lang="en-US" altLang="zh-CN" sz="2800" u="heavy" kern="100" dirty="0">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为中华之崛起而读书</a:t>
            </a:r>
            <a:r>
              <a:rPr lang="en-US" altLang="zh-CN" sz="2800" u="heavy" kern="100" dirty="0">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；青年毛泽东怀抱</a:t>
            </a:r>
            <a:r>
              <a:rPr lang="en-US" altLang="zh-CN" sz="2800" u="heavy" kern="100" dirty="0">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改造中国与世界</a:t>
            </a:r>
            <a:r>
              <a:rPr lang="en-US" altLang="zh-CN" sz="2800" u="heavy" kern="100" dirty="0">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的凌云壮志；鲁迅弃医从文，旨在唤醒国民麻木的灵魂；袁隆平高中毕业，就确立了</a:t>
            </a:r>
            <a:r>
              <a:rPr lang="en-US" altLang="zh-CN" sz="2800" u="heavy" kern="100" dirty="0">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我唯一的选择就是成为一个农业科学家</a:t>
            </a:r>
            <a:r>
              <a:rPr lang="en-US" altLang="zh-CN" sz="2800" u="heavy" kern="100" dirty="0">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的理想。</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古往今来，无数仁人志士，无不因其宏伟的抱负、执着的理想，而指引着自己的人生航船向着壮丽的彼岸勇往直前，谱写出惊天地泣鬼神的辉煌篇章。</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9000" y="1660659"/>
            <a:ext cx="11386607" cy="1337087"/>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8" name="矩形 7"/>
          <p:cNvSpPr/>
          <p:nvPr/>
        </p:nvSpPr>
        <p:spPr>
          <a:xfrm>
            <a:off x="339000" y="765498"/>
            <a:ext cx="11478502"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prstClr val="black"/>
                </a:solidFill>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文章</a:t>
            </a:r>
            <a:r>
              <a:rPr lang="zh-CN" altLang="zh-CN" sz="2800" kern="100" dirty="0">
                <a:latin typeface="Times New Roman" panose="02020603050405020304"/>
                <a:ea typeface="华文细黑"/>
                <a:cs typeface="Times New Roman" panose="02020603050405020304"/>
              </a:rPr>
              <a:t>列举周恩来、毛泽东、鲁迅、袁隆平等例子有何作用？</a:t>
            </a:r>
            <a:endParaRPr lang="zh-CN" altLang="zh-CN" sz="1050" kern="100" dirty="0">
              <a:effectLst/>
              <a:latin typeface="宋体" panose="02010600030101010101" pitchFamily="2" charset="-122"/>
              <a:cs typeface="Courier New" panose="02070309020205020404"/>
            </a:endParaRPr>
          </a:p>
        </p:txBody>
      </p:sp>
      <p:sp>
        <p:nvSpPr>
          <p:cNvPr id="9" name="TextBox 8"/>
          <p:cNvSpPr txBox="1"/>
          <p:nvPr/>
        </p:nvSpPr>
        <p:spPr>
          <a:xfrm>
            <a:off x="9942401" y="970955"/>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0" name="矩形 9"/>
          <p:cNvSpPr/>
          <p:nvPr/>
        </p:nvSpPr>
        <p:spPr>
          <a:xfrm>
            <a:off x="378153" y="1566525"/>
            <a:ext cx="1129961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列举这些例子是从正面有力地证明了大有作为者都是志存高远者，具有极强的说服力。</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animBg="1"/>
      <p:bldP spid="7" grpId="1" animBg="1"/>
      <p:bldP spid="10" grpId="0"/>
      <p:bldP spid="10"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64752"/>
            <a:ext cx="11478502" cy="6758749"/>
          </a:xfrm>
          <a:prstGeom prst="rect">
            <a:avLst/>
          </a:prstGeom>
        </p:spPr>
        <p:txBody>
          <a:bodyPr wrap="square" lIns="121898" tIns="60948" rIns="121898" bIns="60948">
            <a:spAutoFit/>
          </a:bodyPr>
          <a:lstStyle/>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当一个生命个体把为了多数人更好地活着，作为毕生努力奋斗的目标，他生命的意义将重于泰山。而如果一个人活着，只是为一己私利而蝇营狗苟、见利忘义，那么他活着的价值就比鸿毛还轻，他们的劣行恶迹，将永远刻在历史的耻辱柱上。封建王朝历代的暴君虐臣们，他们身居高位，醉生梦死，鱼肉百姓，为所欲为，以此作为人生的唯一追求和乐趣。在这种志向的牵引下，结果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他活着别人就不能活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，可以想见这些自高自大、自私自利者，会有怎样的可悲下场。</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高尔基说得好：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一个人追求的目标越高，他的才力就发展得越快，对社会就越有益。</a:t>
            </a:r>
            <a:r>
              <a:rPr lang="en-US" altLang="zh-CN" sz="2800" kern="100" dirty="0">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人是社会的人，只有当他把自己的志向定位在正确的坐标点上，他才能真正发挥自己的聪明才智，服务社会，这样的人生才是有意义的。</a:t>
            </a:r>
            <a:r>
              <a:rPr lang="en-US" altLang="zh-CN" sz="2800" kern="100" dirty="0">
                <a:latin typeface="宋体" panose="02010600030101010101" pitchFamily="2" charset="-122"/>
                <a:ea typeface="华文细黑"/>
                <a:cs typeface="Times New Roman" panose="02020603050405020304"/>
              </a:rPr>
              <a:t>③</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1432" y="1351570"/>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仆</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1291528" y="1317041"/>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403128" y="102900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前</a:t>
            </a:r>
            <a:r>
              <a:rPr lang="zh-CN" altLang="zh-CN" sz="2800" kern="100" dirty="0">
                <a:solidFill>
                  <a:srgbClr val="0000FF"/>
                </a:solidFill>
                <a:latin typeface="Times New Roman" panose="02020603050405020304"/>
                <a:ea typeface="华文细黑"/>
                <a:cs typeface="Times New Roman" panose="02020603050405020304"/>
              </a:rPr>
              <a:t>仆</a:t>
            </a:r>
            <a:r>
              <a:rPr lang="zh-CN" altLang="zh-CN" sz="2800" kern="100" dirty="0">
                <a:latin typeface="Times New Roman" panose="02020603050405020304"/>
                <a:ea typeface="华文细黑"/>
                <a:cs typeface="Times New Roman" panose="02020603050405020304"/>
              </a:rPr>
              <a:t>后继</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403128" y="166284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仆</a:t>
            </a:r>
            <a:r>
              <a:rPr lang="zh-CN" altLang="zh-CN" sz="2800" kern="100" dirty="0">
                <a:latin typeface="Times New Roman" panose="02020603050405020304"/>
                <a:ea typeface="华文细黑"/>
                <a:cs typeface="Times New Roman" panose="02020603050405020304"/>
              </a:rPr>
              <a:t>人</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5" name="矩形 34"/>
          <p:cNvSpPr/>
          <p:nvPr/>
        </p:nvSpPr>
        <p:spPr>
          <a:xfrm>
            <a:off x="6886550" y="1489364"/>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扎</a:t>
            </a:r>
            <a:endParaRPr lang="en-US" altLang="zh-CN" sz="2800" kern="100" dirty="0">
              <a:latin typeface="宋体" panose="02010600030101010101" pitchFamily="2" charset="-122"/>
              <a:ea typeface="华文细黑"/>
              <a:cs typeface="Times New Roman" panose="02020603050405020304"/>
            </a:endParaRPr>
          </a:p>
        </p:txBody>
      </p:sp>
      <p:sp>
        <p:nvSpPr>
          <p:cNvPr id="36" name="左大括号 35"/>
          <p:cNvSpPr/>
          <p:nvPr/>
        </p:nvSpPr>
        <p:spPr>
          <a:xfrm>
            <a:off x="7769536" y="1037267"/>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7856402" y="76549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挣</a:t>
            </a:r>
            <a:r>
              <a:rPr lang="zh-CN" altLang="zh-CN" sz="2800" kern="100" dirty="0">
                <a:solidFill>
                  <a:srgbClr val="0000FF"/>
                </a:solidFill>
                <a:latin typeface="Times New Roman" panose="02020603050405020304"/>
                <a:ea typeface="华文细黑"/>
                <a:cs typeface="Times New Roman" panose="02020603050405020304"/>
              </a:rPr>
              <a:t>扎</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0" name="矩形 39"/>
          <p:cNvSpPr/>
          <p:nvPr/>
        </p:nvSpPr>
        <p:spPr>
          <a:xfrm>
            <a:off x="7856402" y="132529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驻</a:t>
            </a:r>
            <a:r>
              <a:rPr lang="zh-CN" altLang="zh-CN" sz="2800" kern="100" dirty="0">
                <a:solidFill>
                  <a:srgbClr val="0000FF"/>
                </a:solidFill>
                <a:latin typeface="Times New Roman" panose="02020603050405020304"/>
                <a:ea typeface="华文细黑"/>
                <a:cs typeface="Times New Roman" panose="02020603050405020304"/>
              </a:rPr>
              <a:t>扎</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1" name="矩形 40"/>
          <p:cNvSpPr/>
          <p:nvPr/>
        </p:nvSpPr>
        <p:spPr>
          <a:xfrm>
            <a:off x="7856402" y="190136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包</a:t>
            </a:r>
            <a:r>
              <a:rPr lang="zh-CN" altLang="zh-CN" sz="2800" kern="100" dirty="0">
                <a:solidFill>
                  <a:srgbClr val="0000FF"/>
                </a:solidFill>
                <a:latin typeface="Times New Roman" panose="02020603050405020304"/>
                <a:ea typeface="华文细黑"/>
                <a:cs typeface="Times New Roman" panose="02020603050405020304"/>
              </a:rPr>
              <a:t>扎</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5" name="矩形 54"/>
          <p:cNvSpPr/>
          <p:nvPr/>
        </p:nvSpPr>
        <p:spPr>
          <a:xfrm>
            <a:off x="339000" y="240964"/>
            <a:ext cx="11478502" cy="769417"/>
          </a:xfrm>
          <a:prstGeom prst="rect">
            <a:avLst/>
          </a:prstGeom>
        </p:spPr>
        <p:txBody>
          <a:bodyPr wrap="square" lIns="121898" tIns="60948" rIns="121898" bIns="60948">
            <a:spAutoFit/>
          </a:bodyPr>
          <a:lstStyle/>
          <a:p>
            <a:pPr lvl="0" algn="just">
              <a:lnSpc>
                <a:spcPct val="150000"/>
              </a:lnSpc>
            </a:pPr>
            <a:r>
              <a:rPr lang="en-US" altLang="zh-CN" sz="2800" kern="100" dirty="0">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kern="100" dirty="0" smtClean="0">
                <a:latin typeface="Times New Roman" panose="02020603050405020304" pitchFamily="18" charset="0"/>
                <a:ea typeface="Times New Roman" panose="02020603050405020304" pitchFamily="18" charset="0"/>
                <a:cs typeface="Times New Roman" panose="02020603050405020304" pitchFamily="18" charset="0"/>
              </a:rPr>
              <a:t>2</a:t>
            </a:r>
            <a:r>
              <a:rPr lang="en-US" altLang="zh-CN" sz="2800" kern="100" dirty="0">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sz="2800" kern="100" dirty="0">
                <a:latin typeface="Times New Roman" panose="02020603050405020304"/>
                <a:ea typeface="华文细黑"/>
                <a:cs typeface="Times New Roman" panose="02020603050405020304"/>
              </a:rPr>
              <a:t>多音字</a:t>
            </a:r>
            <a:endParaRPr lang="zh-CN" altLang="zh-CN" sz="1050" b="1" kern="100" dirty="0">
              <a:latin typeface="宋体" panose="02010600030101010101" pitchFamily="2" charset="-122"/>
              <a:cs typeface="Courier New" panose="02070309020205020404"/>
            </a:endParaRPr>
          </a:p>
        </p:txBody>
      </p:sp>
      <p:sp>
        <p:nvSpPr>
          <p:cNvPr id="13" name="矩形 12"/>
          <p:cNvSpPr/>
          <p:nvPr/>
        </p:nvSpPr>
        <p:spPr>
          <a:xfrm>
            <a:off x="421432" y="3550568"/>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冠</a:t>
            </a:r>
            <a:endParaRPr lang="en-US" altLang="zh-CN" sz="2800" kern="100" dirty="0" smtClean="0">
              <a:latin typeface="Times New Roman" panose="02020603050405020304"/>
              <a:ea typeface="华文细黑"/>
              <a:cs typeface="Times New Roman" panose="02020603050405020304"/>
            </a:endParaRPr>
          </a:p>
        </p:txBody>
      </p:sp>
      <p:sp>
        <p:nvSpPr>
          <p:cNvPr id="14" name="左大括号 13"/>
          <p:cNvSpPr/>
          <p:nvPr/>
        </p:nvSpPr>
        <p:spPr>
          <a:xfrm>
            <a:off x="1291528" y="3516039"/>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403128" y="322800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衣</a:t>
            </a:r>
            <a:r>
              <a:rPr lang="zh-CN" altLang="zh-CN" sz="2800" kern="100" dirty="0">
                <a:solidFill>
                  <a:srgbClr val="0000FF"/>
                </a:solidFill>
                <a:latin typeface="Times New Roman" panose="02020603050405020304"/>
                <a:ea typeface="华文细黑"/>
                <a:cs typeface="Times New Roman" panose="02020603050405020304"/>
              </a:rPr>
              <a:t>冠</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6" name="矩形 15"/>
          <p:cNvSpPr/>
          <p:nvPr/>
        </p:nvSpPr>
        <p:spPr>
          <a:xfrm>
            <a:off x="1403128" y="386184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冠</a:t>
            </a:r>
            <a:r>
              <a:rPr lang="zh-CN" altLang="zh-CN" sz="2800" kern="100" dirty="0">
                <a:latin typeface="Times New Roman" panose="02020603050405020304"/>
                <a:ea typeface="华文细黑"/>
                <a:cs typeface="Times New Roman" panose="02020603050405020304"/>
              </a:rPr>
              <a:t>军</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7" name="矩形 16"/>
          <p:cNvSpPr/>
          <p:nvPr/>
        </p:nvSpPr>
        <p:spPr>
          <a:xfrm>
            <a:off x="6886550" y="3688362"/>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宿</a:t>
            </a:r>
            <a:endParaRPr lang="en-US" altLang="zh-CN" sz="2800" kern="100" dirty="0">
              <a:latin typeface="宋体" panose="02010600030101010101" pitchFamily="2" charset="-122"/>
              <a:ea typeface="华文细黑"/>
              <a:cs typeface="Times New Roman" panose="02020603050405020304"/>
            </a:endParaRPr>
          </a:p>
        </p:txBody>
      </p:sp>
      <p:sp>
        <p:nvSpPr>
          <p:cNvPr id="18" name="左大括号 17"/>
          <p:cNvSpPr/>
          <p:nvPr/>
        </p:nvSpPr>
        <p:spPr>
          <a:xfrm>
            <a:off x="7769536" y="3280928"/>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7856402" y="300915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住</a:t>
            </a:r>
            <a:r>
              <a:rPr lang="zh-CN" altLang="zh-CN" sz="2800" kern="100" dirty="0">
                <a:solidFill>
                  <a:srgbClr val="0000FF"/>
                </a:solidFill>
                <a:latin typeface="Times New Roman" panose="02020603050405020304"/>
                <a:ea typeface="华文细黑"/>
                <a:cs typeface="Times New Roman" panose="02020603050405020304"/>
              </a:rPr>
              <a:t>宿</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0" name="矩形 19"/>
          <p:cNvSpPr/>
          <p:nvPr/>
        </p:nvSpPr>
        <p:spPr>
          <a:xfrm>
            <a:off x="7856402" y="3568960"/>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星</a:t>
            </a:r>
            <a:r>
              <a:rPr lang="zh-CN" altLang="zh-CN" sz="2800" kern="100" dirty="0">
                <a:solidFill>
                  <a:srgbClr val="0000FF"/>
                </a:solidFill>
                <a:latin typeface="Times New Roman" panose="02020603050405020304"/>
                <a:ea typeface="华文细黑"/>
                <a:cs typeface="Times New Roman" panose="02020603050405020304"/>
              </a:rPr>
              <a:t>宿</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1" name="矩形 20"/>
          <p:cNvSpPr/>
          <p:nvPr/>
        </p:nvSpPr>
        <p:spPr>
          <a:xfrm>
            <a:off x="7856402" y="414502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住一</a:t>
            </a:r>
            <a:r>
              <a:rPr lang="zh-CN" altLang="zh-CN" sz="2800" kern="100" dirty="0">
                <a:solidFill>
                  <a:srgbClr val="0000FF"/>
                </a:solidFill>
                <a:latin typeface="Times New Roman" panose="02020603050405020304"/>
                <a:ea typeface="华文细黑"/>
                <a:cs typeface="Times New Roman" panose="02020603050405020304"/>
              </a:rPr>
              <a:t>宿</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3133353" y="1149921"/>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pū</a:t>
            </a:r>
            <a:endParaRPr lang="zh-CN" altLang="en-US" sz="2800" kern="100" dirty="0">
              <a:solidFill>
                <a:srgbClr val="C00000"/>
              </a:solidFill>
              <a:latin typeface="Times New Roman" panose="02020603050405020304"/>
              <a:ea typeface="华文细黑"/>
            </a:endParaRPr>
          </a:p>
        </p:txBody>
      </p:sp>
      <p:sp>
        <p:nvSpPr>
          <p:cNvPr id="3" name="矩形 2"/>
          <p:cNvSpPr/>
          <p:nvPr/>
        </p:nvSpPr>
        <p:spPr>
          <a:xfrm>
            <a:off x="2427854" y="1797993"/>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pú</a:t>
            </a:r>
            <a:endParaRPr lang="zh-CN" altLang="en-US" sz="2800" kern="100" dirty="0">
              <a:solidFill>
                <a:srgbClr val="C00000"/>
              </a:solidFill>
              <a:latin typeface="Times New Roman" panose="02020603050405020304"/>
              <a:ea typeface="华文细黑"/>
            </a:endParaRPr>
          </a:p>
        </p:txBody>
      </p:sp>
      <p:sp>
        <p:nvSpPr>
          <p:cNvPr id="5" name="矩形 4"/>
          <p:cNvSpPr/>
          <p:nvPr/>
        </p:nvSpPr>
        <p:spPr>
          <a:xfrm>
            <a:off x="2258736" y="335497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ɡ</a:t>
            </a:r>
            <a:r>
              <a:rPr lang="en-US" altLang="zh-CN" sz="2800" kern="100" dirty="0" err="1">
                <a:solidFill>
                  <a:srgbClr val="C00000"/>
                </a:solidFill>
                <a:latin typeface="Times New Roman" panose="02020603050405020304"/>
                <a:ea typeface="华文细黑"/>
              </a:rPr>
              <a:t>u</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6" name="矩形 5"/>
          <p:cNvSpPr/>
          <p:nvPr/>
        </p:nvSpPr>
        <p:spPr>
          <a:xfrm>
            <a:off x="2258737" y="3999776"/>
            <a:ext cx="90281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ɡu</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7" name="矩形 6"/>
          <p:cNvSpPr/>
          <p:nvPr/>
        </p:nvSpPr>
        <p:spPr>
          <a:xfrm>
            <a:off x="8821723" y="919039"/>
            <a:ext cx="702436" cy="523220"/>
          </a:xfrm>
          <a:prstGeom prst="rect">
            <a:avLst/>
          </a:prstGeom>
        </p:spPr>
        <p:txBody>
          <a:bodyPr wrap="none">
            <a:spAutoFit/>
          </a:bodyPr>
          <a:lstStyle/>
          <a:p>
            <a:r>
              <a:rPr lang="en-US" altLang="zh-CN" sz="2800" kern="100" dirty="0" err="1" smtClean="0">
                <a:solidFill>
                  <a:srgbClr val="C00000"/>
                </a:solidFill>
                <a:latin typeface="Times New Roman" panose="02020603050405020304"/>
                <a:ea typeface="华文细黑"/>
              </a:rPr>
              <a:t>zh</a:t>
            </a:r>
            <a:r>
              <a:rPr lang="en-US" altLang="zh-CN" sz="2800" kern="100" dirty="0" err="1" smtClean="0">
                <a:solidFill>
                  <a:srgbClr val="C00000"/>
                </a:solidFill>
                <a:latin typeface="宋体" panose="02010600030101010101" pitchFamily="2" charset="-122"/>
                <a:ea typeface="宋体" panose="02010600030101010101" pitchFamily="2" charset="-122"/>
              </a:rPr>
              <a:t>á</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9" name="矩形 8"/>
          <p:cNvSpPr/>
          <p:nvPr/>
        </p:nvSpPr>
        <p:spPr>
          <a:xfrm>
            <a:off x="8821723" y="1470314"/>
            <a:ext cx="70243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zh</a:t>
            </a:r>
            <a:r>
              <a:rPr lang="en-US" altLang="zh-CN" sz="2800" kern="100" dirty="0" err="1">
                <a:solidFill>
                  <a:srgbClr val="C00000"/>
                </a:solidFill>
                <a:latin typeface="宋体" panose="02010600030101010101" pitchFamily="2" charset="-122"/>
                <a:ea typeface="宋体" panose="02010600030101010101" pitchFamily="2" charset="-122"/>
              </a:rPr>
              <a:t>ā</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10" name="矩形 9"/>
          <p:cNvSpPr/>
          <p:nvPr/>
        </p:nvSpPr>
        <p:spPr>
          <a:xfrm>
            <a:off x="8938627" y="2061528"/>
            <a:ext cx="52290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a:t>
            </a:r>
            <a:r>
              <a:rPr lang="en-US" altLang="zh-CN" sz="2800" kern="100" dirty="0" err="1">
                <a:solidFill>
                  <a:srgbClr val="C00000"/>
                </a:solidFill>
                <a:latin typeface="宋体" panose="02010600030101010101" pitchFamily="2" charset="-122"/>
                <a:ea typeface="宋体" panose="02010600030101010101" pitchFamily="2" charset="-122"/>
              </a:rPr>
              <a:t>ā</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11" name="矩形 10"/>
          <p:cNvSpPr/>
          <p:nvPr/>
        </p:nvSpPr>
        <p:spPr>
          <a:xfrm>
            <a:off x="8927901" y="3151173"/>
            <a:ext cx="503664"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sù</a:t>
            </a:r>
            <a:endParaRPr lang="zh-CN" altLang="en-US" sz="2800" kern="100" dirty="0">
              <a:solidFill>
                <a:srgbClr val="C00000"/>
              </a:solidFill>
              <a:latin typeface="Times New Roman" panose="02020603050405020304"/>
              <a:ea typeface="华文细黑"/>
            </a:endParaRPr>
          </a:p>
        </p:txBody>
      </p:sp>
      <p:sp>
        <p:nvSpPr>
          <p:cNvPr id="22" name="矩形 21"/>
          <p:cNvSpPr/>
          <p:nvPr/>
        </p:nvSpPr>
        <p:spPr>
          <a:xfrm>
            <a:off x="8841492" y="3713520"/>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xiù</a:t>
            </a:r>
            <a:endParaRPr lang="zh-CN" altLang="en-US" sz="2800" kern="100" dirty="0">
              <a:solidFill>
                <a:srgbClr val="C00000"/>
              </a:solidFill>
              <a:latin typeface="Times New Roman" panose="02020603050405020304"/>
              <a:ea typeface="华文细黑"/>
            </a:endParaRPr>
          </a:p>
        </p:txBody>
      </p:sp>
      <p:sp>
        <p:nvSpPr>
          <p:cNvPr id="24" name="矩形 23"/>
          <p:cNvSpPr/>
          <p:nvPr/>
        </p:nvSpPr>
        <p:spPr>
          <a:xfrm>
            <a:off x="9185413" y="4264874"/>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xiǔ</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linds(horizontal)">
                                      <p:cBhvr>
                                        <p:cTn id="34" dur="500"/>
                                        <p:tgtEl>
                                          <p:spTgt spid="22"/>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2"/>
                                        </p:tgtEl>
                                      </p:cBhvr>
                                    </p:animEffect>
                                    <p:set>
                                      <p:cBhvr>
                                        <p:cTn id="45" dur="1" fill="hold">
                                          <p:stCondLst>
                                            <p:cond delay="499"/>
                                          </p:stCondLst>
                                        </p:cTn>
                                        <p:tgtEl>
                                          <p:spTgt spid="2"/>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3"/>
                                        </p:tgtEl>
                                      </p:cBhvr>
                                    </p:animEffect>
                                    <p:set>
                                      <p:cBhvr>
                                        <p:cTn id="48" dur="1" fill="hold">
                                          <p:stCondLst>
                                            <p:cond delay="499"/>
                                          </p:stCondLst>
                                        </p:cTn>
                                        <p:tgtEl>
                                          <p:spTgt spid="3"/>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7"/>
                                        </p:tgtEl>
                                      </p:cBhvr>
                                    </p:animEffect>
                                    <p:set>
                                      <p:cBhvr>
                                        <p:cTn id="57" dur="1" fill="hold">
                                          <p:stCondLst>
                                            <p:cond delay="499"/>
                                          </p:stCondLst>
                                        </p:cTn>
                                        <p:tgtEl>
                                          <p:spTgt spid="7"/>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0"/>
                                        </p:tgtEl>
                                      </p:cBhvr>
                                    </p:animEffect>
                                    <p:set>
                                      <p:cBhvr>
                                        <p:cTn id="63" dur="1" fill="hold">
                                          <p:stCondLst>
                                            <p:cond delay="499"/>
                                          </p:stCondLst>
                                        </p:cTn>
                                        <p:tgtEl>
                                          <p:spTgt spid="10"/>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22"/>
                                        </p:tgtEl>
                                      </p:cBhvr>
                                    </p:animEffect>
                                    <p:set>
                                      <p:cBhvr>
                                        <p:cTn id="66" dur="1" fill="hold">
                                          <p:stCondLst>
                                            <p:cond delay="499"/>
                                          </p:stCondLst>
                                        </p:cTn>
                                        <p:tgtEl>
                                          <p:spTgt spid="22"/>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24"/>
                                        </p:tgtEl>
                                      </p:cBhvr>
                                    </p:animEffect>
                                    <p:set>
                                      <p:cBhvr>
                                        <p:cTn id="69" dur="1" fill="hold">
                                          <p:stCondLst>
                                            <p:cond delay="499"/>
                                          </p:stCondLst>
                                        </p:cTn>
                                        <p:tgtEl>
                                          <p:spTgt spid="24"/>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1"/>
                                        </p:tgtEl>
                                      </p:cBhvr>
                                    </p:animEffect>
                                    <p:set>
                                      <p:cBhvr>
                                        <p:cTn id="7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5" grpId="0"/>
      <p:bldP spid="5" grpId="1"/>
      <p:bldP spid="6" grpId="0"/>
      <p:bldP spid="6" grpId="1"/>
      <p:bldP spid="7" grpId="0"/>
      <p:bldP spid="7" grpId="1"/>
      <p:bldP spid="9" grpId="0"/>
      <p:bldP spid="9" grpId="1"/>
      <p:bldP spid="10" grpId="0"/>
      <p:bldP spid="10" grpId="1"/>
      <p:bldP spid="11" grpId="0"/>
      <p:bldP spid="11" grpId="1"/>
      <p:bldP spid="22" grpId="0"/>
      <p:bldP spid="22" grpId="1"/>
      <p:bldP spid="24" grpId="0"/>
      <p:bldP spid="2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1629594"/>
            <a:ext cx="11386607" cy="623761"/>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5" name="矩形 4"/>
          <p:cNvSpPr/>
          <p:nvPr/>
        </p:nvSpPr>
        <p:spPr>
          <a:xfrm>
            <a:off x="339000" y="765498"/>
            <a:ext cx="11478502"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prstClr val="black"/>
                </a:solidFill>
                <a:latin typeface="宋体" panose="02010600030101010101" pitchFamily="2" charset="-122"/>
                <a:ea typeface="华文细黑"/>
                <a:cs typeface="Times New Roman" panose="02020603050405020304"/>
              </a:rPr>
              <a:t>③</a:t>
            </a:r>
            <a:r>
              <a:rPr lang="zh-CN" altLang="zh-CN" sz="2800" kern="100" dirty="0" smtClean="0">
                <a:latin typeface="Times New Roman" panose="02020603050405020304"/>
                <a:ea typeface="华文细黑"/>
                <a:cs typeface="Times New Roman" panose="02020603050405020304"/>
              </a:rPr>
              <a:t>这</a:t>
            </a:r>
            <a:r>
              <a:rPr lang="zh-CN" altLang="zh-CN" sz="2800" kern="100" dirty="0">
                <a:latin typeface="Times New Roman" panose="02020603050405020304"/>
                <a:ea typeface="华文细黑"/>
                <a:cs typeface="Times New Roman" panose="02020603050405020304"/>
              </a:rPr>
              <a:t>句话的作用是什么？</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
        <p:nvSpPr>
          <p:cNvPr id="6" name="TextBox 5"/>
          <p:cNvSpPr txBox="1"/>
          <p:nvPr/>
        </p:nvSpPr>
        <p:spPr>
          <a:xfrm>
            <a:off x="4344827" y="962472"/>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7" name="矩形 6"/>
          <p:cNvSpPr/>
          <p:nvPr/>
        </p:nvSpPr>
        <p:spPr>
          <a:xfrm>
            <a:off x="472192" y="1566525"/>
            <a:ext cx="11187735"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深化主题，指明唯有立足于社会、服务于社会才能实现自己的价值。</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animBg="1"/>
      <p:bldP spid="3" grpId="1" animBg="1"/>
      <p:bldP spid="7" grpId="0"/>
      <p:bldP spid="7"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261442"/>
            <a:ext cx="11478502" cy="5940063"/>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谢觉哉曾说：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神圣的工作在每个人的日常事务里，理想的前途在于一点一滴做起。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高远志向的成功实现，必须靠脚踏实地的进取。光有美丽的梦想，而不能付出辛勤的汗水，畏惧拼搏中的种种挫折，那么志向终将成为镜花水月。</a:t>
            </a:r>
            <a:r>
              <a:rPr lang="zh-CN" altLang="zh-CN" sz="2800" u="heavy" kern="100" dirty="0">
                <a:uFill>
                  <a:solidFill>
                    <a:srgbClr val="C00000"/>
                  </a:solidFill>
                </a:uFill>
                <a:latin typeface="Times New Roman" panose="02020603050405020304"/>
                <a:ea typeface="华文细黑"/>
                <a:cs typeface="Times New Roman" panose="02020603050405020304"/>
              </a:rPr>
              <a:t>物理学家、化学家居里夫人历经几万次的提炼，处理了几十吨沥青矿散渣，才得到</a:t>
            </a:r>
            <a:r>
              <a:rPr lang="en-US" altLang="zh-CN" sz="2800" u="heavy" kern="100" dirty="0">
                <a:uFill>
                  <a:solidFill>
                    <a:srgbClr val="C00000"/>
                  </a:solidFill>
                </a:uFill>
                <a:latin typeface="Times New Roman" panose="02020603050405020304"/>
                <a:ea typeface="华文细黑"/>
                <a:cs typeface="Courier New" panose="02070309020205020404"/>
              </a:rPr>
              <a:t>0.1</a:t>
            </a:r>
            <a:r>
              <a:rPr lang="zh-CN" altLang="zh-CN" sz="2800" u="heavy" kern="100" dirty="0">
                <a:uFill>
                  <a:solidFill>
                    <a:srgbClr val="C00000"/>
                  </a:solidFill>
                </a:uFill>
                <a:latin typeface="Times New Roman" panose="02020603050405020304"/>
                <a:ea typeface="华文细黑"/>
                <a:cs typeface="Times New Roman" panose="02020603050405020304"/>
              </a:rPr>
              <a:t>克的镭盐，测定出它的原子量，证实镭元素的存在。气象学家竺可桢数十年如一日地坚持野外实地观测、调查，才终于写成《物候学》等重要著作，成为中国现代物候学的开创者和推动者</a:t>
            </a:r>
            <a:r>
              <a:rPr lang="zh-CN" altLang="zh-CN" sz="2800" u="heavy" kern="100" dirty="0" smtClean="0">
                <a:uFill>
                  <a:solidFill>
                    <a:srgbClr val="C00000"/>
                  </a:solidFill>
                </a:uFill>
                <a:latin typeface="Times New Roman" panose="02020603050405020304"/>
                <a:ea typeface="华文细黑"/>
                <a:cs typeface="Times New Roman" panose="02020603050405020304"/>
              </a:rPr>
              <a:t>。</a:t>
            </a:r>
            <a:r>
              <a:rPr lang="en-US" altLang="zh-CN" sz="2800" kern="100" dirty="0" smtClean="0">
                <a:latin typeface="宋体" panose="02010600030101010101" pitchFamily="2" charset="-122"/>
                <a:ea typeface="华文细黑"/>
                <a:cs typeface="Times New Roman" panose="02020603050405020304"/>
              </a:rPr>
              <a:t>④</a:t>
            </a:r>
            <a:r>
              <a:rPr lang="zh-CN" altLang="zh-CN" sz="2800" kern="100" dirty="0" smtClean="0">
                <a:latin typeface="Times New Roman" panose="02020603050405020304"/>
                <a:ea typeface="华文细黑"/>
                <a:cs typeface="Times New Roman" panose="02020603050405020304"/>
              </a:rPr>
              <a:t>任何</a:t>
            </a:r>
            <a:r>
              <a:rPr lang="zh-CN" altLang="zh-CN" sz="2800" kern="100" dirty="0">
                <a:latin typeface="Times New Roman" panose="02020603050405020304"/>
                <a:ea typeface="华文细黑"/>
                <a:cs typeface="Times New Roman" panose="02020603050405020304"/>
              </a:rPr>
              <a:t>发明、创造的远大志向的最终实现，无不奠基于涓滴细流般的身体力行的实践。</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9000" y="1332623"/>
            <a:ext cx="11386607" cy="623761"/>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8" name="矩形 7"/>
          <p:cNvSpPr/>
          <p:nvPr/>
        </p:nvSpPr>
        <p:spPr>
          <a:xfrm>
            <a:off x="339000" y="438708"/>
            <a:ext cx="11478502"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prstClr val="black"/>
                </a:solidFill>
                <a:latin typeface="宋体" panose="02010600030101010101" pitchFamily="2" charset="-122"/>
                <a:ea typeface="华文细黑"/>
                <a:cs typeface="Times New Roman" panose="02020603050405020304"/>
              </a:rPr>
              <a:t>④</a:t>
            </a:r>
            <a:r>
              <a:rPr lang="zh-CN" altLang="zh-CN" sz="2800" kern="100" dirty="0" smtClean="0">
                <a:latin typeface="Times New Roman" panose="02020603050405020304"/>
                <a:ea typeface="华文细黑"/>
                <a:cs typeface="Times New Roman" panose="02020603050405020304"/>
              </a:rPr>
              <a:t>本</a:t>
            </a:r>
            <a:r>
              <a:rPr lang="zh-CN" altLang="zh-CN" sz="2800" kern="100" dirty="0">
                <a:latin typeface="Times New Roman" panose="02020603050405020304"/>
                <a:ea typeface="华文细黑"/>
                <a:cs typeface="Times New Roman" panose="02020603050405020304"/>
              </a:rPr>
              <a:t>段列举居里夫人、竺可桢的例子有何作用？</a:t>
            </a:r>
            <a:endParaRPr lang="zh-CN" altLang="zh-CN" sz="1050" kern="100" dirty="0">
              <a:effectLst/>
              <a:latin typeface="宋体" panose="02010600030101010101" pitchFamily="2" charset="-122"/>
              <a:cs typeface="Courier New" panose="02070309020205020404"/>
            </a:endParaRPr>
          </a:p>
        </p:txBody>
      </p:sp>
      <p:sp>
        <p:nvSpPr>
          <p:cNvPr id="9" name="TextBox 8"/>
          <p:cNvSpPr txBox="1"/>
          <p:nvPr/>
        </p:nvSpPr>
        <p:spPr>
          <a:xfrm>
            <a:off x="7844644" y="631007"/>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0" name="矩形 9"/>
          <p:cNvSpPr/>
          <p:nvPr/>
        </p:nvSpPr>
        <p:spPr>
          <a:xfrm>
            <a:off x="416253" y="1269554"/>
            <a:ext cx="1129961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从正面论述远大志向的实现一定要脚踏实地，身体力行。</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animBg="1"/>
      <p:bldP spid="7" grpId="1" animBg="1"/>
      <p:bldP spid="10" grpId="0"/>
      <p:bldP spid="10"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
        <p:nvSpPr>
          <p:cNvPr id="10" name="矩形 9"/>
          <p:cNvSpPr/>
          <p:nvPr/>
        </p:nvSpPr>
        <p:spPr>
          <a:xfrm>
            <a:off x="339000" y="4212943"/>
            <a:ext cx="11386607" cy="623761"/>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1" name="矩形 10"/>
          <p:cNvSpPr/>
          <p:nvPr/>
        </p:nvSpPr>
        <p:spPr>
          <a:xfrm>
            <a:off x="339000" y="189434"/>
            <a:ext cx="11478502" cy="4001071"/>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青年人往往都是激情洋溢的理想主义者，有豪迈的誓言，有高尚的追求，但是也常常缺乏实干的态度、持之以恒的意志而难免流于心高气傲的浮躁，陷入志大才疏的怨艾。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千里之行，始于足下；九层之台，起于垒土。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只有点燃梦想的火炬，并以沉稳、坚忍的意志扎根于辛劳的实践，才能抵达那奇丽的巅峰。</a:t>
            </a:r>
            <a:r>
              <a:rPr lang="en-US" altLang="zh-CN" sz="2800" kern="100" dirty="0" smtClean="0">
                <a:latin typeface="宋体" panose="02010600030101010101" pitchFamily="2" charset="-122"/>
                <a:ea typeface="华文细黑"/>
                <a:cs typeface="Times New Roman" panose="02020603050405020304"/>
              </a:rPr>
              <a:t>⑤</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solidFill>
                  <a:prstClr val="black"/>
                </a:solidFill>
                <a:latin typeface="宋体" panose="02010600030101010101" pitchFamily="2" charset="-122"/>
                <a:ea typeface="华文细黑"/>
                <a:cs typeface="Times New Roman" panose="02020603050405020304"/>
              </a:rPr>
              <a:t>⑤</a:t>
            </a:r>
            <a:r>
              <a:rPr lang="zh-CN" altLang="zh-CN" sz="2800" kern="100" dirty="0" smtClean="0">
                <a:latin typeface="Times New Roman" panose="02020603050405020304"/>
                <a:ea typeface="华文细黑"/>
                <a:cs typeface="Times New Roman" panose="02020603050405020304"/>
              </a:rPr>
              <a:t>本文</a:t>
            </a:r>
            <a:r>
              <a:rPr lang="zh-CN" altLang="zh-CN" sz="2800" kern="100" dirty="0">
                <a:latin typeface="Times New Roman" panose="02020603050405020304"/>
                <a:ea typeface="华文细黑"/>
                <a:cs typeface="Times New Roman" panose="02020603050405020304"/>
              </a:rPr>
              <a:t>结尾有何好处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2" name="TextBox 11"/>
          <p:cNvSpPr txBox="1"/>
          <p:nvPr/>
        </p:nvSpPr>
        <p:spPr>
          <a:xfrm>
            <a:off x="3946687" y="3587626"/>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3" name="矩形 12"/>
          <p:cNvSpPr/>
          <p:nvPr/>
        </p:nvSpPr>
        <p:spPr>
          <a:xfrm>
            <a:off x="472192" y="4149874"/>
            <a:ext cx="11187735" cy="686830"/>
          </a:xfrm>
          <a:prstGeom prst="rect">
            <a:avLst/>
          </a:prstGeom>
        </p:spPr>
        <p:txBody>
          <a:bodyPr wrap="square" lIns="121898" tIns="60948" rIns="121898" bIns="60948">
            <a:spAutoFit/>
          </a:bodyPr>
          <a:lstStyle/>
          <a:p>
            <a:pPr>
              <a:lnSpc>
                <a:spcPct val="150000"/>
              </a:lnSpc>
            </a:pPr>
            <a:r>
              <a:rPr lang="zh-CN" altLang="zh-CN" sz="2800" kern="100" dirty="0">
                <a:latin typeface="Times New Roman" panose="02020603050405020304"/>
                <a:ea typeface="华文细黑"/>
                <a:cs typeface="Times New Roman" panose="02020603050405020304"/>
              </a:rPr>
              <a:t>本文结尾回扣材料，照应题目，深化主题。</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0" grpId="0" animBg="1"/>
      <p:bldP spid="10" grpId="1" animBg="1"/>
      <p:bldP spid="13" grpId="0"/>
      <p:bldP spid="13"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Administrator\Desktop\新建文件夹1.19\16.jpg"/>
          <p:cNvPicPr>
            <a:picLocks noChangeArrowheads="1"/>
          </p:cNvPicPr>
          <p:nvPr/>
        </p:nvPicPr>
        <p:blipFill rotWithShape="1">
          <a:blip r:embed="rId1">
            <a:extLst>
              <a:ext uri="{28A0092B-C50C-407E-A947-70E740481C1C}">
                <a14:useLocalDpi xmlns:a14="http://schemas.microsoft.com/office/drawing/2010/main" val="0"/>
              </a:ext>
            </a:extLst>
          </a:blip>
          <a:srcRect l="430"/>
          <a:stretch>
            <a:fillRect/>
          </a:stretch>
        </p:blipFill>
        <p:spPr bwMode="auto">
          <a:xfrm>
            <a:off x="406" y="794"/>
            <a:ext cx="121896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anose="020B0503020204020204" pitchFamily="34" charset="-122"/>
                <a:ea typeface="微软雅黑" panose="020B0503020204020204" pitchFamily="34" charset="-122"/>
              </a:rPr>
              <a:t>本课结束</a:t>
            </a:r>
            <a:endParaRPr lang="zh-CN" altLang="en-US" sz="4400" b="1" dirty="0">
              <a:solidFill>
                <a:srgbClr val="0000FF"/>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6188" y="1304083"/>
            <a:ext cx="639688"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a:t>
            </a:r>
            <a:r>
              <a:rPr lang="en-US" altLang="zh-CN" sz="2800" kern="100">
                <a:latin typeface="Times New Roman" panose="02020603050405020304"/>
                <a:ea typeface="华文细黑"/>
              </a:rPr>
              <a:t>1</a:t>
            </a:r>
            <a:r>
              <a:rPr lang="en-US" altLang="zh-CN" sz="2800" kern="100" smtClean="0">
                <a:latin typeface="Times New Roman" panose="02020603050405020304"/>
                <a:ea typeface="华文细黑"/>
              </a:rPr>
              <a:t>)</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997496" y="126955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109096" y="98152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账</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109096" y="161535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帐</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5" name="矩形 34"/>
          <p:cNvSpPr/>
          <p:nvPr/>
        </p:nvSpPr>
        <p:spPr>
          <a:xfrm>
            <a:off x="4485781" y="1668352"/>
            <a:ext cx="620363" cy="553974"/>
          </a:xfrm>
          <a:prstGeom prst="rect">
            <a:avLst/>
          </a:prstGeom>
        </p:spPr>
        <p:txBody>
          <a:bodyPr wrap="square" lIns="121898" tIns="60948" rIns="121898" bIns="60948">
            <a:spAutoFit/>
          </a:bodyPr>
          <a:lstStyle/>
          <a:p>
            <a:r>
              <a:rPr lang="en-US" altLang="zh-CN" sz="2800" kern="100" dirty="0">
                <a:latin typeface="Times New Roman" panose="02020603050405020304"/>
                <a:ea typeface="华文细黑"/>
              </a:rPr>
              <a:t>(4)</a:t>
            </a:r>
            <a:endParaRPr lang="en-US" altLang="zh-CN" sz="2800" kern="100" dirty="0">
              <a:latin typeface="宋体" panose="02010600030101010101" pitchFamily="2" charset="-122"/>
              <a:ea typeface="华文细黑"/>
              <a:cs typeface="Times New Roman" panose="02020603050405020304"/>
            </a:endParaRPr>
          </a:p>
        </p:txBody>
      </p:sp>
      <p:sp>
        <p:nvSpPr>
          <p:cNvPr id="36" name="左大括号 35"/>
          <p:cNvSpPr/>
          <p:nvPr/>
        </p:nvSpPr>
        <p:spPr>
          <a:xfrm>
            <a:off x="5033976" y="1242789"/>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5120842" y="971020"/>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懦</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0" name="矩形 39"/>
          <p:cNvSpPr/>
          <p:nvPr/>
        </p:nvSpPr>
        <p:spPr>
          <a:xfrm>
            <a:off x="5120842" y="153082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濡</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1" name="矩形 40"/>
          <p:cNvSpPr/>
          <p:nvPr/>
        </p:nvSpPr>
        <p:spPr>
          <a:xfrm>
            <a:off x="5120842" y="210688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儒</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5" name="矩形 54"/>
          <p:cNvSpPr/>
          <p:nvPr/>
        </p:nvSpPr>
        <p:spPr>
          <a:xfrm>
            <a:off x="339000" y="117426"/>
            <a:ext cx="11478502" cy="685741"/>
          </a:xfrm>
          <a:prstGeom prst="rect">
            <a:avLst/>
          </a:prstGeom>
        </p:spPr>
        <p:txBody>
          <a:bodyPr wrap="square" lIns="121898" tIns="60948" rIns="121898" bIns="60948">
            <a:spAutoFit/>
          </a:bodyPr>
          <a:lstStyle/>
          <a:p>
            <a:pPr algn="just">
              <a:lnSpc>
                <a:spcPct val="150000"/>
              </a:lnSpc>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Courier New" panose="02070309020205020404"/>
              </a:rPr>
              <a:t>给下列形似字组词</a:t>
            </a:r>
            <a:endParaRPr lang="zh-CN" altLang="zh-CN" sz="2800" b="1" kern="100" dirty="0">
              <a:latin typeface="Times New Roman" panose="02020603050405020304"/>
              <a:ea typeface="华文细黑"/>
              <a:cs typeface="Courier New" panose="02070309020205020404"/>
            </a:endParaRPr>
          </a:p>
        </p:txBody>
      </p:sp>
      <p:sp>
        <p:nvSpPr>
          <p:cNvPr id="13" name="矩形 12"/>
          <p:cNvSpPr/>
          <p:nvPr/>
        </p:nvSpPr>
        <p:spPr>
          <a:xfrm>
            <a:off x="426188" y="3032275"/>
            <a:ext cx="639688"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(2)</a:t>
            </a:r>
            <a:endParaRPr lang="en-US" altLang="zh-CN" sz="2800" kern="100" dirty="0" smtClean="0">
              <a:latin typeface="Times New Roman" panose="02020603050405020304"/>
              <a:ea typeface="华文细黑"/>
              <a:cs typeface="Times New Roman" panose="02020603050405020304"/>
            </a:endParaRPr>
          </a:p>
        </p:txBody>
      </p:sp>
      <p:sp>
        <p:nvSpPr>
          <p:cNvPr id="14" name="左大括号 13"/>
          <p:cNvSpPr/>
          <p:nvPr/>
        </p:nvSpPr>
        <p:spPr>
          <a:xfrm>
            <a:off x="997496" y="2997746"/>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109096" y="270971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杆</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6" name="矩形 15"/>
          <p:cNvSpPr/>
          <p:nvPr/>
        </p:nvSpPr>
        <p:spPr>
          <a:xfrm>
            <a:off x="1109096" y="334354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竿</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7" name="矩形 16"/>
          <p:cNvSpPr/>
          <p:nvPr/>
        </p:nvSpPr>
        <p:spPr>
          <a:xfrm>
            <a:off x="426188" y="5013707"/>
            <a:ext cx="639688" cy="691768"/>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(3)</a:t>
            </a:r>
            <a:endParaRPr lang="en-US" altLang="zh-CN" sz="2800" kern="100" dirty="0" smtClean="0">
              <a:latin typeface="Times New Roman" panose="02020603050405020304"/>
              <a:ea typeface="华文细黑"/>
              <a:cs typeface="Times New Roman" panose="02020603050405020304"/>
            </a:endParaRPr>
          </a:p>
        </p:txBody>
      </p:sp>
      <p:sp>
        <p:nvSpPr>
          <p:cNvPr id="18" name="左大括号 17"/>
          <p:cNvSpPr/>
          <p:nvPr/>
        </p:nvSpPr>
        <p:spPr>
          <a:xfrm>
            <a:off x="997496" y="4612693"/>
            <a:ext cx="169654" cy="151641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1109096" y="439980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缉</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0" name="矩形 19"/>
          <p:cNvSpPr/>
          <p:nvPr/>
        </p:nvSpPr>
        <p:spPr>
          <a:xfrm>
            <a:off x="1109096" y="493243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辑</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0" name="矩形 29"/>
          <p:cNvSpPr/>
          <p:nvPr/>
        </p:nvSpPr>
        <p:spPr>
          <a:xfrm>
            <a:off x="1109096" y="550430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揖</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1" name="矩形 30"/>
          <p:cNvSpPr/>
          <p:nvPr/>
        </p:nvSpPr>
        <p:spPr>
          <a:xfrm>
            <a:off x="8325627" y="1836093"/>
            <a:ext cx="620363" cy="553974"/>
          </a:xfrm>
          <a:prstGeom prst="rect">
            <a:avLst/>
          </a:prstGeom>
        </p:spPr>
        <p:txBody>
          <a:bodyPr wrap="square" lIns="121898" tIns="60948" rIns="121898" bIns="60948">
            <a:spAutoFit/>
          </a:bodyPr>
          <a:lstStyle/>
          <a:p>
            <a:r>
              <a:rPr lang="en-US" altLang="zh-CN" sz="2800" kern="100" dirty="0">
                <a:latin typeface="Times New Roman" panose="02020603050405020304"/>
                <a:ea typeface="华文细黑"/>
              </a:rPr>
              <a:t>(6)</a:t>
            </a:r>
            <a:endParaRPr lang="en-US" altLang="zh-CN" sz="2800" kern="100" dirty="0">
              <a:latin typeface="宋体" panose="02010600030101010101" pitchFamily="2" charset="-122"/>
              <a:ea typeface="华文细黑"/>
              <a:cs typeface="Times New Roman" panose="02020603050405020304"/>
            </a:endParaRPr>
          </a:p>
        </p:txBody>
      </p:sp>
      <p:sp>
        <p:nvSpPr>
          <p:cNvPr id="32" name="左大括号 31"/>
          <p:cNvSpPr/>
          <p:nvPr/>
        </p:nvSpPr>
        <p:spPr>
          <a:xfrm>
            <a:off x="8921664" y="1000073"/>
            <a:ext cx="169654" cy="225180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矩形 32"/>
          <p:cNvSpPr/>
          <p:nvPr/>
        </p:nvSpPr>
        <p:spPr>
          <a:xfrm>
            <a:off x="9008530" y="80316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渝</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4" name="矩形 33"/>
          <p:cNvSpPr/>
          <p:nvPr/>
        </p:nvSpPr>
        <p:spPr>
          <a:xfrm>
            <a:off x="9008530" y="136296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揄</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8" name="矩形 37"/>
          <p:cNvSpPr/>
          <p:nvPr/>
        </p:nvSpPr>
        <p:spPr>
          <a:xfrm>
            <a:off x="9008530" y="193903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瑜</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2" name="矩形 51"/>
          <p:cNvSpPr/>
          <p:nvPr/>
        </p:nvSpPr>
        <p:spPr>
          <a:xfrm>
            <a:off x="4485781" y="4837319"/>
            <a:ext cx="620363" cy="553974"/>
          </a:xfrm>
          <a:prstGeom prst="rect">
            <a:avLst/>
          </a:prstGeom>
        </p:spPr>
        <p:txBody>
          <a:bodyPr wrap="square" lIns="121898" tIns="60948" rIns="121898" bIns="60948">
            <a:spAutoFit/>
          </a:bodyPr>
          <a:lstStyle/>
          <a:p>
            <a:r>
              <a:rPr lang="en-US" altLang="zh-CN" sz="2800" kern="100" dirty="0">
                <a:latin typeface="Times New Roman" panose="02020603050405020304"/>
                <a:ea typeface="华文细黑"/>
              </a:rPr>
              <a:t>(5)</a:t>
            </a:r>
            <a:endParaRPr lang="en-US" altLang="zh-CN" sz="2800" kern="100" dirty="0">
              <a:latin typeface="宋体" panose="02010600030101010101" pitchFamily="2" charset="-122"/>
              <a:ea typeface="华文细黑"/>
              <a:cs typeface="Times New Roman" panose="02020603050405020304"/>
            </a:endParaRPr>
          </a:p>
        </p:txBody>
      </p:sp>
      <p:sp>
        <p:nvSpPr>
          <p:cNvPr id="53" name="左大括号 52"/>
          <p:cNvSpPr/>
          <p:nvPr/>
        </p:nvSpPr>
        <p:spPr>
          <a:xfrm>
            <a:off x="5033976" y="4411756"/>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矩形 53"/>
          <p:cNvSpPr/>
          <p:nvPr/>
        </p:nvSpPr>
        <p:spPr>
          <a:xfrm>
            <a:off x="5120842" y="413998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饷</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6" name="矩形 55"/>
          <p:cNvSpPr/>
          <p:nvPr/>
        </p:nvSpPr>
        <p:spPr>
          <a:xfrm>
            <a:off x="5120842" y="469978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晌</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7" name="矩形 56"/>
          <p:cNvSpPr/>
          <p:nvPr/>
        </p:nvSpPr>
        <p:spPr>
          <a:xfrm>
            <a:off x="5120842" y="527585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响</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60" name="矩形 59"/>
          <p:cNvSpPr/>
          <p:nvPr/>
        </p:nvSpPr>
        <p:spPr>
          <a:xfrm>
            <a:off x="9008530" y="255198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愈</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677719" y="113687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算账</a:t>
            </a:r>
            <a:endParaRPr lang="zh-CN" altLang="en-US" sz="2800" kern="100" dirty="0">
              <a:solidFill>
                <a:srgbClr val="C00000"/>
              </a:solidFill>
              <a:latin typeface="Times New Roman" panose="02020603050405020304"/>
              <a:ea typeface="华文细黑"/>
            </a:endParaRPr>
          </a:p>
        </p:txBody>
      </p:sp>
      <p:sp>
        <p:nvSpPr>
          <p:cNvPr id="3" name="矩形 2"/>
          <p:cNvSpPr/>
          <p:nvPr/>
        </p:nvSpPr>
        <p:spPr>
          <a:xfrm>
            <a:off x="1677719" y="177701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帐篷</a:t>
            </a:r>
            <a:endParaRPr lang="zh-CN" altLang="en-US" sz="2800" kern="100" dirty="0">
              <a:solidFill>
                <a:srgbClr val="C00000"/>
              </a:solidFill>
              <a:latin typeface="Times New Roman" panose="02020603050405020304"/>
              <a:ea typeface="华文细黑"/>
            </a:endParaRPr>
          </a:p>
        </p:txBody>
      </p:sp>
      <p:sp>
        <p:nvSpPr>
          <p:cNvPr id="5" name="矩形 4"/>
          <p:cNvSpPr/>
          <p:nvPr/>
        </p:nvSpPr>
        <p:spPr>
          <a:xfrm>
            <a:off x="1677719" y="2861577"/>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旗杆</a:t>
            </a:r>
            <a:endParaRPr lang="zh-CN" altLang="en-US" sz="2800" kern="100" dirty="0">
              <a:solidFill>
                <a:srgbClr val="C00000"/>
              </a:solidFill>
              <a:latin typeface="Times New Roman" panose="02020603050405020304"/>
              <a:ea typeface="华文细黑"/>
            </a:endParaRPr>
          </a:p>
        </p:txBody>
      </p:sp>
      <p:sp>
        <p:nvSpPr>
          <p:cNvPr id="6" name="矩形 5"/>
          <p:cNvSpPr/>
          <p:nvPr/>
        </p:nvSpPr>
        <p:spPr>
          <a:xfrm>
            <a:off x="1677719" y="3485466"/>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竹竿</a:t>
            </a:r>
            <a:endParaRPr lang="zh-CN" altLang="en-US" sz="2800" kern="100" dirty="0">
              <a:solidFill>
                <a:srgbClr val="C00000"/>
              </a:solidFill>
              <a:latin typeface="Times New Roman" panose="02020603050405020304"/>
              <a:ea typeface="华文细黑"/>
            </a:endParaRPr>
          </a:p>
        </p:txBody>
      </p:sp>
      <p:sp>
        <p:nvSpPr>
          <p:cNvPr id="7" name="矩形 6"/>
          <p:cNvSpPr/>
          <p:nvPr/>
        </p:nvSpPr>
        <p:spPr>
          <a:xfrm>
            <a:off x="1677719" y="455665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通缉</a:t>
            </a:r>
            <a:endParaRPr lang="zh-CN" altLang="en-US" sz="2800" kern="100" dirty="0">
              <a:solidFill>
                <a:srgbClr val="C00000"/>
              </a:solidFill>
              <a:latin typeface="Times New Roman" panose="02020603050405020304"/>
              <a:ea typeface="华文细黑"/>
            </a:endParaRPr>
          </a:p>
        </p:txBody>
      </p:sp>
      <p:sp>
        <p:nvSpPr>
          <p:cNvPr id="9" name="矩形 8"/>
          <p:cNvSpPr/>
          <p:nvPr/>
        </p:nvSpPr>
        <p:spPr>
          <a:xfrm>
            <a:off x="1677719" y="507139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编辑</a:t>
            </a:r>
            <a:endParaRPr lang="zh-CN" altLang="en-US" sz="2800" kern="100" dirty="0">
              <a:solidFill>
                <a:srgbClr val="C00000"/>
              </a:solidFill>
              <a:latin typeface="Times New Roman" panose="02020603050405020304"/>
              <a:ea typeface="华文细黑"/>
            </a:endParaRPr>
          </a:p>
        </p:txBody>
      </p:sp>
      <p:sp>
        <p:nvSpPr>
          <p:cNvPr id="10" name="矩形 9"/>
          <p:cNvSpPr/>
          <p:nvPr/>
        </p:nvSpPr>
        <p:spPr>
          <a:xfrm>
            <a:off x="1677719" y="567920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作揖</a:t>
            </a:r>
            <a:endParaRPr lang="zh-CN" altLang="en-US" sz="2800" kern="100" dirty="0">
              <a:solidFill>
                <a:srgbClr val="C00000"/>
              </a:solidFill>
              <a:latin typeface="Times New Roman" panose="02020603050405020304"/>
              <a:ea typeface="华文细黑"/>
            </a:endParaRPr>
          </a:p>
        </p:txBody>
      </p:sp>
      <p:sp>
        <p:nvSpPr>
          <p:cNvPr id="11" name="矩形 10"/>
          <p:cNvSpPr/>
          <p:nvPr/>
        </p:nvSpPr>
        <p:spPr>
          <a:xfrm>
            <a:off x="5699983" y="111433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怯懦</a:t>
            </a:r>
            <a:endParaRPr lang="zh-CN" altLang="en-US" sz="2800" kern="100" dirty="0">
              <a:solidFill>
                <a:srgbClr val="C00000"/>
              </a:solidFill>
              <a:latin typeface="Times New Roman" panose="02020603050405020304"/>
              <a:ea typeface="华文细黑"/>
            </a:endParaRPr>
          </a:p>
        </p:txBody>
      </p:sp>
      <p:sp>
        <p:nvSpPr>
          <p:cNvPr id="61" name="矩形 60"/>
          <p:cNvSpPr/>
          <p:nvPr/>
        </p:nvSpPr>
        <p:spPr>
          <a:xfrm>
            <a:off x="5699983" y="1691606"/>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濡染</a:t>
            </a:r>
            <a:endParaRPr lang="zh-CN" altLang="en-US" sz="2800" kern="100" dirty="0">
              <a:solidFill>
                <a:srgbClr val="C00000"/>
              </a:solidFill>
              <a:latin typeface="Times New Roman" panose="02020603050405020304"/>
              <a:ea typeface="华文细黑"/>
            </a:endParaRPr>
          </a:p>
        </p:txBody>
      </p:sp>
      <p:sp>
        <p:nvSpPr>
          <p:cNvPr id="62" name="矩形 61"/>
          <p:cNvSpPr/>
          <p:nvPr/>
        </p:nvSpPr>
        <p:spPr>
          <a:xfrm>
            <a:off x="5699983" y="226383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儒家</a:t>
            </a:r>
            <a:endParaRPr lang="zh-CN" altLang="en-US" sz="2800" kern="100" dirty="0">
              <a:solidFill>
                <a:srgbClr val="C00000"/>
              </a:solidFill>
              <a:latin typeface="Times New Roman" panose="02020603050405020304"/>
              <a:ea typeface="华文细黑"/>
            </a:endParaRPr>
          </a:p>
        </p:txBody>
      </p:sp>
      <p:sp>
        <p:nvSpPr>
          <p:cNvPr id="63" name="矩形 62"/>
          <p:cNvSpPr/>
          <p:nvPr/>
        </p:nvSpPr>
        <p:spPr>
          <a:xfrm>
            <a:off x="5699983" y="428698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饷银</a:t>
            </a:r>
            <a:endParaRPr lang="zh-CN" altLang="en-US" sz="2800" kern="100" dirty="0">
              <a:solidFill>
                <a:srgbClr val="C00000"/>
              </a:solidFill>
              <a:latin typeface="Times New Roman" panose="02020603050405020304"/>
              <a:ea typeface="华文细黑"/>
            </a:endParaRPr>
          </a:p>
        </p:txBody>
      </p:sp>
      <p:sp>
        <p:nvSpPr>
          <p:cNvPr id="64" name="矩形 63"/>
          <p:cNvSpPr/>
          <p:nvPr/>
        </p:nvSpPr>
        <p:spPr>
          <a:xfrm>
            <a:off x="5699983" y="486057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晌午</a:t>
            </a:r>
            <a:endParaRPr lang="zh-CN" altLang="en-US" sz="2800" kern="100" dirty="0">
              <a:solidFill>
                <a:srgbClr val="C00000"/>
              </a:solidFill>
              <a:latin typeface="Times New Roman" panose="02020603050405020304"/>
              <a:ea typeface="华文细黑"/>
            </a:endParaRPr>
          </a:p>
        </p:txBody>
      </p:sp>
      <p:sp>
        <p:nvSpPr>
          <p:cNvPr id="65" name="矩形 64"/>
          <p:cNvSpPr/>
          <p:nvPr/>
        </p:nvSpPr>
        <p:spPr>
          <a:xfrm>
            <a:off x="5699983" y="545339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响亮</a:t>
            </a:r>
            <a:endParaRPr lang="zh-CN" altLang="en-US" sz="2800" kern="100" dirty="0">
              <a:solidFill>
                <a:srgbClr val="C00000"/>
              </a:solidFill>
              <a:latin typeface="Times New Roman" panose="02020603050405020304"/>
              <a:ea typeface="华文细黑"/>
            </a:endParaRPr>
          </a:p>
        </p:txBody>
      </p:sp>
      <p:sp>
        <p:nvSpPr>
          <p:cNvPr id="66" name="矩形 65"/>
          <p:cNvSpPr/>
          <p:nvPr/>
        </p:nvSpPr>
        <p:spPr>
          <a:xfrm>
            <a:off x="9542272" y="935790"/>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矢志不渝</a:t>
            </a:r>
            <a:endParaRPr lang="zh-CN" altLang="en-US" sz="2800" kern="100" dirty="0">
              <a:solidFill>
                <a:srgbClr val="C00000"/>
              </a:solidFill>
              <a:latin typeface="Times New Roman" panose="02020603050405020304"/>
              <a:ea typeface="华文细黑"/>
            </a:endParaRPr>
          </a:p>
        </p:txBody>
      </p:sp>
      <p:sp>
        <p:nvSpPr>
          <p:cNvPr id="67" name="矩形 66"/>
          <p:cNvSpPr/>
          <p:nvPr/>
        </p:nvSpPr>
        <p:spPr>
          <a:xfrm>
            <a:off x="9589897" y="152235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揶揄</a:t>
            </a:r>
            <a:endParaRPr lang="zh-CN" altLang="en-US" sz="2800" kern="100" dirty="0">
              <a:solidFill>
                <a:srgbClr val="C00000"/>
              </a:solidFill>
              <a:latin typeface="Times New Roman" panose="02020603050405020304"/>
              <a:ea typeface="华文细黑"/>
            </a:endParaRPr>
          </a:p>
        </p:txBody>
      </p:sp>
      <p:sp>
        <p:nvSpPr>
          <p:cNvPr id="68" name="矩形 67"/>
          <p:cNvSpPr/>
          <p:nvPr/>
        </p:nvSpPr>
        <p:spPr>
          <a:xfrm>
            <a:off x="9542272" y="2087950"/>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瑕不掩瑜</a:t>
            </a:r>
            <a:endParaRPr lang="zh-CN" altLang="en-US" sz="2800" kern="100" dirty="0">
              <a:solidFill>
                <a:srgbClr val="C00000"/>
              </a:solidFill>
              <a:latin typeface="Times New Roman" panose="02020603050405020304"/>
              <a:ea typeface="华文细黑"/>
            </a:endParaRPr>
          </a:p>
        </p:txBody>
      </p:sp>
      <p:sp>
        <p:nvSpPr>
          <p:cNvPr id="69" name="矩形 68"/>
          <p:cNvSpPr/>
          <p:nvPr/>
        </p:nvSpPr>
        <p:spPr>
          <a:xfrm>
            <a:off x="9589897" y="2728764"/>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痊愈</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blinds(horizontal)">
                                      <p:cBhvr>
                                        <p:cTn id="37" dur="500"/>
                                        <p:tgtEl>
                                          <p:spTgt spid="6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blinds(horizontal)">
                                      <p:cBhvr>
                                        <p:cTn id="40" dur="500"/>
                                        <p:tgtEl>
                                          <p:spTgt spid="62"/>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blinds(horizontal)">
                                      <p:cBhvr>
                                        <p:cTn id="45" dur="500"/>
                                        <p:tgtEl>
                                          <p:spTgt spid="63"/>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blinds(horizontal)">
                                      <p:cBhvr>
                                        <p:cTn id="48" dur="500"/>
                                        <p:tgtEl>
                                          <p:spTgt spid="64"/>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blinds(horizontal)">
                                      <p:cBhvr>
                                        <p:cTn id="51" dur="500"/>
                                        <p:tgtEl>
                                          <p:spTgt spid="65"/>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blinds(horizontal)">
                                      <p:cBhvr>
                                        <p:cTn id="56" dur="500"/>
                                        <p:tgtEl>
                                          <p:spTgt spid="66"/>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blinds(horizontal)">
                                      <p:cBhvr>
                                        <p:cTn id="59" dur="500"/>
                                        <p:tgtEl>
                                          <p:spTgt spid="67"/>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blinds(horizontal)">
                                      <p:cBhvr>
                                        <p:cTn id="62" dur="500"/>
                                        <p:tgtEl>
                                          <p:spTgt spid="68"/>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blinds(horizontal)">
                                      <p:cBhvr>
                                        <p:cTn id="65" dur="500"/>
                                        <p:tgtEl>
                                          <p:spTgt spid="6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grpId="1" nodeType="clickEffect">
                                  <p:stCondLst>
                                    <p:cond delay="0"/>
                                  </p:stCondLst>
                                  <p:childTnLst>
                                    <p:animEffect transition="out" filter="fade">
                                      <p:cBhvr>
                                        <p:cTn id="69" dur="500"/>
                                        <p:tgtEl>
                                          <p:spTgt spid="3"/>
                                        </p:tgtEl>
                                      </p:cBhvr>
                                    </p:animEffect>
                                    <p:set>
                                      <p:cBhvr>
                                        <p:cTn id="70" dur="1" fill="hold">
                                          <p:stCondLst>
                                            <p:cond delay="499"/>
                                          </p:stCondLst>
                                        </p:cTn>
                                        <p:tgtEl>
                                          <p:spTgt spid="3"/>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
                                        </p:tgtEl>
                                      </p:cBhvr>
                                    </p:animEffect>
                                    <p:set>
                                      <p:cBhvr>
                                        <p:cTn id="73" dur="1" fill="hold">
                                          <p:stCondLst>
                                            <p:cond delay="499"/>
                                          </p:stCondLst>
                                        </p:cTn>
                                        <p:tgtEl>
                                          <p:spTgt spid="2"/>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5"/>
                                        </p:tgtEl>
                                      </p:cBhvr>
                                    </p:animEffect>
                                    <p:set>
                                      <p:cBhvr>
                                        <p:cTn id="76" dur="1" fill="hold">
                                          <p:stCondLst>
                                            <p:cond delay="499"/>
                                          </p:stCondLst>
                                        </p:cTn>
                                        <p:tgtEl>
                                          <p:spTgt spid="5"/>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6"/>
                                        </p:tgtEl>
                                      </p:cBhvr>
                                    </p:animEffect>
                                    <p:set>
                                      <p:cBhvr>
                                        <p:cTn id="79" dur="1" fill="hold">
                                          <p:stCondLst>
                                            <p:cond delay="499"/>
                                          </p:stCondLst>
                                        </p:cTn>
                                        <p:tgtEl>
                                          <p:spTgt spid="6"/>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7"/>
                                        </p:tgtEl>
                                      </p:cBhvr>
                                    </p:animEffect>
                                    <p:set>
                                      <p:cBhvr>
                                        <p:cTn id="82" dur="1" fill="hold">
                                          <p:stCondLst>
                                            <p:cond delay="499"/>
                                          </p:stCondLst>
                                        </p:cTn>
                                        <p:tgtEl>
                                          <p:spTgt spid="7"/>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9"/>
                                        </p:tgtEl>
                                      </p:cBhvr>
                                    </p:animEffect>
                                    <p:set>
                                      <p:cBhvr>
                                        <p:cTn id="85" dur="1" fill="hold">
                                          <p:stCondLst>
                                            <p:cond delay="499"/>
                                          </p:stCondLst>
                                        </p:cTn>
                                        <p:tgtEl>
                                          <p:spTgt spid="9"/>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0"/>
                                        </p:tgtEl>
                                      </p:cBhvr>
                                    </p:animEffect>
                                    <p:set>
                                      <p:cBhvr>
                                        <p:cTn id="88" dur="1" fill="hold">
                                          <p:stCondLst>
                                            <p:cond delay="499"/>
                                          </p:stCondLst>
                                        </p:cTn>
                                        <p:tgtEl>
                                          <p:spTgt spid="10"/>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11"/>
                                        </p:tgtEl>
                                      </p:cBhvr>
                                    </p:animEffect>
                                    <p:set>
                                      <p:cBhvr>
                                        <p:cTn id="91" dur="1" fill="hold">
                                          <p:stCondLst>
                                            <p:cond delay="499"/>
                                          </p:stCondLst>
                                        </p:cTn>
                                        <p:tgtEl>
                                          <p:spTgt spid="11"/>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61"/>
                                        </p:tgtEl>
                                      </p:cBhvr>
                                    </p:animEffect>
                                    <p:set>
                                      <p:cBhvr>
                                        <p:cTn id="94" dur="1" fill="hold">
                                          <p:stCondLst>
                                            <p:cond delay="499"/>
                                          </p:stCondLst>
                                        </p:cTn>
                                        <p:tgtEl>
                                          <p:spTgt spid="61"/>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62"/>
                                        </p:tgtEl>
                                      </p:cBhvr>
                                    </p:animEffect>
                                    <p:set>
                                      <p:cBhvr>
                                        <p:cTn id="97" dur="1" fill="hold">
                                          <p:stCondLst>
                                            <p:cond delay="499"/>
                                          </p:stCondLst>
                                        </p:cTn>
                                        <p:tgtEl>
                                          <p:spTgt spid="62"/>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63"/>
                                        </p:tgtEl>
                                      </p:cBhvr>
                                    </p:animEffect>
                                    <p:set>
                                      <p:cBhvr>
                                        <p:cTn id="100" dur="1" fill="hold">
                                          <p:stCondLst>
                                            <p:cond delay="499"/>
                                          </p:stCondLst>
                                        </p:cTn>
                                        <p:tgtEl>
                                          <p:spTgt spid="63"/>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64"/>
                                        </p:tgtEl>
                                      </p:cBhvr>
                                    </p:animEffect>
                                    <p:set>
                                      <p:cBhvr>
                                        <p:cTn id="103" dur="1" fill="hold">
                                          <p:stCondLst>
                                            <p:cond delay="499"/>
                                          </p:stCondLst>
                                        </p:cTn>
                                        <p:tgtEl>
                                          <p:spTgt spid="64"/>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65"/>
                                        </p:tgtEl>
                                      </p:cBhvr>
                                    </p:animEffect>
                                    <p:set>
                                      <p:cBhvr>
                                        <p:cTn id="106" dur="1" fill="hold">
                                          <p:stCondLst>
                                            <p:cond delay="499"/>
                                          </p:stCondLst>
                                        </p:cTn>
                                        <p:tgtEl>
                                          <p:spTgt spid="65"/>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66"/>
                                        </p:tgtEl>
                                      </p:cBhvr>
                                    </p:animEffect>
                                    <p:set>
                                      <p:cBhvr>
                                        <p:cTn id="109" dur="1" fill="hold">
                                          <p:stCondLst>
                                            <p:cond delay="499"/>
                                          </p:stCondLst>
                                        </p:cTn>
                                        <p:tgtEl>
                                          <p:spTgt spid="66"/>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67"/>
                                        </p:tgtEl>
                                      </p:cBhvr>
                                    </p:animEffect>
                                    <p:set>
                                      <p:cBhvr>
                                        <p:cTn id="112" dur="1" fill="hold">
                                          <p:stCondLst>
                                            <p:cond delay="499"/>
                                          </p:stCondLst>
                                        </p:cTn>
                                        <p:tgtEl>
                                          <p:spTgt spid="67"/>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68"/>
                                        </p:tgtEl>
                                      </p:cBhvr>
                                    </p:animEffect>
                                    <p:set>
                                      <p:cBhvr>
                                        <p:cTn id="115" dur="1" fill="hold">
                                          <p:stCondLst>
                                            <p:cond delay="499"/>
                                          </p:stCondLst>
                                        </p:cTn>
                                        <p:tgtEl>
                                          <p:spTgt spid="68"/>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69"/>
                                        </p:tgtEl>
                                      </p:cBhvr>
                                    </p:animEffect>
                                    <p:set>
                                      <p:cBhvr>
                                        <p:cTn id="118" dur="1" fill="hold">
                                          <p:stCondLst>
                                            <p:cond delay="499"/>
                                          </p:stCondLst>
                                        </p:cTn>
                                        <p:tgtEl>
                                          <p:spTgt spid="69"/>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5" grpId="0"/>
      <p:bldP spid="5" grpId="1"/>
      <p:bldP spid="6" grpId="0"/>
      <p:bldP spid="6" grpId="1"/>
      <p:bldP spid="7" grpId="0"/>
      <p:bldP spid="7" grpId="1"/>
      <p:bldP spid="9" grpId="0"/>
      <p:bldP spid="9" grpId="1"/>
      <p:bldP spid="10" grpId="0"/>
      <p:bldP spid="10" grpId="1"/>
      <p:bldP spid="11" grpId="0"/>
      <p:bldP spid="11" grpId="1"/>
      <p:bldP spid="61" grpId="0"/>
      <p:bldP spid="61" grpId="1"/>
      <p:bldP spid="62" grpId="0"/>
      <p:bldP spid="62" grpId="1"/>
      <p:bldP spid="63" grpId="0"/>
      <p:bldP spid="63" grpId="1"/>
      <p:bldP spid="64" grpId="0"/>
      <p:bldP spid="64" grpId="1"/>
      <p:bldP spid="65" grpId="0"/>
      <p:bldP spid="65" grpId="1"/>
      <p:bldP spid="66" grpId="0"/>
      <p:bldP spid="66" grpId="1"/>
      <p:bldP spid="67" grpId="0"/>
      <p:bldP spid="67" grpId="1"/>
      <p:bldP spid="68" grpId="0"/>
      <p:bldP spid="68" grpId="1"/>
      <p:bldP spid="69" grpId="0"/>
      <p:bldP spid="69"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922795"/>
            <a:ext cx="11478502"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一文不名：</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lvl="0" algn="just">
              <a:lnSpc>
                <a:spcPct val="150000"/>
              </a:lnSpc>
            </a:pPr>
            <a:r>
              <a:rPr lang="en-US" altLang="zh-CN" sz="2800" kern="100" dirty="0" smtClean="0">
                <a:latin typeface="Times New Roman" panose="02020603050405020304"/>
                <a:ea typeface="华文细黑"/>
              </a:rPr>
              <a:t>(2)</a:t>
            </a:r>
            <a:r>
              <a:rPr lang="zh-CN" altLang="zh-CN" sz="2800" kern="100" dirty="0" smtClean="0">
                <a:latin typeface="Times New Roman" panose="02020603050405020304"/>
                <a:ea typeface="华文细黑"/>
                <a:cs typeface="Times New Roman" panose="02020603050405020304"/>
              </a:rPr>
              <a:t>怒发冲冠：</a:t>
            </a:r>
            <a:r>
              <a:rPr lang="en-US" altLang="zh-CN" sz="2800" kern="100" dirty="0" smtClean="0">
                <a:solidFill>
                  <a:prstClr val="black"/>
                </a:solidFill>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嗷嗷待哺</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Courier New" panose="02070309020205020404"/>
            </a:endParaRPr>
          </a:p>
          <a:p>
            <a:pPr algn="just">
              <a:lnSpc>
                <a:spcPct val="150000"/>
              </a:lnSpc>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前仆后继</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smtClean="0">
                <a:latin typeface="Times New Roman" panose="02020603050405020304"/>
                <a:ea typeface="华文细黑"/>
                <a:cs typeface="Times New Roman" panose="02020603050405020304"/>
              </a:rPr>
              <a:t>__________</a:t>
            </a:r>
            <a:endParaRPr lang="en-US" altLang="zh-CN" sz="2800" u="sng" kern="100" dirty="0">
              <a:latin typeface="Times New Roman" panose="02020603050405020304"/>
              <a:ea typeface="华文细黑"/>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0" name="矩形 9"/>
          <p:cNvSpPr>
            <a:spLocks noChangeAspect="1"/>
          </p:cNvSpPr>
          <p:nvPr/>
        </p:nvSpPr>
        <p:spPr>
          <a:xfrm>
            <a:off x="377344" y="1341562"/>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明确词义</a:t>
            </a:r>
            <a:endParaRPr lang="zh-CN" altLang="en-US" sz="2600" b="1" dirty="0">
              <a:solidFill>
                <a:schemeClr val="bg1"/>
              </a:solidFill>
              <a:latin typeface="+mj-ea"/>
              <a:ea typeface="+mj-ea"/>
              <a:cs typeface="Times New Roman" panose="02020603050405020304" pitchFamily="18" charset="0"/>
            </a:endParaRPr>
          </a:p>
        </p:txBody>
      </p:sp>
      <p:sp>
        <p:nvSpPr>
          <p:cNvPr id="11" name="矩形 10"/>
          <p:cNvSpPr/>
          <p:nvPr/>
        </p:nvSpPr>
        <p:spPr>
          <a:xfrm>
            <a:off x="377344" y="420316"/>
            <a:ext cx="1144927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二、词语积累</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2" name="矩形 1"/>
          <p:cNvSpPr/>
          <p:nvPr/>
        </p:nvSpPr>
        <p:spPr>
          <a:xfrm>
            <a:off x="2657872" y="1989520"/>
            <a:ext cx="2698175"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一个钱也没有。</a:t>
            </a:r>
            <a:endParaRPr lang="zh-CN" altLang="zh-CN" sz="2800" kern="100" dirty="0">
              <a:solidFill>
                <a:srgbClr val="C00000"/>
              </a:solidFill>
              <a:latin typeface="Times New Roman" panose="02020603050405020304"/>
              <a:ea typeface="华文细黑"/>
            </a:endParaRPr>
          </a:p>
        </p:txBody>
      </p:sp>
      <p:sp>
        <p:nvSpPr>
          <p:cNvPr id="4" name="矩形 3"/>
          <p:cNvSpPr/>
          <p:nvPr/>
        </p:nvSpPr>
        <p:spPr>
          <a:xfrm>
            <a:off x="2657872" y="2647231"/>
            <a:ext cx="8487555" cy="523220"/>
          </a:xfrm>
          <a:prstGeom prst="rect">
            <a:avLst/>
          </a:prstGeom>
        </p:spPr>
        <p:txBody>
          <a:bodyPr>
            <a:spAutoFit/>
          </a:bodyPr>
          <a:lstStyle/>
          <a:p>
            <a:r>
              <a:rPr lang="zh-CN" altLang="zh-CN" sz="2800" kern="100" dirty="0">
                <a:solidFill>
                  <a:srgbClr val="C00000"/>
                </a:solidFill>
                <a:latin typeface="Times New Roman" panose="02020603050405020304"/>
                <a:ea typeface="华文细黑"/>
              </a:rPr>
              <a:t>因怒而头发直竖，把帽子都顶起来了，形容非常</a:t>
            </a:r>
            <a:r>
              <a:rPr lang="zh-CN" altLang="zh-CN" sz="2800" kern="100">
                <a:solidFill>
                  <a:srgbClr val="C00000"/>
                </a:solidFill>
                <a:latin typeface="Times New Roman" panose="02020603050405020304"/>
                <a:ea typeface="华文细黑"/>
              </a:rPr>
              <a:t>愤怒</a:t>
            </a:r>
            <a:r>
              <a:rPr lang="zh-CN" altLang="zh-CN" sz="2800" kern="100" smtClean="0">
                <a:solidFill>
                  <a:srgbClr val="C00000"/>
                </a:solidFill>
                <a:latin typeface="Times New Roman" panose="02020603050405020304"/>
                <a:ea typeface="华文细黑"/>
              </a:rPr>
              <a:t>。</a:t>
            </a:r>
            <a:endParaRPr lang="en-US" altLang="zh-CN" sz="2800" kern="100" dirty="0" smtClean="0">
              <a:solidFill>
                <a:srgbClr val="C00000"/>
              </a:solidFill>
              <a:latin typeface="Times New Roman" panose="02020603050405020304"/>
              <a:ea typeface="华文细黑"/>
            </a:endParaRPr>
          </a:p>
        </p:txBody>
      </p:sp>
      <p:sp>
        <p:nvSpPr>
          <p:cNvPr id="5" name="矩形 4"/>
          <p:cNvSpPr/>
          <p:nvPr/>
        </p:nvSpPr>
        <p:spPr>
          <a:xfrm>
            <a:off x="2657872" y="3285778"/>
            <a:ext cx="485261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rPr>
              <a:t>形容饥饿时急于求食的样子。</a:t>
            </a:r>
            <a:endParaRPr lang="zh-CN" altLang="zh-CN" sz="2800" kern="100" dirty="0">
              <a:solidFill>
                <a:srgbClr val="C00000"/>
              </a:solidFill>
              <a:latin typeface="Times New Roman" panose="02020603050405020304"/>
              <a:ea typeface="华文细黑"/>
            </a:endParaRPr>
          </a:p>
        </p:txBody>
      </p:sp>
      <p:sp>
        <p:nvSpPr>
          <p:cNvPr id="7" name="矩形 6"/>
          <p:cNvSpPr/>
          <p:nvPr/>
        </p:nvSpPr>
        <p:spPr>
          <a:xfrm>
            <a:off x="2657873" y="3914686"/>
            <a:ext cx="9053958" cy="523220"/>
          </a:xfrm>
          <a:prstGeom prst="rect">
            <a:avLst/>
          </a:prstGeom>
        </p:spPr>
        <p:txBody>
          <a:bodyPr wrap="square">
            <a:spAutoFit/>
          </a:bodyPr>
          <a:lstStyle/>
          <a:p>
            <a:r>
              <a:rPr lang="zh-CN" altLang="zh-CN" sz="2800" kern="100" dirty="0">
                <a:solidFill>
                  <a:srgbClr val="C00000"/>
                </a:solidFill>
                <a:latin typeface="Times New Roman" panose="02020603050405020304"/>
                <a:ea typeface="华文细黑"/>
              </a:rPr>
              <a:t>前面的人倒下了，后面的人继续跟上去，形容英勇奋斗</a:t>
            </a:r>
            <a:r>
              <a:rPr lang="zh-CN" altLang="zh-CN" sz="2800" kern="100" dirty="0" smtClean="0">
                <a:solidFill>
                  <a:srgbClr val="C00000"/>
                </a:solidFill>
                <a:latin typeface="Times New Roman" panose="02020603050405020304"/>
                <a:ea typeface="华文细黑"/>
              </a:rPr>
              <a:t>，</a:t>
            </a:r>
            <a:endParaRPr lang="en-US" altLang="zh-CN" sz="2800" kern="100" dirty="0" smtClean="0">
              <a:solidFill>
                <a:srgbClr val="C00000"/>
              </a:solidFill>
              <a:latin typeface="Times New Roman" panose="02020603050405020304"/>
              <a:ea typeface="华文细黑"/>
            </a:endParaRPr>
          </a:p>
        </p:txBody>
      </p:sp>
      <p:sp>
        <p:nvSpPr>
          <p:cNvPr id="9" name="矩形 8"/>
          <p:cNvSpPr/>
          <p:nvPr/>
        </p:nvSpPr>
        <p:spPr>
          <a:xfrm>
            <a:off x="459532" y="4562758"/>
            <a:ext cx="1980029" cy="523220"/>
          </a:xfrm>
          <a:prstGeom prst="rect">
            <a:avLst/>
          </a:prstGeom>
        </p:spPr>
        <p:txBody>
          <a:bodyPr wrap="none">
            <a:spAutoFit/>
          </a:bodyPr>
          <a:lstStyle/>
          <a:p>
            <a:pPr lvl="0"/>
            <a:r>
              <a:rPr lang="zh-CN" altLang="zh-CN" sz="2800" kern="100" dirty="0">
                <a:solidFill>
                  <a:srgbClr val="C00000"/>
                </a:solidFill>
                <a:latin typeface="Times New Roman" panose="02020603050405020304"/>
                <a:ea typeface="华文细黑"/>
              </a:rPr>
              <a:t>不怕牺牲。</a:t>
            </a:r>
            <a:endParaRPr lang="en-US"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5" grpId="0"/>
      <p:bldP spid="5" grpId="1"/>
      <p:bldP spid="7" grpId="0"/>
      <p:bldP spid="7"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168465"/>
            <a:ext cx="11478502" cy="4889776"/>
          </a:xfrm>
          <a:prstGeom prst="rect">
            <a:avLst/>
          </a:prstGeom>
        </p:spPr>
        <p:txBody>
          <a:bodyPr wrap="square" lIns="121898" tIns="60948" rIns="121898" bIns="60948">
            <a:spAutoFit/>
          </a:bodyPr>
          <a:lstStyle/>
          <a:p>
            <a:pPr algn="just">
              <a:lnSpc>
                <a:spcPct val="150000"/>
              </a:lnSpc>
            </a:pPr>
            <a:r>
              <a:rPr lang="zh-CN" altLang="zh-CN" sz="2800" kern="100" spc="-100" dirty="0">
                <a:latin typeface="Times New Roman" panose="02020603050405020304"/>
                <a:ea typeface="华文细黑"/>
                <a:cs typeface="Times New Roman" panose="02020603050405020304"/>
              </a:rPr>
              <a:t>判断下列加</a:t>
            </a:r>
            <a:r>
              <a:rPr lang="zh-CN" altLang="en-US" sz="2800" kern="100" spc="-100" dirty="0">
                <a:latin typeface="Times New Roman" panose="02020603050405020304"/>
                <a:ea typeface="华文细黑"/>
                <a:cs typeface="Times New Roman" panose="02020603050405020304"/>
              </a:rPr>
              <a:t>颜色</a:t>
            </a:r>
            <a:r>
              <a:rPr lang="zh-CN" altLang="zh-CN" sz="2800" kern="100" spc="-100" dirty="0">
                <a:latin typeface="Times New Roman" panose="02020603050405020304"/>
                <a:ea typeface="华文细黑"/>
                <a:cs typeface="Times New Roman" panose="02020603050405020304"/>
              </a:rPr>
              <a:t>成语的运用是否正确。</a:t>
            </a:r>
            <a:r>
              <a:rPr lang="en-US" altLang="zh-CN" sz="2800" kern="100" spc="-100" dirty="0">
                <a:latin typeface="Times New Roman" panose="02020603050405020304"/>
                <a:ea typeface="华文细黑"/>
                <a:cs typeface="Courier New" panose="02070309020205020404"/>
              </a:rPr>
              <a:t>(</a:t>
            </a:r>
            <a:r>
              <a:rPr lang="zh-CN" altLang="zh-CN" sz="2800" kern="100" spc="-100" dirty="0">
                <a:latin typeface="Times New Roman" panose="02020603050405020304"/>
                <a:ea typeface="华文细黑"/>
                <a:cs typeface="Times New Roman" panose="02020603050405020304"/>
              </a:rPr>
              <a:t>正确的打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，错误的打</a:t>
            </a:r>
            <a:r>
              <a:rPr lang="en-US" altLang="zh-CN" sz="2800" kern="100" spc="-100" dirty="0">
                <a:latin typeface="宋体" panose="02010600030101010101" pitchFamily="2" charset="-122"/>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a:t>
            </a:r>
            <a:endParaRPr lang="zh-CN" altLang="zh-CN" sz="1050" kern="100" spc="-100" dirty="0">
              <a:latin typeface="宋体" panose="02010600030101010101" pitchFamily="2" charset="-122"/>
              <a:cs typeface="Courier New" panose="02070309020205020404"/>
            </a:endParaRPr>
          </a:p>
          <a:p>
            <a:pPr algn="just">
              <a:lnSpc>
                <a:spcPct val="150000"/>
              </a:lnSpc>
              <a:spcAft>
                <a:spcPts val="0"/>
              </a:spcAft>
            </a:pP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近日，张家鲁在接受记者采访时表示，改编最好是</a:t>
            </a:r>
            <a:r>
              <a:rPr lang="zh-CN" altLang="zh-CN" sz="2800" kern="100" dirty="0">
                <a:solidFill>
                  <a:srgbClr val="0000FF"/>
                </a:solidFill>
                <a:latin typeface="Times New Roman" panose="02020603050405020304"/>
                <a:ea typeface="华文细黑"/>
                <a:cs typeface="Times New Roman" panose="02020603050405020304"/>
              </a:rPr>
              <a:t>一文不名</a:t>
            </a:r>
            <a:r>
              <a:rPr lang="zh-CN" altLang="zh-CN" sz="2800" kern="100" dirty="0">
                <a:latin typeface="Times New Roman" panose="02020603050405020304"/>
                <a:ea typeface="华文细黑"/>
                <a:cs typeface="Times New Roman" panose="02020603050405020304"/>
              </a:rPr>
              <a:t>的小说。</a:t>
            </a:r>
            <a:r>
              <a:rPr lang="zh-CN" altLang="zh-CN" sz="2800" kern="100" spc="-50" dirty="0">
                <a:latin typeface="Times New Roman" panose="02020603050405020304"/>
                <a:ea typeface="华文细黑"/>
                <a:cs typeface="Times New Roman" panose="02020603050405020304"/>
              </a:rPr>
              <a:t>由于原著《鬼吹灯》太有名气，所以他在改编《寻龙诀》的时候压力颇大</a:t>
            </a:r>
            <a:r>
              <a:rPr lang="zh-CN" altLang="zh-CN" sz="2800" kern="100" spc="-50" dirty="0" smtClean="0">
                <a:latin typeface="Times New Roman" panose="02020603050405020304"/>
                <a:ea typeface="华文细黑"/>
                <a:cs typeface="Times New Roman" panose="02020603050405020304"/>
              </a:rPr>
              <a:t>。</a:t>
            </a:r>
            <a:endParaRPr lang="en-US" altLang="zh-CN" sz="2800" kern="100" spc="-5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不得不承认，显示一个人道德水平的最佳时机，就是在他生气或是被误解的时候，</a:t>
            </a:r>
            <a:r>
              <a:rPr lang="zh-CN" altLang="zh-CN" sz="2800" kern="100" dirty="0">
                <a:solidFill>
                  <a:srgbClr val="0000FF"/>
                </a:solidFill>
                <a:latin typeface="Times New Roman" panose="02020603050405020304"/>
                <a:ea typeface="华文细黑"/>
                <a:cs typeface="Times New Roman" panose="02020603050405020304"/>
              </a:rPr>
              <a:t>怒发冲冠</a:t>
            </a:r>
            <a:r>
              <a:rPr lang="zh-CN" altLang="zh-CN" sz="2800" kern="100" dirty="0">
                <a:latin typeface="Times New Roman" panose="02020603050405020304"/>
                <a:ea typeface="华文细黑"/>
                <a:cs typeface="Times New Roman" panose="02020603050405020304"/>
              </a:rPr>
              <a:t>绝对不能成为个人失去道德干些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伤天害理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事情的借口。</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grpSp>
        <p:nvGrpSpPr>
          <p:cNvPr id="9" name="组合 8"/>
          <p:cNvGrpSpPr/>
          <p:nvPr/>
        </p:nvGrpSpPr>
        <p:grpSpPr>
          <a:xfrm>
            <a:off x="165" y="602342"/>
            <a:ext cx="2134602" cy="523196"/>
            <a:chOff x="164" y="300187"/>
            <a:chExt cx="2525446" cy="523196"/>
          </a:xfrm>
        </p:grpSpPr>
        <p:sp>
          <p:nvSpPr>
            <p:cNvPr id="10" name="五边形 9"/>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燕尾形 10"/>
            <p:cNvSpPr/>
            <p:nvPr/>
          </p:nvSpPr>
          <p:spPr>
            <a:xfrm>
              <a:off x="262557" y="317415"/>
              <a:ext cx="2263053"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90883" y="300187"/>
              <a:ext cx="1898393" cy="523196"/>
            </a:xfrm>
            <a:prstGeom prst="rect">
              <a:avLst/>
            </a:prstGeom>
          </p:spPr>
          <p:txBody>
            <a:bodyPr wrap="square" lIns="121898" tIns="60948" rIns="121898" bIns="60948">
              <a:spAutoFit/>
            </a:bodyPr>
            <a:lstStyle/>
            <a:p>
              <a:pPr lvl="0" algn="ctr"/>
              <a:r>
                <a:rPr lang="zh-CN" altLang="en-US"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对点小测</a:t>
              </a:r>
              <a:endParaRPr lang="en-US" altLang="zh-CN"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 name="矩形 1"/>
          <p:cNvSpPr/>
          <p:nvPr/>
        </p:nvSpPr>
        <p:spPr>
          <a:xfrm>
            <a:off x="10980642" y="3482638"/>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2417023" y="5426854"/>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5268768" y="1442031"/>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7" name="矩形 6"/>
          <p:cNvSpPr/>
          <p:nvPr/>
        </p:nvSpPr>
        <p:spPr>
          <a:xfrm>
            <a:off x="339000" y="621482"/>
            <a:ext cx="11478502" cy="2708410"/>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(3)</a:t>
            </a:r>
            <a:r>
              <a:rPr lang="zh-CN" altLang="zh-CN" sz="2800" kern="100" dirty="0">
                <a:solidFill>
                  <a:prstClr val="black"/>
                </a:solidFill>
                <a:latin typeface="Times New Roman" panose="02020603050405020304"/>
                <a:ea typeface="华文细黑"/>
                <a:cs typeface="Times New Roman" panose="02020603050405020304"/>
              </a:rPr>
              <a:t>金先生告诉记者，他的父亲得白血病过世，母亲患有脑血管病，女儿</a:t>
            </a:r>
            <a:r>
              <a:rPr lang="zh-CN" altLang="zh-CN" sz="2800" kern="100" dirty="0">
                <a:solidFill>
                  <a:srgbClr val="0000FF"/>
                </a:solidFill>
                <a:latin typeface="Times New Roman" panose="02020603050405020304"/>
                <a:ea typeface="华文细黑"/>
                <a:cs typeface="Times New Roman" panose="02020603050405020304"/>
              </a:rPr>
              <a:t>嗷嗷待哺</a:t>
            </a:r>
            <a:r>
              <a:rPr lang="zh-CN" altLang="zh-CN" sz="2800" kern="100" dirty="0">
                <a:solidFill>
                  <a:prstClr val="black"/>
                </a:solidFill>
                <a:latin typeface="Times New Roman" panose="02020603050405020304"/>
                <a:ea typeface="华文细黑"/>
                <a:cs typeface="Times New Roman" panose="02020603050405020304"/>
              </a:rPr>
              <a:t>，家庭经济很困难。</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(4)</a:t>
            </a:r>
            <a:r>
              <a:rPr lang="zh-CN" altLang="zh-CN" sz="2800" kern="100" dirty="0">
                <a:solidFill>
                  <a:prstClr val="black"/>
                </a:solidFill>
                <a:latin typeface="Times New Roman" panose="02020603050405020304"/>
                <a:ea typeface="华文细黑"/>
                <a:cs typeface="Times New Roman" panose="02020603050405020304"/>
              </a:rPr>
              <a:t>纵观推销的陷阱</a:t>
            </a:r>
            <a:r>
              <a:rPr lang="en-US" altLang="zh-CN" sz="2800" kern="100" dirty="0">
                <a:solidFill>
                  <a:prstClr val="black"/>
                </a:solidFill>
                <a:latin typeface="Times New Roman" panose="02020603050405020304"/>
                <a:ea typeface="华文细黑"/>
                <a:cs typeface="Courier New" panose="02070309020205020404"/>
              </a:rPr>
              <a:t>10</a:t>
            </a:r>
            <a:r>
              <a:rPr lang="zh-CN" altLang="zh-CN" sz="2800" kern="100" dirty="0">
                <a:solidFill>
                  <a:prstClr val="black"/>
                </a:solidFill>
                <a:latin typeface="Times New Roman" panose="02020603050405020304"/>
                <a:ea typeface="华文细黑"/>
                <a:cs typeface="Times New Roman" panose="02020603050405020304"/>
              </a:rPr>
              <a:t>多年没什么高明之处，但仍然有不少老人</a:t>
            </a:r>
            <a:r>
              <a:rPr lang="zh-CN" altLang="zh-CN" sz="2800" kern="100" dirty="0">
                <a:solidFill>
                  <a:srgbClr val="0000FF"/>
                </a:solidFill>
                <a:latin typeface="Times New Roman" panose="02020603050405020304"/>
                <a:ea typeface="华文细黑"/>
                <a:cs typeface="Times New Roman" panose="02020603050405020304"/>
              </a:rPr>
              <a:t>前赴后继</a:t>
            </a:r>
            <a:r>
              <a:rPr lang="zh-CN" altLang="zh-CN" sz="2800" kern="100" dirty="0">
                <a:solidFill>
                  <a:prstClr val="black"/>
                </a:solidFill>
                <a:latin typeface="Times New Roman" panose="02020603050405020304"/>
                <a:ea typeface="华文细黑"/>
                <a:cs typeface="Times New Roman" panose="02020603050405020304"/>
              </a:rPr>
              <a:t>地中招，这件事后我也在反思和检讨是不是对老人的关心不够。</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
        <p:nvSpPr>
          <p:cNvPr id="4" name="矩形 3"/>
          <p:cNvSpPr/>
          <p:nvPr/>
        </p:nvSpPr>
        <p:spPr>
          <a:xfrm>
            <a:off x="10637043" y="2719239"/>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6" name="矩形 5"/>
          <p:cNvSpPr/>
          <p:nvPr/>
        </p:nvSpPr>
        <p:spPr>
          <a:xfrm>
            <a:off x="339000" y="3185195"/>
            <a:ext cx="1147850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panose="02020603050405020304"/>
                <a:ea typeface="华文细黑"/>
                <a:cs typeface="Times New Roman" panose="02020603050405020304"/>
              </a:rPr>
              <a:t>把</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前赴后继</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当成了</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前仆后继</a:t>
            </a:r>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zh-CN" sz="1050"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6" grpId="0"/>
      <p:bldP spid="6"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8036</Words>
  <Application>WPS 演示</Application>
  <PresentationFormat>自定义</PresentationFormat>
  <Paragraphs>540</Paragraphs>
  <Slides>54</Slides>
  <Notes>0</Notes>
  <HiddenSlides>3</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54</vt:i4>
      </vt:variant>
    </vt:vector>
  </HeadingPairs>
  <TitlesOfParts>
    <vt:vector size="68" baseType="lpstr">
      <vt:lpstr>Arial</vt:lpstr>
      <vt:lpstr>宋体</vt:lpstr>
      <vt:lpstr>Wingdings</vt:lpstr>
      <vt:lpstr>Times New Roman</vt:lpstr>
      <vt:lpstr>微软雅黑</vt:lpstr>
      <vt:lpstr>Times New Roman</vt:lpstr>
      <vt:lpstr>华文细黑</vt:lpstr>
      <vt:lpstr>华文细黑</vt:lpstr>
      <vt:lpstr>Courier New</vt:lpstr>
      <vt:lpstr>Symbol</vt:lpstr>
      <vt:lpstr>Arial Unicode MS</vt:lpstr>
      <vt:lpstr>Calibri</vt:lpstr>
      <vt:lpstr>黑体</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壹點KeTang</cp:lastModifiedBy>
  <cp:revision>4848</cp:revision>
  <dcterms:created xsi:type="dcterms:W3CDTF">2014-11-27T01:03:00Z</dcterms:created>
  <dcterms:modified xsi:type="dcterms:W3CDTF">2018-02-10T05:07:00Z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