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customXml/itemProps102.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Layouts/slideLayout10.xml" ContentType="application/vnd.openxmlformats-officedocument.presentationml.slideLayout+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ppt/slides/slide108.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customXml/itemProps51.xml" ContentType="application/vnd.openxmlformats-officedocument.customXmlProperties+xml"/>
  <Override PartName="/customXml/itemProps104.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customXml/itemProps117.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88.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customXml/itemProps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ppt/notesSlides/notesSlide11.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18"/>
  </p:sldMasterIdLst>
  <p:notesMasterIdLst>
    <p:notesMasterId r:id="rId235"/>
  </p:notesMasterIdLst>
  <p:sldIdLst>
    <p:sldId id="256" r:id="rId119"/>
    <p:sldId id="398" r:id="rId120"/>
    <p:sldId id="258" r:id="rId121"/>
    <p:sldId id="260" r:id="rId122"/>
    <p:sldId id="261" r:id="rId123"/>
    <p:sldId id="262" r:id="rId124"/>
    <p:sldId id="263" r:id="rId125"/>
    <p:sldId id="264" r:id="rId126"/>
    <p:sldId id="265" r:id="rId127"/>
    <p:sldId id="266" r:id="rId128"/>
    <p:sldId id="267" r:id="rId129"/>
    <p:sldId id="268" r:id="rId130"/>
    <p:sldId id="269" r:id="rId131"/>
    <p:sldId id="270" r:id="rId132"/>
    <p:sldId id="271" r:id="rId133"/>
    <p:sldId id="272" r:id="rId134"/>
    <p:sldId id="273" r:id="rId135"/>
    <p:sldId id="274" r:id="rId136"/>
    <p:sldId id="275" r:id="rId137"/>
    <p:sldId id="276" r:id="rId138"/>
    <p:sldId id="399" r:id="rId139"/>
    <p:sldId id="278" r:id="rId140"/>
    <p:sldId id="279" r:id="rId141"/>
    <p:sldId id="280" r:id="rId142"/>
    <p:sldId id="281" r:id="rId143"/>
    <p:sldId id="284" r:id="rId144"/>
    <p:sldId id="285" r:id="rId145"/>
    <p:sldId id="286" r:id="rId146"/>
    <p:sldId id="287" r:id="rId147"/>
    <p:sldId id="288" r:id="rId148"/>
    <p:sldId id="289" r:id="rId149"/>
    <p:sldId id="290" r:id="rId150"/>
    <p:sldId id="291" r:id="rId151"/>
    <p:sldId id="292" r:id="rId152"/>
    <p:sldId id="293" r:id="rId153"/>
    <p:sldId id="294" r:id="rId154"/>
    <p:sldId id="295" r:id="rId155"/>
    <p:sldId id="296" r:id="rId156"/>
    <p:sldId id="297" r:id="rId157"/>
    <p:sldId id="298" r:id="rId158"/>
    <p:sldId id="300" r:id="rId159"/>
    <p:sldId id="302" r:id="rId160"/>
    <p:sldId id="304" r:id="rId161"/>
    <p:sldId id="306" r:id="rId162"/>
    <p:sldId id="308" r:id="rId163"/>
    <p:sldId id="309" r:id="rId164"/>
    <p:sldId id="310" r:id="rId165"/>
    <p:sldId id="311" r:id="rId166"/>
    <p:sldId id="312" r:id="rId167"/>
    <p:sldId id="313" r:id="rId168"/>
    <p:sldId id="314" r:id="rId169"/>
    <p:sldId id="315" r:id="rId170"/>
    <p:sldId id="316" r:id="rId171"/>
    <p:sldId id="317" r:id="rId172"/>
    <p:sldId id="318" r:id="rId173"/>
    <p:sldId id="319" r:id="rId174"/>
    <p:sldId id="320" r:id="rId175"/>
    <p:sldId id="322" r:id="rId176"/>
    <p:sldId id="324" r:id="rId177"/>
    <p:sldId id="326" r:id="rId178"/>
    <p:sldId id="327" r:id="rId179"/>
    <p:sldId id="328" r:id="rId180"/>
    <p:sldId id="329" r:id="rId181"/>
    <p:sldId id="330" r:id="rId182"/>
    <p:sldId id="331" r:id="rId183"/>
    <p:sldId id="332" r:id="rId184"/>
    <p:sldId id="333" r:id="rId185"/>
    <p:sldId id="334" r:id="rId186"/>
    <p:sldId id="335" r:id="rId187"/>
    <p:sldId id="336" r:id="rId188"/>
    <p:sldId id="337" r:id="rId189"/>
    <p:sldId id="341" r:id="rId190"/>
    <p:sldId id="343" r:id="rId191"/>
    <p:sldId id="345" r:id="rId192"/>
    <p:sldId id="346" r:id="rId193"/>
    <p:sldId id="347" r:id="rId194"/>
    <p:sldId id="348" r:id="rId195"/>
    <p:sldId id="349" r:id="rId196"/>
    <p:sldId id="350" r:id="rId197"/>
    <p:sldId id="351" r:id="rId198"/>
    <p:sldId id="352" r:id="rId199"/>
    <p:sldId id="353" r:id="rId200"/>
    <p:sldId id="354" r:id="rId201"/>
    <p:sldId id="355" r:id="rId202"/>
    <p:sldId id="356" r:id="rId203"/>
    <p:sldId id="357" r:id="rId204"/>
    <p:sldId id="358" r:id="rId205"/>
    <p:sldId id="359" r:id="rId206"/>
    <p:sldId id="361" r:id="rId207"/>
    <p:sldId id="363" r:id="rId208"/>
    <p:sldId id="365" r:id="rId209"/>
    <p:sldId id="367" r:id="rId210"/>
    <p:sldId id="368" r:id="rId211"/>
    <p:sldId id="370" r:id="rId212"/>
    <p:sldId id="371" r:id="rId213"/>
    <p:sldId id="372" r:id="rId214"/>
    <p:sldId id="373" r:id="rId215"/>
    <p:sldId id="374" r:id="rId216"/>
    <p:sldId id="375" r:id="rId217"/>
    <p:sldId id="376" r:id="rId218"/>
    <p:sldId id="377" r:id="rId219"/>
    <p:sldId id="378" r:id="rId220"/>
    <p:sldId id="400" r:id="rId221"/>
    <p:sldId id="379" r:id="rId222"/>
    <p:sldId id="380" r:id="rId223"/>
    <p:sldId id="381" r:id="rId224"/>
    <p:sldId id="382" r:id="rId225"/>
    <p:sldId id="383" r:id="rId226"/>
    <p:sldId id="384" r:id="rId227"/>
    <p:sldId id="386" r:id="rId228"/>
    <p:sldId id="388" r:id="rId229"/>
    <p:sldId id="389" r:id="rId230"/>
    <p:sldId id="390" r:id="rId231"/>
    <p:sldId id="393" r:id="rId232"/>
    <p:sldId id="395" r:id="rId233"/>
    <p:sldId id="397" r:id="rId234"/>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97" autoAdjust="0"/>
    <p:restoredTop sz="78142" autoAdjust="0"/>
  </p:normalViewPr>
  <p:slideViewPr>
    <p:cSldViewPr>
      <p:cViewPr>
        <p:scale>
          <a:sx n="100" d="100"/>
          <a:sy n="100" d="100"/>
        </p:scale>
        <p:origin x="-78"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20.xml"/><Relationship Id="rId159" Type="http://schemas.openxmlformats.org/officeDocument/2006/relationships/slide" Target="slides/slide41.xml"/><Relationship Id="rId170" Type="http://schemas.openxmlformats.org/officeDocument/2006/relationships/slide" Target="slides/slide52.xml"/><Relationship Id="rId191" Type="http://schemas.openxmlformats.org/officeDocument/2006/relationships/slide" Target="slides/slide73.xml"/><Relationship Id="rId205" Type="http://schemas.openxmlformats.org/officeDocument/2006/relationships/slide" Target="slides/slide87.xml"/><Relationship Id="rId226" Type="http://schemas.openxmlformats.org/officeDocument/2006/relationships/slide" Target="slides/slide108.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10.xml"/><Relationship Id="rId149" Type="http://schemas.openxmlformats.org/officeDocument/2006/relationships/slide" Target="slides/slide31.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42.xml"/><Relationship Id="rId181" Type="http://schemas.openxmlformats.org/officeDocument/2006/relationships/slide" Target="slides/slide63.xml"/><Relationship Id="rId216" Type="http://schemas.openxmlformats.org/officeDocument/2006/relationships/slide" Target="slides/slide98.xml"/><Relationship Id="rId237" Type="http://schemas.openxmlformats.org/officeDocument/2006/relationships/viewProps" Target="viewProps.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slideMaster" Target="slideMasters/slideMaster1.xml"/><Relationship Id="rId139" Type="http://schemas.openxmlformats.org/officeDocument/2006/relationships/slide" Target="slides/slide21.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32.xml"/><Relationship Id="rId155" Type="http://schemas.openxmlformats.org/officeDocument/2006/relationships/slide" Target="slides/slide37.xml"/><Relationship Id="rId171" Type="http://schemas.openxmlformats.org/officeDocument/2006/relationships/slide" Target="slides/slide53.xml"/><Relationship Id="rId176" Type="http://schemas.openxmlformats.org/officeDocument/2006/relationships/slide" Target="slides/slide58.xml"/><Relationship Id="rId192" Type="http://schemas.openxmlformats.org/officeDocument/2006/relationships/slide" Target="slides/slide74.xml"/><Relationship Id="rId197" Type="http://schemas.openxmlformats.org/officeDocument/2006/relationships/slide" Target="slides/slide79.xml"/><Relationship Id="rId206" Type="http://schemas.openxmlformats.org/officeDocument/2006/relationships/slide" Target="slides/slide88.xml"/><Relationship Id="rId227" Type="http://schemas.openxmlformats.org/officeDocument/2006/relationships/slide" Target="slides/slide109.xml"/><Relationship Id="rId201" Type="http://schemas.openxmlformats.org/officeDocument/2006/relationships/slide" Target="slides/slide83.xml"/><Relationship Id="rId222" Type="http://schemas.openxmlformats.org/officeDocument/2006/relationships/slide" Target="slides/slide104.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customXml" Target="../customXml/item108.xml"/><Relationship Id="rId124" Type="http://schemas.openxmlformats.org/officeDocument/2006/relationships/slide" Target="slides/slide6.xml"/><Relationship Id="rId129" Type="http://schemas.openxmlformats.org/officeDocument/2006/relationships/slide" Target="slides/slide11.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22.xml"/><Relationship Id="rId145" Type="http://schemas.openxmlformats.org/officeDocument/2006/relationships/slide" Target="slides/slide27.xml"/><Relationship Id="rId161" Type="http://schemas.openxmlformats.org/officeDocument/2006/relationships/slide" Target="slides/slide43.xml"/><Relationship Id="rId166" Type="http://schemas.openxmlformats.org/officeDocument/2006/relationships/slide" Target="slides/slide48.xml"/><Relationship Id="rId182" Type="http://schemas.openxmlformats.org/officeDocument/2006/relationships/slide" Target="slides/slide64.xml"/><Relationship Id="rId187" Type="http://schemas.openxmlformats.org/officeDocument/2006/relationships/slide" Target="slides/slide69.xml"/><Relationship Id="rId217" Type="http://schemas.openxmlformats.org/officeDocument/2006/relationships/slide" Target="slides/slide99.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slide" Target="slides/slide94.xml"/><Relationship Id="rId233" Type="http://schemas.openxmlformats.org/officeDocument/2006/relationships/slide" Target="slides/slide115.xml"/><Relationship Id="rId238" Type="http://schemas.openxmlformats.org/officeDocument/2006/relationships/theme" Target="theme/theme1.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slide" Target="slides/slide1.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12.xml"/><Relationship Id="rId135" Type="http://schemas.openxmlformats.org/officeDocument/2006/relationships/slide" Target="slides/slide17.xml"/><Relationship Id="rId151" Type="http://schemas.openxmlformats.org/officeDocument/2006/relationships/slide" Target="slides/slide33.xml"/><Relationship Id="rId156" Type="http://schemas.openxmlformats.org/officeDocument/2006/relationships/slide" Target="slides/slide38.xml"/><Relationship Id="rId177" Type="http://schemas.openxmlformats.org/officeDocument/2006/relationships/slide" Target="slides/slide59.xml"/><Relationship Id="rId198" Type="http://schemas.openxmlformats.org/officeDocument/2006/relationships/slide" Target="slides/slide80.xml"/><Relationship Id="rId172" Type="http://schemas.openxmlformats.org/officeDocument/2006/relationships/slide" Target="slides/slide54.xml"/><Relationship Id="rId193" Type="http://schemas.openxmlformats.org/officeDocument/2006/relationships/slide" Target="slides/slide75.xml"/><Relationship Id="rId202" Type="http://schemas.openxmlformats.org/officeDocument/2006/relationships/slide" Target="slides/slide84.xml"/><Relationship Id="rId207" Type="http://schemas.openxmlformats.org/officeDocument/2006/relationships/slide" Target="slides/slide89.xml"/><Relationship Id="rId223" Type="http://schemas.openxmlformats.org/officeDocument/2006/relationships/slide" Target="slides/slide105.xml"/><Relationship Id="rId228" Type="http://schemas.openxmlformats.org/officeDocument/2006/relationships/slide" Target="slides/slide110.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slide" Target="slides/slide2.xml"/><Relationship Id="rId125" Type="http://schemas.openxmlformats.org/officeDocument/2006/relationships/slide" Target="slides/slide7.xml"/><Relationship Id="rId141" Type="http://schemas.openxmlformats.org/officeDocument/2006/relationships/slide" Target="slides/slide23.xml"/><Relationship Id="rId146" Type="http://schemas.openxmlformats.org/officeDocument/2006/relationships/slide" Target="slides/slide28.xml"/><Relationship Id="rId167" Type="http://schemas.openxmlformats.org/officeDocument/2006/relationships/slide" Target="slides/slide49.xml"/><Relationship Id="rId188" Type="http://schemas.openxmlformats.org/officeDocument/2006/relationships/slide" Target="slides/slide70.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44.xml"/><Relationship Id="rId183" Type="http://schemas.openxmlformats.org/officeDocument/2006/relationships/slide" Target="slides/slide65.xml"/><Relationship Id="rId213" Type="http://schemas.openxmlformats.org/officeDocument/2006/relationships/slide" Target="slides/slide95.xml"/><Relationship Id="rId218" Type="http://schemas.openxmlformats.org/officeDocument/2006/relationships/slide" Target="slides/slide100.xml"/><Relationship Id="rId234" Type="http://schemas.openxmlformats.org/officeDocument/2006/relationships/slide" Target="slides/slide116.xml"/><Relationship Id="rId239"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13.xml"/><Relationship Id="rId136" Type="http://schemas.openxmlformats.org/officeDocument/2006/relationships/slide" Target="slides/slide18.xml"/><Relationship Id="rId157" Type="http://schemas.openxmlformats.org/officeDocument/2006/relationships/slide" Target="slides/slide39.xml"/><Relationship Id="rId178" Type="http://schemas.openxmlformats.org/officeDocument/2006/relationships/slide" Target="slides/slide60.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34.xml"/><Relationship Id="rId173" Type="http://schemas.openxmlformats.org/officeDocument/2006/relationships/slide" Target="slides/slide55.xml"/><Relationship Id="rId194" Type="http://schemas.openxmlformats.org/officeDocument/2006/relationships/slide" Target="slides/slide76.xml"/><Relationship Id="rId199" Type="http://schemas.openxmlformats.org/officeDocument/2006/relationships/slide" Target="slides/slide81.xml"/><Relationship Id="rId203" Type="http://schemas.openxmlformats.org/officeDocument/2006/relationships/slide" Target="slides/slide85.xml"/><Relationship Id="rId208" Type="http://schemas.openxmlformats.org/officeDocument/2006/relationships/slide" Target="slides/slide90.xml"/><Relationship Id="rId229" Type="http://schemas.openxmlformats.org/officeDocument/2006/relationships/slide" Target="slides/slide111.xml"/><Relationship Id="rId19" Type="http://schemas.openxmlformats.org/officeDocument/2006/relationships/customXml" Target="../customXml/item19.xml"/><Relationship Id="rId224" Type="http://schemas.openxmlformats.org/officeDocument/2006/relationships/slide" Target="slides/slide106.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8.xml"/><Relationship Id="rId147" Type="http://schemas.openxmlformats.org/officeDocument/2006/relationships/slide" Target="slides/slide29.xml"/><Relationship Id="rId168" Type="http://schemas.openxmlformats.org/officeDocument/2006/relationships/slide" Target="slides/slide50.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3.xml"/><Relationship Id="rId142" Type="http://schemas.openxmlformats.org/officeDocument/2006/relationships/slide" Target="slides/slide24.xml"/><Relationship Id="rId163" Type="http://schemas.openxmlformats.org/officeDocument/2006/relationships/slide" Target="slides/slide45.xml"/><Relationship Id="rId184" Type="http://schemas.openxmlformats.org/officeDocument/2006/relationships/slide" Target="slides/slide66.xml"/><Relationship Id="rId189" Type="http://schemas.openxmlformats.org/officeDocument/2006/relationships/slide" Target="slides/slide71.xml"/><Relationship Id="rId219" Type="http://schemas.openxmlformats.org/officeDocument/2006/relationships/slide" Target="slides/slide101.xml"/><Relationship Id="rId3" Type="http://schemas.openxmlformats.org/officeDocument/2006/relationships/customXml" Target="../customXml/item3.xml"/><Relationship Id="rId214" Type="http://schemas.openxmlformats.org/officeDocument/2006/relationships/slide" Target="slides/slide96.xml"/><Relationship Id="rId230" Type="http://schemas.openxmlformats.org/officeDocument/2006/relationships/slide" Target="slides/slide112.xml"/><Relationship Id="rId235" Type="http://schemas.openxmlformats.org/officeDocument/2006/relationships/notesMaster" Target="notesMasters/notesMaster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9.xml"/><Relationship Id="rId158" Type="http://schemas.openxmlformats.org/officeDocument/2006/relationships/slide" Target="slides/slide4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14.xml"/><Relationship Id="rId153" Type="http://schemas.openxmlformats.org/officeDocument/2006/relationships/slide" Target="slides/slide35.xml"/><Relationship Id="rId174" Type="http://schemas.openxmlformats.org/officeDocument/2006/relationships/slide" Target="slides/slide56.xml"/><Relationship Id="rId179" Type="http://schemas.openxmlformats.org/officeDocument/2006/relationships/slide" Target="slides/slide61.xml"/><Relationship Id="rId195" Type="http://schemas.openxmlformats.org/officeDocument/2006/relationships/slide" Target="slides/slide77.xml"/><Relationship Id="rId209" Type="http://schemas.openxmlformats.org/officeDocument/2006/relationships/slide" Target="slides/slide91.xml"/><Relationship Id="rId190" Type="http://schemas.openxmlformats.org/officeDocument/2006/relationships/slide" Target="slides/slide72.xml"/><Relationship Id="rId204" Type="http://schemas.openxmlformats.org/officeDocument/2006/relationships/slide" Target="slides/slide86.xml"/><Relationship Id="rId220" Type="http://schemas.openxmlformats.org/officeDocument/2006/relationships/slide" Target="slides/slide102.xml"/><Relationship Id="rId225" Type="http://schemas.openxmlformats.org/officeDocument/2006/relationships/slide" Target="slides/slide107.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9.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4.xml"/><Relationship Id="rId143" Type="http://schemas.openxmlformats.org/officeDocument/2006/relationships/slide" Target="slides/slide25.xml"/><Relationship Id="rId148" Type="http://schemas.openxmlformats.org/officeDocument/2006/relationships/slide" Target="slides/slide30.xml"/><Relationship Id="rId164" Type="http://schemas.openxmlformats.org/officeDocument/2006/relationships/slide" Target="slides/slide46.xml"/><Relationship Id="rId169" Type="http://schemas.openxmlformats.org/officeDocument/2006/relationships/slide" Target="slides/slide51.xml"/><Relationship Id="rId185" Type="http://schemas.openxmlformats.org/officeDocument/2006/relationships/slide" Target="slides/slide67.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62.xml"/><Relationship Id="rId210" Type="http://schemas.openxmlformats.org/officeDocument/2006/relationships/slide" Target="slides/slide92.xml"/><Relationship Id="rId215" Type="http://schemas.openxmlformats.org/officeDocument/2006/relationships/slide" Target="slides/slide97.xml"/><Relationship Id="rId236" Type="http://schemas.openxmlformats.org/officeDocument/2006/relationships/presProps" Target="presProps.xml"/><Relationship Id="rId26" Type="http://schemas.openxmlformats.org/officeDocument/2006/relationships/customXml" Target="../customXml/item26.xml"/><Relationship Id="rId231" Type="http://schemas.openxmlformats.org/officeDocument/2006/relationships/slide" Target="slides/slide113.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15.xml"/><Relationship Id="rId154" Type="http://schemas.openxmlformats.org/officeDocument/2006/relationships/slide" Target="slides/slide36.xml"/><Relationship Id="rId175" Type="http://schemas.openxmlformats.org/officeDocument/2006/relationships/slide" Target="slides/slide57.xml"/><Relationship Id="rId196" Type="http://schemas.openxmlformats.org/officeDocument/2006/relationships/slide" Target="slides/slide78.xml"/><Relationship Id="rId200" Type="http://schemas.openxmlformats.org/officeDocument/2006/relationships/slide" Target="slides/slide82.xml"/><Relationship Id="rId16" Type="http://schemas.openxmlformats.org/officeDocument/2006/relationships/customXml" Target="../customXml/item16.xml"/><Relationship Id="rId221" Type="http://schemas.openxmlformats.org/officeDocument/2006/relationships/slide" Target="slides/slide103.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 Target="slides/slide5.xml"/><Relationship Id="rId144" Type="http://schemas.openxmlformats.org/officeDocument/2006/relationships/slide" Target="slides/slide26.xml"/><Relationship Id="rId90" Type="http://schemas.openxmlformats.org/officeDocument/2006/relationships/customXml" Target="../customXml/item90.xml"/><Relationship Id="rId165" Type="http://schemas.openxmlformats.org/officeDocument/2006/relationships/slide" Target="slides/slide47.xml"/><Relationship Id="rId186" Type="http://schemas.openxmlformats.org/officeDocument/2006/relationships/slide" Target="slides/slide68.xml"/><Relationship Id="rId211" Type="http://schemas.openxmlformats.org/officeDocument/2006/relationships/slide" Target="slides/slide93.xml"/><Relationship Id="rId232" Type="http://schemas.openxmlformats.org/officeDocument/2006/relationships/slide" Target="slides/slide114.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2018/11/8</a:t>
            </a:fld>
            <a:endParaRPr lang="zh-CN" altLang="en-US"/>
          </a:p>
        </p:txBody>
      </p:sp>
      <p:sp>
        <p:nvSpPr>
          <p:cNvPr id="4" name="幻灯片图像占位符 3"/>
          <p:cNvSpPr>
            <a:spLocks noGrp="1" noRot="1" noChangeAspect="1"/>
          </p:cNvSpPr>
          <p:nvPr>
            <p:ph type="sldImg" idx="2"/>
          </p:nvPr>
        </p:nvSpPr>
        <p:spPr>
          <a:xfrm>
            <a:off x="388938" y="685800"/>
            <a:ext cx="6080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8938" y="685800"/>
            <a:ext cx="6080125"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3FFF0F4-71BF-44A4-B6A8-7EFA42F69089}"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1" y="5"/>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2"/>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70"/>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2018/11/8</a:t>
            </a:fld>
            <a:endParaRPr lang="zh-CN" altLang="en-US"/>
          </a:p>
        </p:txBody>
      </p:sp>
      <p:sp>
        <p:nvSpPr>
          <p:cNvPr id="5" name="页脚占位符 4"/>
          <p:cNvSpPr>
            <a:spLocks noGrp="1"/>
          </p:cNvSpPr>
          <p:nvPr>
            <p:ph type="ftr" sz="quarter" idx="3"/>
          </p:nvPr>
        </p:nvSpPr>
        <p:spPr>
          <a:xfrm>
            <a:off x="4144990" y="6340170"/>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70"/>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6"/>
            <a:ext cx="3970175" cy="556509"/>
          </a:xfrm>
          <a:prstGeom prst="rect">
            <a:avLst/>
          </a:prstGeom>
          <a:noFill/>
        </p:spPr>
      </p:pic>
      <p:sp>
        <p:nvSpPr>
          <p:cNvPr id="11" name="TextBox 10"/>
          <p:cNvSpPr txBox="1"/>
          <p:nvPr/>
        </p:nvSpPr>
        <p:spPr>
          <a:xfrm>
            <a:off x="9857014"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366077"/>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10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84.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103.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97.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5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5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6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6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5.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9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1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8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9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3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60.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customXml" Target="../../customXml/item5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43.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37.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85.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7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2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07.xml"/><Relationship Id="rId4" Type="http://schemas.openxmlformats.org/officeDocument/2006/relationships/image" Target="../media/image12.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6.xml"/><Relationship Id="rId5" Type="http://schemas.openxmlformats.org/officeDocument/2006/relationships/image" Target="../media/image7.png"/><Relationship Id="rId4" Type="http://schemas.openxmlformats.org/officeDocument/2006/relationships/image" Target="../media/image13.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66.xml"/><Relationship Id="rId4" Type="http://schemas.openxmlformats.org/officeDocument/2006/relationships/image" Target="../media/image13.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36.xml"/><Relationship Id="rId4" Type="http://schemas.openxmlformats.org/officeDocument/2006/relationships/image" Target="../media/image13.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9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34.xml"/><Relationship Id="rId4" Type="http://schemas.openxmlformats.org/officeDocument/2006/relationships/image" Target="../media/image14.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33.xml"/><Relationship Id="rId4" Type="http://schemas.openxmlformats.org/officeDocument/2006/relationships/image" Target="../media/image15.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8.xml"/><Relationship Id="rId4"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7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21.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27.xml"/><Relationship Id="rId4" Type="http://schemas.openxmlformats.org/officeDocument/2006/relationships/image" Target="../media/image16.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35.xml"/><Relationship Id="rId4" Type="http://schemas.openxmlformats.org/officeDocument/2006/relationships/image" Target="../media/image7.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6"/>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8"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smtClean="0">
                <a:ln>
                  <a:noFill/>
                </a:ln>
                <a:solidFill>
                  <a:schemeClr val="bg1"/>
                </a:solidFill>
                <a:effectLst/>
                <a:uLnTx/>
                <a:uFillTx/>
                <a:latin typeface="黑体" pitchFamily="49" charset="-122"/>
                <a:ea typeface="黑体" pitchFamily="49" charset="-122"/>
                <a:cs typeface="+mn-cs"/>
              </a:rPr>
              <a:t>专题</a:t>
            </a:r>
            <a:r>
              <a:rPr lang="zh-CN" altLang="en-US" sz="4000" b="1" smtClean="0">
                <a:solidFill>
                  <a:schemeClr val="bg1"/>
                </a:solidFill>
                <a:latin typeface="黑体" pitchFamily="49" charset="-122"/>
                <a:ea typeface="黑体" pitchFamily="49" charset="-122"/>
              </a:rPr>
              <a:t>二  文学类文本阅读</a:t>
            </a:r>
            <a:r>
              <a:rPr lang="en-US" altLang="zh-CN" sz="4000" b="1" smtClean="0">
                <a:solidFill>
                  <a:schemeClr val="bg1"/>
                </a:solidFill>
                <a:latin typeface="黑体" pitchFamily="49" charset="-122"/>
                <a:ea typeface="黑体" pitchFamily="49" charset="-122"/>
              </a:rPr>
              <a:t>——</a:t>
            </a:r>
            <a:r>
              <a:rPr lang="zh-CN" altLang="en-US" sz="4000" b="1" smtClean="0">
                <a:solidFill>
                  <a:schemeClr val="bg1"/>
                </a:solidFill>
                <a:latin typeface="黑体" pitchFamily="49" charset="-122"/>
                <a:ea typeface="黑体" pitchFamily="49" charset="-122"/>
              </a:rPr>
              <a:t>小说</a:t>
            </a:r>
            <a:endParaRPr lang="zh-CN" altLang="en-US" sz="4000" b="1" dirty="0">
              <a:solidFill>
                <a:schemeClr val="bg1"/>
              </a:solidFill>
              <a:latin typeface="黑体" pitchFamily="49" charset="-122"/>
              <a:ea typeface="黑体" pitchFamily="49" charset="-122"/>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南岗警察署在赵一曼女士逃走后</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马上开车去追。</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追到阿什河以东</a:t>
            </a:r>
            <a:r>
              <a:rPr lang="en-US" altLang="zh-CN" sz="2607" kern="0" smtClean="0">
                <a:solidFill>
                  <a:srgbClr val="000000"/>
                </a:solidFill>
                <a:latin typeface="Times New Roman" pitchFamily="65" charset="-122"/>
                <a:ea typeface="宋体" pitchFamily="65" charset="-122"/>
              </a:rPr>
              <a:t>20</a:t>
            </a:r>
            <a:r>
              <a:rPr lang="zh-CN" altLang="en-US" sz="2607" kern="0" smtClean="0">
                <a:solidFill>
                  <a:srgbClr val="000000"/>
                </a:solidFill>
                <a:latin typeface="Times New Roman" pitchFamily="65" charset="-122"/>
                <a:ea typeface="宋体" pitchFamily="65" charset="-122"/>
              </a:rPr>
              <a:t>多公里的地方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发现了赵一曼、韩勇义、董宪勋及他的叔</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将他们逮捕。</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赵一曼女士淡淡地笑了。</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赵</a:t>
            </a:r>
            <a:r>
              <a:rPr lang="zh-CN" altLang="en-US" sz="2607" kern="0" dirty="0" smtClean="0">
                <a:solidFill>
                  <a:srgbClr val="000000"/>
                </a:solidFill>
                <a:latin typeface="Times New Roman" pitchFamily="65" charset="-122"/>
                <a:ea typeface="宋体" pitchFamily="65" charset="-122"/>
              </a:rPr>
              <a:t>一曼女士是在珠河县被日本宪兵枪杀的。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那个地方我去过,有一座纪念碑。环境十分幽静,周围种植着一些松树。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我去的时候,在那里遇到一位年迈的老人。他指着石碑说,赵一曼?我说,对,赵</a:t>
            </a:r>
            <a:r>
              <a:t/>
            </a:r>
            <a:br/>
            <a:r>
              <a:rPr lang="zh-CN" altLang="en-US" sz="2607" kern="0" dirty="0" smtClean="0">
                <a:solidFill>
                  <a:srgbClr val="000000"/>
                </a:solidFill>
                <a:latin typeface="Times New Roman" pitchFamily="65" charset="-122"/>
                <a:ea typeface="宋体" pitchFamily="65" charset="-122"/>
              </a:rPr>
              <a:t>一</a:t>
            </a:r>
            <a:r>
              <a:rPr lang="zh-CN" altLang="en-US" sz="2607" kern="0" smtClean="0">
                <a:solidFill>
                  <a:srgbClr val="000000"/>
                </a:solidFill>
                <a:latin typeface="Times New Roman" pitchFamily="65" charset="-122"/>
                <a:ea typeface="宋体" pitchFamily="65" charset="-122"/>
              </a:rPr>
              <a:t>曼。</a:t>
            </a:r>
            <a:endParaRPr lang="zh-CN" altLang="en-US"/>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“他们呢</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那一年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北佬来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你知道了吗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北佬打了败仗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从我们这里过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我的桂儿</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给北佬兵拉着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要他做伕子。桂儿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他不肯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脸上一拳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我不肯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脸上一拳</a:t>
            </a:r>
            <a:r>
              <a:rPr lang="en-US" altLang="zh-CN"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黑体" pitchFamily="65" charset="-122"/>
                <a:ea typeface="宋体" pitchFamily="65" charset="-122"/>
              </a:rPr>
              <a:t>…</a:t>
            </a:r>
            <a:r>
              <a:rPr lang="zh-CN" altLang="en-US" sz="2800" dirty="0" smtClean="0"/>
              <a:t/>
            </a:r>
            <a:br>
              <a:rPr lang="zh-CN" altLang="en-US" sz="2800" dirty="0" smtClean="0"/>
            </a:b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你做过这些个丧天良的事情吗</a:t>
            </a:r>
            <a:r>
              <a:rPr lang="en-US" altLang="zh-CN"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黑体"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“小伙子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我等了一年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我又等了两年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三年</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我的儿媳妇改嫁给卖肉</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的朱胡子了,我的孙子长大了。可是,我看不见我的桂儿,我的孙子他们不肯</a:t>
            </a:r>
            <a:r>
              <a:rPr dirty="0"/>
              <a:t/>
            </a:r>
            <a:br>
              <a:rPr dirty="0"/>
            </a:br>
            <a:r>
              <a:rPr lang="zh-CN" altLang="en-US" sz="2607" kern="0" dirty="0" smtClean="0">
                <a:solidFill>
                  <a:srgbClr val="000000"/>
                </a:solidFill>
                <a:latin typeface="Times New Roman" pitchFamily="65" charset="-122"/>
                <a:ea typeface="宋体" pitchFamily="65" charset="-122"/>
              </a:rPr>
              <a:t>给我</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他们说:‘等你有了钱,我们一定将孙子给你送回来。’可是,小伙</a:t>
            </a:r>
            <a:r>
              <a:rPr dirty="0"/>
              <a:t/>
            </a:r>
            <a:br>
              <a:rPr dirty="0"/>
            </a:br>
            <a:r>
              <a:rPr lang="zh-CN" altLang="en-US" sz="2607" kern="0" dirty="0" smtClean="0">
                <a:solidFill>
                  <a:srgbClr val="000000"/>
                </a:solidFill>
                <a:latin typeface="Times New Roman" pitchFamily="65" charset="-122"/>
                <a:ea typeface="宋体" pitchFamily="65" charset="-122"/>
              </a:rPr>
              <a:t>子,我得有钱呀!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“结冰,落雪,我得过湖;刮风,落雨,我得过湖</a:t>
            </a:r>
            <a:r>
              <a:rPr lang="zh-CN" altLang="en-US" sz="2607"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“年成荒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捐重</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湖里的匪多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过湖的人少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我得找钱</a:t>
            </a:r>
            <a:r>
              <a:rPr lang="en-US" altLang="zh-CN" sz="2607" kern="0" dirty="0" smtClean="0">
                <a:solidFill>
                  <a:srgbClr val="000000"/>
                </a:solidFill>
                <a:latin typeface="黑体"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“小伙子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你是有爹妈的人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你将来也得做爹妈的。我欢喜你</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要是你真的有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孝心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你是有好处的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像我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我一定得死在这湖中。我没有钱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我寻不到我的桂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我的孙子不认识我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没有人替我做坟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没有人给我烧纸钱</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我没有</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丧过天良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可是天老爷他不向我睁开眼睛</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他逐渐地说得悲哀起来,终于哭了,不住地把船篷弄得呱啦呱啦地响;他的脚</a:t>
            </a:r>
            <a:r>
              <a:rPr dirty="0"/>
              <a:t/>
            </a:r>
            <a:br>
              <a:rPr dirty="0"/>
            </a:br>
            <a:r>
              <a:rPr lang="zh-CN" altLang="en-US" sz="2607" kern="0" dirty="0" smtClean="0">
                <a:solidFill>
                  <a:srgbClr val="000000"/>
                </a:solidFill>
                <a:latin typeface="Times New Roman" pitchFamily="65" charset="-122"/>
                <a:ea typeface="宋体" pitchFamily="65" charset="-122"/>
              </a:rPr>
              <a:t>在船舱边下力地蹬着。可是,我寻不出来一句能够劝慰他的话,心头像给什么</a:t>
            </a:r>
            <a:r>
              <a:rPr dirty="0"/>
              <a:t/>
            </a:r>
            <a:br>
              <a:rPr dirty="0"/>
            </a:br>
            <a:r>
              <a:rPr lang="zh-CN" altLang="en-US" sz="2607" kern="0" dirty="0" smtClean="0">
                <a:solidFill>
                  <a:srgbClr val="000000"/>
                </a:solidFill>
                <a:latin typeface="Times New Roman" pitchFamily="65" charset="-122"/>
                <a:ea typeface="宋体" pitchFamily="65" charset="-122"/>
              </a:rPr>
              <a:t>东西塞得紧紧的。</a:t>
            </a:r>
            <a:endParaRPr lang="zh-CN" altLang="en-US" dirty="0"/>
          </a:p>
        </p:txBody>
      </p:sp>
    </p:spTree>
    <p:custDataLst>
      <p:custData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外面风浪渐渐地大了起来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我翻来覆去地睡不着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他也翻来覆去地睡不着。</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可是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第二天</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又是一般的微风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细雨。太阳还没有出来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他就把我叫起了。他</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的脸上丝毫看不出一点异样的表情来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好像昨夜间的事情</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全都忘记了。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我目不转睛地瞧着他。</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“有什么好瞧呢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过了湖</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你还要赶你的路程呀</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离开渡口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因为是走顺风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他就搭上橹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扯起破碎风篷来。他独自坐在船艘上</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毫无表情地捋着雪白的胡子,任情地高声朗唱着: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我住在这古渡前头六十年。</a:t>
            </a:r>
            <a:endParaRPr lang="zh-CN" altLang="en-US" dirty="0"/>
          </a:p>
        </p:txBody>
      </p:sp>
    </p:spTree>
    <p:custDataLst>
      <p:custData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我不管地,也不管天,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我凭良心吃饭,我靠气力赚钱!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有钱的人我不爱,无钱的人我不怜!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16.(探究标题)有人认为小说标题“古渡头”应该改为“老渡夫”,请结合全</a:t>
            </a:r>
            <a:r>
              <a:rPr dirty="0"/>
              <a:t/>
            </a:r>
            <a:br>
              <a:rPr dirty="0"/>
            </a:br>
            <a:r>
              <a:rPr lang="zh-CN" altLang="en-US" sz="2607" kern="0" dirty="0" smtClean="0">
                <a:solidFill>
                  <a:srgbClr val="000000"/>
                </a:solidFill>
                <a:latin typeface="Times New Roman" pitchFamily="65" charset="-122"/>
                <a:ea typeface="宋体" pitchFamily="65" charset="-122"/>
              </a:rPr>
              <a:t>文谈谈你的看法。</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17.(探究结尾)作品为什么以渡夫的任情高歌为结尾?结合全文,谈谈你的看</a:t>
            </a:r>
            <a:r>
              <a:rPr dirty="0"/>
              <a:t/>
            </a:r>
            <a:br>
              <a:rPr dirty="0"/>
            </a:br>
            <a:r>
              <a:rPr lang="zh-CN" altLang="en-US" sz="2607" kern="0" dirty="0" smtClean="0">
                <a:solidFill>
                  <a:srgbClr val="000000"/>
                </a:solidFill>
                <a:latin typeface="Times New Roman" pitchFamily="65" charset="-122"/>
                <a:ea typeface="宋体" pitchFamily="65" charset="-122"/>
              </a:rPr>
              <a:t>法。</a:t>
            </a:r>
            <a:endParaRPr lang="zh-CN" altLang="en-US" dirty="0"/>
          </a:p>
        </p:txBody>
      </p:sp>
      <p:sp>
        <p:nvSpPr>
          <p:cNvPr id="3" name="TextBox 2"/>
          <p:cNvSpPr txBox="1"/>
          <p:nvPr/>
        </p:nvSpPr>
        <p:spPr>
          <a:xfrm>
            <a:off x="535509" y="212412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18.(探究环境描写)小说多次写到风浪(包括风和浪),请从文中找出三处,结合</a:t>
            </a:r>
            <a:r>
              <a:rPr dirty="0"/>
              <a:t/>
            </a:r>
            <a:br>
              <a:rPr dirty="0"/>
            </a:br>
            <a:r>
              <a:rPr lang="zh-CN" altLang="en-US" sz="2607" kern="0" dirty="0" smtClean="0">
                <a:solidFill>
                  <a:srgbClr val="000000"/>
                </a:solidFill>
                <a:latin typeface="Times New Roman" pitchFamily="65" charset="-122"/>
                <a:ea typeface="宋体" pitchFamily="65" charset="-122"/>
              </a:rPr>
              <a:t>全文谈谈其各自的作用。</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19.(探究人物)有人说本文的主人公是老渡夫,有人说是“我”,请结合全文谈</a:t>
            </a:r>
            <a:r>
              <a:rPr dirty="0"/>
              <a:t/>
            </a:r>
            <a:br>
              <a:rPr dirty="0"/>
            </a:br>
            <a:r>
              <a:rPr lang="zh-CN" altLang="en-US" sz="2607" kern="0" dirty="0" smtClean="0">
                <a:solidFill>
                  <a:srgbClr val="000000"/>
                </a:solidFill>
                <a:latin typeface="Times New Roman" pitchFamily="65" charset="-122"/>
                <a:ea typeface="宋体" pitchFamily="65" charset="-122"/>
              </a:rPr>
              <a:t>谈你的看法。</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20.(探究结构安排的目的)有人认为第15段“两个人都沉默了一会儿,他把烟</a:t>
            </a:r>
            <a:r>
              <a:rPr dirty="0"/>
              <a:t/>
            </a:r>
            <a:br>
              <a:rPr dirty="0"/>
            </a:br>
            <a:r>
              <a:rPr lang="zh-CN" altLang="en-US" sz="2607" kern="0" dirty="0" smtClean="0">
                <a:solidFill>
                  <a:srgbClr val="000000"/>
                </a:solidFill>
                <a:latin typeface="Times New Roman" pitchFamily="65" charset="-122"/>
                <a:ea typeface="宋体" pitchFamily="65" charset="-122"/>
              </a:rPr>
              <a:t>管在船头上磕了两磕,接着又燃第二口”中磕烟管的细节可以删除,有人认为</a:t>
            </a:r>
            <a:r>
              <a:rPr dirty="0"/>
              <a:t/>
            </a:r>
            <a:br>
              <a:rPr dirty="0"/>
            </a:br>
            <a:r>
              <a:rPr lang="zh-CN" altLang="en-US" sz="2607" kern="0" dirty="0" smtClean="0">
                <a:solidFill>
                  <a:srgbClr val="000000"/>
                </a:solidFill>
                <a:latin typeface="Times New Roman" pitchFamily="65" charset="-122"/>
                <a:ea typeface="宋体" pitchFamily="65" charset="-122"/>
              </a:rPr>
              <a:t>应该保留。请结合全文谈谈你的看法。</a:t>
            </a:r>
            <a:endParaRPr lang="zh-CN" altLang="en-US" dirty="0"/>
          </a:p>
        </p:txBody>
      </p:sp>
      <p:sp>
        <p:nvSpPr>
          <p:cNvPr id="3" name="TextBox 2"/>
          <p:cNvSpPr txBox="1"/>
          <p:nvPr/>
        </p:nvSpPr>
        <p:spPr>
          <a:xfrm>
            <a:off x="535509" y="2844205"/>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21.(探究人物)老渡夫这一形象与沈从文笔下的老船夫(翠翠的祖父)在性情气</a:t>
            </a:r>
            <a:r>
              <a:rPr dirty="0"/>
              <a:t/>
            </a:r>
            <a:br>
              <a:rPr dirty="0"/>
            </a:br>
            <a:r>
              <a:rPr lang="zh-CN" altLang="en-US" sz="2607" kern="0" dirty="0" smtClean="0">
                <a:solidFill>
                  <a:srgbClr val="000000"/>
                </a:solidFill>
                <a:latin typeface="Times New Roman" pitchFamily="65" charset="-122"/>
                <a:ea typeface="宋体" pitchFamily="65" charset="-122"/>
              </a:rPr>
              <a:t>质上有不少相似之处,但二人精神困境的根源实则不同。请简要分析这种相</a:t>
            </a:r>
            <a:r>
              <a:rPr dirty="0"/>
              <a:t/>
            </a:r>
            <a:br>
              <a:rPr dirty="0"/>
            </a:br>
            <a:r>
              <a:rPr lang="zh-CN" altLang="en-US" sz="2607" kern="0" dirty="0" smtClean="0">
                <a:solidFill>
                  <a:srgbClr val="000000"/>
                </a:solidFill>
                <a:latin typeface="Times New Roman" pitchFamily="65" charset="-122"/>
                <a:ea typeface="宋体" pitchFamily="65" charset="-122"/>
              </a:rPr>
              <a:t>似与不同。</a:t>
            </a:r>
            <a:endParaRPr lang="zh-CN" altLang="en-US" dirty="0"/>
          </a:p>
        </p:txBody>
      </p:sp>
      <p:sp>
        <p:nvSpPr>
          <p:cNvPr id="3" name="TextBox 2"/>
          <p:cNvSpPr txBox="1"/>
          <p:nvPr/>
        </p:nvSpPr>
        <p:spPr>
          <a:xfrm>
            <a:off x="535509" y="277219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赵一曼被枪杀前,写了一份遗书:</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宁儿:</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　　母亲对于你没有能尽到教育的责任,实在是遗憾的事情。</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母亲因为坚决地做了反满抗日的斗争,今天已经到了牺牲的前夕了。</a:t>
            </a:r>
            <a:endParaRPr lang="zh-CN" altLang="en-US" sz="2800" smtClean="0"/>
          </a:p>
          <a:p>
            <a:pPr eaLnBrk="0" latinLnBrk="1" hangingPunct="0">
              <a:lnSpc>
                <a:spcPct val="150000"/>
              </a:lnSpc>
            </a:pPr>
            <a:r>
              <a:rPr lang="zh-CN" altLang="en-US" sz="2607" kern="0" spc="-100" smtClean="0">
                <a:solidFill>
                  <a:srgbClr val="000000"/>
                </a:solidFill>
                <a:latin typeface="Times New Roman" pitchFamily="65" charset="-122"/>
                <a:ea typeface="宋体" pitchFamily="65" charset="-122"/>
              </a:rPr>
              <a:t>母亲和你在生前是永久没有再见的机会了。希望你,宁儿啊!赶快成人,来安慰</a:t>
            </a:r>
            <a:r>
              <a:rPr lang="zh-CN" altLang="en-US" sz="2607" kern="0" spc="-100" dirty="0" smtClean="0">
                <a:solidFill>
                  <a:srgbClr val="000000"/>
                </a:solidFill>
                <a:latin typeface="Times New Roman" pitchFamily="65" charset="-122"/>
                <a:ea typeface="宋体" pitchFamily="65" charset="-122"/>
              </a:rPr>
              <a:t>你地下的母亲!我最亲爱的孩子啊!母亲不用千言万语来教育你,就用</a:t>
            </a:r>
            <a:r>
              <a:rPr lang="zh-CN" altLang="en-US" sz="2607" kern="0" spc="-100" smtClean="0">
                <a:solidFill>
                  <a:srgbClr val="000000"/>
                </a:solidFill>
                <a:latin typeface="Times New Roman" pitchFamily="65" charset="-122"/>
                <a:ea typeface="宋体" pitchFamily="65" charset="-122"/>
              </a:rPr>
              <a:t>实行来</a:t>
            </a:r>
            <a:r>
              <a:rPr lang="zh-CN" altLang="en-US" sz="2607" kern="0" spc="-100" dirty="0" smtClean="0">
                <a:solidFill>
                  <a:srgbClr val="000000"/>
                </a:solidFill>
                <a:latin typeface="Times New Roman" pitchFamily="65" charset="-122"/>
                <a:ea typeface="宋体" pitchFamily="65" charset="-122"/>
              </a:rPr>
              <a:t>教育你。</a:t>
            </a:r>
            <a:endParaRPr lang="zh-CN" altLang="en-US" spc="-10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在你长大成人之后,希望不要忘记你的母亲是为国而牺牲的!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一九三六年八月二日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a:t>
            </a:r>
            <a:r>
              <a:rPr lang="zh-CN" altLang="en-US" sz="2607" kern="0" smtClean="0">
                <a:solidFill>
                  <a:srgbClr val="000000"/>
                </a:solidFill>
                <a:latin typeface="Times New Roman" pitchFamily="65" charset="-122"/>
                <a:ea typeface="宋体" pitchFamily="65" charset="-122"/>
              </a:rPr>
              <a:t>改)</a:t>
            </a:r>
            <a:endParaRPr lang="zh-CN" altLang="en-US"/>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示例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我认为不应该将“古渡头”改为“老渡夫”。理由</a:t>
            </a:r>
            <a:r>
              <a:rPr lang="en-US" altLang="zh-CN" sz="2607" kern="0" dirty="0" smtClean="0">
                <a:solidFill>
                  <a:srgbClr val="FF0000"/>
                </a:solidFill>
                <a:latin typeface="Times New Roman" pitchFamily="65" charset="-122"/>
                <a:ea typeface="宋体" pitchFamily="65" charset="-122"/>
              </a:rPr>
              <a:t>:①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古渡头交代了小说人物活动的环境。“我”在古渡头因为想过湖而认识了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老渡夫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我”和他的一系列活动都是在这一特定环境中展开的。②突显主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题。渡头是旅客集散之处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古”突出其历史悠久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给人以人烟阜盛之感。可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现实中的古渡头却荒无人烟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老渡夫生活困窘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让人同情。③推动情节发展。</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“我”在古渡头见到老渡夫。他在这里给儿子收了媳妇开始了美好生活。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儿子在这里被抓去做伕子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儿媳携孙去。古渡头是老人生活的见证。</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可以从小说的主题、人物、情节、环境等角度进行深入分析。</a:t>
            </a:r>
            <a:endParaRPr lang="zh-CN" altLang="en-US" dirty="0">
              <a:solidFill>
                <a:srgbClr val="FF0000"/>
              </a:solidFill>
            </a:endParaRPr>
          </a:p>
        </p:txBody>
      </p:sp>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①艺术结构上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通过突转产生戏剧性效果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最后以歌声结尾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余韵悠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耐人寻味。②情感表现上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以渡夫的无表情代替哭泣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以任情高歌代替诉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强化了表现苦难的力度。③人物形象上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既表现渡夫的洒脱豪放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也反衬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他的现实痛苦之深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使渡夫的形象更加丰满。④思想内容上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从批判社会现实</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的黑暗到表现渡夫追求自由生活的信念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深化了作品的主题。</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结尾的作用,要从文章结构、抒情效果、人物形象、作品主题等几个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方面阐述,要结合选文内容,精心组织语言。</a:t>
            </a:r>
            <a:endParaRPr lang="zh-CN" altLang="en-US" dirty="0">
              <a:solidFill>
                <a:srgbClr val="FF0000"/>
              </a:solidFill>
            </a:endParaRPr>
          </a:p>
        </p:txBody>
      </p:sp>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①“微风波动着皱纹似的浪头,轻轻地吻着沙岸”,交代环境,为人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物出场做铺垫,暗示老人生活的艰辛。②“夜色苍茫地侵袭着我们的周围,浪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头荡出了微微的合拍的呼啸”,推动情节发展。风浪呼啸,让“我”发急;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“合拍”暗示二人将和谐相处,深入交流。③“外面风浪渐渐地大了起来,我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翻来覆去地睡不着,他也翻来覆去地睡不着”,承上启下,巧妙过渡,似乎老天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也为老人的悲惨遭遇鸣不平,风浪渐大,同情加深。④“第二天,又是一般的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微风,细雨”,情节突转,看似写微风细雨依旧,其实是写老人历尽艰辛后的泰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然。⑤“离开渡口,因为是走顺风,他就搭上橹,扯起破碎风篷来”,寄寓美好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祝福,收束全文。“顺风”让人想到老人的生活、青年的未来能够一帆风</a:t>
            </a:r>
            <a:endParaRPr lang="zh-CN" altLang="en-US" dirty="0">
              <a:solidFill>
                <a:srgbClr val="FF0000"/>
              </a:solidFill>
            </a:endParaRPr>
          </a:p>
        </p:txBody>
      </p:sp>
    </p:spTree>
    <p:custDataLst>
      <p:custData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28228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顺。(找出三处即可)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先按照题干要求在文中筛选出三处关于风浪的描写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再从情感表达与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情节发展等角度去思考其作用。</a:t>
            </a:r>
            <a:endParaRPr lang="zh-CN" altLang="en-US" sz="2800" dirty="0" smtClean="0">
              <a:solidFill>
                <a:srgbClr val="FF0000"/>
              </a:solidFill>
            </a:endParaRPr>
          </a:p>
          <a:p>
            <a:pPr marL="0" indent="0" eaLnBrk="0" latinLnBrk="1" hangingPunct="0">
              <a:lnSpc>
                <a:spcPct val="150000"/>
              </a:lnSpc>
              <a:spcBef>
                <a:spcPts val="0"/>
              </a:spcBef>
              <a:buNone/>
            </a:pP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endParaRPr lang="zh-CN" altLang="en-US" dirty="0">
              <a:solidFill>
                <a:srgbClr val="FF0000"/>
              </a:solidFill>
            </a:endParaRPr>
          </a:p>
        </p:txBody>
      </p:sp>
    </p:spTree>
    <p:custDataLst>
      <p:custData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示例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我认为本文的主人公是老渡夫。原因</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他是主题的集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中体现者。本文通过老渡夫的悲惨遭遇来揭露当时社会的黑暗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表达对底层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劳动人民的同情。②他是情节发展的主导者。“我”与老渡夫相见、老渡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夫讲述自己的悲惨遭遇、老渡夫任情高歌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他都处于主导地位。③他是小说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着力刻画的形象。从小说篇幅上看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描写他的文字居多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从形象饱满度上看</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他更丰满。“我”是衬托他的线索人物。</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本题要求学生就谁是小说的主人公发表自己的见解。答题时要深入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阅读文本,从小说主题的集中体现、情节发展、篇幅、衬托等方面进行思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考。</a:t>
            </a:r>
            <a:endParaRPr lang="zh-CN" altLang="en-US" dirty="0">
              <a:solidFill>
                <a:srgbClr val="FF0000"/>
              </a:solidFill>
            </a:endParaRPr>
          </a:p>
        </p:txBody>
      </p:sp>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示例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我认为这个细节应该保留。原因</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从上文来看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二人是初见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彼此了解不多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我’从军队请假回家看生病的母亲”这件事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让老人内心有所触动。这一细节是谈话告一段落的标志。②从下文来看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人欢喜孝顺的孩子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留“我”一宵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这个细节是他猜测“我”是否值得信赖的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体现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为他后来敞开心扉埋下伏笔。③这个细节让“我”心里偷偷发急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道老人将如何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设置悬念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造成情节的波澜起伏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引起读者兴趣。</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小说的情节都是作者精心安排的,我们应该深入体会其妙处。本题应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结合文章内容,从总结上文、为下文做铺垫、设置悬念、伏笔照应、激发读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者阅读兴趣等角度进行思考。</a:t>
            </a:r>
            <a:endParaRPr lang="zh-CN" altLang="en-US" dirty="0">
              <a:solidFill>
                <a:srgbClr val="FF0000"/>
              </a:solidFill>
            </a:endParaRPr>
          </a:p>
        </p:txBody>
      </p:sp>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性情气质上的相似之处</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都温和善良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诚挚率真。②都善于自我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解脱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刚强不屈。③都淡泊名利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不卑不亢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追求独立自在的生活。</a:t>
            </a:r>
            <a:endParaRPr lang="zh-CN" altLang="en-US" sz="2800" dirty="0" smtClean="0">
              <a:solidFill>
                <a:srgbClr val="FF0000"/>
              </a:solidFill>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精神困境的不同根源</a:t>
            </a:r>
            <a:r>
              <a:rPr lang="en-US" altLang="zh-CN" sz="2607" kern="0" dirty="0" smtClean="0">
                <a:solidFill>
                  <a:srgbClr val="FF0000"/>
                </a:solidFill>
                <a:latin typeface="Times New Roman" pitchFamily="65" charset="-122"/>
                <a:ea typeface="宋体" pitchFamily="65" charset="-122"/>
              </a:rPr>
              <a:t>:①</a:t>
            </a:r>
            <a:r>
              <a:rPr lang="zh-CN" altLang="en-US" sz="2607" kern="0" dirty="0" smtClean="0">
                <a:solidFill>
                  <a:srgbClr val="FF0000"/>
                </a:solidFill>
                <a:latin typeface="Times New Roman" pitchFamily="65" charset="-122"/>
                <a:ea typeface="宋体" pitchFamily="65" charset="-122"/>
              </a:rPr>
              <a:t>老渡夫的精神困境源自战乱的生活现实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独生子被抓</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去做伕子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儿媳带着孙子改嫁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兵连祸结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民不聊生。②老船夫的精神困境源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自现代文明对传统的冲击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为翠翠的未来而担心。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如有其他答案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可根据观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点明确、理由充分、论述合理的程度酌情给分</a:t>
            </a:r>
            <a:r>
              <a:rPr lang="en-US" altLang="zh-CN"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本题将本文人物老渡夫与课内人物老船夫进行比较,解答时应先答出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两个人物的相同之处,注意“性情气质”的限定;再答出不同之处,根据两人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的遭遇,着重找出两人各自的“精神困境的根源”。</a:t>
            </a:r>
            <a:endParaRPr lang="zh-CN" altLang="en-US" dirty="0">
              <a:solidFill>
                <a:srgbClr val="FF0000"/>
              </a:solidFill>
            </a:endParaRPr>
          </a:p>
        </p:txBody>
      </p:sp>
    </p:spTree>
    <p:custDataLst>
      <p:custData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2348699"/>
          <a:ext cx="10987200" cy="4320540"/>
        </p:xfrm>
        <a:graphic>
          <a:graphicData uri="http://schemas.openxmlformats.org/drawingml/2006/table">
            <a:tbl>
              <a:tblPr/>
              <a:tblGrid>
                <a:gridCol w="5454399"/>
                <a:gridCol w="3714776"/>
                <a:gridCol w="1818025"/>
              </a:tblGrid>
              <a:tr h="260926">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选项</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对应原文分析</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比对结果</a:t>
                      </a:r>
                    </a:p>
                  </a:txBody>
                  <a:tcPr marL="45720" marR="45720"/>
                </a:tc>
              </a:tr>
              <a:tr h="48182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A.小说以“赵一曼女士”为题,不同于以往烈士、同志、英</a:t>
                      </a:r>
                      <a:r>
                        <a:rPr lang="zh-CN" altLang="en-US" sz="1300" kern="0" smtClean="0">
                          <a:solidFill>
                            <a:srgbClr val="000000"/>
                          </a:solidFill>
                          <a:latin typeface="Times New Roman" pitchFamily="65" charset="-122"/>
                          <a:ea typeface="宋体" pitchFamily="65" charset="-122"/>
                        </a:rPr>
                        <a:t>雄等惯</a:t>
                      </a:r>
                      <a:r>
                        <a:rPr lang="zh-CN" altLang="en-US" sz="1300" kern="0" dirty="0" smtClean="0">
                          <a:solidFill>
                            <a:srgbClr val="000000"/>
                          </a:solidFill>
                          <a:latin typeface="Times New Roman" pitchFamily="65" charset="-122"/>
                          <a:ea typeface="宋体" pitchFamily="65" charset="-122"/>
                        </a:rPr>
                        <a:t>常用法,称谓的陌生化既表达了对主人公的尊敬之意,又引</a:t>
                      </a:r>
                      <a:r>
                        <a:rPr lang="zh-CN" altLang="en-US" sz="1300" kern="0" smtClean="0">
                          <a:solidFill>
                            <a:srgbClr val="000000"/>
                          </a:solidFill>
                          <a:latin typeface="Times New Roman" pitchFamily="65" charset="-122"/>
                          <a:ea typeface="宋体" pitchFamily="65" charset="-122"/>
                        </a:rPr>
                        <a:t>起了读</a:t>
                      </a:r>
                      <a:r>
                        <a:rPr lang="zh-CN" altLang="en-US" sz="1300" kern="0" dirty="0" smtClean="0">
                          <a:solidFill>
                            <a:srgbClr val="000000"/>
                          </a:solidFill>
                          <a:latin typeface="Times New Roman" pitchFamily="65" charset="-122"/>
                          <a:ea typeface="宋体" pitchFamily="65" charset="-122"/>
                        </a:rPr>
                        <a:t>者的注意。</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赵一曼女士</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r h="70272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B.“通过对此人的严厉审讯,有可能澄清中共与苏联的关系</a:t>
                      </a:r>
                      <a:r>
                        <a:rPr lang="zh-CN" altLang="en-US" sz="1300" kern="0" smtClean="0">
                          <a:solidFill>
                            <a:srgbClr val="000000"/>
                          </a:solidFill>
                          <a:latin typeface="Times New Roman" pitchFamily="65" charset="-122"/>
                          <a:ea typeface="宋体" pitchFamily="65" charset="-122"/>
                        </a:rPr>
                        <a:t>”,这既</a:t>
                      </a:r>
                      <a:r>
                        <a:rPr lang="zh-CN" altLang="en-US" sz="1300" kern="0" dirty="0" smtClean="0">
                          <a:solidFill>
                            <a:srgbClr val="000000"/>
                          </a:solidFill>
                          <a:latin typeface="Times New Roman" pitchFamily="65" charset="-122"/>
                          <a:ea typeface="宋体" pitchFamily="65" charset="-122"/>
                        </a:rPr>
                        <a:t>是大野泰治向上级提出的建议,也暗示他已从赵一曼那里</a:t>
                      </a:r>
                      <a:r>
                        <a:rPr lang="zh-CN" altLang="en-US" sz="1300" kern="0" smtClean="0">
                          <a:solidFill>
                            <a:srgbClr val="000000"/>
                          </a:solidFill>
                          <a:latin typeface="Times New Roman" pitchFamily="65" charset="-122"/>
                          <a:ea typeface="宋体" pitchFamily="65" charset="-122"/>
                        </a:rPr>
                        <a:t>得到有</a:t>
                      </a:r>
                      <a:r>
                        <a:rPr lang="zh-CN" altLang="en-US" sz="1300" kern="0" dirty="0" smtClean="0">
                          <a:solidFill>
                            <a:srgbClr val="000000"/>
                          </a:solidFill>
                          <a:latin typeface="Times New Roman" pitchFamily="65" charset="-122"/>
                          <a:ea typeface="宋体" pitchFamily="65" charset="-122"/>
                        </a:rPr>
                        <a:t>价值的回答。</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滨江省警务厅的大野泰治对赵一曼女士进行了严刑拷问,始</a:t>
                      </a:r>
                      <a:r>
                        <a:rPr lang="zh-CN" altLang="en-US" sz="1300" kern="0" smtClean="0">
                          <a:solidFill>
                            <a:srgbClr val="000000"/>
                          </a:solidFill>
                          <a:latin typeface="Times New Roman" pitchFamily="65" charset="-122"/>
                          <a:ea typeface="宋体" pitchFamily="65" charset="-122"/>
                        </a:rPr>
                        <a:t>终没有</a:t>
                      </a:r>
                      <a:r>
                        <a:rPr lang="zh-CN" altLang="en-US" sz="1300" kern="0" dirty="0" smtClean="0">
                          <a:solidFill>
                            <a:srgbClr val="000000"/>
                          </a:solidFill>
                          <a:latin typeface="Times New Roman" pitchFamily="65" charset="-122"/>
                          <a:ea typeface="宋体" pitchFamily="65" charset="-122"/>
                        </a:rPr>
                        <a:t>得到有价值的回答,他觉得很没面子。</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“暗示他已从赵一曼那里得到有价值的回答”不符合原</a:t>
                      </a:r>
                      <a:r>
                        <a:rPr lang="zh-CN" altLang="en-US" sz="1300" kern="0" smtClean="0">
                          <a:solidFill>
                            <a:srgbClr val="000000"/>
                          </a:solidFill>
                          <a:latin typeface="Times New Roman" pitchFamily="65" charset="-122"/>
                          <a:ea typeface="宋体" pitchFamily="65" charset="-122"/>
                        </a:rPr>
                        <a:t>文意思</a:t>
                      </a:r>
                      <a:r>
                        <a:rPr lang="zh-CN" altLang="en-US" sz="1300" kern="0" dirty="0" smtClean="0">
                          <a:solidFill>
                            <a:srgbClr val="000000"/>
                          </a:solidFill>
                          <a:latin typeface="Times New Roman" pitchFamily="65" charset="-122"/>
                          <a:ea typeface="宋体" pitchFamily="65" charset="-122"/>
                        </a:rPr>
                        <a:t>。</a:t>
                      </a:r>
                    </a:p>
                  </a:txBody>
                  <a:tcPr marL="45720" marR="45720"/>
                </a:tc>
              </a:tr>
              <a:tr h="92362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C.“他指着石碑说,赵一曼?我说,对,赵一曼。”两个陌生人</a:t>
                      </a:r>
                      <a:r>
                        <a:rPr lang="zh-CN" altLang="en-US" sz="1300" kern="0" smtClean="0">
                          <a:solidFill>
                            <a:srgbClr val="000000"/>
                          </a:solidFill>
                          <a:latin typeface="Times New Roman" pitchFamily="65" charset="-122"/>
                          <a:ea typeface="宋体" pitchFamily="65" charset="-122"/>
                        </a:rPr>
                        <a:t>之间有</a:t>
                      </a:r>
                      <a:r>
                        <a:rPr lang="zh-CN" altLang="en-US" sz="1300" kern="0" dirty="0" smtClean="0">
                          <a:solidFill>
                            <a:srgbClr val="000000"/>
                          </a:solidFill>
                          <a:latin typeface="Times New Roman" pitchFamily="65" charset="-122"/>
                          <a:ea typeface="宋体" pitchFamily="65" charset="-122"/>
                        </a:rPr>
                        <a:t>意无意的搭讪,看似闲笔,实则很有用心,说明赵一曼仍活在</a:t>
                      </a:r>
                      <a:r>
                        <a:rPr lang="zh-CN" altLang="en-US" sz="1300" kern="0" smtClean="0">
                          <a:solidFill>
                            <a:srgbClr val="000000"/>
                          </a:solidFill>
                          <a:latin typeface="Times New Roman" pitchFamily="65" charset="-122"/>
                          <a:ea typeface="宋体" pitchFamily="65" charset="-122"/>
                        </a:rPr>
                        <a:t>人们的</a:t>
                      </a:r>
                      <a:r>
                        <a:rPr lang="zh-CN" altLang="en-US" sz="1300" kern="0" dirty="0" smtClean="0">
                          <a:solidFill>
                            <a:srgbClr val="000000"/>
                          </a:solidFill>
                          <a:latin typeface="Times New Roman" pitchFamily="65" charset="-122"/>
                          <a:ea typeface="宋体" pitchFamily="65" charset="-122"/>
                        </a:rPr>
                        <a:t>记忆里。</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那个地方我去过,有一座纪念碑。环境十分幽静,周围种植着</a:t>
                      </a:r>
                      <a:r>
                        <a:rPr lang="zh-CN" altLang="en-US" sz="1300" kern="0" smtClean="0">
                          <a:solidFill>
                            <a:srgbClr val="000000"/>
                          </a:solidFill>
                          <a:latin typeface="Times New Roman" pitchFamily="65" charset="-122"/>
                          <a:ea typeface="宋体" pitchFamily="65" charset="-122"/>
                        </a:rPr>
                        <a:t>一些松</a:t>
                      </a:r>
                      <a:r>
                        <a:rPr lang="zh-CN" altLang="en-US" sz="1300" kern="0" dirty="0" smtClean="0">
                          <a:solidFill>
                            <a:srgbClr val="000000"/>
                          </a:solidFill>
                          <a:latin typeface="Times New Roman" pitchFamily="65" charset="-122"/>
                          <a:ea typeface="宋体" pitchFamily="65" charset="-122"/>
                        </a:rPr>
                        <a:t>树。</a:t>
                      </a:r>
                    </a:p>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我去的时候,在那里遇到一位年迈的老人。他指着石碑说,</a:t>
                      </a:r>
                      <a:r>
                        <a:rPr lang="zh-CN" altLang="en-US" sz="1300" kern="0" smtClean="0">
                          <a:solidFill>
                            <a:srgbClr val="000000"/>
                          </a:solidFill>
                          <a:latin typeface="Times New Roman" pitchFamily="65" charset="-122"/>
                          <a:ea typeface="宋体" pitchFamily="65" charset="-122"/>
                        </a:rPr>
                        <a:t>赵一曼</a:t>
                      </a:r>
                      <a:r>
                        <a:rPr lang="zh-CN" altLang="en-US" sz="1300" kern="0" dirty="0" smtClean="0">
                          <a:solidFill>
                            <a:srgbClr val="000000"/>
                          </a:solidFill>
                          <a:latin typeface="Times New Roman" pitchFamily="65" charset="-122"/>
                          <a:ea typeface="宋体" pitchFamily="65" charset="-122"/>
                        </a:rPr>
                        <a:t>?我说,对,赵一曼。</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r h="702727">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D.医院是“我”与赵一曼的连接点,小说由此切入主人公监</a:t>
                      </a:r>
                      <a:r>
                        <a:rPr lang="zh-CN" altLang="en-US" sz="1300" kern="0" smtClean="0">
                          <a:solidFill>
                            <a:srgbClr val="000000"/>
                          </a:solidFill>
                          <a:latin typeface="Times New Roman" pitchFamily="65" charset="-122"/>
                          <a:ea typeface="宋体" pitchFamily="65" charset="-122"/>
                        </a:rPr>
                        <a:t>禁期间</a:t>
                      </a:r>
                      <a:r>
                        <a:rPr lang="zh-CN" altLang="en-US" sz="1300" kern="0" dirty="0" smtClean="0">
                          <a:solidFill>
                            <a:srgbClr val="000000"/>
                          </a:solidFill>
                          <a:latin typeface="Times New Roman" pitchFamily="65" charset="-122"/>
                          <a:ea typeface="宋体" pitchFamily="65" charset="-122"/>
                        </a:rPr>
                        <a:t>鲜为人知的特殊生活经历,在跨越时空的精神对话中再现</a:t>
                      </a:r>
                      <a:r>
                        <a:rPr lang="zh-CN" altLang="en-US" sz="1300" kern="0" smtClean="0">
                          <a:solidFill>
                            <a:srgbClr val="000000"/>
                          </a:solidFill>
                          <a:latin typeface="Times New Roman" pitchFamily="65" charset="-122"/>
                          <a:ea typeface="宋体" pitchFamily="65" charset="-122"/>
                        </a:rPr>
                        <a:t>了赵一</a:t>
                      </a:r>
                      <a:r>
                        <a:rPr lang="zh-CN" altLang="en-US" sz="1300" kern="0" dirty="0" smtClean="0">
                          <a:solidFill>
                            <a:srgbClr val="000000"/>
                          </a:solidFill>
                          <a:latin typeface="Times New Roman" pitchFamily="65" charset="-122"/>
                          <a:ea typeface="宋体" pitchFamily="65" charset="-122"/>
                        </a:rPr>
                        <a:t>曼的英雄本色。</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伪满时期的哈尔滨市立医院,如今仍是医院。后来得知赵一</a:t>
                      </a:r>
                      <a:r>
                        <a:rPr lang="zh-CN" altLang="en-US" sz="1300" kern="0" smtClean="0">
                          <a:solidFill>
                            <a:srgbClr val="000000"/>
                          </a:solidFill>
                          <a:latin typeface="Times New Roman" pitchFamily="65" charset="-122"/>
                          <a:ea typeface="宋体" pitchFamily="65" charset="-122"/>
                        </a:rPr>
                        <a:t>曼女士</a:t>
                      </a:r>
                      <a:r>
                        <a:rPr lang="zh-CN" altLang="en-US" sz="1300" kern="0" dirty="0" smtClean="0">
                          <a:solidFill>
                            <a:srgbClr val="000000"/>
                          </a:solidFill>
                          <a:latin typeface="Times New Roman" pitchFamily="65" charset="-122"/>
                          <a:ea typeface="宋体" pitchFamily="65" charset="-122"/>
                        </a:rPr>
                        <a:t>曾在这里住过院,我便翻阅了她的一些资料。</a:t>
                      </a:r>
                    </a:p>
                  </a:txBody>
                  <a:tcPr marL="45720" marR="45720"/>
                </a:tc>
                <a:tc>
                  <a:txBody>
                    <a:bodyPr/>
                    <a:lstStyle/>
                    <a:p>
                      <a:pPr eaLnBrk="0" latinLnBrk="1" hangingPunct="0">
                        <a:lnSpc>
                          <a:spcPct val="150000"/>
                        </a:lnSpc>
                        <a:spcBef>
                          <a:spcPts val="0"/>
                        </a:spcBef>
                      </a:pPr>
                      <a:r>
                        <a:rPr lang="zh-CN" altLang="en-US" sz="1300" kern="0" dirty="0" smtClean="0">
                          <a:solidFill>
                            <a:srgbClr val="000000"/>
                          </a:solidFill>
                          <a:latin typeface="Times New Roman" pitchFamily="65" charset="-122"/>
                          <a:ea typeface="宋体" pitchFamily="65" charset="-122"/>
                        </a:rPr>
                        <a:t>符合原文。</a:t>
                      </a:r>
                    </a:p>
                  </a:txBody>
                  <a:tcPr marL="45720" marR="45720"/>
                </a:tc>
              </a:tr>
            </a:tbl>
          </a:graphicData>
        </a:graphic>
      </p:graphicFrame>
      <p:sp>
        <p:nvSpPr>
          <p:cNvPr id="3" name="矩形 2"/>
          <p:cNvSpPr/>
          <p:nvPr/>
        </p:nvSpPr>
        <p:spPr>
          <a:xfrm>
            <a:off x="565111" y="1562881"/>
            <a:ext cx="10930014" cy="618567"/>
          </a:xfrm>
          <a:prstGeom prst="rect">
            <a:avLst/>
          </a:prstGeom>
        </p:spPr>
        <p:txBody>
          <a:bodyPr wrap="square">
            <a:spAutoFit/>
          </a:bodyPr>
          <a:lstStyle/>
          <a:p>
            <a:pPr eaLnBrk="0" latinLnBrk="1" hangingPunct="0">
              <a:lnSpc>
                <a:spcPct val="150000"/>
              </a:lnSpc>
            </a:pPr>
            <a:r>
              <a:rPr lang="zh-CN" altLang="en-US" sz="2610" kern="0" smtClean="0">
                <a:solidFill>
                  <a:srgbClr val="000000"/>
                </a:solidFill>
                <a:latin typeface="Times New Roman" pitchFamily="65" charset="-122"/>
                <a:ea typeface="宋体" pitchFamily="65" charset="-122"/>
              </a:rPr>
              <a:t>下列对小说相关内容和艺术特色的分析鉴赏,不正确的一项是</a:t>
            </a:r>
            <a:r>
              <a:rPr lang="zh-CN" altLang="en-US" sz="2610" kern="0" spc="567" smtClean="0">
                <a:solidFill>
                  <a:srgbClr val="000000"/>
                </a:solidFill>
                <a:latin typeface="Times New Roman" pitchFamily="65" charset="-122"/>
                <a:ea typeface="宋体" pitchFamily="65" charset="-122"/>
              </a:rPr>
              <a:t> </a:t>
            </a:r>
            <a:r>
              <a:rPr lang="zh-CN" altLang="en-US" sz="2610" kern="0" smtClean="0">
                <a:solidFill>
                  <a:srgbClr val="000000"/>
                </a:solidFill>
                <a:latin typeface="Times New Roman" pitchFamily="65" charset="-122"/>
                <a:ea typeface="宋体" pitchFamily="65" charset="-122"/>
              </a:rPr>
              <a:t>(　　)</a:t>
            </a:r>
            <a:endParaRPr lang="zh-CN" altLang="en-US" sz="2610"/>
          </a:p>
        </p:txBody>
      </p:sp>
      <p:pic>
        <p:nvPicPr>
          <p:cNvPr id="4" name="Picture 2"/>
          <p:cNvPicPr>
            <a:picLocks noChangeAspect="1" noChangeArrowheads="1"/>
          </p:cNvPicPr>
          <p:nvPr/>
        </p:nvPicPr>
        <p:blipFill>
          <a:blip r:embed="rId4" cstate="print"/>
          <a:srcRect/>
          <a:stretch>
            <a:fillRect/>
          </a:stretch>
        </p:blipFill>
        <p:spPr bwMode="auto">
          <a:xfrm>
            <a:off x="607517" y="991377"/>
            <a:ext cx="247650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祁老太爷什么也不怕,只怕庆不了八十大寿。在他的壮年,他亲眼看见八国联</a:t>
            </a:r>
            <a:r>
              <a:t/>
            </a:r>
            <a:br/>
            <a:r>
              <a:rPr lang="zh-CN" altLang="en-US" sz="2607" kern="0" dirty="0" smtClean="0">
                <a:solidFill>
                  <a:srgbClr val="000000"/>
                </a:solidFill>
                <a:latin typeface="Times New Roman" pitchFamily="65" charset="-122"/>
                <a:ea typeface="宋体" pitchFamily="65" charset="-122"/>
              </a:rPr>
              <a:t>军怎样攻进北京城。后来,他看见了清朝的皇帝怎样退位,和接续不断的内</a:t>
            </a:r>
            <a:r>
              <a:t/>
            </a:r>
            <a:br/>
            <a:r>
              <a:rPr lang="zh-CN" altLang="en-US" sz="2607" kern="0" dirty="0" smtClean="0">
                <a:solidFill>
                  <a:srgbClr val="000000"/>
                </a:solidFill>
                <a:latin typeface="Times New Roman" pitchFamily="65" charset="-122"/>
                <a:ea typeface="宋体" pitchFamily="65" charset="-122"/>
              </a:rPr>
              <a:t>战;一会儿九城的城门紧闭,枪声与炮声日夜不绝;一会儿城门开了,马路上又</a:t>
            </a:r>
            <a:r>
              <a:t/>
            </a:r>
            <a:br/>
            <a:r>
              <a:rPr lang="zh-CN" altLang="en-US" sz="2607" kern="0" dirty="0" smtClean="0">
                <a:solidFill>
                  <a:srgbClr val="000000"/>
                </a:solidFill>
                <a:latin typeface="Times New Roman" pitchFamily="65" charset="-122"/>
                <a:ea typeface="宋体" pitchFamily="65" charset="-122"/>
              </a:rPr>
              <a:t>飞驰着得胜的军阀的高车大马。战争没有吓倒他,和平使他高兴。逢节他要</a:t>
            </a:r>
            <a:r>
              <a:t/>
            </a:r>
            <a:br/>
            <a:r>
              <a:rPr lang="zh-CN" altLang="en-US" sz="2607" kern="0" dirty="0" smtClean="0">
                <a:solidFill>
                  <a:srgbClr val="000000"/>
                </a:solidFill>
                <a:latin typeface="Times New Roman" pitchFamily="65" charset="-122"/>
                <a:ea typeface="宋体" pitchFamily="65" charset="-122"/>
              </a:rPr>
              <a:t>过节,遇年他要祭祖,他是个安分守己的公民,只求消消停停的过着不至于愁</a:t>
            </a:r>
            <a:r>
              <a:t/>
            </a:r>
            <a:br/>
            <a:r>
              <a:rPr lang="zh-CN" altLang="en-US" sz="2607" kern="0" dirty="0" smtClean="0">
                <a:solidFill>
                  <a:srgbClr val="000000"/>
                </a:solidFill>
                <a:latin typeface="Times New Roman" pitchFamily="65" charset="-122"/>
                <a:ea typeface="宋体" pitchFamily="65" charset="-122"/>
              </a:rPr>
              <a:t>吃愁穿的日子。即使赶上兵荒马乱,他也自有办法:最值得说的是他的家里老</a:t>
            </a:r>
            <a:r>
              <a:t/>
            </a:r>
            <a:br/>
            <a:r>
              <a:rPr lang="zh-CN" altLang="en-US" sz="2607" kern="0" dirty="0" smtClean="0">
                <a:solidFill>
                  <a:srgbClr val="000000"/>
                </a:solidFill>
                <a:latin typeface="Times New Roman" pitchFamily="65" charset="-122"/>
                <a:ea typeface="宋体" pitchFamily="65" charset="-122"/>
              </a:rPr>
              <a:t>存着全家够吃三个月的粮食与咸</a:t>
            </a:r>
            <a:r>
              <a:rPr lang="zh-CN" altLang="en-US" sz="2607" kern="0" smtClean="0">
                <a:solidFill>
                  <a:srgbClr val="000000"/>
                </a:solidFill>
                <a:latin typeface="Times New Roman" pitchFamily="65" charset="-122"/>
                <a:ea typeface="宋体" pitchFamily="65" charset="-122"/>
              </a:rPr>
              <a:t>菜。</a:t>
            </a: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为什么祁老太爷只预备三个月的粮食与咸菜呢?这是因为在他的心理上,他</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总</a:t>
            </a:r>
            <a:r>
              <a:rPr lang="zh-CN" altLang="en-US" sz="2607" kern="0" dirty="0" smtClean="0">
                <a:solidFill>
                  <a:srgbClr val="000000"/>
                </a:solidFill>
                <a:latin typeface="Times New Roman" pitchFamily="65" charset="-122"/>
                <a:ea typeface="宋体" pitchFamily="65" charset="-122"/>
              </a:rPr>
              <a:t>以为北平是天底下最可靠的大城,不管有什么灾难,到三个月必定灾消难</a:t>
            </a:r>
            <a:r>
              <a:t/>
            </a:r>
            <a:br/>
            <a:r>
              <a:rPr lang="zh-CN" altLang="en-US" sz="2607" kern="0" dirty="0" smtClean="0">
                <a:solidFill>
                  <a:srgbClr val="000000"/>
                </a:solidFill>
                <a:latin typeface="Times New Roman" pitchFamily="65" charset="-122"/>
                <a:ea typeface="宋体" pitchFamily="65" charset="-122"/>
              </a:rPr>
              <a:t>满,而后诸事大吉。北平的灾难恰似一个人免不了有些头疼脑热,过几天自然</a:t>
            </a:r>
            <a:r>
              <a:t/>
            </a:r>
            <a:br/>
            <a:r>
              <a:rPr lang="zh-CN" altLang="en-US" sz="2607" kern="0" dirty="0" smtClean="0">
                <a:solidFill>
                  <a:srgbClr val="000000"/>
                </a:solidFill>
                <a:latin typeface="Times New Roman" pitchFamily="65" charset="-122"/>
                <a:ea typeface="宋体" pitchFamily="65" charset="-122"/>
              </a:rPr>
              <a:t>会好了的。不信,你看吧,祁老太爷会屈指算计:直皖战争有几个月?直奉战争</a:t>
            </a:r>
            <a:r>
              <a:t/>
            </a:r>
            <a:br/>
            <a:r>
              <a:rPr lang="zh-CN" altLang="en-US" sz="2607" kern="0" dirty="0" smtClean="0">
                <a:solidFill>
                  <a:srgbClr val="000000"/>
                </a:solidFill>
                <a:latin typeface="Times New Roman" pitchFamily="65" charset="-122"/>
                <a:ea typeface="宋体" pitchFamily="65" charset="-122"/>
              </a:rPr>
              <a:t>又有好久?啊!听我的,咱们北平的灾难过不去三个月!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七七抗战那一年,祁老太爷已经七十五岁。对家务,他早已不再操心。可是,</a:t>
            </a:r>
            <a:r>
              <a:t/>
            </a:r>
            <a:br/>
            <a:r>
              <a:rPr lang="zh-CN" altLang="en-US" sz="2607" kern="0" dirty="0" smtClean="0">
                <a:solidFill>
                  <a:srgbClr val="000000"/>
                </a:solidFill>
                <a:latin typeface="Times New Roman" pitchFamily="65" charset="-122"/>
                <a:ea typeface="宋体" pitchFamily="65" charset="-122"/>
              </a:rPr>
              <a:t>卢沟桥的炮声一响,他老人家便没法不稍微操点儿心了,谁教他是四世同堂的</a:t>
            </a:r>
            <a:r>
              <a:t/>
            </a:r>
            <a:br/>
            <a:r>
              <a:rPr lang="zh-CN" altLang="en-US" sz="2607" kern="0" dirty="0" smtClean="0">
                <a:solidFill>
                  <a:srgbClr val="000000"/>
                </a:solidFill>
                <a:latin typeface="Times New Roman" pitchFamily="65" charset="-122"/>
                <a:ea typeface="宋体" pitchFamily="65" charset="-122"/>
              </a:rPr>
              <a:t>老太爷</a:t>
            </a:r>
            <a:r>
              <a:rPr lang="zh-CN" altLang="en-US" sz="2607" kern="0" smtClean="0">
                <a:solidFill>
                  <a:srgbClr val="000000"/>
                </a:solidFill>
                <a:latin typeface="Times New Roman" pitchFamily="65" charset="-122"/>
                <a:ea typeface="宋体" pitchFamily="65" charset="-122"/>
              </a:rPr>
              <a:t>呢。</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儿子已经是过了五十岁的人</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而儿媳的身体又老那么病病歪歪的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所以祁老太</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爷把长孙媳妇叫过来。老人家最喜欢长孙媳妇</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因为第一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她已给祁家生了儿</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女</a:t>
            </a:r>
            <a:r>
              <a:rPr lang="zh-CN" altLang="en-US" sz="2607" kern="0" dirty="0" smtClean="0">
                <a:solidFill>
                  <a:srgbClr val="000000"/>
                </a:solidFill>
                <a:latin typeface="Times New Roman" pitchFamily="65" charset="-122"/>
                <a:ea typeface="宋体" pitchFamily="65" charset="-122"/>
              </a:rPr>
              <a:t>,教他老人家有了重孙子孙女;第二,她既会持家,又懂得规矩,一点儿也不像</a:t>
            </a:r>
            <a:r>
              <a:t/>
            </a:r>
            <a:br/>
            <a:r>
              <a:rPr lang="zh-CN" altLang="en-US" sz="2607" kern="0" dirty="0" smtClean="0">
                <a:solidFill>
                  <a:srgbClr val="000000"/>
                </a:solidFill>
                <a:latin typeface="Times New Roman" pitchFamily="65" charset="-122"/>
                <a:ea typeface="宋体" pitchFamily="65" charset="-122"/>
              </a:rPr>
              <a:t>二孙媳妇那样把头发烫得烂鸡窝似的,看着心里就闹得慌;第三,儿子不常住</a:t>
            </a:r>
            <a:r>
              <a:t/>
            </a:r>
            <a:br/>
            <a:r>
              <a:rPr lang="zh-CN" altLang="en-US" sz="2607" kern="0" dirty="0" smtClean="0">
                <a:solidFill>
                  <a:srgbClr val="000000"/>
                </a:solidFill>
                <a:latin typeface="Times New Roman" pitchFamily="65" charset="-122"/>
                <a:ea typeface="宋体" pitchFamily="65" charset="-122"/>
              </a:rPr>
              <a:t>在家里,媳妇又多病,所以事实上是长孙与长孙媳妇当家,而长孙终日在外教</a:t>
            </a:r>
            <a:r>
              <a:t/>
            </a:r>
            <a:br/>
            <a:r>
              <a:rPr lang="zh-CN" altLang="en-US" sz="2607" kern="0" dirty="0" smtClean="0">
                <a:solidFill>
                  <a:srgbClr val="000000"/>
                </a:solidFill>
                <a:latin typeface="Times New Roman" pitchFamily="65" charset="-122"/>
                <a:ea typeface="宋体" pitchFamily="65" charset="-122"/>
              </a:rPr>
              <a:t>书,晚上还要预备功课与改卷子,那么一家十口的衣食茶水,与亲友邻居的庆</a:t>
            </a:r>
            <a:r>
              <a:t/>
            </a:r>
            <a:br/>
            <a:r>
              <a:rPr lang="zh-CN" altLang="en-US" sz="2607" kern="0" dirty="0" smtClean="0">
                <a:solidFill>
                  <a:srgbClr val="000000"/>
                </a:solidFill>
                <a:latin typeface="Times New Roman" pitchFamily="65" charset="-122"/>
                <a:ea typeface="宋体" pitchFamily="65" charset="-122"/>
              </a:rPr>
              <a:t>吊交际,便差不多都由长孙媳妇一手操持了;这不是件很容易的事,所以老人</a:t>
            </a:r>
            <a:r>
              <a:t/>
            </a:r>
            <a:br/>
            <a:r>
              <a:rPr lang="zh-CN" altLang="en-US" sz="2607" kern="0" dirty="0" smtClean="0">
                <a:solidFill>
                  <a:srgbClr val="000000"/>
                </a:solidFill>
                <a:latin typeface="Times New Roman" pitchFamily="65" charset="-122"/>
                <a:ea typeface="宋体" pitchFamily="65" charset="-122"/>
              </a:rPr>
              <a:t>天公地道的得偏疼点儿她。还有,老人自幼长在北平,耳习目染的和旗籍人学</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了许多规矩礼路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儿媳妇见了公公</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当然要垂手侍立。可是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儿媳妇既是五十</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多岁的人</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身上又经常的闹着点病</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老人若不教她垂手侍立吧</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便破坏了家规</a:t>
            </a:r>
            <a:r>
              <a:rPr lang="en-US" altLang="zh-CN" sz="2607" kern="0" smtClean="0">
                <a:solidFill>
                  <a:srgbClr val="000000"/>
                </a:solidFill>
                <a:latin typeface="Times New Roman" pitchFamily="65" charset="-122"/>
                <a:ea typeface="宋体" pitchFamily="65" charset="-122"/>
              </a:rPr>
              <a:t>;</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教她立规矩吧</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又于心不忍</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所以不如干脆和长孙媳妇商议商议家中的大事。</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祁</a:t>
            </a:r>
            <a:r>
              <a:rPr lang="zh-CN" altLang="en-US" sz="2607" kern="0" dirty="0" smtClean="0">
                <a:solidFill>
                  <a:srgbClr val="000000"/>
                </a:solidFill>
                <a:latin typeface="Times New Roman" pitchFamily="65" charset="-122"/>
                <a:ea typeface="宋体" pitchFamily="65" charset="-122"/>
              </a:rPr>
              <a:t>老人的背虽然有点儿弯,可是全家还属他的身量最高。在壮年的时候,他到</a:t>
            </a:r>
            <a:r>
              <a:t/>
            </a:r>
            <a:br/>
            <a:r>
              <a:rPr lang="zh-CN" altLang="en-US" sz="2607" kern="0" dirty="0" smtClean="0">
                <a:solidFill>
                  <a:srgbClr val="000000"/>
                </a:solidFill>
                <a:latin typeface="Times New Roman" pitchFamily="65" charset="-122"/>
                <a:ea typeface="宋体" pitchFamily="65" charset="-122"/>
              </a:rPr>
              <a:t>处都被叫作“祁大个子”。高身量,长脸,他本应当很有威严,可是他的眼睛</a:t>
            </a:r>
            <a:r>
              <a:t/>
            </a:r>
            <a:br/>
            <a:r>
              <a:rPr lang="zh-CN" altLang="en-US" sz="2607" kern="0" dirty="0" smtClean="0">
                <a:solidFill>
                  <a:srgbClr val="000000"/>
                </a:solidFill>
                <a:latin typeface="Times New Roman" pitchFamily="65" charset="-122"/>
                <a:ea typeface="宋体" pitchFamily="65" charset="-122"/>
              </a:rPr>
              <a:t>太小,一笑便变成一条缝子,于是人们只看见他的高大的身躯,而觉不出什么</a:t>
            </a:r>
            <a:r>
              <a:t/>
            </a:r>
            <a:br/>
            <a:r>
              <a:rPr lang="zh-CN" altLang="en-US" sz="2607" kern="0" dirty="0" smtClean="0">
                <a:solidFill>
                  <a:srgbClr val="000000"/>
                </a:solidFill>
                <a:latin typeface="Times New Roman" pitchFamily="65" charset="-122"/>
                <a:ea typeface="宋体" pitchFamily="65" charset="-122"/>
              </a:rPr>
              <a:t>特别可敬畏的地方来。到了老年,他倒变得好看了一些:黄暗的脸,雪白的须</a:t>
            </a:r>
            <a:r>
              <a:t/>
            </a:r>
            <a:br/>
            <a:r>
              <a:rPr lang="zh-CN" altLang="en-US" sz="2607" kern="0" dirty="0" smtClean="0">
                <a:solidFill>
                  <a:srgbClr val="000000"/>
                </a:solidFill>
                <a:latin typeface="Times New Roman" pitchFamily="65" charset="-122"/>
                <a:ea typeface="宋体" pitchFamily="65" charset="-122"/>
              </a:rPr>
              <a:t>眉,眼角腮旁全皱出永远含笑的纹溜;小眼深深的藏在笑纹与白眉中,看去总</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是笑眯眯的显出和善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在他真发笑的时候</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他的小眼放出一点点光</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倒好像是</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有无限的智慧而不肯一下子全放出来似的。</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把长孙媳妇叫来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老人用小胡梳轻轻的梳着白须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半天没有出声。老人在幼年</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只读过三本小书与六言杂字。现在</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他是老太爷</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可是他总觉得学问既不及儿</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子</a:t>
            </a:r>
            <a:r>
              <a:rPr lang="zh-CN" altLang="en-US" sz="2607" kern="0" dirty="0" smtClean="0">
                <a:solidFill>
                  <a:srgbClr val="000000"/>
                </a:solidFill>
                <a:latin typeface="Times New Roman" pitchFamily="65" charset="-122"/>
                <a:ea typeface="宋体" pitchFamily="65" charset="-122"/>
              </a:rPr>
              <a:t>——儿子到如今还能背诵上下《论语》,而且写一笔被算命先生推奖的好</a:t>
            </a:r>
            <a:r>
              <a:t/>
            </a:r>
            <a:br/>
            <a:r>
              <a:rPr lang="zh-CN" altLang="en-US" sz="2607" kern="0" dirty="0" smtClean="0">
                <a:solidFill>
                  <a:srgbClr val="000000"/>
                </a:solidFill>
                <a:latin typeface="Times New Roman" pitchFamily="65" charset="-122"/>
                <a:ea typeface="宋体" pitchFamily="65" charset="-122"/>
              </a:rPr>
              <a:t>字——更不及孙子,而很怕他们看不起他。因此,他对晚辈说话的时候总是先</a:t>
            </a:r>
            <a:r>
              <a:t/>
            </a:r>
            <a:br/>
            <a:r>
              <a:rPr lang="zh-CN" altLang="en-US" sz="2607" kern="0" dirty="0" smtClean="0">
                <a:solidFill>
                  <a:srgbClr val="000000"/>
                </a:solidFill>
                <a:latin typeface="Times New Roman" pitchFamily="65" charset="-122"/>
                <a:ea typeface="宋体" pitchFamily="65" charset="-122"/>
              </a:rPr>
              <a:t>愣一会儿,表示自己很会思想。对长孙媳妇,他本来无须这样,因为她识字并</a:t>
            </a:r>
            <a:r>
              <a:t/>
            </a:r>
            <a:br/>
            <a:r>
              <a:rPr lang="zh-CN" altLang="en-US" sz="2607" kern="0" dirty="0" smtClean="0">
                <a:solidFill>
                  <a:srgbClr val="000000"/>
                </a:solidFill>
                <a:latin typeface="Times New Roman" pitchFamily="65" charset="-122"/>
                <a:ea typeface="宋体" pitchFamily="65" charset="-122"/>
              </a:rPr>
              <a:t>不多,而且一天到晚嘴中不是叫孩子,便是谈论油盐酱醋。不过,日久天长,他</a:t>
            </a:r>
            <a:r>
              <a:t/>
            </a:r>
            <a:br/>
            <a:r>
              <a:rPr lang="zh-CN" altLang="en-US" sz="2607" kern="0" dirty="0" smtClean="0">
                <a:solidFill>
                  <a:srgbClr val="000000"/>
                </a:solidFill>
                <a:latin typeface="Times New Roman" pitchFamily="65" charset="-122"/>
                <a:ea typeface="宋体" pitchFamily="65" charset="-122"/>
              </a:rPr>
              <a:t>已养成了这个习惯,也就只好教孙媳妇多站一会儿</a:t>
            </a:r>
            <a:r>
              <a:rPr lang="zh-CN" altLang="en-US" sz="2607" kern="0" smtClean="0">
                <a:solidFill>
                  <a:srgbClr val="000000"/>
                </a:solidFill>
                <a:latin typeface="Times New Roman" pitchFamily="65" charset="-122"/>
                <a:ea typeface="宋体" pitchFamily="65" charset="-122"/>
              </a:rPr>
              <a:t>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小顺儿的妈长得不难看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中等身材</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圆脸</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两只又大又水灵的眼睛。她走路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说</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话</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吃饭</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作事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都是快的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可是快得并不发慌。她梳头洗脸擦粉也全是快的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所</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以有时候碰巧了把粉擦得很匀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她就好看一些</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有时候没有擦匀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她就不大顺</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眼。当她没有把粉擦好而被人家嘲笑的时候</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她仍旧一点儿也不发急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而随着</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人</a:t>
            </a:r>
            <a:r>
              <a:rPr lang="zh-CN" altLang="en-US" sz="2607" kern="0" dirty="0" smtClean="0">
                <a:solidFill>
                  <a:srgbClr val="000000"/>
                </a:solidFill>
                <a:latin typeface="Times New Roman" pitchFamily="65" charset="-122"/>
                <a:ea typeface="宋体" pitchFamily="65" charset="-122"/>
              </a:rPr>
              <a:t>家笑自己。她是天生的好脾气。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祁老人把白须梳够,又用手掌轻轻擦了两把,才对小顺儿的妈说: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“咱们的粮食还有多少啊?”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小顺儿的妈的又大又水灵的眼很快的转动了两下,已经猜到老太爷的心意。</a:t>
            </a:r>
            <a:r>
              <a:t/>
            </a:r>
            <a:br/>
            <a:r>
              <a:rPr lang="zh-CN" altLang="en-US" sz="2607" kern="0" dirty="0" smtClean="0">
                <a:solidFill>
                  <a:srgbClr val="000000"/>
                </a:solidFill>
                <a:latin typeface="Times New Roman" pitchFamily="65" charset="-122"/>
                <a:ea typeface="宋体" pitchFamily="65" charset="-122"/>
              </a:rPr>
              <a:t>很脆很快的,她回答:“还够吃三个月的</a:t>
            </a:r>
            <a:r>
              <a:rPr lang="zh-CN" altLang="en-US" sz="2607" kern="0" smtClean="0">
                <a:solidFill>
                  <a:srgbClr val="000000"/>
                </a:solidFill>
                <a:latin typeface="Times New Roman" pitchFamily="65" charset="-122"/>
                <a:ea typeface="宋体" pitchFamily="65" charset="-122"/>
              </a:rPr>
              <a:t>呢!”</a:t>
            </a:r>
            <a:endParaRPr lang="zh-CN" altLang="en-US"/>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其实</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家中的粮食并没有那么多。她不愿因说了实话</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而惹起老人的啰嗦。对</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老人和儿童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她很会运用善意的欺骗。“咸菜呢</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老人提出第二个重要事</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项来。</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她回答的更快当</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也够吃的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干疙疸</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老咸萝卜</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全还有呢</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她知道</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即使老</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人</a:t>
            </a:r>
            <a:r>
              <a:rPr lang="zh-CN" altLang="en-US" sz="2607" kern="0" dirty="0" smtClean="0">
                <a:solidFill>
                  <a:srgbClr val="000000"/>
                </a:solidFill>
                <a:latin typeface="Times New Roman" pitchFamily="65" charset="-122"/>
                <a:ea typeface="宋体" pitchFamily="65" charset="-122"/>
              </a:rPr>
              <a:t>真的要亲自点验,她也能马上去买些来。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“好!”老人满意了。有了三个月的粮食与咸菜,就是天塌下来,祁家也会抵</a:t>
            </a:r>
            <a:r>
              <a:t/>
            </a:r>
            <a:br/>
            <a:r>
              <a:rPr lang="zh-CN" altLang="en-US" sz="2607" kern="0" dirty="0" smtClean="0">
                <a:solidFill>
                  <a:srgbClr val="000000"/>
                </a:solidFill>
                <a:latin typeface="Times New Roman" pitchFamily="65" charset="-122"/>
                <a:ea typeface="宋体" pitchFamily="65" charset="-122"/>
              </a:rPr>
              <a:t>抗的。可是老人并不想就这么结束了关切,他必须给长孙媳妇说明白了其中</a:t>
            </a:r>
            <a:r>
              <a:t/>
            </a:r>
            <a:br/>
            <a:r>
              <a:rPr lang="zh-CN" altLang="en-US" sz="2607" kern="0" dirty="0" smtClean="0">
                <a:solidFill>
                  <a:srgbClr val="000000"/>
                </a:solidFill>
                <a:latin typeface="Times New Roman" pitchFamily="65" charset="-122"/>
                <a:ea typeface="宋体" pitchFamily="65" charset="-122"/>
              </a:rPr>
              <a:t>的道理:“日本鬼子又闹事哪!哼!闹去吧!庚子年,八国联军打进了北京城,连</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63414" y="899989"/>
            <a:ext cx="2464247" cy="852840"/>
          </a:xfrm>
          <a:prstGeom prst="rect">
            <a:avLst/>
          </a:prstGeom>
        </p:spPr>
        <p:txBody>
          <a:bodyPr>
            <a:normAutofit/>
          </a:bodyPr>
          <a:lstStyle/>
          <a:p>
            <a:pPr algn="l"/>
            <a:r>
              <a:rPr lang="zh-CN" altLang="en-US" sz="3990" b="1" dirty="0">
                <a:latin typeface="黑体" pitchFamily="49" charset="-122"/>
                <a:ea typeface="黑体" pitchFamily="49" charset="-122"/>
              </a:rPr>
              <a:t>总纲目录</a:t>
            </a:r>
          </a:p>
        </p:txBody>
      </p:sp>
      <p:grpSp>
        <p:nvGrpSpPr>
          <p:cNvPr id="3" name="组合 59"/>
          <p:cNvGrpSpPr/>
          <p:nvPr/>
        </p:nvGrpSpPr>
        <p:grpSpPr>
          <a:xfrm>
            <a:off x="1180800" y="2015487"/>
            <a:ext cx="10488463" cy="665439"/>
            <a:chOff x="3388584" y="1969885"/>
            <a:chExt cx="3969873" cy="577530"/>
          </a:xfrm>
        </p:grpSpPr>
        <p:sp>
          <p:nvSpPr>
            <p:cNvPr id="25" name="TextBox 24">
              <a:hlinkClick r:id="rId3" action="ppaction://hlinksldjump"/>
            </p:cNvPr>
            <p:cNvSpPr txBox="1"/>
            <p:nvPr/>
          </p:nvSpPr>
          <p:spPr>
            <a:xfrm>
              <a:off x="3470025" y="1969885"/>
              <a:ext cx="3888432" cy="577530"/>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4" action="ppaction://hlinksldjump"/>
                </a:rPr>
                <a:t>提分攻略一　三步法，答对小说阅读客观题</a:t>
              </a:r>
              <a:endParaRPr lang="zh-CN" altLang="en-US" sz="3724" dirty="0">
                <a:latin typeface="黑体" panose="02010609060101010101" pitchFamily="49" charset="-122"/>
                <a:ea typeface="黑体" panose="02010609060101010101" pitchFamily="49" charset="-122"/>
              </a:endParaRPr>
            </a:p>
          </p:txBody>
        </p:sp>
        <p:sp>
          <p:nvSpPr>
            <p:cNvPr id="26" name="五边形 25"/>
            <p:cNvSpPr/>
            <p:nvPr/>
          </p:nvSpPr>
          <p:spPr>
            <a:xfrm>
              <a:off x="3388584" y="2153558"/>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1180800" y="2963095"/>
            <a:ext cx="9951834" cy="1238544"/>
            <a:chOff x="3388584" y="1969885"/>
            <a:chExt cx="3969873" cy="1074924"/>
          </a:xfrm>
        </p:grpSpPr>
        <p:sp>
          <p:nvSpPr>
            <p:cNvPr id="28" name="TextBox 27">
              <a:hlinkClick r:id="rId3"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用熟解题策略，破解小说阅读五大题型</a:t>
              </a:r>
              <a:endParaRPr lang="zh-CN" altLang="en-US" sz="3724" dirty="0">
                <a:latin typeface="黑体" panose="02010609060101010101" pitchFamily="49" charset="-122"/>
                <a:ea typeface="黑体" panose="02010609060101010101" pitchFamily="49" charset="-122"/>
              </a:endParaRPr>
            </a:p>
          </p:txBody>
        </p:sp>
        <p:sp>
          <p:nvSpPr>
            <p:cNvPr id="29" name="五边形 28"/>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皇上都跑了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也没把我的脑袋掰了去呀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八国都不行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单是几个日本小鬼还能</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有什么蹦儿</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咱们这是宝地</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多大的乱子也过不去三个月</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咱们可也别太粗心</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大胆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起码得有窝头和咸菜吃</a:t>
            </a:r>
            <a:r>
              <a:rPr lang="en-US" altLang="zh-CN" sz="2607" kern="0" smtClean="0">
                <a:solidFill>
                  <a:srgbClr val="000000"/>
                </a:solidFill>
                <a:latin typeface="Times New Roman" pitchFamily="65" charset="-122"/>
                <a:ea typeface="宋体" pitchFamily="65" charset="-122"/>
              </a:rPr>
              <a:t>!”</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老人说一句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小顺儿的妈点一次头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或说一声“是”。老人的话</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她已经听过</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起码有五十次</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但是还当作新的听。</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选自老舍《四世同堂》,有删</a:t>
            </a:r>
            <a:r>
              <a:rPr lang="zh-CN" altLang="en-US" sz="2607" kern="0" smtClean="0">
                <a:solidFill>
                  <a:srgbClr val="000000"/>
                </a:solidFill>
                <a:latin typeface="Times New Roman" pitchFamily="65" charset="-122"/>
                <a:ea typeface="宋体" pitchFamily="65" charset="-122"/>
              </a:rPr>
              <a:t>改)</a:t>
            </a:r>
            <a:endParaRPr lang="zh-CN" altLang="en-US"/>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.下列对小说相关内容和艺术特色的分析和鉴赏,不正确的一项是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A.祁老太爷七七抗战那一年,卢沟桥的炮声一响,他老人家便有些操心</a:t>
            </a:r>
            <a:r>
              <a:rPr lang="zh-CN" altLang="en-US" sz="2607" kern="0" smtClean="0">
                <a:solidFill>
                  <a:srgbClr val="000000"/>
                </a:solidFill>
                <a:latin typeface="Times New Roman" pitchFamily="65" charset="-122"/>
                <a:ea typeface="宋体" pitchFamily="65" charset="-122"/>
              </a:rPr>
              <a:t>家务了</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B.祁老太爷最喜欢长孙媳妇,原因是长孙媳妇给祁家生了儿女,既会持家又懂</a:t>
            </a:r>
            <a:r>
              <a:t/>
            </a:r>
            <a:br/>
            <a:r>
              <a:rPr lang="zh-CN" altLang="en-US" sz="2607" kern="0" dirty="0" smtClean="0">
                <a:solidFill>
                  <a:srgbClr val="000000"/>
                </a:solidFill>
                <a:latin typeface="Times New Roman" pitchFamily="65" charset="-122"/>
                <a:ea typeface="宋体" pitchFamily="65" charset="-122"/>
              </a:rPr>
              <a:t>得规矩,全家的衣食茶水、与亲友邻居的庆吊交际,多由长孙媳妇操持。</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C.祁老太爷给长孙媳妇说的道理中的“单是几个日本小鬼还能有什么蹦</a:t>
            </a:r>
            <a:r>
              <a:t/>
            </a:r>
            <a:br/>
            <a:r>
              <a:rPr lang="zh-CN" altLang="en-US" sz="2607" kern="0" dirty="0" smtClean="0">
                <a:solidFill>
                  <a:srgbClr val="000000"/>
                </a:solidFill>
                <a:latin typeface="Times New Roman" pitchFamily="65" charset="-122"/>
                <a:ea typeface="宋体" pitchFamily="65" charset="-122"/>
              </a:rPr>
              <a:t>儿”,表明他对自己的国家有信心,认为三个月能战胜外敌。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D.写祁老太爷的长孙终日在外教书,晚上还要预备功课与改卷子,目的是</a:t>
            </a:r>
            <a:r>
              <a:rPr lang="zh-CN" altLang="en-US" sz="2607" kern="0" smtClean="0">
                <a:solidFill>
                  <a:srgbClr val="000000"/>
                </a:solidFill>
                <a:latin typeface="Times New Roman" pitchFamily="65" charset="-122"/>
                <a:ea typeface="宋体" pitchFamily="65" charset="-122"/>
              </a:rPr>
              <a:t>与长孙媳妇形成强烈的对比</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表明祁家男人都在外干大事业</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不像女人只干小家务。</a:t>
            </a:r>
            <a:endParaRPr lang="zh-CN" altLang="en-US"/>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2.下列对小说相关内容和艺术特色的分析和鉴赏,不正确的一项是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A.祁老太爷壮年的时候没有被战争吓倒的原因是:他心态好,逢节他要过节,</a:t>
            </a:r>
            <a:r>
              <a:t/>
            </a:r>
            <a:br/>
            <a:r>
              <a:rPr lang="zh-CN" altLang="en-US" sz="2607" kern="0" dirty="0" smtClean="0">
                <a:solidFill>
                  <a:srgbClr val="000000"/>
                </a:solidFill>
                <a:latin typeface="Times New Roman" pitchFamily="65" charset="-122"/>
                <a:ea typeface="宋体" pitchFamily="65" charset="-122"/>
              </a:rPr>
              <a:t>遇年他要祭祖;他本分且容易满足,只求不愁吃不愁穿。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B.在祁老太爷的心理上,北平的灾难跟一个人免不了有些头疼脑热,过几天自</a:t>
            </a:r>
            <a:r>
              <a:t/>
            </a:r>
            <a:br/>
            <a:r>
              <a:rPr lang="zh-CN" altLang="en-US" sz="2607" kern="0" dirty="0" smtClean="0">
                <a:solidFill>
                  <a:srgbClr val="000000"/>
                </a:solidFill>
                <a:latin typeface="Times New Roman" pitchFamily="65" charset="-122"/>
                <a:ea typeface="宋体" pitchFamily="65" charset="-122"/>
              </a:rPr>
              <a:t>然会好了一样,这是采用比喻的手法描写人物的感受,刻画人物的心理。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C.祁老太爷总觉得学问既不及儿子,更不及孙子,很怕儿孙们看不起他,于是</a:t>
            </a:r>
            <a:r>
              <a:t/>
            </a:r>
            <a:br/>
            <a:r>
              <a:rPr lang="zh-CN" altLang="en-US" sz="2607" kern="0" dirty="0" smtClean="0">
                <a:solidFill>
                  <a:srgbClr val="000000"/>
                </a:solidFill>
                <a:latin typeface="Times New Roman" pitchFamily="65" charset="-122"/>
                <a:ea typeface="宋体" pitchFamily="65" charset="-122"/>
              </a:rPr>
              <a:t>他对晚辈说话的时候总是先愣一会儿,表示很会思想,这表现出他有虚荣心。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D.小说节选部分的语言,通俗易懂,具有北京口语特色。</a:t>
            </a:r>
            <a:endParaRPr lang="zh-CN" altLang="en-US"/>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3.下列对小说相关内容和艺术特色的分析和鉴赏,不正确的一项是</a:t>
            </a:r>
            <a:r>
              <a:rPr lang="zh-CN" altLang="en-US" sz="2040" kern="0" spc="567"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A.在作品的开篇,作者借祁老太爷的经历说明北京城遭遇八国联军的侵犯,又</a:t>
            </a:r>
            <a:r>
              <a:t/>
            </a:r>
            <a:br/>
            <a:r>
              <a:rPr lang="zh-CN" altLang="en-US" sz="2607" kern="0" dirty="0" smtClean="0">
                <a:solidFill>
                  <a:srgbClr val="000000"/>
                </a:solidFill>
                <a:latin typeface="Times New Roman" pitchFamily="65" charset="-122"/>
                <a:ea typeface="宋体" pitchFamily="65" charset="-122"/>
              </a:rPr>
              <a:t>来了持续不断的内战,这也恰恰交代了小说故事发生的社会环境。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B.小说借助祁家大院中的人物展开故事叙述,作为一家之主的祁老太爷又成</a:t>
            </a:r>
            <a:r>
              <a:t/>
            </a:r>
            <a:br/>
            <a:r>
              <a:rPr lang="zh-CN" altLang="en-US" sz="2607" kern="0" dirty="0" smtClean="0">
                <a:solidFill>
                  <a:srgbClr val="000000"/>
                </a:solidFill>
                <a:latin typeface="Times New Roman" pitchFamily="65" charset="-122"/>
                <a:ea typeface="宋体" pitchFamily="65" charset="-122"/>
              </a:rPr>
              <a:t>了故事情节之中的线索性人物。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C.祁老太爷特意给长孙媳妇讲道理,是怕年轻人因不知道历史而粗心大意,所</a:t>
            </a:r>
            <a:r>
              <a:t/>
            </a:r>
            <a:br/>
            <a:r>
              <a:rPr lang="zh-CN" altLang="en-US" sz="2607" kern="0" dirty="0" smtClean="0">
                <a:solidFill>
                  <a:srgbClr val="000000"/>
                </a:solidFill>
                <a:latin typeface="Times New Roman" pitchFamily="65" charset="-122"/>
                <a:ea typeface="宋体" pitchFamily="65" charset="-122"/>
              </a:rPr>
              <a:t>以一再强调备足三个月的食物,再大的乱子也不会超过三个月。可谓阅历丰</a:t>
            </a:r>
            <a:r>
              <a:t/>
            </a:r>
            <a:br/>
            <a:r>
              <a:rPr lang="zh-CN" altLang="en-US" sz="2607" kern="0" dirty="0" smtClean="0">
                <a:solidFill>
                  <a:srgbClr val="000000"/>
                </a:solidFill>
                <a:latin typeface="Times New Roman" pitchFamily="65" charset="-122"/>
                <a:ea typeface="宋体" pitchFamily="65" charset="-122"/>
              </a:rPr>
              <a:t>富,用心良</a:t>
            </a:r>
            <a:r>
              <a:rPr lang="zh-CN" altLang="en-US" sz="2607" kern="0" smtClean="0">
                <a:solidFill>
                  <a:srgbClr val="000000"/>
                </a:solidFill>
                <a:latin typeface="Times New Roman" pitchFamily="65" charset="-122"/>
                <a:ea typeface="宋体" pitchFamily="65" charset="-122"/>
              </a:rPr>
              <a:t>苦。</a:t>
            </a:r>
            <a:endParaRPr lang="zh-CN" altLang="en-US"/>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805494"/>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D.作者在对小顺儿的妈进行肖像描写时语言极其简约,但也刻意写到她的眼</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睛</a:t>
            </a:r>
            <a:r>
              <a:rPr lang="zh-CN" altLang="en-US" sz="2607" kern="0" dirty="0" smtClean="0">
                <a:solidFill>
                  <a:srgbClr val="000000"/>
                </a:solidFill>
                <a:latin typeface="Times New Roman" pitchFamily="65" charset="-122"/>
                <a:ea typeface="宋体" pitchFamily="65" charset="-122"/>
              </a:rPr>
              <a:t>“又大又水灵”,与祁老太爷的眼睛形成了鲜明的对比,强调了女性的独特</a:t>
            </a:r>
            <a:r>
              <a:t/>
            </a:r>
            <a:br/>
            <a:r>
              <a:rPr lang="zh-CN" altLang="en-US" sz="2607" kern="0" dirty="0" smtClean="0">
                <a:solidFill>
                  <a:srgbClr val="000000"/>
                </a:solidFill>
                <a:latin typeface="Times New Roman" pitchFamily="65" charset="-122"/>
                <a:ea typeface="宋体" pitchFamily="65" charset="-122"/>
              </a:rPr>
              <a:t>之美。</a:t>
            </a:r>
            <a:endParaRPr lang="zh-CN" altLang="en-US"/>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   D　“表明祁家男人都在外干大事业,不像女人只干小家务”错误,</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任意猜测,于文无据。且“强烈的对比”表述也不恰当。</a:t>
            </a:r>
            <a:endParaRPr lang="zh-CN" altLang="en-US">
              <a:solidFill>
                <a:srgbClr val="FF0000"/>
              </a:solidFill>
            </a:endParaRPr>
          </a:p>
        </p:txBody>
      </p:sp>
      <p:sp>
        <p:nvSpPr>
          <p:cNvPr id="3" name="TextBox 2"/>
          <p:cNvSpPr txBox="1"/>
          <p:nvPr/>
        </p:nvSpPr>
        <p:spPr>
          <a:xfrm>
            <a:off x="540000" y="2134385"/>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A　列举不够,“原因”的表述不完整,应该还有“赶上兵荒马乱,他</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也自有办法”。</a:t>
            </a:r>
            <a:endParaRPr lang="zh-CN" altLang="en-US">
              <a:solidFill>
                <a:srgbClr val="FF0000"/>
              </a:solidFill>
            </a:endParaRPr>
          </a:p>
        </p:txBody>
      </p:sp>
      <p:sp>
        <p:nvSpPr>
          <p:cNvPr id="4" name="TextBox 2"/>
          <p:cNvSpPr txBox="1"/>
          <p:nvPr/>
        </p:nvSpPr>
        <p:spPr>
          <a:xfrm>
            <a:off x="540000" y="3420269"/>
            <a:ext cx="11340000" cy="5257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D　“强调了女性的独特之美”错。</a:t>
            </a:r>
            <a:endParaRPr lang="zh-CN" altLang="en-US">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dirty="0" smtClean="0">
                <a:solidFill>
                  <a:srgbClr val="000000"/>
                </a:solidFill>
                <a:latin typeface="黑体" pitchFamily="2" charset="-122"/>
                <a:ea typeface="黑体" pitchFamily="2" charset="-122"/>
              </a:rPr>
              <a:t>提分攻略二　用熟解题策略,破解小说阅读五大</a:t>
            </a:r>
            <a:r>
              <a:rPr lang="zh-CN" altLang="en-US" sz="3700" kern="0" smtClean="0">
                <a:solidFill>
                  <a:srgbClr val="000000"/>
                </a:solidFill>
                <a:latin typeface="黑体" pitchFamily="2" charset="-122"/>
                <a:ea typeface="黑体" pitchFamily="2" charset="-122"/>
              </a:rPr>
              <a:t>题型</a:t>
            </a:r>
            <a:endParaRPr lang="zh-CN" altLang="en-US" sz="3700">
              <a:latin typeface="黑体" pitchFamily="2" charset="-122"/>
              <a:ea typeface="黑体" pitchFamily="2" charset="-122"/>
            </a:endParaRPr>
          </a:p>
        </p:txBody>
      </p:sp>
      <p:pic>
        <p:nvPicPr>
          <p:cNvPr id="1026" name="Picture 2"/>
          <p:cNvPicPr>
            <a:picLocks noChangeAspect="1" noChangeArrowheads="1"/>
          </p:cNvPicPr>
          <p:nvPr/>
        </p:nvPicPr>
        <p:blipFill>
          <a:blip r:embed="rId4" cstate="print"/>
          <a:srcRect/>
          <a:stretch>
            <a:fillRect/>
          </a:stretch>
        </p:blipFill>
        <p:spPr bwMode="auto">
          <a:xfrm>
            <a:off x="850863" y="1848633"/>
            <a:ext cx="7658100" cy="639762"/>
          </a:xfrm>
          <a:prstGeom prst="rect">
            <a:avLst/>
          </a:prstGeom>
          <a:noFill/>
          <a:ln w="9525">
            <a:noFill/>
            <a:miter lim="800000"/>
            <a:headEnd/>
            <a:tailEnd/>
          </a:ln>
          <a:effectLst/>
        </p:spPr>
      </p:pic>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848501"/>
          <a:ext cx="10987200" cy="5532120"/>
        </p:xfrm>
        <a:graphic>
          <a:graphicData uri="http://schemas.openxmlformats.org/drawingml/2006/table">
            <a:tbl>
              <a:tblPr/>
              <a:tblGrid>
                <a:gridCol w="1096681"/>
                <a:gridCol w="9890519"/>
              </a:tblGrid>
              <a:tr h="205489">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解题策略</a:t>
                      </a:r>
                    </a:p>
                  </a:txBody>
                  <a:tcPr marL="45720" marR="45720"/>
                </a:tc>
              </a:tr>
              <a:tr h="716352">
                <a:tc rowSpan="2">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概</a:t>
                      </a:r>
                      <a:r>
                        <a:rPr lang="zh-CN" altLang="en-US" sz="1000" kern="0" smtClean="0">
                          <a:solidFill>
                            <a:srgbClr val="000000"/>
                          </a:solidFill>
                          <a:latin typeface="Times New Roman" pitchFamily="65" charset="-122"/>
                          <a:ea typeface="宋体" pitchFamily="65" charset="-122"/>
                        </a:rPr>
                        <a:t>括人物</a:t>
                      </a:r>
                      <a:r>
                        <a:rPr lang="zh-CN" altLang="en-US" sz="1000" kern="0" dirty="0" smtClean="0">
                          <a:solidFill>
                            <a:srgbClr val="000000"/>
                          </a:solidFill>
                          <a:latin typeface="Times New Roman" pitchFamily="65" charset="-122"/>
                          <a:ea typeface="宋体" pitchFamily="65" charset="-122"/>
                        </a:rPr>
                        <a:t>性格</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特征</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①从人物言行心理去分析。</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②从事件情节去分析。</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③从环境社会去分析。</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④从他人或作者的评价去分析。</a:t>
                      </a:r>
                    </a:p>
                  </a:txBody>
                  <a:tcPr marL="45720" marR="45720"/>
                </a:tc>
              </a:tr>
              <a:tr h="20548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答题模式:性格特征+事例分析。</a:t>
                      </a:r>
                    </a:p>
                  </a:txBody>
                  <a:tcPr marL="45720" marR="45720"/>
                </a:tc>
              </a:tr>
              <a:tr h="546064">
                <a:tc rowSpan="2">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概</a:t>
                      </a:r>
                      <a:r>
                        <a:rPr lang="zh-CN" altLang="en-US" sz="1000" kern="0" smtClean="0">
                          <a:solidFill>
                            <a:srgbClr val="000000"/>
                          </a:solidFill>
                          <a:latin typeface="Times New Roman" pitchFamily="65" charset="-122"/>
                          <a:ea typeface="宋体" pitchFamily="65" charset="-122"/>
                        </a:rPr>
                        <a:t>括人物</a:t>
                      </a:r>
                      <a:r>
                        <a:rPr lang="zh-CN" altLang="en-US" sz="1000" kern="0" dirty="0" smtClean="0">
                          <a:solidFill>
                            <a:srgbClr val="000000"/>
                          </a:solidFill>
                          <a:latin typeface="Times New Roman" pitchFamily="65" charset="-122"/>
                          <a:ea typeface="宋体" pitchFamily="65" charset="-122"/>
                        </a:rPr>
                        <a:t>形象</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①概括人物的性格特征。</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②概括人物的外在特征。</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③概括人物的主要事迹。</a:t>
                      </a:r>
                    </a:p>
                  </a:txBody>
                  <a:tcPr marL="45720" marR="45720"/>
                </a:tc>
              </a:tr>
              <a:tr h="20548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答题模式:</a:t>
                      </a:r>
                      <a:r>
                        <a:rPr lang="zh-CN" altLang="en-US" sz="1000" kern="0" dirty="0" smtClean="0">
                          <a:solidFill>
                            <a:srgbClr val="000000"/>
                          </a:solidFill>
                          <a:latin typeface="Arial Narrow" pitchFamily="65" charset="-122"/>
                          <a:ea typeface="Arial Unicode MS" pitchFamily="65" charset="-122"/>
                        </a:rPr>
                        <a:t>××</a:t>
                      </a:r>
                      <a:r>
                        <a:rPr lang="zh-CN" altLang="en-US" sz="1000" kern="0" dirty="0" smtClean="0">
                          <a:solidFill>
                            <a:srgbClr val="000000"/>
                          </a:solidFill>
                          <a:latin typeface="Times New Roman" pitchFamily="65" charset="-122"/>
                          <a:ea typeface="宋体" pitchFamily="65" charset="-122"/>
                        </a:rPr>
                        <a:t>是一个</a:t>
                      </a:r>
                      <a:r>
                        <a:rPr lang="zh-CN" altLang="en-US" sz="1000" kern="0" dirty="0" smtClean="0">
                          <a:solidFill>
                            <a:srgbClr val="000000"/>
                          </a:solidFill>
                          <a:latin typeface="黑体" pitchFamily="65" charset="-122"/>
                          <a:ea typeface="宋体" pitchFamily="65" charset="-122"/>
                        </a:rPr>
                        <a:t>……</a:t>
                      </a:r>
                      <a:r>
                        <a:rPr lang="zh-CN" altLang="en-US" sz="1000" kern="0" dirty="0" smtClean="0">
                          <a:solidFill>
                            <a:srgbClr val="000000"/>
                          </a:solidFill>
                          <a:latin typeface="Times New Roman" pitchFamily="65" charset="-122"/>
                          <a:ea typeface="宋体" pitchFamily="65" charset="-122"/>
                        </a:rPr>
                        <a:t>(思想性格特点)+</a:t>
                      </a:r>
                      <a:r>
                        <a:rPr lang="zh-CN" altLang="en-US" sz="1000" kern="0" dirty="0" smtClean="0">
                          <a:solidFill>
                            <a:srgbClr val="000000"/>
                          </a:solidFill>
                          <a:latin typeface="黑体" pitchFamily="65" charset="-122"/>
                          <a:ea typeface="宋体" pitchFamily="65" charset="-122"/>
                        </a:rPr>
                        <a:t>……</a:t>
                      </a:r>
                      <a:r>
                        <a:rPr lang="zh-CN" altLang="en-US" sz="1000" kern="0" dirty="0" smtClean="0">
                          <a:solidFill>
                            <a:srgbClr val="000000"/>
                          </a:solidFill>
                          <a:latin typeface="Times New Roman" pitchFamily="65" charset="-122"/>
                          <a:ea typeface="宋体" pitchFamily="65" charset="-122"/>
                        </a:rPr>
                        <a:t>(身份地位)的人+事例(在前或在后)。</a:t>
                      </a:r>
                    </a:p>
                  </a:txBody>
                  <a:tcPr marL="45720" marR="45720"/>
                </a:tc>
              </a:tr>
              <a:tr h="546064">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分析主要人</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物的作用</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①考虑对情节的作用。考虑其对情节的推进作用。</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②考虑对主题的作用。反映社会现实或寄托情感。</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③考虑对社会的作用。结合社会现实深切理解人物对当代社会的思想指导等方面的作用。</a:t>
                      </a:r>
                    </a:p>
                  </a:txBody>
                  <a:tcPr marL="45720" marR="45720"/>
                </a:tc>
              </a:tr>
              <a:tr h="716352">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分析次要人</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物的作用</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①对主要人物起陪衬(烘托)作用。</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②推动情节发展。</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③渲染气氛,奠定感情基调。</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④升华主题,画龙点睛。</a:t>
                      </a:r>
                    </a:p>
                  </a:txBody>
                  <a:tcPr marL="45720" marR="45720"/>
                </a:tc>
              </a:tr>
              <a:tr h="716352">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分析物象</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的作用</a:t>
                      </a:r>
                    </a:p>
                  </a:txBody>
                  <a:tcPr marL="45720" marR="45720"/>
                </a:tc>
                <a:tc>
                  <a:txBody>
                    <a:bodyPr/>
                    <a:lstStyle/>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①突出人物性格,揭示、深化主题。</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②串起相关情节,从而成为全文的线索,兼有使结构更加严谨的作用。</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③衬托环境,或者具有象征意义。</a:t>
                      </a:r>
                    </a:p>
                    <a:p>
                      <a:pPr eaLnBrk="0" latinLnBrk="1" hangingPunct="0">
                        <a:lnSpc>
                          <a:spcPct val="150000"/>
                        </a:lnSpc>
                        <a:spcBef>
                          <a:spcPts val="0"/>
                        </a:spcBef>
                      </a:pPr>
                      <a:r>
                        <a:rPr lang="zh-CN" altLang="en-US" sz="1000" kern="0" dirty="0" smtClean="0">
                          <a:solidFill>
                            <a:srgbClr val="000000"/>
                          </a:solidFill>
                          <a:latin typeface="Times New Roman" pitchFamily="65" charset="-122"/>
                          <a:ea typeface="宋体" pitchFamily="65" charset="-122"/>
                        </a:rPr>
                        <a:t>④推动情节发展。</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阅</a:t>
            </a:r>
            <a:r>
              <a:rPr lang="zh-CN" altLang="en-US" sz="2607" kern="0" dirty="0" smtClean="0">
                <a:solidFill>
                  <a:srgbClr val="000000"/>
                </a:solidFill>
                <a:latin typeface="Times New Roman" pitchFamily="65" charset="-122"/>
                <a:ea typeface="宋体" pitchFamily="65" charset="-122"/>
              </a:rPr>
              <a:t>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船　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蒙福森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张德贵是抚河镇的把船老大,水性甚好,人称“浪里白条张顺”。他胆色一</a:t>
            </a:r>
            <a:r>
              <a:t/>
            </a:r>
            <a:br/>
            <a:r>
              <a:rPr lang="zh-CN" altLang="en-US" sz="2607" kern="0" dirty="0" smtClean="0">
                <a:solidFill>
                  <a:srgbClr val="000000"/>
                </a:solidFill>
                <a:latin typeface="Times New Roman" pitchFamily="65" charset="-122"/>
                <a:ea typeface="宋体" pitchFamily="65" charset="-122"/>
              </a:rPr>
              <a:t>流,技术更是一流。在整个抚河镇的船工中,无人能及。他从13岁开始,就跟</a:t>
            </a:r>
            <a:r>
              <a:t/>
            </a:r>
            <a:br/>
            <a:r>
              <a:rPr lang="zh-CN" altLang="en-US" sz="2607" kern="0" dirty="0" smtClean="0">
                <a:solidFill>
                  <a:srgbClr val="000000"/>
                </a:solidFill>
                <a:latin typeface="Times New Roman" pitchFamily="65" charset="-122"/>
                <a:ea typeface="宋体" pitchFamily="65" charset="-122"/>
              </a:rPr>
              <a:t>着他的老爹在抚河上行船,不到30岁就开始掌舵。多年来他虽历经风雨坎坷,</a:t>
            </a:r>
            <a:r>
              <a:t/>
            </a:r>
            <a:br/>
            <a:r>
              <a:rPr lang="zh-CN" altLang="en-US" sz="2607" kern="0" dirty="0" smtClean="0">
                <a:solidFill>
                  <a:srgbClr val="000000"/>
                </a:solidFill>
                <a:latin typeface="Times New Roman" pitchFamily="65" charset="-122"/>
                <a:ea typeface="宋体" pitchFamily="65" charset="-122"/>
              </a:rPr>
              <a:t>却从来没有失过</a:t>
            </a:r>
            <a:r>
              <a:rPr lang="zh-CN" altLang="en-US" sz="2607" kern="0" smtClean="0">
                <a:solidFill>
                  <a:srgbClr val="000000"/>
                </a:solidFill>
                <a:latin typeface="Times New Roman" pitchFamily="65" charset="-122"/>
                <a:ea typeface="宋体" pitchFamily="65" charset="-122"/>
              </a:rPr>
              <a:t>手。</a:t>
            </a: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83198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抚河镇因河而得名</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站在抚河镇最高处的望江楼上远眺抚河</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它就像一条银色</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的巨龙</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流过抚河镇。抚河从西向东</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一泻千里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波涛滚滚</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直至苍梧。抚河发</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源</a:t>
            </a:r>
            <a:r>
              <a:rPr lang="zh-CN" altLang="en-US" sz="2607" kern="0" dirty="0" smtClean="0">
                <a:solidFill>
                  <a:srgbClr val="000000"/>
                </a:solidFill>
                <a:latin typeface="Times New Roman" pitchFamily="65" charset="-122"/>
                <a:ea typeface="宋体" pitchFamily="65" charset="-122"/>
              </a:rPr>
              <a:t>于猫儿山山脉,水流一路平缓,水面宽阔。然而至抚河镇时,水道突然变得</a:t>
            </a:r>
            <a:r>
              <a:t/>
            </a:r>
            <a:br/>
            <a:r>
              <a:rPr lang="zh-CN" altLang="en-US" sz="2607" kern="0" dirty="0" smtClean="0">
                <a:solidFill>
                  <a:srgbClr val="000000"/>
                </a:solidFill>
                <a:latin typeface="Times New Roman" pitchFamily="65" charset="-122"/>
                <a:ea typeface="宋体" pitchFamily="65" charset="-122"/>
              </a:rPr>
              <a:t>弯曲,怪石嶙峋,两岸悬崖峭壁,杂树丛生,飞鸟鸣叫,猿猴嬉戏。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过了抚河镇不远,就是一个险滩,叫乱石滩。乱石滩水情复杂,滩险浪急,江水</a:t>
            </a:r>
            <a:r>
              <a:t/>
            </a:r>
            <a:br/>
            <a:r>
              <a:rPr lang="zh-CN" altLang="en-US" sz="2607" kern="0" dirty="0" smtClean="0">
                <a:solidFill>
                  <a:srgbClr val="000000"/>
                </a:solidFill>
                <a:latin typeface="Times New Roman" pitchFamily="65" charset="-122"/>
                <a:ea typeface="宋体" pitchFamily="65" charset="-122"/>
              </a:rPr>
              <a:t>轰鸣。斯时要攻上险滩谈何容易!非要请抚河镇的船工不可,否则,外地人不</a:t>
            </a:r>
            <a:r>
              <a:t/>
            </a:r>
            <a:br/>
            <a:r>
              <a:rPr lang="zh-CN" altLang="en-US" sz="2607" kern="0" dirty="0" smtClean="0">
                <a:solidFill>
                  <a:srgbClr val="000000"/>
                </a:solidFill>
                <a:latin typeface="Times New Roman" pitchFamily="65" charset="-122"/>
                <a:ea typeface="宋体" pitchFamily="65" charset="-122"/>
              </a:rPr>
              <a:t>知水情,十有八九翻船,葬身此地。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张德贵和他的伙伴们,接了工,在望江楼要了一坛白酒、几盘猪头肉,吃饱喝</a:t>
            </a:r>
            <a:r>
              <a:t/>
            </a:r>
            <a:br/>
            <a:r>
              <a:rPr lang="zh-CN" altLang="en-US" sz="2607" kern="0" dirty="0" smtClean="0">
                <a:solidFill>
                  <a:srgbClr val="000000"/>
                </a:solidFill>
                <a:latin typeface="Times New Roman" pitchFamily="65" charset="-122"/>
                <a:ea typeface="宋体" pitchFamily="65" charset="-122"/>
              </a:rPr>
              <a:t>足,一抹嘴,一甩上衣,奔江边去了。张德贵把舵,指挥他的兄弟们,下船的、拉</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3700" kern="0" smtClean="0">
                <a:solidFill>
                  <a:srgbClr val="000000"/>
                </a:solidFill>
                <a:latin typeface="黑体" pitchFamily="2" charset="-122"/>
                <a:ea typeface="黑体" pitchFamily="2" charset="-122"/>
              </a:rPr>
              <a:t>提</a:t>
            </a:r>
            <a:r>
              <a:rPr lang="zh-CN" altLang="en-US" sz="3700" kern="0" dirty="0" smtClean="0">
                <a:solidFill>
                  <a:srgbClr val="000000"/>
                </a:solidFill>
                <a:latin typeface="黑体" pitchFamily="2" charset="-122"/>
                <a:ea typeface="黑体" pitchFamily="2" charset="-122"/>
              </a:rPr>
              <a:t>分攻略一　三步法,答对小说阅读客观题</a:t>
            </a:r>
            <a:endParaRPr lang="zh-CN" altLang="en-US" sz="3700">
              <a:latin typeface="黑体" pitchFamily="2" charset="-122"/>
              <a:ea typeface="黑体" pitchFamily="2" charset="-122"/>
            </a:endParaRPr>
          </a:p>
        </p:txBody>
      </p:sp>
      <p:graphicFrame>
        <p:nvGraphicFramePr>
          <p:cNvPr id="3" name="表格 2"/>
          <p:cNvGraphicFramePr>
            <a:graphicFrameLocks noGrp="1"/>
          </p:cNvGraphicFramePr>
          <p:nvPr/>
        </p:nvGraphicFramePr>
        <p:xfrm>
          <a:off x="540000" y="1811515"/>
          <a:ext cx="10987200" cy="4251960"/>
        </p:xfrm>
        <a:graphic>
          <a:graphicData uri="http://schemas.openxmlformats.org/drawingml/2006/table">
            <a:tbl>
              <a:tblPr/>
              <a:tblGrid>
                <a:gridCol w="810929"/>
                <a:gridCol w="10176271"/>
              </a:tblGrid>
              <a:tr h="229525">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步骤</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解说</a:t>
                      </a:r>
                    </a:p>
                  </a:txBody>
                  <a:tcPr marL="45720" marR="45720"/>
                </a:tc>
              </a:tr>
              <a:tr h="643581">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第一步</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标注选项敏感点。</a:t>
                      </a:r>
                    </a:p>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高考题干中已经明确的各个选项的敏感点(考查点),就是题干要求的“相关内容”“艺术特色</a:t>
                      </a:r>
                      <a:r>
                        <a:rPr lang="zh-CN" altLang="en-US" sz="1700" kern="0" smtClean="0">
                          <a:solidFill>
                            <a:srgbClr val="000000"/>
                          </a:solidFill>
                          <a:latin typeface="Times New Roman" pitchFamily="65" charset="-122"/>
                          <a:ea typeface="宋体" pitchFamily="65" charset="-122"/>
                        </a:rPr>
                        <a:t>”,快速</a:t>
                      </a:r>
                      <a:r>
                        <a:rPr lang="zh-CN" altLang="en-US" sz="1700" kern="0" dirty="0" smtClean="0">
                          <a:solidFill>
                            <a:srgbClr val="000000"/>
                          </a:solidFill>
                          <a:latin typeface="Times New Roman" pitchFamily="65" charset="-122"/>
                          <a:ea typeface="宋体" pitchFamily="65" charset="-122"/>
                        </a:rPr>
                        <a:t>浏览各选项,把与它们相关的核心词语标注出来。</a:t>
                      </a:r>
                    </a:p>
                  </a:txBody>
                  <a:tcPr marL="45720" marR="45720"/>
                </a:tc>
              </a:tr>
              <a:tr h="643581">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第二步</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回归原文找对应。</a:t>
                      </a:r>
                    </a:p>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根据选项内容回归原文寻找对应内容。筛选信息类的选项要注意其是否改变原文判断;评价赏</a:t>
                      </a:r>
                      <a:r>
                        <a:rPr lang="zh-CN" altLang="en-US" sz="1700" kern="0" smtClean="0">
                          <a:solidFill>
                            <a:srgbClr val="000000"/>
                          </a:solidFill>
                          <a:latin typeface="Times New Roman" pitchFamily="65" charset="-122"/>
                          <a:ea typeface="宋体" pitchFamily="65" charset="-122"/>
                        </a:rPr>
                        <a:t>析类的</a:t>
                      </a:r>
                      <a:r>
                        <a:rPr lang="zh-CN" altLang="en-US" sz="1700" kern="0" dirty="0" smtClean="0">
                          <a:solidFill>
                            <a:srgbClr val="000000"/>
                          </a:solidFill>
                          <a:latin typeface="Times New Roman" pitchFamily="65" charset="-122"/>
                          <a:ea typeface="宋体" pitchFamily="65" charset="-122"/>
                        </a:rPr>
                        <a:t>选项要特别关注标注的敏感点在原文是否有依据。</a:t>
                      </a:r>
                    </a:p>
                  </a:txBody>
                  <a:tcPr marL="45720" marR="45720"/>
                </a:tc>
              </a:tr>
              <a:tr h="643581">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第三步</a:t>
                      </a:r>
                    </a:p>
                  </a:txBody>
                  <a:tcPr marL="45720" marR="45720"/>
                </a:tc>
                <a:tc>
                  <a:txBody>
                    <a:bodyPr/>
                    <a:lstStyle/>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排除判断定答案。</a:t>
                      </a:r>
                    </a:p>
                    <a:p>
                      <a:pPr eaLnBrk="0" latinLnBrk="1" hangingPunct="0">
                        <a:lnSpc>
                          <a:spcPct val="150000"/>
                        </a:lnSpc>
                        <a:spcBef>
                          <a:spcPts val="0"/>
                        </a:spcBef>
                      </a:pPr>
                      <a:r>
                        <a:rPr lang="zh-CN" altLang="en-US" sz="1700" kern="0" dirty="0" smtClean="0">
                          <a:solidFill>
                            <a:srgbClr val="000000"/>
                          </a:solidFill>
                          <a:latin typeface="Times New Roman" pitchFamily="65" charset="-122"/>
                          <a:ea typeface="宋体" pitchFamily="65" charset="-122"/>
                        </a:rPr>
                        <a:t>根据“知识性错误”优先的原则,先将有“知识性错误”的选项挑选出来,然后考虑赏析不当</a:t>
                      </a:r>
                      <a:r>
                        <a:rPr lang="zh-CN" altLang="en-US" sz="1700" kern="0" smtClean="0">
                          <a:solidFill>
                            <a:srgbClr val="000000"/>
                          </a:solidFill>
                          <a:latin typeface="Times New Roman" pitchFamily="65" charset="-122"/>
                          <a:ea typeface="宋体" pitchFamily="65" charset="-122"/>
                        </a:rPr>
                        <a:t>的选项</a:t>
                      </a:r>
                      <a:r>
                        <a:rPr lang="zh-CN" altLang="en-US" sz="1700" kern="0" dirty="0" smtClean="0">
                          <a:solidFill>
                            <a:srgbClr val="000000"/>
                          </a:solidFill>
                          <a:latin typeface="Times New Roman" pitchFamily="65" charset="-122"/>
                          <a:ea typeface="宋体" pitchFamily="65" charset="-122"/>
                        </a:rPr>
                        <a:t>,最后确定答案。</a:t>
                      </a: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缆的</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把船缆挂上肩头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把竹篙顶在肩上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扎紧脚步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开始过滩了。张德贵一声</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令下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大伙齐心协力把船向着滩面攻上去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这时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船工们的号子如轰雷般吼出</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“哎哟咦咦哎哟,哎哎哟,无呀无底深呀个潭,怎呀得呀上啰嗬!”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“哎哟咦咦哎哟,哎哎哟,无呀无底深呀个潭,怎呀得呀上啰嗬!”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那声音,悠扬动听,铿锵有力,在山崖间回荡着;那声音,充满了男人的阳刚之气,</a:t>
            </a:r>
            <a:r>
              <a:t/>
            </a:r>
            <a:br/>
            <a:r>
              <a:rPr lang="zh-CN" altLang="en-US" sz="2607" kern="0" dirty="0" smtClean="0">
                <a:solidFill>
                  <a:srgbClr val="000000"/>
                </a:solidFill>
                <a:latin typeface="Times New Roman" pitchFamily="65" charset="-122"/>
                <a:ea typeface="宋体" pitchFamily="65" charset="-122"/>
              </a:rPr>
              <a:t>富有韵味</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喊着号子,可过险滩几丈。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过了乱石滩,前面水面宽阔,一马平川,水流骤然变得平缓。老板递过钱给张</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德贵</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道一声“辛苦啦”。张德贵回一声“一路平安”。回去兄弟们分了钱</a:t>
            </a:r>
            <a:r>
              <a:rPr lang="en-US" altLang="zh-CN" sz="2607" kern="0" smtClean="0">
                <a:solidFill>
                  <a:srgbClr val="000000"/>
                </a:solidFill>
                <a:latin typeface="Times New Roman" pitchFamily="65" charset="-122"/>
                <a:ea typeface="宋体" pitchFamily="65" charset="-122"/>
              </a:rPr>
              <a:t>,</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这趟攻滩就算完美结束了。</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张德贵的老婆在镇上开了个裁缝店</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两口子还有一个</a:t>
            </a:r>
            <a:r>
              <a:rPr lang="en-US" altLang="zh-CN" sz="2607" kern="0" smtClean="0">
                <a:solidFill>
                  <a:srgbClr val="000000"/>
                </a:solidFill>
                <a:latin typeface="Times New Roman" pitchFamily="65" charset="-122"/>
                <a:ea typeface="宋体" pitchFamily="65" charset="-122"/>
              </a:rPr>
              <a:t>5</a:t>
            </a:r>
            <a:r>
              <a:rPr lang="zh-CN" altLang="en-US" sz="2607" kern="0" smtClean="0">
                <a:solidFill>
                  <a:srgbClr val="000000"/>
                </a:solidFill>
                <a:latin typeface="Times New Roman" pitchFamily="65" charset="-122"/>
                <a:ea typeface="宋体" pitchFamily="65" charset="-122"/>
              </a:rPr>
              <a:t>岁的儿子和一个</a:t>
            </a:r>
            <a:r>
              <a:rPr lang="en-US" altLang="zh-CN" sz="2607" kern="0" smtClean="0">
                <a:solidFill>
                  <a:srgbClr val="000000"/>
                </a:solidFill>
                <a:latin typeface="Times New Roman" pitchFamily="65" charset="-122"/>
                <a:ea typeface="宋体" pitchFamily="65" charset="-122"/>
              </a:rPr>
              <a:t>3</a:t>
            </a:r>
            <a:r>
              <a:rPr lang="zh-CN" altLang="en-US" sz="2607" kern="0" smtClean="0">
                <a:solidFill>
                  <a:srgbClr val="000000"/>
                </a:solidFill>
                <a:latin typeface="Times New Roman" pitchFamily="65" charset="-122"/>
                <a:ea typeface="宋体" pitchFamily="65" charset="-122"/>
              </a:rPr>
              <a:t>岁的</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女</a:t>
            </a:r>
            <a:r>
              <a:rPr lang="zh-CN" altLang="en-US" sz="2607" kern="0" dirty="0" smtClean="0">
                <a:solidFill>
                  <a:srgbClr val="000000"/>
                </a:solidFill>
                <a:latin typeface="Times New Roman" pitchFamily="65" charset="-122"/>
                <a:ea typeface="宋体" pitchFamily="65" charset="-122"/>
              </a:rPr>
              <a:t>儿。空闲时,张德贵在望江楼和兄弟们喝喝茶,聊聊天,或者在家逗逗孩子,</a:t>
            </a:r>
            <a:r>
              <a:t/>
            </a:r>
            <a:br/>
            <a:r>
              <a:rPr lang="zh-CN" altLang="en-US" sz="2607" kern="0" dirty="0" smtClean="0">
                <a:solidFill>
                  <a:srgbClr val="000000"/>
                </a:solidFill>
                <a:latin typeface="Times New Roman" pitchFamily="65" charset="-122"/>
                <a:ea typeface="宋体" pitchFamily="65" charset="-122"/>
              </a:rPr>
              <a:t>教孩子念几个字。过几年,他们就可以入学念书了。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日子就像抚河里的水,昼夜不停地奔流着。转眼,就到了1943年。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这年春天,日本人的枪炮声打破了抚河镇的宁静。一队队日本兵杀气腾腾地</a:t>
            </a:r>
            <a:r>
              <a:t/>
            </a:r>
            <a:br/>
            <a:r>
              <a:rPr lang="zh-CN" altLang="en-US" sz="2607" kern="0" dirty="0" smtClean="0">
                <a:solidFill>
                  <a:srgbClr val="000000"/>
                </a:solidFill>
                <a:latin typeface="Times New Roman" pitchFamily="65" charset="-122"/>
                <a:ea typeface="宋体" pitchFamily="65" charset="-122"/>
              </a:rPr>
              <a:t>开进了抚河</a:t>
            </a:r>
            <a:r>
              <a:rPr lang="zh-CN" altLang="en-US" sz="2607" kern="0" smtClean="0">
                <a:solidFill>
                  <a:srgbClr val="000000"/>
                </a:solidFill>
                <a:latin typeface="Times New Roman" pitchFamily="65" charset="-122"/>
                <a:ea typeface="宋体" pitchFamily="65" charset="-122"/>
              </a:rPr>
              <a:t>镇。</a:t>
            </a:r>
            <a:endParaRPr lang="zh-CN" altLang="en-US"/>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抚河镇的望江楼成了鬼子的司令部。鬼子以抚河镇为据点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四处烧杀淫掠</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抢</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劫了大量的粮食</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然后装到船上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准备运往前线。</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鬼子占用了老百姓的帆船来运粮</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可他们不敢过乱石滩。</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一天</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在汉奸的带领下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鬼子来到张德贵家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他们要张德贵和他的兄弟们帮</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他</a:t>
            </a:r>
            <a:r>
              <a:rPr lang="zh-CN" altLang="en-US" sz="2607" kern="0" dirty="0" smtClean="0">
                <a:solidFill>
                  <a:srgbClr val="000000"/>
                </a:solidFill>
                <a:latin typeface="Times New Roman" pitchFamily="65" charset="-122"/>
                <a:ea typeface="宋体" pitchFamily="65" charset="-122"/>
              </a:rPr>
              <a:t>们运粮过乱石滩。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张德贵断然拒绝。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鬼子军官嗖的一声拔出军刀,架在张德贵的脖子上。张德贵冷冷地坐着,面不</a:t>
            </a:r>
            <a:r>
              <a:t/>
            </a:r>
            <a:br/>
            <a:r>
              <a:rPr lang="zh-CN" altLang="en-US" sz="2607" kern="0" dirty="0" smtClean="0">
                <a:solidFill>
                  <a:srgbClr val="000000"/>
                </a:solidFill>
                <a:latin typeface="Times New Roman" pitchFamily="65" charset="-122"/>
                <a:ea typeface="宋体" pitchFamily="65" charset="-122"/>
              </a:rPr>
              <a:t>改色。鬼子军官十分恼怒,嘴里叽里咕噜地骂着,眼珠一转,放下刀,带人走</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了。他们抓走了张德贵的老婆和孩子</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撂下话来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哪天答应为皇军效力</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哪</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天就放人</a:t>
            </a:r>
            <a:r>
              <a:rPr lang="en-US" altLang="zh-CN" sz="2607" kern="0" smtClean="0">
                <a:solidFill>
                  <a:srgbClr val="000000"/>
                </a:solidFill>
                <a:latin typeface="Times New Roman" pitchFamily="65" charset="-122"/>
                <a:ea typeface="宋体" pitchFamily="65" charset="-122"/>
              </a:rPr>
              <a:t>!”</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张德贵像困兽般焦躁不已</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想了很久</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终于</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他到望江楼</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跟鬼子说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我愿意替</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皇军效力。”</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鬼子放了人。当天晚上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张德贵把老婆和孩子交给他的徒弟赵小雷</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让他连夜</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送</a:t>
            </a:r>
            <a:r>
              <a:rPr lang="zh-CN" altLang="en-US" sz="2607" kern="0" dirty="0" smtClean="0">
                <a:solidFill>
                  <a:srgbClr val="000000"/>
                </a:solidFill>
                <a:latin typeface="Times New Roman" pitchFamily="65" charset="-122"/>
                <a:ea typeface="宋体" pitchFamily="65" charset="-122"/>
              </a:rPr>
              <a:t>他们去乡下避风头。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第二天,晨曦初露,江水苍茫,张德贵和他的十几个兄弟,像每次过乱石滩一样,</a:t>
            </a:r>
            <a:r>
              <a:t/>
            </a:r>
            <a:br/>
            <a:r>
              <a:rPr lang="zh-CN" altLang="en-US" sz="2607" kern="0" dirty="0" smtClean="0">
                <a:solidFill>
                  <a:srgbClr val="000000"/>
                </a:solidFill>
                <a:latin typeface="Times New Roman" pitchFamily="65" charset="-122"/>
                <a:ea typeface="宋体" pitchFamily="65" charset="-122"/>
              </a:rPr>
              <a:t>有序分工,把运粮船带过乱石</a:t>
            </a:r>
            <a:r>
              <a:rPr lang="zh-CN" altLang="en-US" sz="2607" kern="0" smtClean="0">
                <a:solidFill>
                  <a:srgbClr val="000000"/>
                </a:solidFill>
                <a:latin typeface="Times New Roman" pitchFamily="65" charset="-122"/>
                <a:ea typeface="宋体" pitchFamily="65" charset="-122"/>
              </a:rPr>
              <a:t>滩。</a:t>
            </a:r>
            <a:endParaRPr lang="en-US" altLang="zh-CN" sz="2607" kern="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张德贵的几个兄弟像往常一样</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要一起上船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张德贵不让</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他一个人跟着鬼子</a:t>
            </a:r>
            <a:endParaRPr lang="zh-CN" altLang="en-US"/>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上了船。</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这一次</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张德贵没能把运粮船带过险滩。在最危险的地方</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运粮船撞到了一块</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大石头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船沉没了。满满一大船大米和押运的十几名鬼子</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连同张德贵一起</a:t>
            </a:r>
            <a:r>
              <a:rPr lang="en-US" altLang="zh-CN" sz="2607" kern="0" smtClean="0">
                <a:solidFill>
                  <a:srgbClr val="000000"/>
                </a:solidFill>
                <a:latin typeface="Times New Roman" pitchFamily="65" charset="-122"/>
                <a:ea typeface="宋体" pitchFamily="65" charset="-122"/>
              </a:rPr>
              <a:t>,</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瞬间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就沉没在波涛汹涌的抚河中</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再也不见踪影</a:t>
            </a:r>
            <a:r>
              <a:rPr lang="en-US" altLang="zh-CN" sz="2607" kern="0" smtClean="0">
                <a:solidFill>
                  <a:srgbClr val="000000"/>
                </a:solidFill>
                <a:latin typeface="黑体" pitchFamily="65" charset="-122"/>
                <a:ea typeface="宋体" pitchFamily="65" charset="-122"/>
              </a:rPr>
              <a:t>……</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船沉下去的那一刻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张德贵的兄弟们的号子声猛然如雷声般吼出来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哎</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哟</a:t>
            </a:r>
            <a:r>
              <a:rPr lang="zh-CN" altLang="en-US" sz="2607" kern="0" dirty="0" smtClean="0">
                <a:solidFill>
                  <a:srgbClr val="000000"/>
                </a:solidFill>
                <a:latin typeface="Times New Roman" pitchFamily="65" charset="-122"/>
                <a:ea typeface="宋体" pitchFamily="65" charset="-122"/>
              </a:rPr>
              <a:t>咦咦哎哟,哎哎哟,无呀无底深呀个潭,怎呀得呀上啰嗬!”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两岸围观的老百姓不禁流下眼泪。那抚河上的船歌,铿锵有力,在山崖间久久</a:t>
            </a:r>
            <a:r>
              <a:t/>
            </a:r>
            <a:br/>
            <a:r>
              <a:rPr lang="zh-CN" altLang="en-US" sz="2607" kern="0" dirty="0" smtClean="0">
                <a:solidFill>
                  <a:srgbClr val="000000"/>
                </a:solidFill>
                <a:latin typeface="Times New Roman" pitchFamily="65" charset="-122"/>
                <a:ea typeface="宋体" pitchFamily="65" charset="-122"/>
              </a:rPr>
              <a:t>地回荡着</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(选自《小小说月刊》,有删改)</a:t>
            </a:r>
            <a:endParaRPr lang="zh-CN" altLang="en-US"/>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1.(概括人物性格特征)小说在刻画张德贵这个形象时,突出了他哪些主要性</a:t>
            </a:r>
            <a:r>
              <a:rPr dirty="0"/>
              <a:t/>
            </a:r>
            <a:br>
              <a:rPr dirty="0"/>
            </a:br>
            <a:r>
              <a:rPr lang="zh-CN" altLang="en-US" sz="2607" kern="0" dirty="0" smtClean="0">
                <a:solidFill>
                  <a:srgbClr val="000000"/>
                </a:solidFill>
                <a:latin typeface="Times New Roman" pitchFamily="65" charset="-122"/>
                <a:ea typeface="宋体" pitchFamily="65" charset="-122"/>
              </a:rPr>
              <a:t>格特征?请简要分析。</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2.(概括人物形象)张德贵是一个什么样的人?请结合全文简要分析。</a:t>
            </a:r>
            <a:endParaRPr lang="zh-CN" altLang="en-US"/>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u="sng" kern="0" smtClean="0">
                <a:solidFill>
                  <a:srgbClr val="000000"/>
                </a:solidFill>
                <a:latin typeface="Times New Roman" pitchFamily="65" charset="-122"/>
                <a:ea typeface="宋体" pitchFamily="65" charset="-122"/>
              </a:rPr>
              <a:t>                                                                                                                                                                                   </a:t>
            </a:r>
            <a:endParaRPr lang="zh-CN" altLang="en-US"/>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u="sng" kern="0" smtClean="0">
                <a:solidFill>
                  <a:srgbClr val="000000"/>
                </a:solidFill>
                <a:latin typeface="Times New Roman" pitchFamily="65" charset="-122"/>
                <a:ea typeface="宋体" pitchFamily="65" charset="-122"/>
              </a:rPr>
              <a:t>                                                                                                                                                                                   </a:t>
            </a:r>
            <a:endParaRPr lang="zh-CN" altLang="en-US"/>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smtClean="0">
                <a:solidFill>
                  <a:srgbClr val="000000"/>
                </a:solidFill>
                <a:latin typeface="Times New Roman" pitchFamily="65" charset="-122"/>
                <a:ea typeface="宋体" pitchFamily="65" charset="-122"/>
              </a:rPr>
              <a:t>     </a:t>
            </a:r>
            <a:r>
              <a:rPr lang="zh-CN" altLang="en-US" u="sng" kern="0" smtClean="0">
                <a:solidFill>
                  <a:srgbClr val="000000"/>
                </a:solidFill>
                <a:latin typeface="Times New Roman" pitchFamily="65" charset="-122"/>
                <a:ea typeface="宋体" pitchFamily="65" charset="-122"/>
              </a:rPr>
              <a:t>                                                                                                                                                                                   </a:t>
            </a:r>
            <a:endParaRPr lang="zh-CN" altLang="en-US"/>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3.(分析主要人物的作用)小说塑造张德贵这一形象有什么作用?试结合文本</a:t>
            </a:r>
            <a:r>
              <a:rPr dirty="0"/>
              <a:t/>
            </a:r>
            <a:br>
              <a:rPr dirty="0"/>
            </a:br>
            <a:r>
              <a:rPr lang="zh-CN" altLang="en-US" sz="2607" kern="0" dirty="0" smtClean="0">
                <a:solidFill>
                  <a:srgbClr val="000000"/>
                </a:solidFill>
                <a:latin typeface="Times New Roman" pitchFamily="65" charset="-122"/>
                <a:ea typeface="宋体" pitchFamily="65" charset="-122"/>
              </a:rPr>
              <a:t>简要分析。</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4.(分析次要人物的作用)小说描写张德贵的老婆、儿子和女儿有什么作用?</a:t>
            </a:r>
            <a:r>
              <a:rPr dirty="0" smtClean="0"/>
              <a:t/>
            </a:r>
            <a:br>
              <a:rPr dirty="0" smtClean="0"/>
            </a:br>
            <a:r>
              <a:rPr lang="zh-CN" altLang="en-US" sz="2607" kern="0" dirty="0" smtClean="0">
                <a:solidFill>
                  <a:srgbClr val="000000"/>
                </a:solidFill>
                <a:latin typeface="Times New Roman" pitchFamily="65" charset="-122"/>
                <a:ea typeface="宋体" pitchFamily="65" charset="-122"/>
              </a:rPr>
              <a:t>试结合文本简要分析。</a:t>
            </a:r>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5.(分析物象的作用)小说紧紧围绕“船”进行叙述。请结合文本说说这一物</a:t>
            </a:r>
            <a:r>
              <a:rPr dirty="0"/>
              <a:t/>
            </a:r>
            <a:br>
              <a:rPr dirty="0"/>
            </a:br>
            <a:r>
              <a:rPr lang="zh-CN" altLang="en-US" sz="2607" kern="0" dirty="0" smtClean="0">
                <a:solidFill>
                  <a:srgbClr val="000000"/>
                </a:solidFill>
                <a:latin typeface="Times New Roman" pitchFamily="65" charset="-122"/>
                <a:ea typeface="宋体" pitchFamily="65" charset="-122"/>
              </a:rPr>
              <a:t>象在小说中的作用。</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2018课标全国Ⅰ,4)阅读下面的文字,完成题目。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 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伪满时期的哈尔滨市立医院,如今仍是医院。后来得知赵一曼女士曾在这里</a:t>
            </a:r>
            <a:r>
              <a:t/>
            </a:r>
            <a:br/>
            <a:r>
              <a:rPr lang="zh-CN" altLang="en-US" sz="2607" kern="0" dirty="0" smtClean="0">
                <a:solidFill>
                  <a:srgbClr val="000000"/>
                </a:solidFill>
                <a:latin typeface="Times New Roman" pitchFamily="65" charset="-122"/>
                <a:ea typeface="宋体" pitchFamily="65" charset="-122"/>
              </a:rPr>
              <a:t>住过院,我便翻阅了她的一些资料。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赵一曼女士,是一个略显瘦秀且成熟的女性。在她身上弥漫着拔俗的文人气</a:t>
            </a:r>
            <a:r>
              <a:t/>
            </a:r>
            <a:br/>
            <a:r>
              <a:rPr lang="zh-CN" altLang="en-US" sz="2607" kern="0" dirty="0" smtClean="0">
                <a:solidFill>
                  <a:srgbClr val="000000"/>
                </a:solidFill>
                <a:latin typeface="Times New Roman" pitchFamily="65" charset="-122"/>
                <a:ea typeface="宋体" pitchFamily="65" charset="-122"/>
              </a:rPr>
              <a:t>质和职业军人的冷峻,在任何地方,你都能看出她有别于他人的风</a:t>
            </a:r>
            <a:r>
              <a:rPr lang="zh-CN" altLang="en-US" sz="2607" kern="0" smtClean="0">
                <a:solidFill>
                  <a:srgbClr val="000000"/>
                </a:solidFill>
                <a:latin typeface="Times New Roman" pitchFamily="65" charset="-122"/>
                <a:ea typeface="宋体" pitchFamily="65" charset="-122"/>
              </a:rPr>
              <a:t>度。</a:t>
            </a:r>
            <a:endParaRPr lang="zh-CN" altLang="en-US"/>
          </a:p>
        </p:txBody>
      </p:sp>
      <p:pic>
        <p:nvPicPr>
          <p:cNvPr id="3" name="Picture 5"/>
          <p:cNvPicPr>
            <a:picLocks noChangeAspect="1" noChangeArrowheads="1"/>
          </p:cNvPicPr>
          <p:nvPr/>
        </p:nvPicPr>
        <p:blipFill>
          <a:blip r:embed="rId4" cstate="print"/>
          <a:srcRect/>
          <a:stretch>
            <a:fillRect/>
          </a:stretch>
        </p:blipFill>
        <p:spPr bwMode="auto">
          <a:xfrm>
            <a:off x="535509" y="919939"/>
            <a:ext cx="2419350" cy="5905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275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smtClean="0">
                <a:solidFill>
                  <a:srgbClr val="FF0000"/>
                </a:solidFill>
                <a:latin typeface="Times New Roman" pitchFamily="65" charset="-122"/>
                <a:ea typeface="宋体" pitchFamily="65" charset="-122"/>
              </a:rPr>
              <a:t>1.</a:t>
            </a:r>
            <a:r>
              <a:rPr lang="zh-CN" altLang="en-US" sz="2607" b="1" kern="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①胆大心细。张德贵能过乱石滩,这说明了他既胆大又心细。②刚</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烈。他誓死不帮日本人运输粮食,反映了他刚烈的性格特征。</a:t>
            </a:r>
            <a:endParaRPr lang="zh-CN" altLang="en-US">
              <a:solidFill>
                <a:srgbClr val="FF0000"/>
              </a:solidFill>
            </a:endParaRPr>
          </a:p>
        </p:txBody>
      </p:sp>
      <p:sp>
        <p:nvSpPr>
          <p:cNvPr id="3" name="TextBox 2"/>
          <p:cNvSpPr txBox="1"/>
          <p:nvPr/>
        </p:nvSpPr>
        <p:spPr>
          <a:xfrm>
            <a:off x="540000" y="2134385"/>
            <a:ext cx="11340000" cy="1729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本题考查对人物性格特征的概括能力。本题可通过主要事件情节、</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人物言行心理等进行分析。如小说的主要事件是张德贵誓死不帮日本人运</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输粮食,反映了他刚烈的性格特征。</a:t>
            </a:r>
            <a:endParaRPr lang="zh-CN" altLang="en-US">
              <a:solidFill>
                <a:srgbClr val="FF0000"/>
              </a:solidFill>
            </a:endParaRPr>
          </a:p>
        </p:txBody>
      </p:sp>
    </p:spTree>
    <p:custDataLst>
      <p:custData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张德贵是一个技艺高超、胆大心细、热爱家庭、刚烈、勇而有谋</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的船工领头人。由“他胆色一流,技术更是一流”,可以看出他技艺高超。由</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“他能过险石滩”,可以看出他胆大心细。由“他救回老婆和孩子,在与敌人</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同归于尽前安排好老婆和孩子”,可以看出他热爱家庭。“与日本人同归于</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尽”反映了他的刚烈。“为了不帮敌人运粮,设计与敌人同归于尽”反映了</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他勇而有谋。</a:t>
            </a:r>
            <a:endParaRPr lang="zh-CN" altLang="en-US">
              <a:solidFill>
                <a:srgbClr val="FF0000"/>
              </a:solidFill>
            </a:endParaRPr>
          </a:p>
        </p:txBody>
      </p:sp>
      <p:sp>
        <p:nvSpPr>
          <p:cNvPr id="4" name="TextBox 2"/>
          <p:cNvSpPr txBox="1"/>
          <p:nvPr/>
        </p:nvSpPr>
        <p:spPr>
          <a:xfrm>
            <a:off x="540000" y="4563277"/>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本题考查概括人物形象的能力,可从思想性格特点、身份地位等角度</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作答。注意列举出具体事例。</a:t>
            </a:r>
            <a:endParaRPr lang="zh-CN" altLang="en-US">
              <a:solidFill>
                <a:srgbClr val="FF0000"/>
              </a:solidFill>
            </a:endParaRPr>
          </a:p>
        </p:txBody>
      </p:sp>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①推动情节发展。小说以“张德贵”为中心人物讲述出故事的来</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龙去脉。②塑造英雄人物形象。这篇小说通过塑造张德贵这一人物形象,高</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度赞扬了那些面对外来侵略决不屈服、誓死保家卫国的英雄形象。③揭示</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小说的主题。本文借助张德贵这一人物形象,歌颂了中国人民面对外族入侵</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英勇反抗、不畏牺牲的崇高精神。</a:t>
            </a:r>
            <a:endParaRPr lang="zh-CN" altLang="en-US">
              <a:solidFill>
                <a:srgbClr val="FF0000"/>
              </a:solidFill>
            </a:endParaRPr>
          </a:p>
        </p:txBody>
      </p:sp>
      <p:sp>
        <p:nvSpPr>
          <p:cNvPr id="3" name="TextBox 2"/>
          <p:cNvSpPr txBox="1"/>
          <p:nvPr/>
        </p:nvSpPr>
        <p:spPr>
          <a:xfrm>
            <a:off x="540000" y="3920335"/>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主要从对情节的作用、对人物的作用、对主题的作用等方面来思考,</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概括要准确。</a:t>
            </a:r>
            <a:endParaRPr lang="zh-CN" altLang="en-US">
              <a:solidFill>
                <a:srgbClr val="FF0000"/>
              </a:solidFill>
            </a:endParaRPr>
          </a:p>
        </p:txBody>
      </p:sp>
    </p:spTree>
    <p:custDataLst>
      <p:custData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①丰富小说的内容。描写张德贵的老婆、儿子和女儿,使故事内容</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更加丰富,线索增多,扩大了小说的容量。②烘托主要人物形象。张德贵先救</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出家人,再赴运输“战场”,从侧面塑造出人物形象。③使情节波澜起伏。张</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德贵的老婆、儿子和女儿的安危影响着张德贵的选择。次要人物的安排使</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小说情节富有波澜。</a:t>
            </a:r>
            <a:endParaRPr lang="zh-CN" altLang="en-US">
              <a:solidFill>
                <a:srgbClr val="FF0000"/>
              </a:solidFill>
            </a:endParaRPr>
          </a:p>
        </p:txBody>
      </p:sp>
      <p:sp>
        <p:nvSpPr>
          <p:cNvPr id="3" name="TextBox 2"/>
          <p:cNvSpPr txBox="1"/>
          <p:nvPr/>
        </p:nvSpPr>
        <p:spPr>
          <a:xfrm>
            <a:off x="540000" y="3848897"/>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可以从对小说内容的丰富、对主要人物形象的塑造、对情节的发展</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等方面进行思考。</a:t>
            </a:r>
            <a:endParaRPr lang="zh-CN" altLang="en-US">
              <a:solidFill>
                <a:srgbClr val="FF0000"/>
              </a:solidFill>
            </a:endParaRPr>
          </a:p>
        </p:txBody>
      </p:sp>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313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①贯穿全文,使结构更加严谨。“船”这一物象串起了相关情节。</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②推动情节发展。无论是张德贵及他的伙伴们劳动,还是老板们过滩、日本</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人运送粮食,都需要借助“船”这一工具,“船”推动了情节发展。③为塑造</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人物服务。“船”是塑造人物形象必不可少的支撑点。</a:t>
            </a:r>
            <a:endParaRPr lang="zh-CN" altLang="en-US">
              <a:solidFill>
                <a:srgbClr val="FF0000"/>
              </a:solidFill>
            </a:endParaRPr>
          </a:p>
        </p:txBody>
      </p:sp>
      <p:sp>
        <p:nvSpPr>
          <p:cNvPr id="3" name="TextBox 2"/>
          <p:cNvSpPr txBox="1"/>
          <p:nvPr/>
        </p:nvSpPr>
        <p:spPr>
          <a:xfrm>
            <a:off x="540000" y="3348831"/>
            <a:ext cx="11340000" cy="1109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物象的作用要结合小说的具体内容分析,大体可以从塑造人物形象、</a:t>
            </a:r>
            <a:r>
              <a:rPr>
                <a:solidFill>
                  <a:srgbClr val="FF0000"/>
                </a:solidFill>
              </a:rPr>
              <a:t/>
            </a:r>
            <a:br>
              <a:rPr>
                <a:solidFill>
                  <a:srgbClr val="FF0000"/>
                </a:solidFill>
              </a:rPr>
            </a:br>
            <a:r>
              <a:rPr lang="zh-CN" altLang="en-US" sz="2607" kern="0" dirty="0" smtClean="0">
                <a:solidFill>
                  <a:srgbClr val="FF0000"/>
                </a:solidFill>
                <a:latin typeface="Times New Roman" pitchFamily="65" charset="-122"/>
                <a:ea typeface="宋体" pitchFamily="65" charset="-122"/>
              </a:rPr>
              <a:t>情节发展、结构、主题等方面思考。</a:t>
            </a:r>
            <a:endParaRPr lang="zh-CN" altLang="en-US">
              <a:solidFill>
                <a:srgbClr val="FF0000"/>
              </a:solidFill>
            </a:endParaRPr>
          </a:p>
        </p:txBody>
      </p:sp>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617035"/>
          <a:ext cx="10987200" cy="4446440"/>
        </p:xfrm>
        <a:graphic>
          <a:graphicData uri="http://schemas.openxmlformats.org/drawingml/2006/table">
            <a:tbl>
              <a:tblPr/>
              <a:tblGrid>
                <a:gridCol w="2025375"/>
                <a:gridCol w="8961825"/>
              </a:tblGrid>
              <a:tr h="37332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解题策略</a:t>
                      </a:r>
                    </a:p>
                  </a:txBody>
                  <a:tcPr marL="45720" marR="45720"/>
                </a:tc>
              </a:tr>
              <a:tr h="602640">
                <a:tc rowSpan="2">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概括情节</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①抓住主要的矛盾冲突、重要场面、重要事件等几方面,概括文章的主要情节。</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②依照“开端、发展、高潮、结局”的故事进展来概括内容。</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答题模式:何时何地何人做何事(“何人做何事”必备)。</a:t>
                      </a:r>
                    </a:p>
                  </a:txBody>
                  <a:tcPr marL="45720" marR="45720"/>
                </a:tc>
              </a:tr>
              <a:tr h="15203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a:t>
                      </a:r>
                      <a:r>
                        <a:rPr lang="zh-CN" altLang="en-US" sz="1600" kern="0" smtClean="0">
                          <a:solidFill>
                            <a:srgbClr val="000000"/>
                          </a:solidFill>
                          <a:latin typeface="Times New Roman" pitchFamily="65" charset="-122"/>
                          <a:ea typeface="宋体" pitchFamily="65" charset="-122"/>
                        </a:rPr>
                        <a:t>情节安排的作</a:t>
                      </a:r>
                      <a:r>
                        <a:rPr lang="zh-CN" altLang="en-US" sz="1600" kern="0" dirty="0" smtClean="0">
                          <a:solidFill>
                            <a:srgbClr val="000000"/>
                          </a:solidFill>
                          <a:latin typeface="Times New Roman" pitchFamily="65" charset="-122"/>
                          <a:ea typeface="宋体" pitchFamily="65" charset="-122"/>
                        </a:rPr>
                        <a:t>用</a:t>
                      </a:r>
                    </a:p>
                  </a:txBody>
                  <a:tcPr marL="45720" marR="45720"/>
                </a:tc>
                <a:tc>
                  <a:txBody>
                    <a:bodyPr/>
                    <a:lstStyle/>
                    <a:p>
                      <a:pPr eaLnBrk="0" latinLnBrk="1" hangingPunct="0">
                        <a:lnSpc>
                          <a:spcPct val="150000"/>
                        </a:lnSpc>
                        <a:spcBef>
                          <a:spcPts val="433"/>
                        </a:spcBef>
                      </a:pPr>
                      <a:r>
                        <a:rPr lang="zh-CN" altLang="en-US" sz="1600" kern="0" spc="13684" dirty="0" smtClean="0">
                          <a:solidFill>
                            <a:srgbClr val="000000"/>
                          </a:solidFill>
                          <a:latin typeface="Times New Roman" pitchFamily="65" charset="-122"/>
                          <a:ea typeface="宋体" pitchFamily="65" charset="-122"/>
                        </a:rPr>
                        <a:t> </a:t>
                      </a:r>
                    </a:p>
                    <a:p>
                      <a:pPr eaLnBrk="0" latinLnBrk="1" hangingPunct="0">
                        <a:lnSpc>
                          <a:spcPct val="150000"/>
                        </a:lnSpc>
                        <a:spcBef>
                          <a:spcPts val="433"/>
                        </a:spcBef>
                      </a:pPr>
                      <a:r>
                        <a:rPr lang="zh-CN" altLang="en-US" sz="1600" kern="0" spc="16405" dirty="0" smtClean="0">
                          <a:solidFill>
                            <a:srgbClr val="000000"/>
                          </a:solidFill>
                          <a:latin typeface="Times New Roman" pitchFamily="65" charset="-122"/>
                          <a:ea typeface="宋体" pitchFamily="65" charset="-122"/>
                        </a:rPr>
                        <a:t> </a:t>
                      </a:r>
                    </a:p>
                  </a:txBody>
                  <a:tcPr marL="45720" marR="45720"/>
                </a:tc>
              </a:tr>
              <a:tr h="831960">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分析线索</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及其作用</a:t>
                      </a:r>
                    </a:p>
                  </a:txBody>
                  <a:tcPr marL="45720" marR="45720"/>
                </a:tc>
                <a:tc>
                  <a:txBody>
                    <a:bodyPr/>
                    <a:lstStyle/>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①小说中的线索主要有事物线索和人物线索。</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②小说中的线索可能有多条,或明暗交织,或多线并进,或分开叙述。</a:t>
                      </a:r>
                    </a:p>
                    <a:p>
                      <a:pPr eaLnBrk="0" latinLnBrk="1" hangingPunct="0">
                        <a:lnSpc>
                          <a:spcPct val="150000"/>
                        </a:lnSpc>
                        <a:spcBef>
                          <a:spcPts val="0"/>
                        </a:spcBef>
                      </a:pPr>
                      <a:r>
                        <a:rPr lang="zh-CN" altLang="en-US" sz="1600" kern="0" dirty="0" smtClean="0">
                          <a:solidFill>
                            <a:srgbClr val="000000"/>
                          </a:solidFill>
                          <a:latin typeface="Times New Roman" pitchFamily="65" charset="-122"/>
                          <a:ea typeface="宋体" pitchFamily="65" charset="-122"/>
                        </a:rPr>
                        <a:t>③作用主要是贯穿全文、相互映衬、突出人物与主题等。</a:t>
                      </a:r>
                    </a:p>
                  </a:txBody>
                  <a:tcPr marL="45720" marR="45720"/>
                </a:tc>
              </a:tr>
            </a:tbl>
          </a:graphicData>
        </a:graphic>
      </p:graphicFrame>
      <p:pic>
        <p:nvPicPr>
          <p:cNvPr id="5" name="图片 5" descr="textimage0.jpeg"/>
          <p:cNvPicPr>
            <a:picLocks noChangeAspect="1"/>
          </p:cNvPicPr>
          <p:nvPr/>
        </p:nvPicPr>
        <p:blipFill>
          <a:blip r:embed="rId4" cstate="print"/>
          <a:stretch>
            <a:fillRect/>
          </a:stretch>
        </p:blipFill>
        <p:spPr>
          <a:xfrm>
            <a:off x="3065441" y="3561239"/>
            <a:ext cx="2907864" cy="757973"/>
          </a:xfrm>
          <a:prstGeom prst="rect">
            <a:avLst/>
          </a:prstGeom>
        </p:spPr>
      </p:pic>
      <p:pic>
        <p:nvPicPr>
          <p:cNvPr id="6" name="图片 6" descr="textimage1.jpeg"/>
          <p:cNvPicPr>
            <a:picLocks noChangeAspect="1"/>
          </p:cNvPicPr>
          <p:nvPr/>
        </p:nvPicPr>
        <p:blipFill>
          <a:blip r:embed="rId5" cstate="print"/>
          <a:stretch>
            <a:fillRect/>
          </a:stretch>
        </p:blipFill>
        <p:spPr>
          <a:xfrm>
            <a:off x="6494465" y="3489801"/>
            <a:ext cx="3500462" cy="1116289"/>
          </a:xfrm>
          <a:prstGeom prst="rect">
            <a:avLst/>
          </a:prstGeom>
        </p:spPr>
      </p:pic>
      <p:pic>
        <p:nvPicPr>
          <p:cNvPr id="2050" name="Picture 2"/>
          <p:cNvPicPr>
            <a:picLocks noChangeAspect="1" noChangeArrowheads="1"/>
          </p:cNvPicPr>
          <p:nvPr/>
        </p:nvPicPr>
        <p:blipFill>
          <a:blip r:embed="rId6" cstate="print"/>
          <a:srcRect/>
          <a:stretch>
            <a:fillRect/>
          </a:stretch>
        </p:blipFill>
        <p:spPr bwMode="auto">
          <a:xfrm>
            <a:off x="493673" y="777063"/>
            <a:ext cx="7658100" cy="685800"/>
          </a:xfrm>
          <a:prstGeom prst="rect">
            <a:avLst/>
          </a:prstGeom>
          <a:noFill/>
          <a:ln w="9525">
            <a:noFill/>
            <a:miter lim="800000"/>
            <a:headEnd/>
            <a:tailEnd/>
          </a:ln>
          <a:effectLst/>
        </p:spPr>
      </p:pic>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2881"/>
            <a:ext cx="11340000" cy="4628318"/>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阅读下面的文字,完成题目。</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晕</a:t>
            </a:r>
            <a:r>
              <a:rPr lang="zh-CN" altLang="en-US" sz="2607" kern="0" dirty="0" smtClean="0">
                <a:solidFill>
                  <a:srgbClr val="000000"/>
                </a:solidFill>
                <a:latin typeface="Times New Roman" pitchFamily="65" charset="-122"/>
                <a:ea typeface="宋体" pitchFamily="65" charset="-122"/>
              </a:rPr>
              <a:t>厥羊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铁 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老马一生没有什么特别的嗜好,就是喜欢吃蒜。但是,这个通俗而又廉价的嗜</a:t>
            </a:r>
            <a:r>
              <a:t/>
            </a:r>
            <a:br/>
            <a:r>
              <a:rPr lang="zh-CN" altLang="en-US" sz="2607" kern="0" dirty="0" smtClean="0">
                <a:solidFill>
                  <a:srgbClr val="000000"/>
                </a:solidFill>
                <a:latin typeface="Times New Roman" pitchFamily="65" charset="-122"/>
                <a:ea typeface="宋体" pitchFamily="65" charset="-122"/>
              </a:rPr>
              <a:t>好并不总是能够被顺利地满足,原因是他的老伴绝不能闻大蒜的气味。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昨晚临睡前,她已经向他交代了这几天他一个人在家应该注意的事情:冷水表</a:t>
            </a:r>
            <a:r>
              <a:t/>
            </a:r>
            <a:br/>
            <a:r>
              <a:rPr lang="zh-CN" altLang="en-US" sz="2607" kern="0" dirty="0" smtClean="0">
                <a:solidFill>
                  <a:srgbClr val="000000"/>
                </a:solidFill>
                <a:latin typeface="Times New Roman" pitchFamily="65" charset="-122"/>
                <a:ea typeface="宋体" pitchFamily="65" charset="-122"/>
              </a:rPr>
              <a:t>里的存水不多了,水表好像有点儿不准。现在,老马穿好衣服来到客厅,又推</a:t>
            </a:r>
            <a:r>
              <a:rPr/>
              <a:t/>
            </a:r>
            <a:br>
              <a:rPr/>
            </a:br>
            <a:endParaRPr lang="zh-CN" altLang="en-US"/>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开老伴房间虚掩着的门观察片刻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在确认房子里真的没有老伴之后</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便疾步进</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了厨房</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拉开柜橱最下边的一个抽屉</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拿出预先藏好的两头蒜</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三下两下地剥</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起来。</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这</a:t>
            </a:r>
            <a:r>
              <a:rPr lang="zh-CN" altLang="en-US" sz="2607" kern="0" dirty="0" smtClean="0">
                <a:solidFill>
                  <a:srgbClr val="000000"/>
                </a:solidFill>
                <a:latin typeface="Times New Roman" pitchFamily="65" charset="-122"/>
                <a:ea typeface="宋体" pitchFamily="65" charset="-122"/>
              </a:rPr>
              <a:t>时有人按门铃。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老马不觉浑身一激灵:莫非她丢了什么东西又折回来取?慌乱中他把蒜藏进</a:t>
            </a:r>
            <a:r>
              <a:t/>
            </a:r>
            <a:br/>
            <a:r>
              <a:rPr lang="zh-CN" altLang="en-US" sz="2607" kern="0" dirty="0" smtClean="0">
                <a:solidFill>
                  <a:srgbClr val="000000"/>
                </a:solidFill>
                <a:latin typeface="Times New Roman" pitchFamily="65" charset="-122"/>
                <a:ea typeface="宋体" pitchFamily="65" charset="-122"/>
              </a:rPr>
              <a:t>抽屉赶紧去开门——他从来不敢怠慢老伴的门铃声。门开了,唉,原来是单位</a:t>
            </a:r>
            <a:r>
              <a:t/>
            </a:r>
            <a:br/>
            <a:r>
              <a:rPr lang="zh-CN" altLang="en-US" sz="2607" kern="0" dirty="0" smtClean="0">
                <a:solidFill>
                  <a:srgbClr val="000000"/>
                </a:solidFill>
                <a:latin typeface="Times New Roman" pitchFamily="65" charset="-122"/>
                <a:ea typeface="宋体" pitchFamily="65" charset="-122"/>
              </a:rPr>
              <a:t>的出纳给他送工资来了。老马接了工资信手放在门厅的餐桌上,接着赶紧回</a:t>
            </a:r>
            <a:r>
              <a:t/>
            </a:r>
            <a:br/>
            <a:r>
              <a:rPr lang="zh-CN" altLang="en-US" sz="2607" kern="0" dirty="0" smtClean="0">
                <a:solidFill>
                  <a:srgbClr val="000000"/>
                </a:solidFill>
                <a:latin typeface="Times New Roman" pitchFamily="65" charset="-122"/>
                <a:ea typeface="宋体" pitchFamily="65" charset="-122"/>
              </a:rPr>
              <a:t>到厨房继续剥蒜。眼看着那些象牙色、光溜溜、鼓鼓的小蒜瓣在他手下越</a:t>
            </a:r>
            <a:r>
              <a:rPr/>
              <a:t/>
            </a:r>
            <a:br>
              <a:rPr/>
            </a:br>
            <a:endParaRPr lang="zh-CN" altLang="en-US"/>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聚越多</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老马心中那鬼祟的激情和暧昧的欲望说什么也按捺不住了。他抓起</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一瓣丢进嘴里猛嚼</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一股热辣辣的蒜香伴着脆生生的响动在老马口腔里爆</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炸。这就是幸福了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咀嚼中的老马暗自思量。</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这时又有人按门铃。</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正</a:t>
            </a:r>
            <a:r>
              <a:rPr lang="zh-CN" altLang="en-US" sz="2607" kern="0" dirty="0" smtClean="0">
                <a:solidFill>
                  <a:srgbClr val="000000"/>
                </a:solidFill>
                <a:latin typeface="Times New Roman" pitchFamily="65" charset="-122"/>
                <a:ea typeface="宋体" pitchFamily="65" charset="-122"/>
              </a:rPr>
              <a:t>在享受大蒜的老马本来不愿意此刻有人造访,但是,正因为几头大蒜下肚,</a:t>
            </a:r>
            <a:r>
              <a:t/>
            </a:r>
            <a:br/>
            <a:r>
              <a:rPr lang="zh-CN" altLang="en-US" sz="2607" kern="0" dirty="0" smtClean="0">
                <a:solidFill>
                  <a:srgbClr val="000000"/>
                </a:solidFill>
                <a:latin typeface="Times New Roman" pitchFamily="65" charset="-122"/>
                <a:ea typeface="宋体" pitchFamily="65" charset="-122"/>
              </a:rPr>
              <a:t>经常打不起精神的老马,现在是精神昂扬,力量充沛,尤其当他看见门口没有</a:t>
            </a:r>
            <a:r>
              <a:t/>
            </a:r>
            <a:br/>
            <a:r>
              <a:rPr lang="zh-CN" altLang="en-US" sz="2607" kern="0" dirty="0" smtClean="0">
                <a:solidFill>
                  <a:srgbClr val="000000"/>
                </a:solidFill>
                <a:latin typeface="Times New Roman" pitchFamily="65" charset="-122"/>
                <a:ea typeface="宋体" pitchFamily="65" charset="-122"/>
              </a:rPr>
              <a:t>老伴。门口是个陌生人,可这个陌生人按了门铃又转身要走,老马就非常想要</a:t>
            </a:r>
            <a:r>
              <a:t/>
            </a:r>
            <a:br/>
            <a:r>
              <a:rPr lang="zh-CN" altLang="en-US" sz="2607" kern="0" dirty="0" smtClean="0">
                <a:solidFill>
                  <a:srgbClr val="000000"/>
                </a:solidFill>
                <a:latin typeface="Times New Roman" pitchFamily="65" charset="-122"/>
                <a:ea typeface="宋体" pitchFamily="65" charset="-122"/>
              </a:rPr>
              <a:t>把他拦住,他觉得现在他既有拦住这人的力量又有拦住这人的权利。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老马说,你怎么按了门铃就走</a:t>
            </a:r>
            <a:r>
              <a:rPr lang="zh-CN" altLang="en-US" sz="2607" kern="0" smtClean="0">
                <a:solidFill>
                  <a:srgbClr val="000000"/>
                </a:solidFill>
                <a:latin typeface="Times New Roman" pitchFamily="65" charset="-122"/>
                <a:ea typeface="宋体" pitchFamily="65" charset="-122"/>
              </a:rPr>
              <a:t>啊?</a:t>
            </a:r>
            <a:endParaRPr lang="zh-CN" altLang="en-US"/>
          </a:p>
        </p:txBody>
      </p:sp>
    </p:spTree>
    <p:custDataLst>
      <p:custData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陌生人说,你这是201,我找错门了。</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老马说,你想找谁家?</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陌生人说301,说自己是小区物业公司的水工。</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提起物业公司,老马更不想放这人走了。我正想找物业公司呢,你必须进来先</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给</a:t>
            </a:r>
            <a:r>
              <a:rPr lang="zh-CN" altLang="en-US" sz="2607" kern="0" dirty="0" smtClean="0">
                <a:solidFill>
                  <a:srgbClr val="000000"/>
                </a:solidFill>
                <a:latin typeface="Times New Roman" pitchFamily="65" charset="-122"/>
                <a:ea typeface="宋体" pitchFamily="65" charset="-122"/>
              </a:rPr>
              <a:t>我查查这表。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老马的态度是不由分说的,陌生人却显得犹豫,也许还有几分不易觉察的慌</a:t>
            </a:r>
            <a:r>
              <a:t/>
            </a:r>
            <a:br/>
            <a:r>
              <a:rPr lang="zh-CN" altLang="en-US" sz="2607" kern="0" dirty="0" smtClean="0">
                <a:solidFill>
                  <a:srgbClr val="000000"/>
                </a:solidFill>
                <a:latin typeface="Times New Roman" pitchFamily="65" charset="-122"/>
                <a:ea typeface="宋体" pitchFamily="65" charset="-122"/>
              </a:rPr>
              <a:t>张。但这犹豫和慌张显然敌不过老马的不由分说,于是他跟着老马走进了老</a:t>
            </a:r>
            <a:r>
              <a:t/>
            </a:r>
            <a:br/>
            <a:r>
              <a:rPr lang="zh-CN" altLang="en-US" sz="2607" kern="0" dirty="0" smtClean="0">
                <a:solidFill>
                  <a:srgbClr val="000000"/>
                </a:solidFill>
                <a:latin typeface="Times New Roman" pitchFamily="65" charset="-122"/>
                <a:ea typeface="宋体" pitchFamily="65" charset="-122"/>
              </a:rPr>
              <a:t>马的</a:t>
            </a:r>
            <a:r>
              <a:rPr lang="zh-CN" altLang="en-US" sz="2607" kern="0" smtClean="0">
                <a:solidFill>
                  <a:srgbClr val="000000"/>
                </a:solidFill>
                <a:latin typeface="Times New Roman" pitchFamily="65" charset="-122"/>
                <a:ea typeface="宋体" pitchFamily="65" charset="-122"/>
              </a:rPr>
              <a:t>家。</a:t>
            </a:r>
            <a:endParaRPr lang="zh-CN" altLang="en-US"/>
          </a:p>
        </p:txBody>
      </p:sp>
    </p:spTree>
    <p:custDataLst>
      <p:custData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赵一曼女士率领的抗联活动在小兴安岭的崇山峻岭中</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那儿能够听到来自坡</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镇的钟声。冬夜里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钟声会传得很远很远。钟声里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抗联的兵士在森林里烤</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火</a:t>
            </a:r>
            <a:r>
              <a:rPr lang="zh-CN" altLang="en-US" sz="2607" kern="0" dirty="0" smtClean="0">
                <a:solidFill>
                  <a:srgbClr val="000000"/>
                </a:solidFill>
                <a:latin typeface="Times New Roman" pitchFamily="65" charset="-122"/>
                <a:ea typeface="宋体" pitchFamily="65" charset="-122"/>
              </a:rPr>
              <a:t>,烤野味儿,或者唱着“火烤胸前暖,风吹背后寒</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战士们哟”</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这些</a:t>
            </a:r>
            <a:r>
              <a:t/>
            </a:r>
            <a:br/>
            <a:r>
              <a:rPr lang="zh-CN" altLang="en-US" sz="2607" kern="0" dirty="0" smtClean="0">
                <a:solidFill>
                  <a:srgbClr val="000000"/>
                </a:solidFill>
                <a:latin typeface="Times New Roman" pitchFamily="65" charset="-122"/>
                <a:ea typeface="宋体" pitchFamily="65" charset="-122"/>
              </a:rPr>
              <a:t>都给躺在病床上的赵一曼女士留下清晰回忆。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赵一曼女士单独一间病房,由警察昼夜看守。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白色的小柜上有一个玻璃花瓶,里面插着丁香花。赵一曼女士喜欢丁香花。</a:t>
            </a:r>
            <a:r>
              <a:t/>
            </a:r>
            <a:br/>
            <a:r>
              <a:rPr lang="zh-CN" altLang="en-US" sz="2607" kern="0" dirty="0" smtClean="0">
                <a:solidFill>
                  <a:srgbClr val="000000"/>
                </a:solidFill>
                <a:latin typeface="Times New Roman" pitchFamily="65" charset="-122"/>
                <a:ea typeface="宋体" pitchFamily="65" charset="-122"/>
              </a:rPr>
              <a:t>这束丁香花,是女护士韩勇义折来摆放在那里的。听说,丁香花现在已经成为</a:t>
            </a:r>
            <a:r>
              <a:t/>
            </a:r>
            <a:br/>
            <a:r>
              <a:rPr lang="zh-CN" altLang="en-US" sz="2607" kern="0" dirty="0" smtClean="0">
                <a:solidFill>
                  <a:srgbClr val="000000"/>
                </a:solidFill>
                <a:latin typeface="Times New Roman" pitchFamily="65" charset="-122"/>
                <a:ea typeface="宋体" pitchFamily="65" charset="-122"/>
              </a:rPr>
              <a:t>这座城市的“市花”</a:t>
            </a:r>
            <a:r>
              <a:rPr lang="zh-CN" altLang="en-US" sz="2607" kern="0" smtClean="0">
                <a:solidFill>
                  <a:srgbClr val="000000"/>
                </a:solidFill>
                <a:latin typeface="Times New Roman" pitchFamily="65" charset="-122"/>
                <a:ea typeface="宋体" pitchFamily="65" charset="-122"/>
              </a:rPr>
              <a:t>了。</a:t>
            </a:r>
            <a:endParaRPr lang="zh-CN" altLang="en-US"/>
          </a:p>
        </p:txBody>
      </p:sp>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其实老马也未必想到陌生人这么听话</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他一向缺少让别人听他发令的体验。</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现在他发令了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陌生人居然听令了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老马终于体验到了命令别人的愉悦。陌生</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人摘下身上的工具包</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站在水表跟前似是而非地鼓捣了几下。他鼓捣不成什</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么</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就又回到门厅</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显出急于离开的样子。</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陌生人的态度很让老马恼火。他开始厉声斥责站在门厅里的这个人。</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陌</a:t>
            </a:r>
            <a:r>
              <a:rPr lang="zh-CN" altLang="en-US" sz="2607" kern="0" dirty="0" smtClean="0">
                <a:solidFill>
                  <a:srgbClr val="000000"/>
                </a:solidFill>
                <a:latin typeface="Times New Roman" pitchFamily="65" charset="-122"/>
                <a:ea typeface="宋体" pitchFamily="65" charset="-122"/>
              </a:rPr>
              <a:t>生人低眉顺眼地听着,不争辩也不反驳。就为了陌生人的低眉顺眼和他的</a:t>
            </a:r>
            <a:r>
              <a:t/>
            </a:r>
            <a:br/>
            <a:r>
              <a:rPr lang="zh-CN" altLang="en-US" sz="2607" kern="0" dirty="0" smtClean="0">
                <a:solidFill>
                  <a:srgbClr val="000000"/>
                </a:solidFill>
                <a:latin typeface="Times New Roman" pitchFamily="65" charset="-122"/>
                <a:ea typeface="宋体" pitchFamily="65" charset="-122"/>
              </a:rPr>
              <a:t>不争辩不反驳吧,情绪激昂的老马还获得了一种前所未有的意外满足感。原</a:t>
            </a:r>
            <a:r>
              <a:t/>
            </a:r>
            <a:br/>
            <a:r>
              <a:rPr lang="zh-CN" altLang="en-US" sz="2607" kern="0" dirty="0" smtClean="0">
                <a:solidFill>
                  <a:srgbClr val="000000"/>
                </a:solidFill>
                <a:latin typeface="Times New Roman" pitchFamily="65" charset="-122"/>
                <a:ea typeface="宋体" pitchFamily="65" charset="-122"/>
              </a:rPr>
              <a:t>来人都有看别人低眉顺眼的欲望,对别人低眉顺眼一生的老马今天终于也尝</a:t>
            </a:r>
            <a:r>
              <a:rPr/>
              <a:t/>
            </a:r>
            <a:br>
              <a:rPr/>
            </a:br>
            <a:endParaRPr lang="zh-CN" altLang="en-US"/>
          </a:p>
        </p:txBody>
      </p:sp>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到了别人对自己低眉顺眼的甜头。老马头上冒着热汗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满嘴喷着不散的蒜气</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借着不请自来的某种珍贵的快感连想带说连说带想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从务实说到务虚又从务</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虚返回务实</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他终于向面前这个沉默而懦弱的“水工”喊出了他此刻打</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算实施的计划</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既然你做不了经理的主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我也就不再怪你。</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沉默的“水工”就在这时突然把身子晃了几晃</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接着双膝一弯就软软地倒在</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老马家门厅的地上。</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怎么了?这是怎么了?难道他是被我吓晕了?老马有点儿惭愧,然而,让老马不</a:t>
            </a:r>
            <a:r>
              <a:rPr dirty="0"/>
              <a:t/>
            </a:r>
            <a:br>
              <a:rPr dirty="0"/>
            </a:br>
            <a:r>
              <a:rPr lang="zh-CN" altLang="en-US" sz="2607" kern="0" dirty="0" smtClean="0">
                <a:solidFill>
                  <a:srgbClr val="000000"/>
                </a:solidFill>
                <a:latin typeface="Times New Roman" pitchFamily="65" charset="-122"/>
                <a:ea typeface="宋体" pitchFamily="65" charset="-122"/>
              </a:rPr>
              <a:t>敢承认的是,这惭愧里却又掺和着某种莫名的满足。原来他老马也有今天,他</a:t>
            </a:r>
            <a:r>
              <a:rPr dirty="0"/>
              <a:t/>
            </a:r>
            <a:br>
              <a:rPr dirty="0"/>
            </a:br>
            <a:endParaRPr lang="zh-CN" altLang="en-US" dirty="0"/>
          </a:p>
        </p:txBody>
      </p:sp>
    </p:spTree>
    <p:custDataLst>
      <p:custData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也能对一个年轻力壮的活人充满威慑力量</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他也能让一个活人低眉顺眼</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最后</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他也能把一个活人吓晕过去。</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当老马打通“</a:t>
            </a:r>
            <a:r>
              <a:rPr lang="en-US" altLang="zh-CN" sz="2607" kern="0" smtClean="0">
                <a:solidFill>
                  <a:srgbClr val="000000"/>
                </a:solidFill>
                <a:latin typeface="Times New Roman" pitchFamily="65" charset="-122"/>
                <a:ea typeface="宋体" pitchFamily="65" charset="-122"/>
              </a:rPr>
              <a:t>120”</a:t>
            </a:r>
            <a:r>
              <a:rPr lang="zh-CN" altLang="en-US" sz="2607" kern="0" smtClean="0">
                <a:solidFill>
                  <a:srgbClr val="000000"/>
                </a:solidFill>
                <a:latin typeface="Times New Roman" pitchFamily="65" charset="-122"/>
                <a:ea typeface="宋体" pitchFamily="65" charset="-122"/>
              </a:rPr>
              <a:t>急救中心电话叫了对方来救人</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很快从客厅里出来时</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发</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现门厅地上那个晕着的人已经不见了。他的心紧缩了一下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好像刚明白了什</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么。惊慌中的老马赶紧回屋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进门先看餐桌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餐桌上他那沓不算厚实的工资也</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不见了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确实不见了。一切都在瞬间。</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老马在餐桌旁坐下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人像瘪了似的。现在他只有一个感慨</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这个“水工”跟我</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配</a:t>
            </a:r>
            <a:r>
              <a:rPr lang="zh-CN" altLang="en-US" sz="2607" kern="0" dirty="0" smtClean="0">
                <a:solidFill>
                  <a:srgbClr val="000000"/>
                </a:solidFill>
                <a:latin typeface="Times New Roman" pitchFamily="65" charset="-122"/>
                <a:ea typeface="宋体" pitchFamily="65" charset="-122"/>
              </a:rPr>
              <a:t>合得多好</a:t>
            </a:r>
            <a:r>
              <a:rPr lang="zh-CN" altLang="en-US" sz="2607" kern="0" smtClean="0">
                <a:solidFill>
                  <a:srgbClr val="000000"/>
                </a:solidFill>
                <a:latin typeface="Times New Roman" pitchFamily="65" charset="-122"/>
                <a:ea typeface="宋体" pitchFamily="65" charset="-122"/>
              </a:rPr>
              <a:t>啊。</a:t>
            </a:r>
            <a:endParaRPr lang="zh-CN" altLang="en-US"/>
          </a:p>
        </p:txBody>
      </p:sp>
    </p:spTree>
    <p:custDataLst>
      <p:custData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这晚老马不吃不喝</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和衣睡去。</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老马再次醒来并不是早晨</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可能是深夜一点钟。他再也睡不着</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耷拉着一张更</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显“自来旧”的脸爬起来看电视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一个澳大利亚的电视片</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讲有一种奇怪的</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那是一种长不大的小羊</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害怕声音</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害怕风雨</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害怕比它们大的动物</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外界稍</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有响动就会导致它们晕厥</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动物学家命名它们为“晕厥羊”。</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他本能地对画面上那些晕厥羊有好感</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那是活脱儿一个他自己啊。可是</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早晨</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晕在老马家地上的那个人他又是谁呢</a:t>
            </a:r>
            <a:r>
              <a:rPr lang="en-US" altLang="zh-CN" sz="2607" kern="0" smtClean="0">
                <a:solidFill>
                  <a:srgbClr val="000000"/>
                </a:solidFill>
                <a:latin typeface="Times New Roman" pitchFamily="65" charset="-122"/>
                <a:ea typeface="宋体" pitchFamily="65" charset="-122"/>
              </a:rPr>
              <a:t>?</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一只晕厥羊兴许完全有能力去恐吓另一只晕厥羊。</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选自《铁凝自选集》,有删改)</a:t>
            </a:r>
            <a:endParaRPr lang="zh-CN" altLang="en-US"/>
          </a:p>
        </p:txBody>
      </p:sp>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5564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6.(概括情节)请梳理出小说的行文思路。</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7.(分析线索及其作用)小说有明暗两条线索,分别是什么?这样处理有什么好</a:t>
            </a:r>
            <a:r>
              <a:rPr dirty="0"/>
              <a:t/>
            </a:r>
            <a:br>
              <a:rPr dirty="0"/>
            </a:br>
            <a:r>
              <a:rPr lang="zh-CN" altLang="en-US" sz="2607" kern="0" dirty="0" smtClean="0">
                <a:solidFill>
                  <a:srgbClr val="000000"/>
                </a:solidFill>
                <a:latin typeface="Times New Roman" pitchFamily="65" charset="-122"/>
                <a:ea typeface="宋体" pitchFamily="65" charset="-122"/>
              </a:rPr>
              <a:t>处?请简要分析。</a:t>
            </a:r>
            <a:endParaRPr lang="zh-CN" altLang="en-US" dirty="0"/>
          </a:p>
        </p:txBody>
      </p:sp>
      <p:sp>
        <p:nvSpPr>
          <p:cNvPr id="3" name="TextBox 2"/>
          <p:cNvSpPr txBox="1"/>
          <p:nvPr/>
        </p:nvSpPr>
        <p:spPr>
          <a:xfrm>
            <a:off x="535509" y="226814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8.(分析情节安排的作用)小说写了老马非常喜欢吃蒜的情节,在全文中的作</a:t>
            </a:r>
            <a:r>
              <a:rPr dirty="0"/>
              <a:t/>
            </a:r>
            <a:br>
              <a:rPr dirty="0"/>
            </a:br>
            <a:r>
              <a:rPr lang="zh-CN" altLang="en-US" sz="2607" kern="0" dirty="0" smtClean="0">
                <a:solidFill>
                  <a:srgbClr val="000000"/>
                </a:solidFill>
                <a:latin typeface="Times New Roman" pitchFamily="65" charset="-122"/>
                <a:ea typeface="宋体" pitchFamily="65" charset="-122"/>
              </a:rPr>
              <a:t>用是什么?请简要分析。</a:t>
            </a:r>
            <a:endParaRPr lang="zh-CN" altLang="en-US" dirty="0"/>
          </a:p>
        </p:txBody>
      </p:sp>
      <p:sp>
        <p:nvSpPr>
          <p:cNvPr id="3" name="TextBox 2"/>
          <p:cNvSpPr txBox="1"/>
          <p:nvPr/>
        </p:nvSpPr>
        <p:spPr>
          <a:xfrm>
            <a:off x="535509" y="2268141"/>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6.</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开端:交代老马喜欢吃蒜,老伴临走前嘱咐“水表好像有点儿不准”。</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发展:老马偷剥私藏的大蒜时,单位的出纳送来工资,老马信手将工资放到餐桌</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上。</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再发展:老马偷吃大蒜时,自称小区水工的陌生人按门铃。老马让他查水表并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训斥他,陌生人吓晕。</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高潮:老马去客厅打电话想救人,回来发现陌生人已逃离并偷走了自己的工资。</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结局:老马心里难受,觉得自己就是晕厥羊。</a:t>
            </a:r>
            <a:endParaRPr lang="zh-CN" altLang="en-US" dirty="0">
              <a:solidFill>
                <a:srgbClr val="FF0000"/>
              </a:solidFill>
            </a:endParaRPr>
          </a:p>
        </p:txBody>
      </p:sp>
      <p:sp>
        <p:nvSpPr>
          <p:cNvPr id="3" name="TextBox 2"/>
          <p:cNvSpPr txBox="1"/>
          <p:nvPr/>
        </p:nvSpPr>
        <p:spPr>
          <a:xfrm>
            <a:off x="540000" y="507645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要抓住主要矛盾冲突、重要场面、重要事件等几个方面,准确地概括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出情节的发展演变过程。</a:t>
            </a:r>
            <a:endParaRPr lang="zh-CN" altLang="en-US" dirty="0">
              <a:solidFill>
                <a:srgbClr val="FF0000"/>
              </a:solidFill>
            </a:endParaRPr>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7.</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第一问:明线是老马训斥“水工”,获得心理上的满足感;暗线是陌生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人(假冒的水工)偷钱。第二问:①设置陌生人(假冒的水工)偷钱这一暗线,能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展现主要人物的典型性格特征,突出主人公的形象,丰富小说的内容,揭示文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本的意蕴;②明暗两条线索交织在一起,能使小说情节集中紧凑,环环相扣,自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然发展。</a:t>
            </a:r>
            <a:endParaRPr lang="zh-CN" altLang="en-US" dirty="0">
              <a:solidFill>
                <a:srgbClr val="FF0000"/>
              </a:solidFill>
            </a:endParaRPr>
          </a:p>
        </p:txBody>
      </p:sp>
      <p:sp>
        <p:nvSpPr>
          <p:cNvPr id="3" name="TextBox 2"/>
          <p:cNvSpPr txBox="1"/>
          <p:nvPr/>
        </p:nvSpPr>
        <p:spPr>
          <a:xfrm>
            <a:off x="540000" y="3852317"/>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回答明暗两条线索类题目,通常可以从情节的安排、人物形象的塑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造、主题的挖掘等多个角度来考虑。</a:t>
            </a:r>
            <a:endParaRPr lang="zh-CN" altLang="en-US" dirty="0">
              <a:solidFill>
                <a:srgbClr val="FF0000"/>
              </a:solidFill>
            </a:endParaRPr>
          </a:p>
        </p:txBody>
      </p:sp>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8.</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①老马喜欢吃蒜,可是这个嗜好并不能被顺利满足,说明老马在家里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没有地位。②老马只能在老婆不在家的时候偷偷吃蒜,刻画出老马懦弱的性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格特点。③因为吃了蒜,老马才精神昂扬,力量充沛,才会不由分说地把“水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工”“请”到家里,并加以训斥,这有力地推动了故事情节的发展。</a:t>
            </a:r>
            <a:endParaRPr lang="zh-CN" altLang="en-US" dirty="0">
              <a:solidFill>
                <a:srgbClr val="FF0000"/>
              </a:solidFill>
            </a:endParaRPr>
          </a:p>
        </p:txBody>
      </p:sp>
      <p:sp>
        <p:nvSpPr>
          <p:cNvPr id="3" name="TextBox 2"/>
          <p:cNvSpPr txBox="1"/>
          <p:nvPr/>
        </p:nvSpPr>
        <p:spPr>
          <a:xfrm>
            <a:off x="540000" y="3276253"/>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从内容和结构两个方面回答,内容上应从刻画人物的角度考虑,结构上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应从推动情节发展的角度考虑。</a:t>
            </a:r>
            <a:endParaRPr lang="zh-CN" altLang="en-US" dirty="0">
              <a:solidFill>
                <a:srgbClr val="FF0000"/>
              </a:solidFill>
            </a:endParaRPr>
          </a:p>
        </p:txBody>
      </p:sp>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她是在山区中了日军的子弹后被捕的。滨江省警务厅的大野泰治对赵一曼</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女士进行了严刑拷问</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始终没有得到有价值的回答</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他觉得很没面子。</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大野泰治在向上司呈送的审讯报告上写道</a:t>
            </a:r>
            <a:r>
              <a:rPr lang="en-US" altLang="zh-CN" sz="2607" kern="0" smtClean="0">
                <a:solidFill>
                  <a:srgbClr val="000000"/>
                </a:solidFill>
                <a:latin typeface="Times New Roman" pitchFamily="65" charset="-122"/>
                <a:ea typeface="宋体" pitchFamily="65" charset="-122"/>
              </a:rPr>
              <a:t>:</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赵</a:t>
            </a:r>
            <a:r>
              <a:rPr lang="zh-CN" altLang="en-US" sz="2607" kern="0" dirty="0" smtClean="0">
                <a:solidFill>
                  <a:srgbClr val="000000"/>
                </a:solidFill>
                <a:latin typeface="Times New Roman" pitchFamily="65" charset="-122"/>
                <a:ea typeface="宋体" pitchFamily="65" charset="-122"/>
              </a:rPr>
              <a:t>一曼是中国共产党珠河县委委员,在该党工作上有与赵尚志同等的权力。</a:t>
            </a:r>
            <a:r>
              <a:t/>
            </a:r>
            <a:br/>
            <a:r>
              <a:rPr lang="zh-CN" altLang="en-US" sz="2607" kern="0" dirty="0" smtClean="0">
                <a:solidFill>
                  <a:srgbClr val="000000"/>
                </a:solidFill>
                <a:latin typeface="Times New Roman" pitchFamily="65" charset="-122"/>
                <a:ea typeface="宋体" pitchFamily="65" charset="-122"/>
              </a:rPr>
              <a:t>她是北满共产党的重要干部,通过对此人的严厉审讯,有可能澄清中共与苏联</a:t>
            </a:r>
            <a:r>
              <a:t/>
            </a:r>
            <a:br/>
            <a:r>
              <a:rPr lang="zh-CN" altLang="en-US" sz="2607" kern="0" dirty="0" smtClean="0">
                <a:solidFill>
                  <a:srgbClr val="000000"/>
                </a:solidFill>
                <a:latin typeface="Times New Roman" pitchFamily="65" charset="-122"/>
                <a:ea typeface="宋体" pitchFamily="65" charset="-122"/>
              </a:rPr>
              <a:t>的关系。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1936年初,赵一曼女士以假名“王氏”被送到医院监禁治疗。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《滨江省警务厅关于赵一曼的情况》扼要地介绍了赵一曼女士从市立医院</a:t>
            </a:r>
            <a:r>
              <a:t/>
            </a:r>
            <a:br/>
            <a:r>
              <a:rPr lang="zh-CN" altLang="en-US" sz="2607" kern="0" dirty="0" smtClean="0">
                <a:solidFill>
                  <a:srgbClr val="000000"/>
                </a:solidFill>
                <a:latin typeface="Times New Roman" pitchFamily="65" charset="-122"/>
                <a:ea typeface="宋体" pitchFamily="65" charset="-122"/>
              </a:rPr>
              <a:t>逃走和被害的情</a:t>
            </a:r>
            <a:r>
              <a:rPr lang="zh-CN" altLang="en-US" sz="2607" kern="0" smtClean="0">
                <a:solidFill>
                  <a:srgbClr val="000000"/>
                </a:solidFill>
                <a:latin typeface="Times New Roman" pitchFamily="65" charset="-122"/>
                <a:ea typeface="宋体" pitchFamily="65" charset="-122"/>
              </a:rPr>
              <a:t>况。</a:t>
            </a:r>
            <a:endParaRPr lang="zh-CN" altLang="en-US"/>
          </a:p>
        </p:txBody>
      </p:sp>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40000" y="1548061"/>
          <a:ext cx="10987200" cy="4937760"/>
        </p:xfrm>
        <a:graphic>
          <a:graphicData uri="http://schemas.openxmlformats.org/drawingml/2006/table">
            <a:tbl>
              <a:tblPr/>
              <a:tblGrid>
                <a:gridCol w="1133349"/>
                <a:gridCol w="9853851"/>
              </a:tblGrid>
              <a:tr h="25751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解题策略</a:t>
                      </a:r>
                    </a:p>
                  </a:txBody>
                  <a:tcPr marL="45720" marR="45720"/>
                </a:tc>
              </a:tr>
              <a:tr h="669526">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分析环境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的特点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①找出物象(注意各物象的特点)。</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②重新组合画面,在脑海中再现画面,想象、品味画面的整体特色。</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③用几个形容词概括景物的特点。</a:t>
                      </a:r>
                    </a:p>
                  </a:txBody>
                  <a:tcPr marL="45720" marR="45720"/>
                </a:tc>
              </a:tr>
              <a:tr h="875534">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分析环境</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描写的手法</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①从描写方式角度看:细节描写与场面描写,白描(粗笔勾勒、突出特征)与细描(精雕细刻、浓墨重</a:t>
                      </a:r>
                      <a:r>
                        <a:rPr sz="1400" dirty="0"/>
                        <a:t/>
                      </a:r>
                      <a:br>
                        <a:rPr sz="1400" dirty="0"/>
                      </a:br>
                      <a:r>
                        <a:rPr lang="zh-CN" altLang="en-US" sz="1400" kern="0" dirty="0" smtClean="0">
                          <a:solidFill>
                            <a:srgbClr val="000000"/>
                          </a:solidFill>
                          <a:latin typeface="Times New Roman" pitchFamily="65" charset="-122"/>
                          <a:ea typeface="宋体" pitchFamily="65" charset="-122"/>
                        </a:rPr>
                        <a:t>彩),动静结合,虚实结合,正侧面描写结合,借助比喻、拟人等修辞手法来描写。</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②从写景角度看:感官角度——视觉、听觉、味觉、嗅觉等;观察角度——定点观察、移步换景;写</a:t>
                      </a:r>
                      <a:r>
                        <a:rPr sz="1400" dirty="0"/>
                        <a:t/>
                      </a:r>
                      <a:br>
                        <a:rPr sz="1400" dirty="0"/>
                      </a:br>
                      <a:r>
                        <a:rPr lang="zh-CN" altLang="en-US" sz="1400" kern="0" dirty="0" smtClean="0">
                          <a:solidFill>
                            <a:srgbClr val="000000"/>
                          </a:solidFill>
                          <a:latin typeface="Times New Roman" pitchFamily="65" charset="-122"/>
                          <a:ea typeface="宋体" pitchFamily="65" charset="-122"/>
                        </a:rPr>
                        <a:t>景顺序——由远及近、由高到低、由内到外等。</a:t>
                      </a:r>
                    </a:p>
                  </a:txBody>
                  <a:tcPr marL="45720" marR="45720"/>
                </a:tc>
              </a:tr>
              <a:tr h="669526">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分析环境描</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写的作用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①描写了什么样的环境,对环境本身有何作用。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②对情节的推进有何作用,与情节的发展是否呼应。</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③对人物形象的塑造和心理的衬托有何作用。</a:t>
                      </a:r>
                    </a:p>
                  </a:txBody>
                  <a:tcPr marL="45720" marR="45720"/>
                </a:tc>
              </a:tr>
              <a:tr h="669526">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答题模式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的景物描写,写出了</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的景色(或环境),烘托了人物</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的性格和品质。</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的景物描写,结合人物心理活动,表现了人物</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的性格和精神。</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③</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的景物描写,描绘了</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的情景,为全文定下了</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的感情基调。</a:t>
                      </a:r>
                    </a:p>
                  </a:txBody>
                  <a:tcPr marL="45720" marR="45720"/>
                </a:tc>
              </a:tr>
            </a:tbl>
          </a:graphicData>
        </a:graphic>
      </p:graphicFrame>
      <p:pic>
        <p:nvPicPr>
          <p:cNvPr id="1026" name="Picture 2"/>
          <p:cNvPicPr>
            <a:picLocks noChangeAspect="1" noChangeArrowheads="1"/>
          </p:cNvPicPr>
          <p:nvPr/>
        </p:nvPicPr>
        <p:blipFill>
          <a:blip r:embed="rId4" cstate="print"/>
          <a:srcRect/>
          <a:stretch>
            <a:fillRect/>
          </a:stretch>
        </p:blipFill>
        <p:spPr bwMode="auto">
          <a:xfrm>
            <a:off x="449213" y="755973"/>
            <a:ext cx="7246938" cy="628650"/>
          </a:xfrm>
          <a:prstGeom prst="rect">
            <a:avLst/>
          </a:prstGeom>
          <a:noFill/>
          <a:ln w="9525">
            <a:noFill/>
            <a:miter lim="800000"/>
            <a:headEnd/>
            <a:tailEnd/>
          </a:ln>
        </p:spPr>
      </p:pic>
    </p:spTree>
    <p:custDataLst>
      <p:custData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53"/>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阅读下面的文字,回答问题。</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日　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陈忠实</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两架罗筛,用木制三脚架撑住,斜立在掏挖出湿漉漉的沙石的大坑里。男人一</a:t>
            </a:r>
            <a:r>
              <a:rPr dirty="0"/>
              <a:t/>
            </a:r>
            <a:br>
              <a:rPr dirty="0"/>
            </a:br>
            <a:r>
              <a:rPr lang="zh-CN" altLang="en-US" sz="2607" kern="0" dirty="0" smtClean="0">
                <a:solidFill>
                  <a:srgbClr val="000000"/>
                </a:solidFill>
                <a:latin typeface="Times New Roman" pitchFamily="65" charset="-122"/>
                <a:ea typeface="宋体" pitchFamily="65" charset="-122"/>
              </a:rPr>
              <a:t>把</a:t>
            </a:r>
            <a:r>
              <a:rPr lang="zh-CN" altLang="en-US" sz="2080" kern="0" spc="919"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头一把铁锨,女人也使用一把</a:t>
            </a:r>
            <a:r>
              <a:rPr lang="zh-CN" altLang="en-US" sz="2080" kern="0" spc="919"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头一把铁锨;男人有两个铁笼和一根扁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担,女人也配备着两个铁笼和一根扁担。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我回到乡下的第一天,走到滋水河边就发现了河对面的这一对夫妇。就我目</a:t>
            </a:r>
            <a:r>
              <a:rPr dirty="0"/>
              <a:t/>
            </a:r>
            <a:br>
              <a:rPr dirty="0"/>
            </a:br>
            <a:r>
              <a:rPr lang="zh-CN" altLang="en-US" sz="2607" kern="0" dirty="0" smtClean="0">
                <a:solidFill>
                  <a:srgbClr val="000000"/>
                </a:solidFill>
                <a:latin typeface="Times New Roman" pitchFamily="65" charset="-122"/>
                <a:ea typeface="宋体" pitchFamily="65" charset="-122"/>
              </a:rPr>
              <a:t>力所及,上游和下游的沙滩上,支着罗网埋头于这种劳作的再没有别人了。</a:t>
            </a:r>
            <a:endParaRPr lang="zh-CN" altLang="en-US" dirty="0"/>
          </a:p>
        </p:txBody>
      </p:sp>
      <p:pic>
        <p:nvPicPr>
          <p:cNvPr id="3" name="图片 3" descr="textimage2.jpeg"/>
          <p:cNvPicPr>
            <a:picLocks noChangeAspect="1"/>
          </p:cNvPicPr>
          <p:nvPr/>
        </p:nvPicPr>
        <p:blipFill>
          <a:blip r:embed="rId4" cstate="print"/>
          <a:stretch>
            <a:fillRect/>
          </a:stretch>
        </p:blipFill>
        <p:spPr>
          <a:xfrm>
            <a:off x="928351" y="3996333"/>
            <a:ext cx="380999" cy="342900"/>
          </a:xfrm>
          <a:prstGeom prst="rect">
            <a:avLst/>
          </a:prstGeom>
        </p:spPr>
      </p:pic>
      <p:pic>
        <p:nvPicPr>
          <p:cNvPr id="4" name="图片 4" descr="textimage3.jpeg"/>
          <p:cNvPicPr>
            <a:picLocks noChangeAspect="1"/>
          </p:cNvPicPr>
          <p:nvPr/>
        </p:nvPicPr>
        <p:blipFill>
          <a:blip r:embed="rId4" cstate="print"/>
          <a:stretch>
            <a:fillRect/>
          </a:stretch>
        </p:blipFill>
        <p:spPr>
          <a:xfrm>
            <a:off x="5366551" y="3996333"/>
            <a:ext cx="381000" cy="342900"/>
          </a:xfrm>
          <a:prstGeom prst="rect">
            <a:avLst/>
          </a:prstGeom>
        </p:spPr>
      </p:pic>
      <p:pic>
        <p:nvPicPr>
          <p:cNvPr id="5" name="Picture 4"/>
          <p:cNvPicPr>
            <a:picLocks noChangeAspect="1" noChangeArrowheads="1"/>
          </p:cNvPicPr>
          <p:nvPr/>
        </p:nvPicPr>
        <p:blipFill>
          <a:blip r:embed="rId5"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早春中午的太阳已见热力,晒得人脸上烫烫的,却很舒服。</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“你该到城里找个营生干。”我说,“你是高中生,该当</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“找过。也干过。干不成。”男人说。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“一家干不成,再换一家嘛!”我说。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“换过不下五家主儿,还是干不成。”女人说。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“工作不合适?没找到合适的?”我问。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“有的干了不给钱,白干了。有的把人当狗使,喝来喝去没个正性。受不了</a:t>
            </a:r>
            <a:r>
              <a:rPr dirty="0"/>
              <a:t/>
            </a:r>
            <a:br>
              <a:rPr dirty="0"/>
            </a:br>
            <a:r>
              <a:rPr lang="zh-CN" altLang="en-US" sz="2607" kern="0" dirty="0" smtClean="0">
                <a:solidFill>
                  <a:srgbClr val="000000"/>
                </a:solidFill>
                <a:latin typeface="Times New Roman" pitchFamily="65" charset="-122"/>
                <a:ea typeface="宋体" pitchFamily="65" charset="-122"/>
              </a:rPr>
              <a:t>啊!”他说。</a:t>
            </a:r>
            <a:endParaRPr lang="zh-CN" altLang="en-US" dirty="0"/>
          </a:p>
        </p:txBody>
      </p:sp>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“那是个硬熊。想挣人家钱,还不受人家白眼。”她说。</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“不是硬熊软熊的事。出力挣钱又不是吃舍饭。”他说。</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“凭这话,老陈就能听出来你是个硬熊。”女人说,“他爷是个硬熊。他爸是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个硬熊。他还是个不会拐弯的硬熊——种系的事。”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“中国现时啥都不缺,就缺硬熊。”他说。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“弓硬断弦。人硬了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没好下场。”她说。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“这话倒对。俺爷被土匪绑在明柱上,一刀一刀割。割一刀问一声,直到割死</a:t>
            </a:r>
            <a:r>
              <a:rPr dirty="0"/>
              <a:t/>
            </a:r>
            <a:br>
              <a:rPr dirty="0"/>
            </a:br>
            <a:r>
              <a:rPr lang="zh-CN" altLang="en-US" sz="2607" kern="0" dirty="0" smtClean="0">
                <a:solidFill>
                  <a:srgbClr val="000000"/>
                </a:solidFill>
                <a:latin typeface="Times New Roman" pitchFamily="65" charset="-122"/>
                <a:ea typeface="宋体" pitchFamily="65" charset="-122"/>
              </a:rPr>
              <a:t>也不说银圆在哪面墙缝里藏着。俺爸被斗了三天两夜,不给吃不给喝不准眨</a:t>
            </a:r>
            <a:r>
              <a:rPr dirty="0"/>
              <a:t/>
            </a:r>
            <a:br>
              <a:rPr dirty="0"/>
            </a:br>
            <a:r>
              <a:rPr lang="zh-CN" altLang="en-US" sz="2607" kern="0" dirty="0" smtClean="0">
                <a:solidFill>
                  <a:srgbClr val="000000"/>
                </a:solidFill>
                <a:latin typeface="Times New Roman" pitchFamily="65" charset="-122"/>
                <a:ea typeface="宋体" pitchFamily="65" charset="-122"/>
              </a:rPr>
              <a:t>眼睡觉直到昏死,还是不承认‘反党’</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我不算硬。”</a:t>
            </a:r>
            <a:endParaRPr lang="zh-CN" altLang="en-US" dirty="0"/>
          </a:p>
        </p:txBody>
      </p:sp>
    </p:spTree>
    <p:custDataLst>
      <p:custData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“你已经硬到只能挖石头咧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你再硬就没活路了。硬熊</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他很坦率又不无迷津地悄声对我说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他也搞不清自己为什么偏偏注意女人的</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一定要娶一个腰好的媳妇</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脸蛋嘛倒在其次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能看过去就行了。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他大声慨叹着,不无讨好女人的意思:“农村太苦太累,再好的腰都给糟践</a:t>
            </a:r>
            <a:r>
              <a:rPr dirty="0"/>
              <a:t/>
            </a:r>
            <a:br>
              <a:rPr dirty="0"/>
            </a:br>
            <a:r>
              <a:rPr lang="zh-CN" altLang="en-US" sz="2607"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男人把堆积在罗网下的石子铲进笼里,用扁担挑起来,走上沙坑的斜坡,把笼</a:t>
            </a:r>
            <a:r>
              <a:rPr dirty="0"/>
              <a:t/>
            </a:r>
            <a:br>
              <a:rPr dirty="0"/>
            </a:br>
            <a:r>
              <a:rPr lang="zh-CN" altLang="en-US" sz="2607" kern="0" dirty="0" smtClean="0">
                <a:solidFill>
                  <a:srgbClr val="000000"/>
                </a:solidFill>
                <a:latin typeface="Times New Roman" pitchFamily="65" charset="-122"/>
                <a:ea typeface="宋体" pitchFamily="65" charset="-122"/>
              </a:rPr>
              <a:t>里的石头倒在石堆上。折身回来,再装再挑。女人对我说:“他见了你话就多</a:t>
            </a:r>
            <a:r>
              <a:rPr dirty="0"/>
              <a:t/>
            </a:r>
            <a:br>
              <a:rPr dirty="0"/>
            </a:br>
            <a:r>
              <a:rPr lang="zh-CN" altLang="en-US" sz="2607" kern="0" dirty="0" smtClean="0">
                <a:solidFill>
                  <a:srgbClr val="000000"/>
                </a:solidFill>
                <a:latin typeface="Times New Roman" pitchFamily="65" charset="-122"/>
                <a:ea typeface="宋体" pitchFamily="65" charset="-122"/>
              </a:rPr>
              <a:t>了。他跟我在这儿,整晌整晌不说一句话。”</a:t>
            </a:r>
            <a:endParaRPr lang="zh-CN" altLang="en-US" dirty="0"/>
          </a:p>
        </p:txBody>
      </p:sp>
    </p:spTree>
    <p:custDataLst>
      <p:custData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太阳沉到西原头的这一瞬</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即将沉落下去的短暂的这一瞬</a:t>
            </a:r>
            <a:r>
              <a:rPr lang="en-US" altLang="zh-CN" sz="2607" u="sng"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真是奇妙无比的一</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瞬。泛着嫩黄的杨柳林带在这一瞬里被染成橘红了。河岸边刚刚现出绿色</a:t>
            </a:r>
            <a:r>
              <a:rPr lang="zh-CN" altLang="en-US" sz="2800" dirty="0" smtClean="0"/>
              <a:t/>
            </a:r>
            <a:br>
              <a:rPr lang="zh-CN" altLang="en-US" sz="2800" dirty="0" smtClean="0"/>
            </a:br>
            <a:r>
              <a:rPr lang="zh-CN" altLang="en-US" sz="2607" u="sng" kern="0" dirty="0" smtClean="0">
                <a:solidFill>
                  <a:srgbClr val="000000"/>
                </a:solidFill>
                <a:latin typeface="Times New Roman" pitchFamily="65" charset="-122"/>
                <a:ea typeface="宋体" pitchFamily="65" charset="-122"/>
              </a:rPr>
              <a:t>的草坨子也被染成橘黄色了。</a:t>
            </a:r>
            <a:r>
              <a:rPr lang="zh-CN" altLang="en-US" sz="2607" kern="0" dirty="0" smtClean="0">
                <a:solidFill>
                  <a:srgbClr val="000000"/>
                </a:solidFill>
                <a:latin typeface="Times New Roman" pitchFamily="65" charset="-122"/>
                <a:ea typeface="宋体" pitchFamily="65" charset="-122"/>
              </a:rPr>
              <a:t>小木桥上的男人和女人被这瞬间的霞光涂抹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得模糊了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男女莫辨了。</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应办了几件公务,再回到滋水河的时候,小麦已经吐穗了。我有点儿急迫地赶</a:t>
            </a:r>
            <a:r>
              <a:rPr dirty="0"/>
              <a:t/>
            </a:r>
            <a:br>
              <a:rPr dirty="0"/>
            </a:br>
            <a:r>
              <a:rPr lang="zh-CN" altLang="en-US" sz="2607" u="sng" kern="0" dirty="0" smtClean="0">
                <a:solidFill>
                  <a:srgbClr val="000000"/>
                </a:solidFill>
                <a:latin typeface="Times New Roman" pitchFamily="65" charset="-122"/>
                <a:ea typeface="宋体" pitchFamily="65" charset="-122"/>
              </a:rPr>
              <a:t>回乡下老家来,想感受小麦吐穗扬花的气象。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女人正挥动铁锨朝罗网上抛掷着沙石。男人呢?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“那位硬熊呢?”“没来。”</a:t>
            </a:r>
            <a:endParaRPr lang="zh-CN" altLang="en-US" dirty="0"/>
          </a:p>
        </p:txBody>
      </p:sp>
    </p:spTree>
    <p:custDataLst>
      <p:custData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我问</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咋咧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出什么事了</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她停住手中的铁锨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深深地吁出一口气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女儿考试没考好。”</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“就为这事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我也舒了一口气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这回没考好</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下回再争取考好嘛</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“这娃娃也是</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平时学得挺好的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考试分数也总排前头。偏偏到分班的节</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骨眼上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一考就考</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“直到昨日晚上,他才说了话:我现在还捞石头做啥!我还捞这石头做啥</a:t>
            </a:r>
            <a:r>
              <a:rPr lang="zh-CN" altLang="en-US" sz="2607" kern="0" dirty="0" smtClean="0">
                <a:solidFill>
                  <a:srgbClr val="000000"/>
                </a:solidFill>
                <a:latin typeface="黑体" pitchFamily="65" charset="-122"/>
                <a:ea typeface="宋体" pitchFamily="65" charset="-122"/>
              </a:rPr>
              <a:t>…</a:t>
            </a:r>
            <a:r>
              <a:rPr dirty="0"/>
              <a:t/>
            </a:r>
            <a:br>
              <a:rPr dirty="0"/>
            </a:b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“你不是说他是个硬熊吗?这么一点儿挫折就软下来了?”我说。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“他高考考大学差一点点分数没上成,指望娃能</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“他来了!天哪!他自个儿来了——”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我听见女人的叫声,也看见她随着颤颤的叫声涌出的眼泪。</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我瞬即看见他正向这边的沙梁走来。</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他一只肩头背着罗网,扛着</a:t>
            </a:r>
            <a:r>
              <a:rPr lang="zh-CN" altLang="en-US" sz="2080" kern="0" spc="919"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头、铁锨,另一只肩头挑着担子,两只铁笼吊在</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扁担的铁钩上。</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他对我淡淡地笑笑。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他开始支撑罗网。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“天都快黑咧,你还来做啥?”她说。</a:t>
            </a:r>
            <a:endParaRPr lang="zh-CN" altLang="en-US" dirty="0"/>
          </a:p>
        </p:txBody>
      </p:sp>
      <p:pic>
        <p:nvPicPr>
          <p:cNvPr id="4" name="图片 3" descr="textimage5.jpeg"/>
          <p:cNvPicPr>
            <a:picLocks noChangeAspect="1"/>
          </p:cNvPicPr>
          <p:nvPr/>
        </p:nvPicPr>
        <p:blipFill>
          <a:blip r:embed="rId4" cstate="print"/>
          <a:stretch>
            <a:fillRect/>
          </a:stretch>
        </p:blipFill>
        <p:spPr>
          <a:xfrm>
            <a:off x="4297728" y="2816917"/>
            <a:ext cx="380999" cy="342899"/>
          </a:xfrm>
          <a:prstGeom prst="rect">
            <a:avLst/>
          </a:prstGeom>
        </p:spPr>
      </p:pic>
    </p:spTree>
    <p:custDataLst>
      <p:custData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“挖一担算一担嘛。”他说。</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许久,他都不说话。</a:t>
            </a:r>
            <a:r>
              <a:rPr lang="zh-CN" altLang="en-US" sz="2080" kern="0" spc="919"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头刨挖沙层时在石头上撞击出刺耳的噪声,偶尔迸出</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一粒火星。</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许久,他直起腰来,平静地说:“大不了给女儿在这沙滩上再撑一架罗网!”</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我的心里猛然一颤。</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我看见女人缓缓地丢弃了铁锨。我看着她软软地瘫坐在湿漉漉的沙坑里。</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我看见她双手捂住眼睛垂下头。我听见一声压抑着的抽泣。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我的眼睛模糊了。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pic>
        <p:nvPicPr>
          <p:cNvPr id="3" name="图片 3" descr="textimage5.jpeg"/>
          <p:cNvPicPr>
            <a:picLocks noChangeAspect="1"/>
          </p:cNvPicPr>
          <p:nvPr/>
        </p:nvPicPr>
        <p:blipFill>
          <a:blip r:embed="rId4" cstate="print"/>
          <a:stretch>
            <a:fillRect/>
          </a:stretch>
        </p:blipFill>
        <p:spPr>
          <a:xfrm>
            <a:off x="3298719" y="1633585"/>
            <a:ext cx="380999" cy="342899"/>
          </a:xfrm>
          <a:prstGeom prst="rect">
            <a:avLst/>
          </a:prstGeom>
        </p:spPr>
      </p:pic>
    </p:spTree>
    <p:custDataLst>
      <p:custData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9.(分析环境的特点)试归纳小说所描写的农村环境的特点。</a:t>
            </a:r>
            <a:endParaRPr lang="zh-CN" altLang="en-US" dirty="0"/>
          </a:p>
        </p:txBody>
      </p:sp>
      <p:sp>
        <p:nvSpPr>
          <p:cNvPr id="3" name="TextBox 2"/>
          <p:cNvSpPr txBox="1"/>
          <p:nvPr/>
        </p:nvSpPr>
        <p:spPr>
          <a:xfrm>
            <a:off x="535509" y="1692077"/>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赵一曼女士是在</a:t>
            </a:r>
            <a:r>
              <a:rPr lang="en-US" altLang="zh-CN" sz="2607" kern="0" smtClean="0">
                <a:solidFill>
                  <a:srgbClr val="000000"/>
                </a:solidFill>
                <a:latin typeface="Times New Roman" pitchFamily="65" charset="-122"/>
                <a:ea typeface="宋体" pitchFamily="65" charset="-122"/>
              </a:rPr>
              <a:t>6</a:t>
            </a:r>
            <a:r>
              <a:rPr lang="zh-CN" altLang="en-US" sz="2607" kern="0" smtClean="0">
                <a:solidFill>
                  <a:srgbClr val="000000"/>
                </a:solidFill>
                <a:latin typeface="Times New Roman" pitchFamily="65" charset="-122"/>
                <a:ea typeface="宋体" pitchFamily="65" charset="-122"/>
              </a:rPr>
              <a:t>月</a:t>
            </a:r>
            <a:r>
              <a:rPr lang="en-US" altLang="zh-CN" sz="2607" kern="0" smtClean="0">
                <a:solidFill>
                  <a:srgbClr val="000000"/>
                </a:solidFill>
                <a:latin typeface="Times New Roman" pitchFamily="65" charset="-122"/>
                <a:ea typeface="宋体" pitchFamily="65" charset="-122"/>
              </a:rPr>
              <a:t>28</a:t>
            </a:r>
            <a:r>
              <a:rPr lang="zh-CN" altLang="en-US" sz="2607" kern="0" smtClean="0">
                <a:solidFill>
                  <a:srgbClr val="000000"/>
                </a:solidFill>
                <a:latin typeface="Times New Roman" pitchFamily="65" charset="-122"/>
                <a:ea typeface="宋体" pitchFamily="65" charset="-122"/>
              </a:rPr>
              <a:t>日逃走的。夜里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看守董宪勋在他叔叔的协助下</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将赵</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一曼抬出医院的后门。一辆雇好的出租车已等在那里。几个人上了车</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车立</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刻就开走了。出租车开到文庙屠宰场的后面</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韩勇义早就等候在那里</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扶着赵</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一</a:t>
            </a:r>
            <a:r>
              <a:rPr lang="zh-CN" altLang="en-US" sz="2607" kern="0" dirty="0" smtClean="0">
                <a:solidFill>
                  <a:srgbClr val="000000"/>
                </a:solidFill>
                <a:latin typeface="Times New Roman" pitchFamily="65" charset="-122"/>
                <a:ea typeface="宋体" pitchFamily="65" charset="-122"/>
              </a:rPr>
              <a:t>曼女士上了雇好的轿子,大家立刻向宾县方向逃去。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赵一曼女士住院期间,发现警士董宪勋似乎可以争取。经过一段时间的观</a:t>
            </a:r>
            <a:r>
              <a:t/>
            </a:r>
            <a:br/>
            <a:r>
              <a:rPr lang="zh-CN" altLang="en-US" sz="2607" kern="0" dirty="0" smtClean="0">
                <a:solidFill>
                  <a:srgbClr val="000000"/>
                </a:solidFill>
                <a:latin typeface="Times New Roman" pitchFamily="65" charset="-122"/>
                <a:ea typeface="宋体" pitchFamily="65" charset="-122"/>
              </a:rPr>
              <a:t>察、分析,她觉得有把握去试一试。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她躺在病床上,和蔼地问董警士:“董先生,您一个月的薪俸是多少?”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董警士显得有些忸怩,“十多块钱</a:t>
            </a:r>
            <a:r>
              <a:rPr lang="zh-CN" altLang="en-US" sz="2607" kern="0" smtClean="0">
                <a:solidFill>
                  <a:srgbClr val="000000"/>
                </a:solidFill>
                <a:latin typeface="Times New Roman" pitchFamily="65" charset="-122"/>
                <a:ea typeface="宋体" pitchFamily="65" charset="-122"/>
              </a:rPr>
              <a:t>吧</a:t>
            </a:r>
            <a:r>
              <a:rPr lang="zh-CN" altLang="en-US" sz="2607" kern="0" smtClean="0">
                <a:solidFill>
                  <a:srgbClr val="000000"/>
                </a:solidFill>
                <a:latin typeface="黑体"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10.(分析环境描写的手法)小说中画波浪线的一段文字是运用怎样的手法描</a:t>
            </a:r>
            <a:r>
              <a:rPr dirty="0"/>
              <a:t/>
            </a:r>
            <a:br>
              <a:rPr dirty="0"/>
            </a:br>
            <a:r>
              <a:rPr lang="zh-CN" altLang="en-US" sz="2607" kern="0" dirty="0" smtClean="0">
                <a:solidFill>
                  <a:srgbClr val="000000"/>
                </a:solidFill>
                <a:latin typeface="Times New Roman" pitchFamily="65" charset="-122"/>
                <a:ea typeface="宋体" pitchFamily="65" charset="-122"/>
              </a:rPr>
              <a:t>写环境的?</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11.(分析环境描写的作用)小说中画横线处的环境描写有什么作用?请简要分</a:t>
            </a:r>
            <a:r>
              <a:rPr dirty="0"/>
              <a:t/>
            </a:r>
            <a:br>
              <a:rPr dirty="0"/>
            </a:br>
            <a:r>
              <a:rPr lang="zh-CN" altLang="en-US" sz="2607" kern="0" dirty="0" smtClean="0">
                <a:solidFill>
                  <a:srgbClr val="000000"/>
                </a:solidFill>
                <a:latin typeface="Times New Roman" pitchFamily="65" charset="-122"/>
                <a:ea typeface="宋体" pitchFamily="65" charset="-122"/>
              </a:rPr>
              <a:t>析。</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9.</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滋水河边空旷少人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春天中午阳光强烈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傍晚景象绚烂。</a:t>
            </a:r>
            <a:endParaRPr lang="zh-CN" altLang="en-US" sz="2800" dirty="0" smtClean="0">
              <a:solidFill>
                <a:srgbClr val="FF0000"/>
              </a:solidFill>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找出文章中有关环境描写的句子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用恰当的词语概括景物的特点。</a:t>
            </a:r>
            <a:endParaRPr lang="zh-CN" altLang="en-US" sz="2800" dirty="0" smtClean="0">
              <a:solidFill>
                <a:srgbClr val="FF0000"/>
              </a:solidFill>
            </a:endParaRPr>
          </a:p>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10.</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①正面描写。通过正面描写谷物的生长情形来表现偏远乡村老家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的环境。②反复。小麦“吐穗”的反复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既表现出“我”的急迫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又表达了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“我”对这种环境的由衷喜爱。</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结合具体语句分析即可,主要从描写方式、写景角度进行具体分析。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本题侧重于从描写方式的角度分析。</a:t>
            </a:r>
            <a:endParaRPr lang="zh-CN" altLang="en-US" dirty="0">
              <a:solidFill>
                <a:srgbClr val="FF0000"/>
              </a:solidFill>
            </a:endParaRPr>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①表明时间的推移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照应前文关于“早春中午的太阳已见热力”的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描写。②通过对美好景物的描写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衬托“我”与主人公相见后的兴奋心情。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③交代季节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推动故事情节发展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为写“我”再来感受小麦吐穗扬花埋下伏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笔。</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分析自然环境描写的作用可以从人物、情节、主题以及环境本身等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多个角度去考虑。</a:t>
            </a:r>
            <a:endParaRPr lang="zh-CN" altLang="en-US" dirty="0">
              <a:solidFill>
                <a:srgbClr val="FF0000"/>
              </a:solidFill>
            </a:endParaRPr>
          </a:p>
        </p:txBody>
      </p:sp>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476054"/>
          <a:ext cx="10987200" cy="4137660"/>
        </p:xfrm>
        <a:graphic>
          <a:graphicData uri="http://schemas.openxmlformats.org/drawingml/2006/table">
            <a:tbl>
              <a:tblPr/>
              <a:tblGrid>
                <a:gridCol w="1421381"/>
                <a:gridCol w="9565819"/>
              </a:tblGrid>
              <a:tr h="27326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知识回顾</a:t>
                      </a:r>
                    </a:p>
                  </a:txBody>
                  <a:tcPr marL="45720" marR="45720"/>
                </a:tc>
              </a:tr>
              <a:tr h="1123438">
                <a:tc>
                  <a:txBody>
                    <a:bodyPr/>
                    <a:lstStyle/>
                    <a:p>
                      <a:pPr eaLnBrk="0" latinLnBrk="1" hangingPunct="0">
                        <a:lnSpc>
                          <a:spcPct val="150000"/>
                        </a:lnSpc>
                        <a:spcBef>
                          <a:spcPts val="0"/>
                        </a:spcBef>
                      </a:pPr>
                      <a:r>
                        <a:rPr lang="zh-CN" altLang="en-US" sz="1500" kern="0" spc="-1519" dirty="0" smtClean="0">
                          <a:solidFill>
                            <a:srgbClr val="000000"/>
                          </a:solidFill>
                          <a:latin typeface="Times New Roman" pitchFamily="65" charset="-122"/>
                          <a:ea typeface="宋体" pitchFamily="65" charset="-122"/>
                        </a:rPr>
                        <a:t> </a:t>
                      </a:r>
                      <a:r>
                        <a:rPr lang="zh-CN" altLang="en-US" sz="1500" kern="1200" baseline="0" dirty="0" smtClean="0">
                          <a:solidFill>
                            <a:schemeClr val="tx1"/>
                          </a:solidFill>
                          <a:latin typeface="+mn-lt"/>
                          <a:ea typeface="+mn-ea"/>
                          <a:cs typeface="+mn-cs"/>
                        </a:rPr>
                        <a:t>分析叙述视角</a:t>
                      </a:r>
                      <a:endParaRPr lang="zh-CN" altLang="en-US" sz="1500" kern="0" spc="-1519"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①不同人称叙述的作用。如第一人称:真实生动,亲切自然。第二人称:便于感情交流,增强抒情性、亲切感。第三人称:不受时空限制,</a:t>
                      </a:r>
                      <a:r>
                        <a:rPr sz="1500"/>
                        <a:t/>
                      </a:r>
                      <a:br>
                        <a:rPr sz="1500"/>
                      </a:br>
                      <a:r>
                        <a:rPr lang="zh-CN" altLang="en-US" sz="1500" kern="0" dirty="0" smtClean="0">
                          <a:solidFill>
                            <a:srgbClr val="000000"/>
                          </a:solidFill>
                          <a:latin typeface="Times New Roman" pitchFamily="65" charset="-122"/>
                          <a:ea typeface="宋体" pitchFamily="65" charset="-122"/>
                        </a:rPr>
                        <a:t>自由,灵活,客观。</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②不同角度的局限。如无限视角——无所不能;有限视角——单一,受限制。</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③转换叙述视角的效果。丰富文章内容,全方位塑造人物形象,情节跌宕起伏,深化主题。</a:t>
                      </a:r>
                    </a:p>
                  </a:txBody>
                  <a:tcPr marL="45720" marR="45720"/>
                </a:tc>
              </a:tr>
              <a:tr h="634788">
                <a:tc>
                  <a:txBody>
                    <a:bodyPr/>
                    <a:lstStyle/>
                    <a:p>
                      <a:pPr eaLnBrk="0" latinLnBrk="1" hangingPunct="0">
                        <a:lnSpc>
                          <a:spcPct val="150000"/>
                        </a:lnSpc>
                        <a:spcBef>
                          <a:spcPts val="0"/>
                        </a:spcBef>
                      </a:pPr>
                      <a:r>
                        <a:rPr lang="zh-CN" altLang="en-US" sz="1500" kern="0" spc="-1519" dirty="0" smtClean="0">
                          <a:solidFill>
                            <a:srgbClr val="000000"/>
                          </a:solidFill>
                          <a:latin typeface="Times New Roman" pitchFamily="65" charset="-122"/>
                          <a:ea typeface="宋体" pitchFamily="65" charset="-122"/>
                        </a:rPr>
                        <a:t> </a:t>
                      </a:r>
                      <a:r>
                        <a:rPr lang="zh-CN" altLang="en-US" sz="1500" kern="1200" baseline="0" dirty="0" smtClean="0">
                          <a:solidFill>
                            <a:schemeClr val="tx1"/>
                          </a:solidFill>
                          <a:latin typeface="+mn-lt"/>
                          <a:ea typeface="+mn-ea"/>
                          <a:cs typeface="+mn-cs"/>
                        </a:rPr>
                        <a:t>分析叙述方式</a:t>
                      </a:r>
                      <a:endParaRPr lang="zh-CN" altLang="en-US" sz="1500" kern="0" spc="-1519"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①不同叙述方式的作用。如顺叙——自然有序,倒叙——造成悬念,插叙——解释说明与做铺垫,补叙——释疑解惑,等等。</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②时空打乱后的效果。如蒙太奇手法的运用,强化了不同时空发生的事件的意义。</a:t>
                      </a:r>
                    </a:p>
                  </a:txBody>
                  <a:tcPr marL="45720" marR="45720"/>
                </a:tc>
              </a:tr>
              <a:tr h="704809">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分析情节</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安排技巧</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悬念、抑扬、照应、伏笔、对比、衬托、铺垫、突转、线索。</a:t>
                      </a:r>
                    </a:p>
                  </a:txBody>
                  <a:tcPr marL="45720" marR="45720"/>
                </a:tc>
              </a:tr>
            </a:tbl>
          </a:graphicData>
        </a:graphic>
      </p:graphicFrame>
      <p:pic>
        <p:nvPicPr>
          <p:cNvPr id="2050" name="Picture 2"/>
          <p:cNvPicPr>
            <a:picLocks noChangeAspect="1" noChangeArrowheads="1"/>
          </p:cNvPicPr>
          <p:nvPr/>
        </p:nvPicPr>
        <p:blipFill>
          <a:blip r:embed="rId4" cstate="print"/>
          <a:srcRect/>
          <a:stretch>
            <a:fillRect/>
          </a:stretch>
        </p:blipFill>
        <p:spPr bwMode="auto">
          <a:xfrm>
            <a:off x="521221" y="755973"/>
            <a:ext cx="7294562" cy="571500"/>
          </a:xfrm>
          <a:prstGeom prst="rect">
            <a:avLst/>
          </a:prstGeom>
          <a:noFill/>
          <a:ln w="9525">
            <a:noFill/>
            <a:miter lim="800000"/>
            <a:headEnd/>
            <a:tailEnd/>
          </a:ln>
        </p:spPr>
      </p:pic>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3668759"/>
        </p:xfrm>
        <a:graphic>
          <a:graphicData uri="http://schemas.openxmlformats.org/drawingml/2006/table">
            <a:tbl>
              <a:tblPr/>
              <a:tblGrid>
                <a:gridCol w="1349373"/>
                <a:gridCol w="1872208"/>
                <a:gridCol w="7765619"/>
              </a:tblGrid>
              <a:tr h="1519919">
                <a:tc rowSpan="2">
                  <a:txBody>
                    <a:bodyPr/>
                    <a:lstStyle/>
                    <a:p>
                      <a:r>
                        <a:rPr lang="zh-CN" altLang="en-US" sz="1500" dirty="0" smtClean="0"/>
                        <a:t>品味精彩语言</a:t>
                      </a:r>
                      <a:endParaRPr lang="zh-CN" altLang="en-US" sz="1500" dirty="0"/>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品味小说中人物的语言</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不同性格的人,在相同的场合,面对相同的对象,说话的语言风格不一样。有的幽默,有的庄重;有的委婉含蓄,有的直来直去;有的简洁,有的啰唆;有的羞羞答答,有的大大方方;有的粗俗,有的文雅。如《林黛玉进贾府》中黛玉的知书达礼、王熙凤的八面玲珑、贾宝玉的率性自然等鲜明个性都是借助极富个性的语言表现出来的。</a:t>
                      </a:r>
                    </a:p>
                  </a:txBody>
                  <a:tcPr marL="45720" marR="45720"/>
                </a:tc>
              </a:tr>
              <a:tr h="19785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品味小说作者的语言</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不同的作者,会有不同的语言特点。</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这个特点有时是指作者的语言风格。平实、朴素,如老舍;冷峻、辛辣,如鲁迅;幽默、含蓄,如林语堂;简洁、晓畅,如路遥;华丽、优美,如张爱玲;等等。</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有时候作者的语言特点是指作者在特定的作品中表现出来的遣词造句等方面的特点,如炼字、句式、修辞手法等。品味小说作者的语言特点具体分为以下几个方面:①用词。②句式选用:长短句、整散句;反问句、感叹句等。③语体色彩:口语、书面语。</a:t>
                      </a:r>
                    </a:p>
                  </a:txBody>
                  <a:tcPr marL="45720" marR="45720"/>
                </a:tc>
              </a:tr>
            </a:tbl>
          </a:graphicData>
        </a:graphic>
      </p:graphicFrame>
      <p:sp>
        <p:nvSpPr>
          <p:cNvPr id="5" name="TextBox 4"/>
          <p:cNvSpPr txBox="1"/>
          <p:nvPr/>
        </p:nvSpPr>
        <p:spPr>
          <a:xfrm>
            <a:off x="10818365" y="827981"/>
            <a:ext cx="646331" cy="369332"/>
          </a:xfrm>
          <a:prstGeom prst="rect">
            <a:avLst/>
          </a:prstGeom>
          <a:noFill/>
        </p:spPr>
        <p:txBody>
          <a:bodyPr wrap="none" rtlCol="0">
            <a:spAutoFit/>
          </a:bodyPr>
          <a:lstStyle/>
          <a:p>
            <a:r>
              <a:rPr lang="zh-CN" altLang="en-US" dirty="0" smtClean="0"/>
              <a:t>续表</a:t>
            </a:r>
            <a:endParaRPr lang="zh-CN" altLang="en-US" dirty="0"/>
          </a:p>
        </p:txBody>
      </p:sp>
    </p:spTree>
    <p:custDataLst>
      <p:custData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2"/>
          <a:ext cx="10987200" cy="3432345"/>
        </p:xfrm>
        <a:graphic>
          <a:graphicData uri="http://schemas.openxmlformats.org/drawingml/2006/table">
            <a:tbl>
              <a:tblPr/>
              <a:tblGrid>
                <a:gridCol w="1061341"/>
                <a:gridCol w="6263459"/>
                <a:gridCol w="3662400"/>
              </a:tblGrid>
              <a:tr h="3432345">
                <a:tc>
                  <a:txBody>
                    <a:bodyPr/>
                    <a:lstStyle/>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答题</a:t>
                      </a:r>
                    </a:p>
                    <a:p>
                      <a:pPr eaLnBrk="0" latinLnBrk="1" hangingPunct="0">
                        <a:lnSpc>
                          <a:spcPct val="150000"/>
                        </a:lnSpc>
                        <a:spcBef>
                          <a:spcPts val="0"/>
                        </a:spcBef>
                      </a:pPr>
                      <a:r>
                        <a:rPr lang="zh-CN" altLang="en-US" sz="15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500" kern="0" spc="23565" dirty="0" smtClean="0">
                          <a:solidFill>
                            <a:srgbClr val="000000"/>
                          </a:solidFill>
                          <a:latin typeface="Times New Roman" pitchFamily="65" charset="-122"/>
                          <a:ea typeface="宋体" pitchFamily="65" charset="-122"/>
                        </a:rPr>
                        <a:t> </a:t>
                      </a:r>
                    </a:p>
                  </a:txBody>
                  <a:tcPr marL="45720" marR="45720"/>
                </a:tc>
                <a:tc hMerge="1">
                  <a:txBody>
                    <a:bodyPr/>
                    <a:lstStyle/>
                    <a:p>
                      <a:pPr eaLnBrk="0" latinLnBrk="1" hangingPunct="0"/>
                      <a:r>
                        <a:t/>
                      </a:r>
                      <a:br/>
                      <a:endParaRPr/>
                    </a:p>
                  </a:txBody>
                  <a:tcPr marL="45720" marR="45720"/>
                </a:tc>
              </a:tr>
            </a:tbl>
          </a:graphicData>
        </a:graphic>
      </p:graphicFrame>
      <p:pic>
        <p:nvPicPr>
          <p:cNvPr id="3" name="图片 3" descr="textimage9.jpeg"/>
          <p:cNvPicPr>
            <a:picLocks noChangeAspect="1"/>
          </p:cNvPicPr>
          <p:nvPr/>
        </p:nvPicPr>
        <p:blipFill>
          <a:blip r:embed="rId4" cstate="print"/>
          <a:stretch>
            <a:fillRect/>
          </a:stretch>
        </p:blipFill>
        <p:spPr>
          <a:xfrm>
            <a:off x="3905597" y="1332037"/>
            <a:ext cx="4095750" cy="3248025"/>
          </a:xfrm>
          <a:prstGeom prst="rect">
            <a:avLst/>
          </a:prstGeom>
        </p:spPr>
      </p:pic>
      <p:sp>
        <p:nvSpPr>
          <p:cNvPr id="4" name="TextBox 3"/>
          <p:cNvSpPr txBox="1"/>
          <p:nvPr/>
        </p:nvSpPr>
        <p:spPr>
          <a:xfrm>
            <a:off x="10818365" y="827981"/>
            <a:ext cx="646331" cy="369332"/>
          </a:xfrm>
          <a:prstGeom prst="rect">
            <a:avLst/>
          </a:prstGeom>
          <a:noFill/>
        </p:spPr>
        <p:txBody>
          <a:bodyPr wrap="none" rtlCol="0">
            <a:spAutoFit/>
          </a:bodyPr>
          <a:lstStyle/>
          <a:p>
            <a:r>
              <a:rPr lang="zh-CN" altLang="en-US" dirty="0" smtClean="0"/>
              <a:t>续表</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2405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刘庆邦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有个姑娘叫守明,十八岁那年就定了亲。定亲的彩礼送来了,是几块做衣服的</a:t>
            </a:r>
            <a:r>
              <a:rPr dirty="0"/>
              <a:t/>
            </a:r>
            <a:br>
              <a:rPr dirty="0"/>
            </a:br>
            <a:r>
              <a:rPr lang="zh-CN" altLang="en-US" sz="2607" kern="0" dirty="0" smtClean="0">
                <a:solidFill>
                  <a:srgbClr val="000000"/>
                </a:solidFill>
                <a:latin typeface="Times New Roman" pitchFamily="65" charset="-122"/>
                <a:ea typeface="宋体" pitchFamily="65" charset="-122"/>
              </a:rPr>
              <a:t>布料。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媒人一走,母亲眼睛弯弯的,说:“给,你婆家给你的东西。”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“谁要他的东西,我不要!”</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“不要好呀,我留着给你妹妹作嫁妆。”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妹妹跟过来,要看看是什么好东西。守明像是捍卫什么似的,坚决不让妹妹</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看,她把包袱放进箱子,啪嗒就锁上了。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家里只有自己时,守明才关了门,把彩礼包儿拿出来。她把那块石榴红的方巾</a:t>
            </a:r>
            <a:r>
              <a:rPr dirty="0"/>
              <a:t/>
            </a:r>
            <a:br>
              <a:rPr dirty="0"/>
            </a:br>
            <a:r>
              <a:rPr lang="zh-CN" altLang="en-US" sz="2607" kern="0" dirty="0" smtClean="0">
                <a:solidFill>
                  <a:srgbClr val="000000"/>
                </a:solidFill>
                <a:latin typeface="Times New Roman" pitchFamily="65" charset="-122"/>
                <a:ea typeface="宋体" pitchFamily="65" charset="-122"/>
              </a:rPr>
              <a:t>顶在头上,对着镜子左照右照。她的脸红通通的,很像刚下花轿的新娘子。想</a:t>
            </a:r>
            <a:r>
              <a:rPr dirty="0"/>
              <a:t/>
            </a:r>
            <a:br>
              <a:rPr dirty="0"/>
            </a:br>
            <a:r>
              <a:rPr lang="zh-CN" altLang="en-US" sz="2607" kern="0" dirty="0" smtClean="0">
                <a:solidFill>
                  <a:srgbClr val="000000"/>
                </a:solidFill>
                <a:latin typeface="Times New Roman" pitchFamily="65" charset="-122"/>
                <a:ea typeface="宋体" pitchFamily="65" charset="-122"/>
              </a:rPr>
              <a:t>到新娘子,不知为何,她叹了一口气,鼻子也酸酸的。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按当地的规矩,守明该给那个人做一双鞋了。她的表情突然变得严肃起来。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她把那个人的鞋样子放在床上,张开指头拃了拃,心中不免吃惊,天哪,那个人</a:t>
            </a:r>
            <a:r>
              <a:rPr dirty="0"/>
              <a:t/>
            </a:r>
            <a:br>
              <a:rPr dirty="0"/>
            </a:br>
            <a:endParaRPr lang="zh-CN" altLang="en-US" dirty="0"/>
          </a:p>
        </p:txBody>
      </p:sp>
    </p:spTree>
    <p:custDataLst>
      <p:custData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人不算大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脚怎么这样大。脚大走四方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不知这个人能不能走四方。她想让他</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走四方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又不想让他走四方。要是他四处乱走</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剩下她一个人在家可怎么办</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她想有了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把鞋做得稍小些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给他一双小鞋穿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让他的脚疼</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走不成四方。想到</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这里,她仿佛已看见那人穿上了她做的新鞋,由于用力提鞋,脸都憋得红了。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“合适吗?”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那个人说合适是合适,就是有点紧。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“穿的次数多了就合适了。”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那个人把新鞋穿了一遭,回来说脚疼。</a:t>
            </a:r>
            <a:endParaRPr lang="zh-CN" altLang="en-US" dirty="0"/>
          </a:p>
        </p:txBody>
      </p:sp>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赵一曼女士遗憾地笑了</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真没有想到</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薪俸会这样少。”</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董警士更加忸怩了。</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赵一曼女士神情端庄地说</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七尺男儿</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为着区区十几块钱</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甘为日本人役使</a:t>
            </a:r>
            <a:r>
              <a:rPr lang="en-US" altLang="zh-CN" sz="2607" kern="0" smtClean="0">
                <a:solidFill>
                  <a:srgbClr val="000000"/>
                </a:solidFill>
                <a:latin typeface="Times New Roman" pitchFamily="65" charset="-122"/>
                <a:ea typeface="宋体" pitchFamily="65" charset="-122"/>
              </a:rPr>
              <a:t>,</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不是太愚蠢了吗</a:t>
            </a:r>
            <a:r>
              <a:rPr lang="en-US" altLang="zh-CN" sz="2607" kern="0" smtClean="0">
                <a:solidFill>
                  <a:srgbClr val="000000"/>
                </a:solidFill>
                <a:latin typeface="Times New Roman" pitchFamily="65" charset="-122"/>
                <a:ea typeface="宋体" pitchFamily="65" charset="-122"/>
              </a:rPr>
              <a:t>?”</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董</a:t>
            </a:r>
            <a:r>
              <a:rPr lang="zh-CN" altLang="en-US" sz="2607" kern="0" dirty="0" smtClean="0">
                <a:solidFill>
                  <a:srgbClr val="000000"/>
                </a:solidFill>
                <a:latin typeface="Times New Roman" pitchFamily="65" charset="-122"/>
                <a:ea typeface="宋体" pitchFamily="65" charset="-122"/>
              </a:rPr>
              <a:t>警士无法再正视这位成熟女性的眼睛了,只是哆哆嗦嗦给自己点了</a:t>
            </a:r>
            <a:r>
              <a:rPr lang="zh-CN" altLang="en-US" sz="2607" kern="0" smtClean="0">
                <a:solidFill>
                  <a:srgbClr val="000000"/>
                </a:solidFill>
                <a:latin typeface="Times New Roman" pitchFamily="65" charset="-122"/>
                <a:ea typeface="宋体" pitchFamily="65" charset="-122"/>
              </a:rPr>
              <a:t>一颗烟</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此后,赵一曼女士经常与董警士聊抗联的战斗和生活,聊小兴安岭的风光,飞</a:t>
            </a:r>
            <a:r>
              <a:t/>
            </a:r>
            <a:br/>
            <a:r>
              <a:rPr lang="zh-CN" altLang="en-US" sz="2607" kern="0" dirty="0" smtClean="0">
                <a:solidFill>
                  <a:srgbClr val="000000"/>
                </a:solidFill>
                <a:latin typeface="Times New Roman" pitchFamily="65" charset="-122"/>
                <a:ea typeface="宋体" pitchFamily="65" charset="-122"/>
              </a:rPr>
              <a:t>鸟走兽。她用通俗的、有吸引力的小说体记述日军侵略东北的罪行,写在包</a:t>
            </a:r>
            <a:r>
              <a:t/>
            </a:r>
            <a:br/>
            <a:r>
              <a:rPr lang="zh-CN" altLang="en-US" sz="2607" kern="0" dirty="0" smtClean="0">
                <a:solidFill>
                  <a:srgbClr val="000000"/>
                </a:solidFill>
                <a:latin typeface="Times New Roman" pitchFamily="65" charset="-122"/>
                <a:ea typeface="宋体" pitchFamily="65" charset="-122"/>
              </a:rPr>
              <a:t>药的纸上。董警士对这些纸片很有兴趣,以为这是赵一曼女士记述的一些资</a:t>
            </a:r>
            <a:r>
              <a:rPr/>
              <a:t/>
            </a:r>
            <a:br>
              <a:rPr/>
            </a:br>
            <a:endParaRPr lang="zh-CN" altLang="en-US"/>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“你疼我也疼。”</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那个人问她哪里疼。</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“我心疼。”</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那个人就笑了,说:“那我给你揉揉吧!”</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她赶紧把胸口抱住了。她抱的动作大了些,把自己从幻想中抱了出来。摸摸</a:t>
            </a:r>
            <a:r>
              <a:rPr dirty="0"/>
              <a:t/>
            </a:r>
            <a:br>
              <a:rPr dirty="0"/>
            </a:br>
            <a:r>
              <a:rPr lang="zh-CN" altLang="en-US" sz="2607" kern="0" dirty="0" smtClean="0">
                <a:solidFill>
                  <a:srgbClr val="000000"/>
                </a:solidFill>
                <a:latin typeface="Times New Roman" pitchFamily="65" charset="-122"/>
                <a:ea typeface="宋体" pitchFamily="65" charset="-122"/>
              </a:rPr>
              <a:t>脸,脸还火辣辣的。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瞎想归瞎想,在动剪子剪袼褙时,她还是照原样儿一丝不差地剪下来了。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第一次看见那个人是在社员大会上,那个人在黑压压的会场中念一篇稿子。</a:t>
            </a:r>
            <a:r>
              <a:rPr dirty="0"/>
              <a:t/>
            </a:r>
            <a:br>
              <a:rPr dirty="0"/>
            </a:br>
            <a:endParaRPr lang="zh-CN" altLang="en-US" dirty="0"/>
          </a:p>
        </p:txBody>
      </p:sp>
    </p:spTree>
    <p:custDataLst>
      <p:custData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她不记得稿子里说的是什么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旁边的人打听那个人是哪庄的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叫什么名字</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却记住了。她当时想</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这个男孩子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年纪不大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胆子可够大的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敢在这么多人面</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前念那么长一大篇话。她这个年龄正是心里乱想的年龄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想着想着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就把自己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和那个人联系到一块儿去了。不知道那个人有没有对象</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要是没对象的话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知喜欢什么样的</a:t>
            </a:r>
            <a:r>
              <a:rPr lang="en-US" altLang="zh-CN" sz="2607" kern="0" dirty="0" smtClean="0">
                <a:solidFill>
                  <a:srgbClr val="000000"/>
                </a:solidFill>
                <a:latin typeface="黑体"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有一天,家里来了个媒人,守明正要表示心烦。</a:t>
            </a:r>
            <a:r>
              <a:rPr lang="zh-CN" altLang="en-US" sz="2607" u="sng" kern="0" dirty="0" smtClean="0">
                <a:solidFill>
                  <a:srgbClr val="000000"/>
                </a:solidFill>
                <a:latin typeface="Times New Roman" pitchFamily="65" charset="-122"/>
                <a:ea typeface="宋体" pitchFamily="65" charset="-122"/>
              </a:rPr>
              <a:t>一听介绍的不是别人,正是让</a:t>
            </a:r>
            <a:r>
              <a:rPr dirty="0"/>
              <a:t/>
            </a:r>
            <a:br>
              <a:rPr dirty="0"/>
            </a:br>
            <a:r>
              <a:rPr lang="zh-CN" altLang="en-US" sz="2607" u="sng" kern="0" dirty="0" smtClean="0">
                <a:solidFill>
                  <a:srgbClr val="000000"/>
                </a:solidFill>
                <a:latin typeface="Times New Roman" pitchFamily="65" charset="-122"/>
                <a:ea typeface="宋体" pitchFamily="65" charset="-122"/>
              </a:rPr>
              <a:t>她做梦的那个人,一时浑身冰凉,小脸发白,泪珠子一串一串往下掉。母亲以</a:t>
            </a:r>
            <a:r>
              <a:rPr dirty="0"/>
              <a:t/>
            </a:r>
            <a:br>
              <a:rPr dirty="0"/>
            </a:br>
            <a:r>
              <a:rPr lang="zh-CN" altLang="en-US" sz="2607" u="sng" kern="0" dirty="0" smtClean="0">
                <a:solidFill>
                  <a:srgbClr val="000000"/>
                </a:solidFill>
                <a:latin typeface="Times New Roman" pitchFamily="65" charset="-122"/>
                <a:ea typeface="宋体" pitchFamily="65" charset="-122"/>
              </a:rPr>
              <a:t>为她对这门亲事不乐意,守明说:“妈,我是舍不得离开您!”</a:t>
            </a:r>
            <a:endParaRPr lang="zh-CN" altLang="en-US" dirty="0"/>
          </a:p>
        </p:txBody>
      </p:sp>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23015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媒人递来消息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说那个人要外出当工人。守明一听有些犯愣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这真应了那句脚</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大走四方的话。此一去不知何时才能回还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她一定得送给那个人一点东西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那个人念着她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记住她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她没有别的可送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只有这一双鞋。</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那个人外出的日期定下来了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托媒人传话</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向她约会</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她正好亲手把鞋交给那</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个人。</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约会的地点是村边那座高桥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时间是吃过晚饭之后。母亲要送她到桥头去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守明把一切都想好了,那个人若说正好,她就让他穿这双鞋上路——人是你</a:t>
            </a:r>
            <a:r>
              <a:rPr dirty="0"/>
              <a:t/>
            </a:r>
            <a:br>
              <a:rPr dirty="0"/>
            </a:br>
            <a:endParaRPr lang="zh-CN" altLang="en-US" dirty="0"/>
          </a:p>
        </p:txBody>
      </p:sp>
    </p:spTree>
    <p:custDataLst>
      <p:custData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鞋就是你的</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还脱下来干什么</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临出门</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她又改了主意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觉得只让那个人把鞋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穿上试试新就行了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还得让他脱下来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等他回来完婚那一天才能穿。</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守明的设想未能实现。她把鞋递给那个人时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让那个人穿上试试。那个人只</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笑了笑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说声谢谢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就把鞋竖着插进上衣口袋里去了。直到那个人说再见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鞋</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也没试一下。那个人说再见时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猛地向守明伸出了手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意思要把手握一握。</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这是守明没有料到的。他们虽然见过几次面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但从来没有碰过手。她犹豫了</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一会儿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还是低着头把手交出去了。那个人的手温热有力</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握得她的手忽地出</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了一层汗,接着她身上也出汗了。那个人大概怕她害臊,就把她的手松开了。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守明下了桥往回走时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见夹道的高庄稼中间拦着一个黑人影</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她大吃一惊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正</a:t>
            </a:r>
            <a:endParaRPr lang="zh-CN" altLang="en-US" dirty="0"/>
          </a:p>
        </p:txBody>
      </p:sp>
    </p:spTree>
    <p:custDataLst>
      <p:custData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083123"/>
          </a:xfrm>
          <a:prstGeom prst="rect">
            <a:avLst/>
          </a:prstGeom>
          <a:noFill/>
        </p:spPr>
        <p:txBody>
          <a:bodyPr wrap="square" lIns="0" tIns="0" rIns="0" bIns="0" rtlCol="0">
            <a:spAutoFit/>
          </a:bodyPr>
          <a:lstStyle/>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要折回身去追那个人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扑进那个人怀里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让她的那个人救她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人影说话了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原来</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是她母亲。</a:t>
            </a:r>
            <a:endParaRPr lang="zh-CN" altLang="en-US" sz="2800" dirty="0" smtClean="0"/>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怎么会是母亲呢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在回家的路上</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守明一直没跟母亲说话。</a:t>
            </a:r>
            <a:endParaRPr lang="zh-CN" altLang="en-US" sz="2800" dirty="0" smtClean="0"/>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后记</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ts val="4000"/>
              </a:lnSpc>
            </a:pPr>
            <a:r>
              <a:rPr lang="zh-CN" altLang="en-US" sz="2607" kern="0" dirty="0" smtClean="0">
                <a:solidFill>
                  <a:srgbClr val="000000"/>
                </a:solidFill>
                <a:latin typeface="Times New Roman" pitchFamily="65" charset="-122"/>
                <a:ea typeface="宋体" pitchFamily="65" charset="-122"/>
              </a:rPr>
              <a:t>我在农村老家时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人家给我介绍了一个对象。那个姑娘很精心地给我做了一</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双鞋。参加工作后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我把那双鞋带进了城里</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先是舍不得穿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后来想穿也穿不</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出去了。第一次回家探亲</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我把那双鞋退给了那位姑娘。那姑娘接过鞋后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眼</a:t>
            </a:r>
            <a:endParaRPr lang="zh-CN" altLang="en-US" sz="2800" dirty="0" smtClean="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里一直泪汪汪的。后来我想到,我一定伤害了那位农村姑娘的心,我辜负了</a:t>
            </a:r>
            <a:r>
              <a:rPr dirty="0"/>
              <a:t/>
            </a:r>
            <a:br>
              <a:rPr dirty="0"/>
            </a:br>
            <a:r>
              <a:rPr lang="zh-CN" altLang="en-US" sz="2607" kern="0" dirty="0" smtClean="0">
                <a:solidFill>
                  <a:srgbClr val="000000"/>
                </a:solidFill>
                <a:latin typeface="Times New Roman" pitchFamily="65" charset="-122"/>
                <a:ea typeface="宋体" pitchFamily="65" charset="-122"/>
              </a:rPr>
              <a:t>她,一辈子都对不起她。</a:t>
            </a:r>
            <a:endParaRPr lang="zh-CN" altLang="en-US" dirty="0"/>
          </a:p>
          <a:p>
            <a:pPr marL="0" indent="0" eaLnBrk="0" latinLnBrk="1" hangingPunct="0">
              <a:lnSpc>
                <a:spcPts val="4000"/>
              </a:lnSpc>
              <a:spcBef>
                <a:spcPts val="0"/>
              </a:spcBef>
              <a:buNone/>
            </a:pPr>
            <a:r>
              <a:rPr lang="zh-CN" altLang="en-US" sz="2607" kern="0" dirty="0" smtClean="0">
                <a:solidFill>
                  <a:srgbClr val="000000"/>
                </a:solidFill>
                <a:latin typeface="Times New Roman" pitchFamily="65" charset="-122"/>
                <a:ea typeface="宋体" pitchFamily="65" charset="-122"/>
              </a:rPr>
              <a:t>(有删改)</a:t>
            </a:r>
            <a:endParaRPr lang="zh-CN" altLang="en-US" dirty="0"/>
          </a:p>
        </p:txBody>
      </p:sp>
    </p:spTree>
    <p:custDataLst>
      <p:custData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12.(分析叙述视角)小说以“鞋”为中心叙事写人,这样处理有什么好处?请</a:t>
            </a:r>
            <a:r>
              <a:rPr dirty="0"/>
              <a:t/>
            </a:r>
            <a:br>
              <a:rPr dirty="0"/>
            </a:br>
            <a:r>
              <a:rPr lang="zh-CN" altLang="en-US" sz="2607" kern="0" dirty="0" smtClean="0">
                <a:solidFill>
                  <a:srgbClr val="000000"/>
                </a:solidFill>
                <a:latin typeface="Times New Roman" pitchFamily="65" charset="-122"/>
                <a:ea typeface="宋体" pitchFamily="65" charset="-122"/>
              </a:rPr>
              <a:t>简要分析。</a:t>
            </a:r>
            <a:endParaRPr lang="zh-CN" altLang="en-US" dirty="0"/>
          </a:p>
        </p:txBody>
      </p:sp>
      <p:sp>
        <p:nvSpPr>
          <p:cNvPr id="3" name="TextBox 2"/>
          <p:cNvSpPr txBox="1"/>
          <p:nvPr/>
        </p:nvSpPr>
        <p:spPr>
          <a:xfrm>
            <a:off x="535509" y="234014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13.(分析叙述视角)小说正文部分以第三人称行文,后记部分则以“我”的身</a:t>
            </a:r>
            <a:r>
              <a:rPr dirty="0"/>
              <a:t/>
            </a:r>
            <a:br>
              <a:rPr dirty="0"/>
            </a:br>
            <a:r>
              <a:rPr lang="zh-CN" altLang="en-US" sz="2607" kern="0" dirty="0" smtClean="0">
                <a:solidFill>
                  <a:srgbClr val="000000"/>
                </a:solidFill>
                <a:latin typeface="Times New Roman" pitchFamily="65" charset="-122"/>
                <a:ea typeface="宋体" pitchFamily="65" charset="-122"/>
              </a:rPr>
              <a:t>份进行表述,请结合全文简要分析其好处。</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14.(分析叙述方式)小说插叙了守明第一次看见那个人时的情景,有什么作</a:t>
            </a:r>
            <a:r>
              <a:rPr dirty="0"/>
              <a:t/>
            </a:r>
            <a:br>
              <a:rPr dirty="0"/>
            </a:br>
            <a:r>
              <a:rPr lang="zh-CN" altLang="en-US" sz="2607" kern="0" dirty="0" smtClean="0">
                <a:solidFill>
                  <a:srgbClr val="000000"/>
                </a:solidFill>
                <a:latin typeface="Times New Roman" pitchFamily="65" charset="-122"/>
                <a:ea typeface="宋体" pitchFamily="65" charset="-122"/>
              </a:rPr>
              <a:t>用?请结合全文简要分析。</a:t>
            </a:r>
            <a:endParaRPr lang="zh-CN" altLang="en-US" dirty="0"/>
          </a:p>
        </p:txBody>
      </p:sp>
      <p:sp>
        <p:nvSpPr>
          <p:cNvPr id="3" name="TextBox 2"/>
          <p:cNvSpPr txBox="1"/>
          <p:nvPr/>
        </p:nvSpPr>
        <p:spPr>
          <a:xfrm>
            <a:off x="535509" y="2196133"/>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15.(品味精彩语言)赏析文中画横线的句子。</a:t>
            </a:r>
            <a:endParaRPr lang="zh-CN" altLang="en-US" dirty="0"/>
          </a:p>
        </p:txBody>
      </p:sp>
      <p:sp>
        <p:nvSpPr>
          <p:cNvPr id="3" name="TextBox 2"/>
          <p:cNvSpPr txBox="1"/>
          <p:nvPr/>
        </p:nvSpPr>
        <p:spPr>
          <a:xfrm>
            <a:off x="535509" y="1620069"/>
            <a:ext cx="11340000" cy="2954655"/>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400"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a:p>
            <a:pPr eaLnBrk="0" latinLnBrk="1" hangingPunct="0">
              <a:lnSpc>
                <a:spcPct val="150000"/>
              </a:lnSpc>
            </a:pPr>
            <a:r>
              <a:rPr lang="zh-CN" altLang="en-US" sz="2400" u="sng" kern="0" dirty="0" smtClean="0">
                <a:solidFill>
                  <a:srgbClr val="000000"/>
                </a:solidFill>
                <a:latin typeface="Times New Roman" pitchFamily="65" charset="-122"/>
                <a:ea typeface="宋体" pitchFamily="65" charset="-122"/>
              </a:rPr>
              <a:t>                                                                                                                                                </a:t>
            </a:r>
            <a:endParaRPr lang="zh-CN" altLang="en-US" sz="2400" dirty="0" smtClean="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①做鞋是当时当地的规矩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这样的故事既有生活气息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又有时代特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点</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以鞋为线索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可以使故事情节更集中、紧凑</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鞋是情感的寄托物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有助</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于主人公内在情感与深层心理的发掘与表现。</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“鞋”是全文的线索,小说围绕“鞋”一步步展开情节。结构上,使全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文情节更集中、更紧凑;内容上,不仅使文章富有生活气息,而且更易挖掘两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个主人公的心理。</a:t>
            </a:r>
            <a:endParaRPr lang="zh-CN" altLang="en-US" dirty="0">
              <a:solidFill>
                <a:srgbClr val="FF0000"/>
              </a:solidFill>
            </a:endParaRPr>
          </a:p>
        </p:txBody>
      </p:sp>
    </p:spTree>
    <p:custDataLst>
      <p:custData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料</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并不知道是专门写给他看的。看了这些记述</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董警士非常向往“山区生</a:t>
            </a:r>
            <a:r>
              <a:rPr lang="zh-CN" altLang="en-US" sz="2800" smtClean="0"/>
              <a:t/>
            </a:r>
            <a:br>
              <a:rPr lang="zh-CN" altLang="en-US" sz="2800" smtClean="0"/>
            </a:br>
            <a:r>
              <a:rPr lang="zh-CN" altLang="en-US" sz="2607" kern="0" smtClean="0">
                <a:solidFill>
                  <a:srgbClr val="000000"/>
                </a:solidFill>
                <a:latin typeface="Times New Roman" pitchFamily="65" charset="-122"/>
                <a:ea typeface="宋体" pitchFamily="65" charset="-122"/>
              </a:rPr>
              <a:t>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愿意救赵一曼女士出去</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和她一道上山。</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赵一曼女士对董警士的争取</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共用了</a:t>
            </a:r>
            <a:r>
              <a:rPr lang="en-US" altLang="zh-CN" sz="2607" kern="0" smtClean="0">
                <a:solidFill>
                  <a:srgbClr val="000000"/>
                </a:solidFill>
                <a:latin typeface="Times New Roman" pitchFamily="65" charset="-122"/>
                <a:ea typeface="宋体" pitchFamily="65" charset="-122"/>
              </a:rPr>
              <a:t>20</a:t>
            </a:r>
            <a:r>
              <a:rPr lang="zh-CN" altLang="en-US" sz="2607" kern="0" smtClean="0">
                <a:solidFill>
                  <a:srgbClr val="000000"/>
                </a:solidFill>
                <a:latin typeface="Times New Roman" pitchFamily="65" charset="-122"/>
                <a:ea typeface="宋体" pitchFamily="65" charset="-122"/>
              </a:rPr>
              <a:t>天时间。</a:t>
            </a:r>
            <a:endParaRPr lang="zh-CN" altLang="en-US" sz="2800" smtClean="0"/>
          </a:p>
          <a:p>
            <a:pPr eaLnBrk="0" latinLnBrk="1" hangingPunct="0">
              <a:lnSpc>
                <a:spcPct val="150000"/>
              </a:lnSpc>
            </a:pPr>
            <a:r>
              <a:rPr lang="zh-CN" altLang="en-US" sz="2607" kern="0" smtClean="0">
                <a:solidFill>
                  <a:srgbClr val="000000"/>
                </a:solidFill>
                <a:latin typeface="Times New Roman" pitchFamily="65" charset="-122"/>
                <a:ea typeface="宋体" pitchFamily="65" charset="-122"/>
              </a:rPr>
              <a:t>对女护士韩勇义</a:t>
            </a:r>
            <a:r>
              <a:rPr lang="en-US" altLang="zh-CN" sz="2607" kern="0" smtClean="0">
                <a:solidFill>
                  <a:srgbClr val="000000"/>
                </a:solidFill>
                <a:latin typeface="Times New Roman" pitchFamily="65" charset="-122"/>
                <a:ea typeface="宋体" pitchFamily="65" charset="-122"/>
              </a:rPr>
              <a:t>,</a:t>
            </a:r>
            <a:r>
              <a:rPr lang="zh-CN" altLang="en-US" sz="2607" kern="0" smtClean="0">
                <a:solidFill>
                  <a:srgbClr val="000000"/>
                </a:solidFill>
                <a:latin typeface="Times New Roman" pitchFamily="65" charset="-122"/>
                <a:ea typeface="宋体" pitchFamily="65" charset="-122"/>
              </a:rPr>
              <a:t>赵一曼女士采取的则是“女人对女人”的攻心术。</a:t>
            </a:r>
            <a:endParaRPr lang="zh-CN" altLang="en-US" sz="2800" smtClean="0"/>
          </a:p>
          <a:p>
            <a:pPr marL="0" indent="0" eaLnBrk="0" latinLnBrk="1" hangingPunct="0">
              <a:lnSpc>
                <a:spcPct val="150000"/>
              </a:lnSpc>
              <a:spcBef>
                <a:spcPts val="0"/>
              </a:spcBef>
              <a:buNone/>
            </a:pPr>
            <a:r>
              <a:rPr lang="zh-CN" altLang="en-US" sz="2607" kern="0" smtClean="0">
                <a:solidFill>
                  <a:srgbClr val="000000"/>
                </a:solidFill>
                <a:latin typeface="Times New Roman" pitchFamily="65" charset="-122"/>
                <a:ea typeface="宋体" pitchFamily="65" charset="-122"/>
              </a:rPr>
              <a:t>半</a:t>
            </a:r>
            <a:r>
              <a:rPr lang="zh-CN" altLang="en-US" sz="2607" kern="0" dirty="0" smtClean="0">
                <a:solidFill>
                  <a:srgbClr val="000000"/>
                </a:solidFill>
                <a:latin typeface="Times New Roman" pitchFamily="65" charset="-122"/>
                <a:ea typeface="宋体" pitchFamily="65" charset="-122"/>
              </a:rPr>
              <a:t>年多的相处,使韩勇义对赵一曼女士十分信赖。她讲述了自己幼年丧母、</a:t>
            </a:r>
            <a:r>
              <a:t/>
            </a:r>
            <a:br/>
            <a:r>
              <a:rPr lang="zh-CN" altLang="en-US" sz="2607" kern="0" dirty="0" smtClean="0">
                <a:solidFill>
                  <a:srgbClr val="000000"/>
                </a:solidFill>
                <a:latin typeface="Times New Roman" pitchFamily="65" charset="-122"/>
                <a:ea typeface="宋体" pitchFamily="65" charset="-122"/>
              </a:rPr>
              <a:t>恋爱不幸、工作受欺负等等。赵一曼女士向她讲述自己和其他女战士在抗</a:t>
            </a:r>
            <a:r>
              <a:t/>
            </a:r>
            <a:br/>
            <a:r>
              <a:rPr lang="zh-CN" altLang="en-US" sz="2607" kern="0" dirty="0" smtClean="0">
                <a:solidFill>
                  <a:srgbClr val="000000"/>
                </a:solidFill>
                <a:latin typeface="Times New Roman" pitchFamily="65" charset="-122"/>
                <a:ea typeface="宋体" pitchFamily="65" charset="-122"/>
              </a:rPr>
              <a:t>日队伍中的生活,有趣的、欢乐的生活。语调是深情的、甜蜜的。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韩护士真诚地问:“如果中国实现了共产主义,我应当是什么样的地位呢?”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赵一曼女士说:“你到了山区,一切都能明白</a:t>
            </a:r>
            <a:r>
              <a:rPr lang="zh-CN" altLang="en-US" sz="2607" kern="0" smtClean="0">
                <a:solidFill>
                  <a:srgbClr val="000000"/>
                </a:solidFill>
                <a:latin typeface="Times New Roman" pitchFamily="65" charset="-122"/>
                <a:ea typeface="宋体" pitchFamily="65" charset="-122"/>
              </a:rPr>
              <a:t>了。”</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212820"/>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①第三人称叙述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不受时空限制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叙写自由灵活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有利于对守明进行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全方位的刻画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使人物形象鲜明生动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主题表达有力。②第一人称叙述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亲切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自然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给人以真实生动之感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表明“我”的愧疚及守明的善良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进一步打动读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者。③综合运用第三人称和第一人称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使得文章内容更加充实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人物形象鲜明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丰满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情节跌宕起伏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进一步深化了主题。</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本文正文使用第三人称,着力刻画守明;后记使用第一人称,增强了真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实性。两相结合,深化了主题。</a:t>
            </a:r>
            <a:endParaRPr lang="zh-CN" altLang="en-US" dirty="0">
              <a:solidFill>
                <a:srgbClr val="FF0000"/>
              </a:solidFill>
            </a:endParaRPr>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①插叙守明第一次看见那个人时的情景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对守明定亲做必要的补充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说明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使内容更加充实。②这一插叙给人“有情人终成眷属”的感觉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但后记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中表明双方以分手告终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使情节波澜起伏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故事更加完整。③这一插叙交代了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守明初见对方时的心理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既为后文提亲情节埋下伏笔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又为守明做鞋做铺垫</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使得“鞋”中所含感情更加深厚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使得人物形象更加丰满。</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题干已点明是“插叙”,作答时结合插叙的一般作用和文本内容进行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分析即可。插叙对主要情节或中心事件做了必要的铺垫照应和补充说明,使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情节更加完整,结构更加严密,内容更加充实。守明做鞋的起因即可追溯至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此。</a:t>
            </a:r>
            <a:endParaRPr lang="zh-CN" altLang="en-US" dirty="0">
              <a:solidFill>
                <a:srgbClr val="FF0000"/>
              </a:solidFill>
            </a:endParaRPr>
          </a:p>
        </p:txBody>
      </p:sp>
    </p:spTree>
    <p:custDataLst>
      <p:custData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15.</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①此处主要运用了神态描写和语言描写来表现守明的内心世界。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②守明的种种表现源自对美好爱情的无限憧憬即将成为现实的激动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生怕母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亲误解而错失亲事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急忙委婉地说明实情。③生动形象地表现了守明的娇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羞、可爱及其对爱情的向往。</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本题考查赏析语句的能力。要重点分析守明的神态与语言,体会其细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腻的内在情感。</a:t>
            </a:r>
            <a:endParaRPr lang="zh-CN" altLang="en-US" dirty="0">
              <a:solidFill>
                <a:srgbClr val="FF0000"/>
              </a:solidFill>
            </a:endParaRPr>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srcRect/>
          <a:stretch>
            <a:fillRect/>
          </a:stretch>
        </p:blipFill>
        <p:spPr bwMode="auto">
          <a:xfrm>
            <a:off x="521221" y="611957"/>
            <a:ext cx="7361238" cy="64770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1286699"/>
          <a:ext cx="10987200" cy="5486400"/>
        </p:xfrm>
        <a:graphic>
          <a:graphicData uri="http://schemas.openxmlformats.org/drawingml/2006/table">
            <a:tbl>
              <a:tblPr/>
              <a:tblGrid>
                <a:gridCol w="269253"/>
                <a:gridCol w="720080"/>
                <a:gridCol w="9997867"/>
              </a:tblGrid>
              <a:tr h="155725">
                <a:tc gridSpan="2">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类型</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解题策略</a:t>
                      </a:r>
                    </a:p>
                  </a:txBody>
                  <a:tcPr marL="45720" marR="45720"/>
                </a:tc>
              </a:tr>
              <a:tr h="424372">
                <a:tc gridSpan="2">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探究人物</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①通过描写手段分析人物的语言、动作和心理等。</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②联系人物活动的社会历史背景和文中的自然环境分析。</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③通过抑扬、虚实、对比、衬托等塑造人物的传统手法分析。</a:t>
                      </a:r>
                    </a:p>
                  </a:txBody>
                  <a:tcPr marL="45720" marR="45720"/>
                </a:tc>
              </a:tr>
              <a:tr h="290049">
                <a:tc rowSpan="2">
                  <a:txBody>
                    <a:bodyPr/>
                    <a:lstStyle/>
                    <a:p>
                      <a:pPr eaLnBrk="0" latinLnBrk="1" hangingPunct="0">
                        <a:lnSpc>
                          <a:spcPct val="150000"/>
                        </a:lnSpc>
                        <a:spcBef>
                          <a:spcPts val="0"/>
                        </a:spcBef>
                      </a:pPr>
                      <a:r>
                        <a:rPr lang="zh-CN" altLang="en-US" sz="1350" kern="1200" baseline="0" dirty="0" smtClean="0">
                          <a:solidFill>
                            <a:schemeClr val="tx1"/>
                          </a:solidFill>
                          <a:latin typeface="+mn-lt"/>
                          <a:ea typeface="+mn-ea"/>
                          <a:cs typeface="+mn-cs"/>
                        </a:rPr>
                        <a:t>探</a:t>
                      </a:r>
                      <a:endParaRPr lang="en-US" altLang="zh-CN" sz="135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350" kern="1200" baseline="0" dirty="0" smtClean="0">
                          <a:solidFill>
                            <a:schemeClr val="tx1"/>
                          </a:solidFill>
                          <a:latin typeface="+mn-lt"/>
                          <a:ea typeface="+mn-ea"/>
                          <a:cs typeface="+mn-cs"/>
                        </a:rPr>
                        <a:t>究</a:t>
                      </a:r>
                      <a:endParaRPr lang="en-US" altLang="zh-CN" sz="135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350" kern="1200" baseline="0" dirty="0" smtClean="0">
                          <a:solidFill>
                            <a:schemeClr val="tx1"/>
                          </a:solidFill>
                          <a:latin typeface="+mn-lt"/>
                          <a:ea typeface="+mn-ea"/>
                          <a:cs typeface="+mn-cs"/>
                        </a:rPr>
                        <a:t>情</a:t>
                      </a:r>
                      <a:endParaRPr lang="en-US" altLang="zh-CN" sz="1350" kern="1200" baseline="0" dirty="0" smtClean="0">
                        <a:solidFill>
                          <a:schemeClr val="tx1"/>
                        </a:solidFill>
                        <a:latin typeface="+mn-lt"/>
                        <a:ea typeface="+mn-ea"/>
                        <a:cs typeface="+mn-cs"/>
                      </a:endParaRPr>
                    </a:p>
                    <a:p>
                      <a:pPr eaLnBrk="0" latinLnBrk="1" hangingPunct="0">
                        <a:lnSpc>
                          <a:spcPct val="150000"/>
                        </a:lnSpc>
                        <a:spcBef>
                          <a:spcPts val="0"/>
                        </a:spcBef>
                      </a:pPr>
                      <a:r>
                        <a:rPr lang="zh-CN" altLang="en-US" sz="1350" kern="1200" baseline="0" dirty="0" smtClean="0">
                          <a:solidFill>
                            <a:schemeClr val="tx1"/>
                          </a:solidFill>
                          <a:latin typeface="+mn-lt"/>
                          <a:ea typeface="+mn-ea"/>
                          <a:cs typeface="+mn-cs"/>
                        </a:rPr>
                        <a:t>节</a:t>
                      </a:r>
                      <a:endParaRPr lang="zh-CN" altLang="en-US" sz="1350" kern="0" spc="-67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350" kern="1200" baseline="0" dirty="0" smtClean="0">
                          <a:solidFill>
                            <a:schemeClr val="tx1"/>
                          </a:solidFill>
                          <a:latin typeface="+mn-lt"/>
                          <a:ea typeface="+mn-ea"/>
                          <a:cs typeface="+mn-cs"/>
                        </a:rPr>
                        <a:t>结尾</a:t>
                      </a:r>
                      <a:endParaRPr lang="zh-CN" altLang="en-US" sz="1350" kern="0" spc="210" dirty="0" smtClean="0">
                        <a:solidFill>
                          <a:srgbClr val="000000"/>
                        </a:solidFill>
                        <a:latin typeface="Times New Roman" pitchFamily="65" charset="-122"/>
                        <a:ea typeface="宋体" pitchFamily="65" charset="-122"/>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小说的结尾是否合理:从前面的情节(包括标题)是否有伏笔暗示、结尾对主题的拓展与深化、情节突转造成的艺术效果、结尾对人物形象的丰富、结尾提供给读者的想象空间等角度进行分析。</a:t>
                      </a:r>
                    </a:p>
                  </a:txBody>
                  <a:tcPr marL="45720" marR="45720"/>
                </a:tc>
              </a:tr>
              <a:tr h="42437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探究结</a:t>
                      </a:r>
                      <a:endParaRPr lang="en-US" altLang="zh-CN" sz="135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构安排</a:t>
                      </a:r>
                      <a:endParaRPr lang="en-US" altLang="zh-CN" sz="135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的目的</a:t>
                      </a: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小说中某处文字是否多余:这可以从文字上下是否串联合理、情节完整与情节不完整的不同艺术效果、人物形象显得复杂还是单纯、主题是直接揭示好还是委婉表达好、对典型环境营造的效果等不同角度进行分析。</a:t>
                      </a:r>
                    </a:p>
                    <a:p>
                      <a:pPr eaLnBrk="0" latinLnBrk="1" hangingPunct="0">
                        <a:lnSpc>
                          <a:spcPct val="150000"/>
                        </a:lnSpc>
                        <a:spcBef>
                          <a:spcPts val="0"/>
                        </a:spcBef>
                      </a:pPr>
                      <a:r>
                        <a:rPr lang="zh-CN" altLang="en-US" sz="1350" kern="0" spc="-100" baseline="0" dirty="0" smtClean="0">
                          <a:solidFill>
                            <a:srgbClr val="000000"/>
                          </a:solidFill>
                          <a:latin typeface="Times New Roman" pitchFamily="65" charset="-122"/>
                          <a:ea typeface="宋体" pitchFamily="65" charset="-122"/>
                        </a:rPr>
                        <a:t>小说中某段(句)文字(主要是插叙、倒叙、反复出现)的作用:可以从对上文的解释、为下文做铺垫、设置悬念、激发兴趣等角度分析。</a:t>
                      </a:r>
                    </a:p>
                  </a:txBody>
                  <a:tcPr marL="45720" marR="45720"/>
                </a:tc>
              </a:tr>
              <a:tr h="290049">
                <a:tc gridSpan="2">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探究环</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境描写</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①环境描写的特点。如散文化小说的情调等。</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②环境描写的必要性。可从环境描写的象征性、线索作用、对人物的表现作用、对主题的揭示作用等角度进行分析。</a:t>
                      </a:r>
                    </a:p>
                  </a:txBody>
                  <a:tcPr marL="45720" marR="45720"/>
                </a:tc>
              </a:tr>
              <a:tr h="693019">
                <a:tc gridSpan="2">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探究标题</a:t>
                      </a:r>
                    </a:p>
                  </a:txBody>
                  <a:tcPr marL="45720" marR="45720"/>
                </a:tc>
                <a:tc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小说标题的含义:①表面意义与真实意义。②指代意义与比喻意义。③一语双关,双层含义。</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小说标题的用意:①点明时间、地点,创设故事背景,渲染环境氛围。②概括故事情节,揭示小说主旨。③结构线索,组织全文;寄托情感,深化主题。④铺开情节,呼应细节;对比讽刺,强化效果。</a:t>
                      </a:r>
                    </a:p>
                    <a:p>
                      <a:pPr eaLnBrk="0" latinLnBrk="1" hangingPunct="0">
                        <a:lnSpc>
                          <a:spcPct val="150000"/>
                        </a:lnSpc>
                        <a:spcBef>
                          <a:spcPts val="0"/>
                        </a:spcBef>
                      </a:pPr>
                      <a:r>
                        <a:rPr lang="zh-CN" altLang="en-US" sz="1350" kern="0" dirty="0" smtClean="0">
                          <a:solidFill>
                            <a:srgbClr val="000000"/>
                          </a:solidFill>
                          <a:latin typeface="Times New Roman" pitchFamily="65" charset="-122"/>
                          <a:ea typeface="宋体" pitchFamily="65" charset="-122"/>
                        </a:rPr>
                        <a:t>标题是否可以替换:①这个题目的优点(是否有助于突出</a:t>
                      </a:r>
                      <a:r>
                        <a:rPr lang="zh-CN" altLang="en-US" sz="1350" kern="0" dirty="0" smtClean="0">
                          <a:solidFill>
                            <a:srgbClr val="000000"/>
                          </a:solidFill>
                          <a:latin typeface="黑体" pitchFamily="65" charset="-122"/>
                          <a:ea typeface="宋体" pitchFamily="65" charset="-122"/>
                        </a:rPr>
                        <a:t>……</a:t>
                      </a:r>
                      <a:r>
                        <a:rPr lang="zh-CN" altLang="en-US" sz="1350" kern="0" dirty="0" smtClean="0">
                          <a:solidFill>
                            <a:srgbClr val="000000"/>
                          </a:solidFill>
                          <a:latin typeface="Times New Roman" pitchFamily="65" charset="-122"/>
                          <a:ea typeface="宋体" pitchFamily="65" charset="-122"/>
                        </a:rPr>
                        <a:t>的形象、主题,是不是文章的线索,能否起到或制造悬念或讽刺或双关的作用)。②替代的题目有</a:t>
                      </a:r>
                      <a:r>
                        <a:rPr lang="zh-CN" altLang="en-US" sz="1350" kern="0" dirty="0" smtClean="0">
                          <a:solidFill>
                            <a:srgbClr val="000000"/>
                          </a:solidFill>
                          <a:latin typeface="黑体" pitchFamily="65" charset="-122"/>
                          <a:ea typeface="宋体" pitchFamily="65" charset="-122"/>
                        </a:rPr>
                        <a:t>……</a:t>
                      </a:r>
                      <a:r>
                        <a:rPr lang="zh-CN" altLang="en-US" sz="1350" kern="0" dirty="0" smtClean="0">
                          <a:solidFill>
                            <a:srgbClr val="000000"/>
                          </a:solidFill>
                          <a:latin typeface="Times New Roman" pitchFamily="65" charset="-122"/>
                          <a:ea typeface="宋体" pitchFamily="65" charset="-122"/>
                        </a:rPr>
                        <a:t>的缺点。</a:t>
                      </a:r>
                    </a:p>
                  </a:txBody>
                  <a:tcPr marL="45720" marR="45720"/>
                </a:tc>
              </a:tr>
            </a:tbl>
          </a:graphicData>
        </a:graphic>
      </p:graphicFrame>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102920"/>
        </p:xfrm>
        <a:graphic>
          <a:graphicData uri="http://schemas.openxmlformats.org/drawingml/2006/table">
            <a:tbl>
              <a:tblPr/>
              <a:tblGrid>
                <a:gridCol w="2746800"/>
                <a:gridCol w="71120"/>
                <a:gridCol w="1483781"/>
                <a:gridCol w="6685499"/>
              </a:tblGrid>
              <a:tr h="831960">
                <a:tc rowSpan="5"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探究思想</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主题</a:t>
                      </a:r>
                    </a:p>
                  </a:txBody>
                  <a:tcPr marL="45720" marR="45720"/>
                </a:tc>
                <a:tc rowSpan="5" h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启示类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从小说相对应的人物如学生、父母、老师等,小说反映的社会问题如环境保护、传统文化保护、道德的沦丧等不同角度切入。</a:t>
                      </a:r>
                    </a:p>
                  </a:txBody>
                  <a:tcPr marL="45720" marR="45720"/>
                </a:tc>
              </a:tr>
              <a:tr h="602640">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人物体现</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的思想类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从人物的言行举止、精神境界等角度进行分析。</a:t>
                      </a:r>
                    </a:p>
                  </a:txBody>
                  <a:tcPr marL="45720" marR="45720"/>
                </a:tc>
              </a:tr>
              <a:tr h="602640">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小说主旨类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从不同人物的表现、不同层面(现实、历史、哲理)的深化等角度进行分析。</a:t>
                      </a:r>
                    </a:p>
                  </a:txBody>
                  <a:tcPr marL="45720" marR="45720"/>
                </a:tc>
              </a:tr>
              <a:tr h="602640">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主旨辨别类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从文本对某个主题的呈现、现实生活对某个主题的呼吁等角度来分析。</a:t>
                      </a:r>
                    </a:p>
                  </a:txBody>
                  <a:tcPr marL="45720" marR="45720"/>
                </a:tc>
              </a:tr>
              <a:tr h="602640">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谈谈看法类</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从文字本身的内涵、与现实的关联、与自我的关联等角度分析。</a:t>
                      </a:r>
                    </a:p>
                  </a:txBody>
                  <a:tcPr marL="45720" marR="45720"/>
                </a:tc>
              </a:tr>
              <a:tr h="602640">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答题模式</a:t>
                      </a:r>
                    </a:p>
                  </a:txBody>
                  <a:tcPr marL="45720" marR="45720"/>
                </a:tc>
                <a:tc hMerge="1">
                  <a:txBody>
                    <a:bodyPr/>
                    <a:lstStyle/>
                    <a:p>
                      <a:pPr eaLnBrk="0" latinLnBrk="1" hangingPunct="0"/>
                      <a:r>
                        <a:t/>
                      </a:r>
                      <a:br/>
                      <a:endParaRP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观点(我认为</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/我赞成</a:t>
                      </a:r>
                      <a:r>
                        <a:rPr lang="zh-CN" altLang="en-US" sz="1400" kern="0" dirty="0" smtClean="0">
                          <a:solidFill>
                            <a:srgbClr val="000000"/>
                          </a:solidFill>
                          <a:latin typeface="黑体" pitchFamily="65" charset="-122"/>
                          <a:ea typeface="宋体" pitchFamily="65" charset="-122"/>
                        </a:rPr>
                        <a:t>……</a:t>
                      </a:r>
                      <a:r>
                        <a:rPr lang="zh-CN" altLang="en-US" sz="1400" kern="0" dirty="0" smtClean="0">
                          <a:solidFill>
                            <a:srgbClr val="000000"/>
                          </a:solidFill>
                          <a:latin typeface="Times New Roman" pitchFamily="65" charset="-122"/>
                          <a:ea typeface="宋体" pitchFamily="65" charset="-122"/>
                        </a:rPr>
                        <a:t>)+原因(阐述理由,可从情节、人物、环境、主题等角度展开)+总结(可</a:t>
                      </a:r>
                      <a:r>
                        <a:rPr sz="1400" dirty="0"/>
                        <a:t/>
                      </a:r>
                      <a:br>
                        <a:rPr sz="1400" dirty="0"/>
                      </a:br>
                      <a:r>
                        <a:rPr lang="zh-CN" altLang="en-US" sz="1400" kern="0" dirty="0" smtClean="0">
                          <a:solidFill>
                            <a:srgbClr val="000000"/>
                          </a:solidFill>
                          <a:latin typeface="Times New Roman" pitchFamily="65" charset="-122"/>
                          <a:ea typeface="宋体" pitchFamily="65" charset="-122"/>
                        </a:rPr>
                        <a:t>视具体情况进行取舍)。</a:t>
                      </a:r>
                    </a:p>
                  </a:txBody>
                  <a:tcPr marL="45720" marR="45720"/>
                </a:tc>
                <a:tc h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061"/>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阅读下面的文字,完成题目。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古渡头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叶 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太阳渐渐地隐没到树林中去了,晚霞散射着一片凌乱的光辉,映到茫无际涯的</a:t>
            </a:r>
            <a:r>
              <a:rPr dirty="0"/>
              <a:t/>
            </a:r>
            <a:br>
              <a:rPr dirty="0"/>
            </a:br>
            <a:r>
              <a:rPr lang="zh-CN" altLang="en-US" sz="2607" kern="0" dirty="0" smtClean="0">
                <a:solidFill>
                  <a:srgbClr val="000000"/>
                </a:solidFill>
                <a:latin typeface="Times New Roman" pitchFamily="65" charset="-122"/>
                <a:ea typeface="宋体" pitchFamily="65" charset="-122"/>
              </a:rPr>
              <a:t>淡绿的湖上,现出各种各样的色彩来。微风波动着皱纹似的浪头,轻轻地吻着</a:t>
            </a:r>
            <a:r>
              <a:rPr dirty="0"/>
              <a:t/>
            </a:r>
            <a:br>
              <a:rPr dirty="0"/>
            </a:br>
            <a:r>
              <a:rPr lang="zh-CN" altLang="en-US" sz="2607" kern="0" dirty="0" smtClean="0">
                <a:solidFill>
                  <a:srgbClr val="000000"/>
                </a:solidFill>
                <a:latin typeface="Times New Roman" pitchFamily="65" charset="-122"/>
                <a:ea typeface="宋体" pitchFamily="65" charset="-122"/>
              </a:rPr>
              <a:t>沙岸。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破烂不堪的老渡船,横在枯杨的下面。渡夫戴着一顶尖头的斗笠,弯着腰,在</a:t>
            </a:r>
            <a:r>
              <a:rPr dirty="0"/>
              <a:t/>
            </a:r>
            <a:br>
              <a:rPr dirty="0"/>
            </a:br>
            <a:r>
              <a:rPr lang="zh-CN" altLang="en-US" sz="2607" kern="0" dirty="0" smtClean="0">
                <a:solidFill>
                  <a:srgbClr val="000000"/>
                </a:solidFill>
                <a:latin typeface="Times New Roman" pitchFamily="65" charset="-122"/>
                <a:ea typeface="宋体" pitchFamily="65" charset="-122"/>
              </a:rPr>
              <a:t>那里洗刷一叶断片的船篷。</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449213" y="899989"/>
            <a:ext cx="2514600" cy="609600"/>
          </a:xfrm>
          <a:prstGeom prst="rect">
            <a:avLst/>
          </a:prstGeom>
          <a:noFill/>
          <a:ln w="9525">
            <a:noFill/>
            <a:miter lim="800000"/>
            <a:headEnd/>
            <a:tailEnd/>
          </a:ln>
        </p:spPr>
      </p:pic>
    </p:spTree>
    <p:custDataLst>
      <p:custData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我轻轻地踏到他的船上,他抬起头来,带血色的昏花的眼睛,望着我大声说道:</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“过湖吗,小伙子?”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“唔,”我放下包袱,“是的。”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“那么,要等到明天啰。”他又弯腰做事去了。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“为什么呢?”我茫然地,“我多给你些钱不能吗?”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“钱?你有多少钱呢?”他的声音来得更加响亮了,教训似的。他重新站起来,</a:t>
            </a:r>
            <a:r>
              <a:rPr dirty="0"/>
              <a:t/>
            </a:r>
            <a:br>
              <a:rPr dirty="0"/>
            </a:br>
            <a:r>
              <a:rPr lang="zh-CN" altLang="en-US" sz="2607" kern="0" dirty="0" smtClean="0">
                <a:solidFill>
                  <a:srgbClr val="000000"/>
                </a:solidFill>
                <a:latin typeface="Times New Roman" pitchFamily="65" charset="-122"/>
                <a:ea typeface="宋体" pitchFamily="65" charset="-122"/>
              </a:rPr>
              <a:t>抛掉破篷子,把斗笠脱在手中,立时现出了白雪般的头发,“年纪轻轻,开口就</a:t>
            </a:r>
            <a:r>
              <a:rPr dirty="0"/>
              <a:t/>
            </a:r>
            <a:br>
              <a:rPr dirty="0"/>
            </a:br>
            <a:r>
              <a:rPr lang="zh-CN" altLang="en-US" sz="2607" kern="0" dirty="0" smtClean="0">
                <a:solidFill>
                  <a:srgbClr val="000000"/>
                </a:solidFill>
                <a:latin typeface="Times New Roman" pitchFamily="65" charset="-122"/>
                <a:ea typeface="宋体" pitchFamily="65" charset="-122"/>
              </a:rPr>
              <a:t>是‘钱’,有钱就命都不要了吗?”</a:t>
            </a:r>
            <a:endParaRPr lang="zh-CN" altLang="en-US" dirty="0"/>
          </a:p>
        </p:txBody>
      </p:sp>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我不由得暗自吃了一惊。</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他从舱里拿出一根烟管,饱饱地吸足了一口,接着说:“看你的样子也不是一</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个老出门的。哪里来的呀?”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“从军队里回来。”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“军队里?</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”他又停了一停,“是当兵的吧,为什么又跑开来呢?”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“我是请长假的。我妈病了。”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“唔!</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两个人都沉默了一会儿,他把烟管在船头上磕了两磕,接着又燃第二口。</a:t>
            </a:r>
            <a:endParaRPr lang="zh-CN" altLang="en-US" dirty="0"/>
          </a:p>
        </p:txBody>
      </p:sp>
    </p:spTree>
    <p:custDataLst>
      <p:custData r:id="rId1"/>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夜色苍茫地侵袭着我们的周围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浪头荡出了微微的合拍的呼啸。我的心里偷</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偷地发急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不知道这老头子到底要玩什么花头。于是</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我说</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“既然不开船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老人家</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就让我回到岸上去找店家吧</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“店家,”老头子用鼻子哼着,“年轻人到底不知事。回到岸上去还不同过湖</a:t>
            </a:r>
            <a:r>
              <a:rPr dirty="0"/>
              <a:t/>
            </a:r>
            <a:br>
              <a:rPr dirty="0"/>
            </a:br>
            <a:r>
              <a:rPr lang="zh-CN" altLang="en-US" sz="2607" kern="0" dirty="0" smtClean="0">
                <a:solidFill>
                  <a:srgbClr val="000000"/>
                </a:solidFill>
                <a:latin typeface="Times New Roman" pitchFamily="65" charset="-122"/>
                <a:ea typeface="宋体" pitchFamily="65" charset="-122"/>
              </a:rPr>
              <a:t>一样的危险吗?到连头镇去还要退回七里路。唉!年轻人</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就在我这船中</a:t>
            </a:r>
            <a:r>
              <a:rPr dirty="0"/>
              <a:t/>
            </a:r>
            <a:br>
              <a:rPr dirty="0"/>
            </a:br>
            <a:r>
              <a:rPr lang="zh-CN" altLang="en-US" sz="2607" kern="0" dirty="0" smtClean="0">
                <a:solidFill>
                  <a:srgbClr val="000000"/>
                </a:solidFill>
                <a:latin typeface="Times New Roman" pitchFamily="65" charset="-122"/>
                <a:ea typeface="宋体" pitchFamily="65" charset="-122"/>
              </a:rPr>
              <a:t>过一宵吧。”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他擦着一根火柴把我引到船艘后头,给了我一个两尺多宽的地方。好在天气</a:t>
            </a:r>
            <a:r>
              <a:rPr dirty="0"/>
              <a:t/>
            </a:r>
            <a:br>
              <a:rPr dirty="0"/>
            </a:br>
            <a:r>
              <a:rPr lang="zh-CN" altLang="en-US" sz="2607" kern="0" dirty="0" smtClean="0">
                <a:solidFill>
                  <a:srgbClr val="000000"/>
                </a:solidFill>
                <a:latin typeface="Times New Roman" pitchFamily="65" charset="-122"/>
                <a:ea typeface="宋体" pitchFamily="65" charset="-122"/>
              </a:rPr>
              <a:t>和暖,还不至于十分受冻。</a:t>
            </a:r>
            <a:endParaRPr lang="zh-CN" altLang="en-US" dirty="0"/>
          </a:p>
        </p:txBody>
      </p:sp>
    </p:spTree>
    <p:custDataLst>
      <p:custData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1"/>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当他再擦火柴吸上了第三口烟的时候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他的声音已经和缓多了。我躺着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一面</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细细地听着孤雁唳过寂静的长空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一面又留心他和我谈的一些江湖上的情形</a:t>
            </a:r>
            <a:r>
              <a:rPr lang="en-US" altLang="zh-CN" sz="2607" kern="0" dirty="0" smtClean="0">
                <a:solidFill>
                  <a:srgbClr val="000000"/>
                </a:solidFill>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和出门人的秘诀。</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a:t>
            </a:r>
            <a:r>
              <a:rPr lang="en-US" altLang="zh-CN"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就算你有钱吧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小伙子</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你也不应当说出来的。这湖上有多少歹人啊</a:t>
            </a:r>
            <a:r>
              <a:rPr lang="en-US" altLang="zh-CN" sz="2607" kern="0" dirty="0" smtClean="0">
                <a:solidFill>
                  <a:srgbClr val="000000"/>
                </a:solidFill>
                <a:latin typeface="Times New Roman" pitchFamily="65" charset="-122"/>
                <a:ea typeface="宋体" pitchFamily="65" charset="-122"/>
              </a:rPr>
              <a:t>!</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我欢喜你这样的孝顺孩子。是的,你的妈妈一定比我还欢喜你,要是在病</a:t>
            </a:r>
            <a:r>
              <a:rPr dirty="0"/>
              <a:t/>
            </a:r>
            <a:br>
              <a:rPr dirty="0"/>
            </a:br>
            <a:r>
              <a:rPr lang="zh-CN" altLang="en-US" sz="2607" kern="0" dirty="0" smtClean="0">
                <a:solidFill>
                  <a:srgbClr val="000000"/>
                </a:solidFill>
                <a:latin typeface="Times New Roman" pitchFamily="65" charset="-122"/>
                <a:ea typeface="宋体" pitchFamily="65" charset="-122"/>
              </a:rPr>
              <a:t>中看见你这样远跑回去。只是,我呢?</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我,我有一个桂儿。你知道吗?我的</a:t>
            </a:r>
            <a:r>
              <a:rPr dirty="0"/>
              <a:t/>
            </a:r>
            <a:br>
              <a:rPr dirty="0"/>
            </a:br>
            <a:r>
              <a:rPr lang="zh-CN" altLang="en-US" sz="2607" kern="0" dirty="0" smtClean="0">
                <a:solidFill>
                  <a:srgbClr val="000000"/>
                </a:solidFill>
                <a:latin typeface="Times New Roman" pitchFamily="65" charset="-122"/>
                <a:ea typeface="宋体" pitchFamily="65" charset="-122"/>
              </a:rPr>
              <a:t>桂儿,他比你大得多呀!你怕不认识他吧?外乡人</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那个时候,我们爷儿俩同</a:t>
            </a:r>
            <a:r>
              <a:rPr dirty="0"/>
              <a:t/>
            </a:r>
            <a:br>
              <a:rPr dirty="0"/>
            </a:br>
            <a:r>
              <a:rPr lang="zh-CN" altLang="en-US" sz="2607" kern="0" dirty="0" smtClean="0">
                <a:solidFill>
                  <a:srgbClr val="000000"/>
                </a:solidFill>
                <a:latin typeface="Times New Roman" pitchFamily="65" charset="-122"/>
                <a:ea typeface="宋体" pitchFamily="65" charset="-122"/>
              </a:rPr>
              <a:t>驾着这条船。我给他收了个媳妇</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9D386CE-B571-4B67-946B-10D00F8C6802}">
  <ds:schemaRefs/>
</ds:datastoreItem>
</file>

<file path=customXml/itemProps10.xml><?xml version="1.0" encoding="utf-8"?>
<ds:datastoreItem xmlns:ds="http://schemas.openxmlformats.org/officeDocument/2006/customXml" ds:itemID="{2A4F785D-D62C-4162-A677-4BABB9CB9072}">
  <ds:schemaRefs/>
</ds:datastoreItem>
</file>

<file path=customXml/itemProps100.xml><?xml version="1.0" encoding="utf-8"?>
<ds:datastoreItem xmlns:ds="http://schemas.openxmlformats.org/officeDocument/2006/customXml" ds:itemID="{04570CE9-EB41-483E-AF0B-4B2637F13293}">
  <ds:schemaRefs/>
</ds:datastoreItem>
</file>

<file path=customXml/itemProps101.xml><?xml version="1.0" encoding="utf-8"?>
<ds:datastoreItem xmlns:ds="http://schemas.openxmlformats.org/officeDocument/2006/customXml" ds:itemID="{A2057F45-734E-499B-85BF-B1EAD9FFB507}">
  <ds:schemaRefs/>
</ds:datastoreItem>
</file>

<file path=customXml/itemProps102.xml><?xml version="1.0" encoding="utf-8"?>
<ds:datastoreItem xmlns:ds="http://schemas.openxmlformats.org/officeDocument/2006/customXml" ds:itemID="{58F23C86-C96A-47B7-9092-D14BFDC4F1A5}">
  <ds:schemaRefs/>
</ds:datastoreItem>
</file>

<file path=customXml/itemProps103.xml><?xml version="1.0" encoding="utf-8"?>
<ds:datastoreItem xmlns:ds="http://schemas.openxmlformats.org/officeDocument/2006/customXml" ds:itemID="{47BDBA67-594E-4B33-BC38-DE9E84DD5964}">
  <ds:schemaRefs/>
</ds:datastoreItem>
</file>

<file path=customXml/itemProps104.xml><?xml version="1.0" encoding="utf-8"?>
<ds:datastoreItem xmlns:ds="http://schemas.openxmlformats.org/officeDocument/2006/customXml" ds:itemID="{4ED72EB7-B94F-4182-9E56-DCDC066D544D}">
  <ds:schemaRefs/>
</ds:datastoreItem>
</file>

<file path=customXml/itemProps105.xml><?xml version="1.0" encoding="utf-8"?>
<ds:datastoreItem xmlns:ds="http://schemas.openxmlformats.org/officeDocument/2006/customXml" ds:itemID="{EFFD303B-7E4F-4548-8893-AAA8E523BA65}">
  <ds:schemaRefs/>
</ds:datastoreItem>
</file>

<file path=customXml/itemProps106.xml><?xml version="1.0" encoding="utf-8"?>
<ds:datastoreItem xmlns:ds="http://schemas.openxmlformats.org/officeDocument/2006/customXml" ds:itemID="{14A7305A-3DDA-45A7-9935-92415F38B616}">
  <ds:schemaRefs/>
</ds:datastoreItem>
</file>

<file path=customXml/itemProps107.xml><?xml version="1.0" encoding="utf-8"?>
<ds:datastoreItem xmlns:ds="http://schemas.openxmlformats.org/officeDocument/2006/customXml" ds:itemID="{1F892C7B-B708-4F4B-9EBD-13D986BCBC98}">
  <ds:schemaRefs/>
</ds:datastoreItem>
</file>

<file path=customXml/itemProps108.xml><?xml version="1.0" encoding="utf-8"?>
<ds:datastoreItem xmlns:ds="http://schemas.openxmlformats.org/officeDocument/2006/customXml" ds:itemID="{8B68D211-737F-489A-B2A1-315C0619C5A9}">
  <ds:schemaRefs/>
</ds:datastoreItem>
</file>

<file path=customXml/itemProps109.xml><?xml version="1.0" encoding="utf-8"?>
<ds:datastoreItem xmlns:ds="http://schemas.openxmlformats.org/officeDocument/2006/customXml" ds:itemID="{0552B49E-EDBE-48EC-A7F5-5365429CB51D}">
  <ds:schemaRefs/>
</ds:datastoreItem>
</file>

<file path=customXml/itemProps11.xml><?xml version="1.0" encoding="utf-8"?>
<ds:datastoreItem xmlns:ds="http://schemas.openxmlformats.org/officeDocument/2006/customXml" ds:itemID="{EAEE4837-57DD-4DFA-B3BF-6E309EE49574}">
  <ds:schemaRefs/>
</ds:datastoreItem>
</file>

<file path=customXml/itemProps110.xml><?xml version="1.0" encoding="utf-8"?>
<ds:datastoreItem xmlns:ds="http://schemas.openxmlformats.org/officeDocument/2006/customXml" ds:itemID="{3669F073-E7F8-429A-9BF2-B6D4FBE0EE50}">
  <ds:schemaRefs/>
</ds:datastoreItem>
</file>

<file path=customXml/itemProps111.xml><?xml version="1.0" encoding="utf-8"?>
<ds:datastoreItem xmlns:ds="http://schemas.openxmlformats.org/officeDocument/2006/customXml" ds:itemID="{48274049-8B2E-415F-8C6F-9F1A9D3F4972}">
  <ds:schemaRefs/>
</ds:datastoreItem>
</file>

<file path=customXml/itemProps112.xml><?xml version="1.0" encoding="utf-8"?>
<ds:datastoreItem xmlns:ds="http://schemas.openxmlformats.org/officeDocument/2006/customXml" ds:itemID="{366DF5D4-A750-4C95-9D10-7856C77CF6E0}">
  <ds:schemaRefs/>
</ds:datastoreItem>
</file>

<file path=customXml/itemProps113.xml><?xml version="1.0" encoding="utf-8"?>
<ds:datastoreItem xmlns:ds="http://schemas.openxmlformats.org/officeDocument/2006/customXml" ds:itemID="{E71C0F30-52D8-4643-90EB-6EACC1C1D2E9}">
  <ds:schemaRefs/>
</ds:datastoreItem>
</file>

<file path=customXml/itemProps114.xml><?xml version="1.0" encoding="utf-8"?>
<ds:datastoreItem xmlns:ds="http://schemas.openxmlformats.org/officeDocument/2006/customXml" ds:itemID="{C4AD751E-9544-48DE-BE23-031938275FF3}">
  <ds:schemaRefs/>
</ds:datastoreItem>
</file>

<file path=customXml/itemProps115.xml><?xml version="1.0" encoding="utf-8"?>
<ds:datastoreItem xmlns:ds="http://schemas.openxmlformats.org/officeDocument/2006/customXml" ds:itemID="{E2D066CF-FC66-4535-AD99-967591E80ABA}">
  <ds:schemaRefs/>
</ds:datastoreItem>
</file>

<file path=customXml/itemProps116.xml><?xml version="1.0" encoding="utf-8"?>
<ds:datastoreItem xmlns:ds="http://schemas.openxmlformats.org/officeDocument/2006/customXml" ds:itemID="{FAADBC8E-A9FA-4DBC-B78B-4488FD97C52C}">
  <ds:schemaRefs/>
</ds:datastoreItem>
</file>

<file path=customXml/itemProps117.xml><?xml version="1.0" encoding="utf-8"?>
<ds:datastoreItem xmlns:ds="http://schemas.openxmlformats.org/officeDocument/2006/customXml" ds:itemID="{D977D9E2-D342-4C7E-9525-9D85E79101F3}">
  <ds:schemaRefs/>
</ds:datastoreItem>
</file>

<file path=customXml/itemProps12.xml><?xml version="1.0" encoding="utf-8"?>
<ds:datastoreItem xmlns:ds="http://schemas.openxmlformats.org/officeDocument/2006/customXml" ds:itemID="{0E43AAE2-D18F-4016-9874-299B139FF477}">
  <ds:schemaRefs/>
</ds:datastoreItem>
</file>

<file path=customXml/itemProps13.xml><?xml version="1.0" encoding="utf-8"?>
<ds:datastoreItem xmlns:ds="http://schemas.openxmlformats.org/officeDocument/2006/customXml" ds:itemID="{FB93A4C5-4F49-40BE-A426-04FC858BEC18}">
  <ds:schemaRefs/>
</ds:datastoreItem>
</file>

<file path=customXml/itemProps14.xml><?xml version="1.0" encoding="utf-8"?>
<ds:datastoreItem xmlns:ds="http://schemas.openxmlformats.org/officeDocument/2006/customXml" ds:itemID="{7C47DFFB-A856-4D28-8ABC-3EB7C1C7D5E0}">
  <ds:schemaRefs/>
</ds:datastoreItem>
</file>

<file path=customXml/itemProps15.xml><?xml version="1.0" encoding="utf-8"?>
<ds:datastoreItem xmlns:ds="http://schemas.openxmlformats.org/officeDocument/2006/customXml" ds:itemID="{232EA4D8-B4AD-43BA-85F7-C638FD737EFA}">
  <ds:schemaRefs/>
</ds:datastoreItem>
</file>

<file path=customXml/itemProps16.xml><?xml version="1.0" encoding="utf-8"?>
<ds:datastoreItem xmlns:ds="http://schemas.openxmlformats.org/officeDocument/2006/customXml" ds:itemID="{05338612-68C5-48B1-8BB3-0C2D5ED556BA}">
  <ds:schemaRefs/>
</ds:datastoreItem>
</file>

<file path=customXml/itemProps17.xml><?xml version="1.0" encoding="utf-8"?>
<ds:datastoreItem xmlns:ds="http://schemas.openxmlformats.org/officeDocument/2006/customXml" ds:itemID="{9E9C4A6E-D6D6-48E3-A507-8FA35181B4AF}">
  <ds:schemaRefs/>
</ds:datastoreItem>
</file>

<file path=customXml/itemProps18.xml><?xml version="1.0" encoding="utf-8"?>
<ds:datastoreItem xmlns:ds="http://schemas.openxmlformats.org/officeDocument/2006/customXml" ds:itemID="{F7C45D11-5884-406C-970E-900826CA9DA5}">
  <ds:schemaRefs/>
</ds:datastoreItem>
</file>

<file path=customXml/itemProps19.xml><?xml version="1.0" encoding="utf-8"?>
<ds:datastoreItem xmlns:ds="http://schemas.openxmlformats.org/officeDocument/2006/customXml" ds:itemID="{9258A179-7BA7-49CD-9A0A-D339D2F02779}">
  <ds:schemaRefs/>
</ds:datastoreItem>
</file>

<file path=customXml/itemProps2.xml><?xml version="1.0" encoding="utf-8"?>
<ds:datastoreItem xmlns:ds="http://schemas.openxmlformats.org/officeDocument/2006/customXml" ds:itemID="{03B7C0E8-FF7C-415B-B4A6-ECEFC522ADD1}">
  <ds:schemaRefs/>
</ds:datastoreItem>
</file>

<file path=customXml/itemProps20.xml><?xml version="1.0" encoding="utf-8"?>
<ds:datastoreItem xmlns:ds="http://schemas.openxmlformats.org/officeDocument/2006/customXml" ds:itemID="{2159B321-7D08-400F-B46C-C9F23CD0433E}">
  <ds:schemaRefs/>
</ds:datastoreItem>
</file>

<file path=customXml/itemProps21.xml><?xml version="1.0" encoding="utf-8"?>
<ds:datastoreItem xmlns:ds="http://schemas.openxmlformats.org/officeDocument/2006/customXml" ds:itemID="{53E2B438-A6ED-4E90-9359-4CD2A2E2816F}">
  <ds:schemaRefs/>
</ds:datastoreItem>
</file>

<file path=customXml/itemProps22.xml><?xml version="1.0" encoding="utf-8"?>
<ds:datastoreItem xmlns:ds="http://schemas.openxmlformats.org/officeDocument/2006/customXml" ds:itemID="{6490A7D4-61A7-4D6E-BDA2-1F310EAB14B9}">
  <ds:schemaRefs/>
</ds:datastoreItem>
</file>

<file path=customXml/itemProps23.xml><?xml version="1.0" encoding="utf-8"?>
<ds:datastoreItem xmlns:ds="http://schemas.openxmlformats.org/officeDocument/2006/customXml" ds:itemID="{B2407C96-98E9-49E3-8B19-75CCAAE996E3}">
  <ds:schemaRefs/>
</ds:datastoreItem>
</file>

<file path=customXml/itemProps24.xml><?xml version="1.0" encoding="utf-8"?>
<ds:datastoreItem xmlns:ds="http://schemas.openxmlformats.org/officeDocument/2006/customXml" ds:itemID="{C81D283B-7B7E-40D2-A54C-301199B7065D}">
  <ds:schemaRefs/>
</ds:datastoreItem>
</file>

<file path=customXml/itemProps25.xml><?xml version="1.0" encoding="utf-8"?>
<ds:datastoreItem xmlns:ds="http://schemas.openxmlformats.org/officeDocument/2006/customXml" ds:itemID="{19687FC7-85A2-4204-A206-0B8B8FAF0D39}">
  <ds:schemaRefs/>
</ds:datastoreItem>
</file>

<file path=customXml/itemProps26.xml><?xml version="1.0" encoding="utf-8"?>
<ds:datastoreItem xmlns:ds="http://schemas.openxmlformats.org/officeDocument/2006/customXml" ds:itemID="{75E0A3D3-0F24-4F56-9031-314558D9F852}">
  <ds:schemaRefs/>
</ds:datastoreItem>
</file>

<file path=customXml/itemProps27.xml><?xml version="1.0" encoding="utf-8"?>
<ds:datastoreItem xmlns:ds="http://schemas.openxmlformats.org/officeDocument/2006/customXml" ds:itemID="{A90F0898-BF4A-438C-B0FB-E6AD69F31C57}">
  <ds:schemaRefs/>
</ds:datastoreItem>
</file>

<file path=customXml/itemProps28.xml><?xml version="1.0" encoding="utf-8"?>
<ds:datastoreItem xmlns:ds="http://schemas.openxmlformats.org/officeDocument/2006/customXml" ds:itemID="{57F5D18D-959A-44CF-A461-82C43A32A7C0}">
  <ds:schemaRefs/>
</ds:datastoreItem>
</file>

<file path=customXml/itemProps29.xml><?xml version="1.0" encoding="utf-8"?>
<ds:datastoreItem xmlns:ds="http://schemas.openxmlformats.org/officeDocument/2006/customXml" ds:itemID="{37F4DF27-C4E7-41CF-8C47-A6399EA82B6F}">
  <ds:schemaRefs/>
</ds:datastoreItem>
</file>

<file path=customXml/itemProps3.xml><?xml version="1.0" encoding="utf-8"?>
<ds:datastoreItem xmlns:ds="http://schemas.openxmlformats.org/officeDocument/2006/customXml" ds:itemID="{73538BA9-824C-4CAD-937A-805258F2BB0A}">
  <ds:schemaRefs/>
</ds:datastoreItem>
</file>

<file path=customXml/itemProps30.xml><?xml version="1.0" encoding="utf-8"?>
<ds:datastoreItem xmlns:ds="http://schemas.openxmlformats.org/officeDocument/2006/customXml" ds:itemID="{497BBFFB-F626-4DEC-94FB-5926E0CC8BBB}">
  <ds:schemaRefs/>
</ds:datastoreItem>
</file>

<file path=customXml/itemProps31.xml><?xml version="1.0" encoding="utf-8"?>
<ds:datastoreItem xmlns:ds="http://schemas.openxmlformats.org/officeDocument/2006/customXml" ds:itemID="{3CCDA452-20BD-4438-AC52-845C7B40D501}">
  <ds:schemaRefs/>
</ds:datastoreItem>
</file>

<file path=customXml/itemProps32.xml><?xml version="1.0" encoding="utf-8"?>
<ds:datastoreItem xmlns:ds="http://schemas.openxmlformats.org/officeDocument/2006/customXml" ds:itemID="{1A7131BA-263B-43FD-B0DD-8AFCF3CF3C71}">
  <ds:schemaRefs/>
</ds:datastoreItem>
</file>

<file path=customXml/itemProps33.xml><?xml version="1.0" encoding="utf-8"?>
<ds:datastoreItem xmlns:ds="http://schemas.openxmlformats.org/officeDocument/2006/customXml" ds:itemID="{E8F22373-2C43-4ABE-8570-825D5109B553}">
  <ds:schemaRefs/>
</ds:datastoreItem>
</file>

<file path=customXml/itemProps34.xml><?xml version="1.0" encoding="utf-8"?>
<ds:datastoreItem xmlns:ds="http://schemas.openxmlformats.org/officeDocument/2006/customXml" ds:itemID="{B2CF1A00-87AC-4DC4-B74E-D2EA3F527277}">
  <ds:schemaRefs/>
</ds:datastoreItem>
</file>

<file path=customXml/itemProps35.xml><?xml version="1.0" encoding="utf-8"?>
<ds:datastoreItem xmlns:ds="http://schemas.openxmlformats.org/officeDocument/2006/customXml" ds:itemID="{EA57375F-4146-4D51-9476-E4364B2EA627}">
  <ds:schemaRefs/>
</ds:datastoreItem>
</file>

<file path=customXml/itemProps36.xml><?xml version="1.0" encoding="utf-8"?>
<ds:datastoreItem xmlns:ds="http://schemas.openxmlformats.org/officeDocument/2006/customXml" ds:itemID="{8BDDCA34-DA12-4479-8F3B-EADAB567FFCC}">
  <ds:schemaRefs/>
</ds:datastoreItem>
</file>

<file path=customXml/itemProps37.xml><?xml version="1.0" encoding="utf-8"?>
<ds:datastoreItem xmlns:ds="http://schemas.openxmlformats.org/officeDocument/2006/customXml" ds:itemID="{C847F60F-0791-455E-9CFF-0D542A308A55}">
  <ds:schemaRefs/>
</ds:datastoreItem>
</file>

<file path=customXml/itemProps38.xml><?xml version="1.0" encoding="utf-8"?>
<ds:datastoreItem xmlns:ds="http://schemas.openxmlformats.org/officeDocument/2006/customXml" ds:itemID="{7FA05C53-01B4-406F-8C9E-B6EA6E55C09E}">
  <ds:schemaRefs/>
</ds:datastoreItem>
</file>

<file path=customXml/itemProps39.xml><?xml version="1.0" encoding="utf-8"?>
<ds:datastoreItem xmlns:ds="http://schemas.openxmlformats.org/officeDocument/2006/customXml" ds:itemID="{D40BC707-2835-4DF3-8344-6E343AB5DE39}">
  <ds:schemaRefs/>
</ds:datastoreItem>
</file>

<file path=customXml/itemProps4.xml><?xml version="1.0" encoding="utf-8"?>
<ds:datastoreItem xmlns:ds="http://schemas.openxmlformats.org/officeDocument/2006/customXml" ds:itemID="{313811A9-DC2E-4306-9437-83B05D5D7A5C}">
  <ds:schemaRefs/>
</ds:datastoreItem>
</file>

<file path=customXml/itemProps40.xml><?xml version="1.0" encoding="utf-8"?>
<ds:datastoreItem xmlns:ds="http://schemas.openxmlformats.org/officeDocument/2006/customXml" ds:itemID="{81A44892-D5EC-4003-B229-E7CCDA10412F}">
  <ds:schemaRefs/>
</ds:datastoreItem>
</file>

<file path=customXml/itemProps41.xml><?xml version="1.0" encoding="utf-8"?>
<ds:datastoreItem xmlns:ds="http://schemas.openxmlformats.org/officeDocument/2006/customXml" ds:itemID="{606066AE-05C9-46D6-9873-ADB20F185BF3}">
  <ds:schemaRefs/>
</ds:datastoreItem>
</file>

<file path=customXml/itemProps42.xml><?xml version="1.0" encoding="utf-8"?>
<ds:datastoreItem xmlns:ds="http://schemas.openxmlformats.org/officeDocument/2006/customXml" ds:itemID="{516425C7-7914-45AF-B51C-30AE5E72273F}">
  <ds:schemaRefs/>
</ds:datastoreItem>
</file>

<file path=customXml/itemProps43.xml><?xml version="1.0" encoding="utf-8"?>
<ds:datastoreItem xmlns:ds="http://schemas.openxmlformats.org/officeDocument/2006/customXml" ds:itemID="{B9B4EBA6-34C4-4CD3-860E-95E1644EE9C7}">
  <ds:schemaRefs/>
</ds:datastoreItem>
</file>

<file path=customXml/itemProps44.xml><?xml version="1.0" encoding="utf-8"?>
<ds:datastoreItem xmlns:ds="http://schemas.openxmlformats.org/officeDocument/2006/customXml" ds:itemID="{0985FEAA-47B1-420C-8A7B-11459F60326D}">
  <ds:schemaRefs/>
</ds:datastoreItem>
</file>

<file path=customXml/itemProps45.xml><?xml version="1.0" encoding="utf-8"?>
<ds:datastoreItem xmlns:ds="http://schemas.openxmlformats.org/officeDocument/2006/customXml" ds:itemID="{991ECA2A-52F7-46C3-97EA-EA9E3D130B8E}">
  <ds:schemaRefs/>
</ds:datastoreItem>
</file>

<file path=customXml/itemProps46.xml><?xml version="1.0" encoding="utf-8"?>
<ds:datastoreItem xmlns:ds="http://schemas.openxmlformats.org/officeDocument/2006/customXml" ds:itemID="{804B856E-6389-4D6F-8A0F-337492C50DDD}">
  <ds:schemaRefs/>
</ds:datastoreItem>
</file>

<file path=customXml/itemProps47.xml><?xml version="1.0" encoding="utf-8"?>
<ds:datastoreItem xmlns:ds="http://schemas.openxmlformats.org/officeDocument/2006/customXml" ds:itemID="{96722170-9317-48F8-94FD-61BD3E2F05D6}">
  <ds:schemaRefs/>
</ds:datastoreItem>
</file>

<file path=customXml/itemProps48.xml><?xml version="1.0" encoding="utf-8"?>
<ds:datastoreItem xmlns:ds="http://schemas.openxmlformats.org/officeDocument/2006/customXml" ds:itemID="{0BFD46D4-3015-4922-A404-67DDBB9D380F}">
  <ds:schemaRefs/>
</ds:datastoreItem>
</file>

<file path=customXml/itemProps49.xml><?xml version="1.0" encoding="utf-8"?>
<ds:datastoreItem xmlns:ds="http://schemas.openxmlformats.org/officeDocument/2006/customXml" ds:itemID="{049FA0AF-C023-4B2A-8DDC-64C86865003A}">
  <ds:schemaRefs/>
</ds:datastoreItem>
</file>

<file path=customXml/itemProps5.xml><?xml version="1.0" encoding="utf-8"?>
<ds:datastoreItem xmlns:ds="http://schemas.openxmlformats.org/officeDocument/2006/customXml" ds:itemID="{08AA4C22-A9A6-42A3-AF4D-4B0BA3AC33E0}">
  <ds:schemaRefs/>
</ds:datastoreItem>
</file>

<file path=customXml/itemProps50.xml><?xml version="1.0" encoding="utf-8"?>
<ds:datastoreItem xmlns:ds="http://schemas.openxmlformats.org/officeDocument/2006/customXml" ds:itemID="{B53B85D3-55F5-4DF5-A150-4FCFED6658FA}">
  <ds:schemaRefs/>
</ds:datastoreItem>
</file>

<file path=customXml/itemProps51.xml><?xml version="1.0" encoding="utf-8"?>
<ds:datastoreItem xmlns:ds="http://schemas.openxmlformats.org/officeDocument/2006/customXml" ds:itemID="{B329E3E9-C64B-44E1-A22B-DF945A4EC0F8}">
  <ds:schemaRefs/>
</ds:datastoreItem>
</file>

<file path=customXml/itemProps52.xml><?xml version="1.0" encoding="utf-8"?>
<ds:datastoreItem xmlns:ds="http://schemas.openxmlformats.org/officeDocument/2006/customXml" ds:itemID="{9F424EDB-0D5D-4957-A52C-99767BAD61C1}">
  <ds:schemaRefs/>
</ds:datastoreItem>
</file>

<file path=customXml/itemProps53.xml><?xml version="1.0" encoding="utf-8"?>
<ds:datastoreItem xmlns:ds="http://schemas.openxmlformats.org/officeDocument/2006/customXml" ds:itemID="{39887241-2D2B-4FE7-8414-79369A4BB8F5}">
  <ds:schemaRefs/>
</ds:datastoreItem>
</file>

<file path=customXml/itemProps54.xml><?xml version="1.0" encoding="utf-8"?>
<ds:datastoreItem xmlns:ds="http://schemas.openxmlformats.org/officeDocument/2006/customXml" ds:itemID="{DC73C1ED-6D58-4E46-A12F-BAA9B57D3D45}">
  <ds:schemaRefs/>
</ds:datastoreItem>
</file>

<file path=customXml/itemProps55.xml><?xml version="1.0" encoding="utf-8"?>
<ds:datastoreItem xmlns:ds="http://schemas.openxmlformats.org/officeDocument/2006/customXml" ds:itemID="{73501B07-C46E-4557-9DF5-46F7389DA94C}">
  <ds:schemaRefs/>
</ds:datastoreItem>
</file>

<file path=customXml/itemProps56.xml><?xml version="1.0" encoding="utf-8"?>
<ds:datastoreItem xmlns:ds="http://schemas.openxmlformats.org/officeDocument/2006/customXml" ds:itemID="{F425574E-9F0C-4B99-962A-8ACC116ECCF5}">
  <ds:schemaRefs/>
</ds:datastoreItem>
</file>

<file path=customXml/itemProps57.xml><?xml version="1.0" encoding="utf-8"?>
<ds:datastoreItem xmlns:ds="http://schemas.openxmlformats.org/officeDocument/2006/customXml" ds:itemID="{A4623607-8B13-48AA-894F-24E1AABAE473}">
  <ds:schemaRefs/>
</ds:datastoreItem>
</file>

<file path=customXml/itemProps58.xml><?xml version="1.0" encoding="utf-8"?>
<ds:datastoreItem xmlns:ds="http://schemas.openxmlformats.org/officeDocument/2006/customXml" ds:itemID="{D44CF745-E86E-42D7-8D47-6E20E8E59D82}">
  <ds:schemaRefs/>
</ds:datastoreItem>
</file>

<file path=customXml/itemProps59.xml><?xml version="1.0" encoding="utf-8"?>
<ds:datastoreItem xmlns:ds="http://schemas.openxmlformats.org/officeDocument/2006/customXml" ds:itemID="{B6E8259C-F37A-4FAF-A3BF-054CCB5CB32B}">
  <ds:schemaRefs/>
</ds:datastoreItem>
</file>

<file path=customXml/itemProps6.xml><?xml version="1.0" encoding="utf-8"?>
<ds:datastoreItem xmlns:ds="http://schemas.openxmlformats.org/officeDocument/2006/customXml" ds:itemID="{58DCBC28-D960-4371-B262-6DFFA53EEA1E}">
  <ds:schemaRefs/>
</ds:datastoreItem>
</file>

<file path=customXml/itemProps60.xml><?xml version="1.0" encoding="utf-8"?>
<ds:datastoreItem xmlns:ds="http://schemas.openxmlformats.org/officeDocument/2006/customXml" ds:itemID="{67F2ED6B-1A83-437E-B42D-DEBF48D567A8}">
  <ds:schemaRefs/>
</ds:datastoreItem>
</file>

<file path=customXml/itemProps61.xml><?xml version="1.0" encoding="utf-8"?>
<ds:datastoreItem xmlns:ds="http://schemas.openxmlformats.org/officeDocument/2006/customXml" ds:itemID="{0D9B4C34-EBE1-43F5-B9AD-7E006EF1FE44}">
  <ds:schemaRefs/>
</ds:datastoreItem>
</file>

<file path=customXml/itemProps62.xml><?xml version="1.0" encoding="utf-8"?>
<ds:datastoreItem xmlns:ds="http://schemas.openxmlformats.org/officeDocument/2006/customXml" ds:itemID="{BDB5ECE5-EECB-4606-8C06-F16E55A81524}">
  <ds:schemaRefs/>
</ds:datastoreItem>
</file>

<file path=customXml/itemProps63.xml><?xml version="1.0" encoding="utf-8"?>
<ds:datastoreItem xmlns:ds="http://schemas.openxmlformats.org/officeDocument/2006/customXml" ds:itemID="{3A75A680-2F86-499C-91AF-E4B42190EE4E}">
  <ds:schemaRefs/>
</ds:datastoreItem>
</file>

<file path=customXml/itemProps64.xml><?xml version="1.0" encoding="utf-8"?>
<ds:datastoreItem xmlns:ds="http://schemas.openxmlformats.org/officeDocument/2006/customXml" ds:itemID="{17C1D79F-7D89-4630-B3F9-0CBBFFA94A01}">
  <ds:schemaRefs/>
</ds:datastoreItem>
</file>

<file path=customXml/itemProps65.xml><?xml version="1.0" encoding="utf-8"?>
<ds:datastoreItem xmlns:ds="http://schemas.openxmlformats.org/officeDocument/2006/customXml" ds:itemID="{19E3CC77-87F2-4C60-BF50-E4BC421C0699}">
  <ds:schemaRefs/>
</ds:datastoreItem>
</file>

<file path=customXml/itemProps66.xml><?xml version="1.0" encoding="utf-8"?>
<ds:datastoreItem xmlns:ds="http://schemas.openxmlformats.org/officeDocument/2006/customXml" ds:itemID="{F474F164-6F29-405E-848A-679DF5182017}">
  <ds:schemaRefs/>
</ds:datastoreItem>
</file>

<file path=customXml/itemProps67.xml><?xml version="1.0" encoding="utf-8"?>
<ds:datastoreItem xmlns:ds="http://schemas.openxmlformats.org/officeDocument/2006/customXml" ds:itemID="{65F7B471-C089-4345-8912-32C4B7F2F396}">
  <ds:schemaRefs/>
</ds:datastoreItem>
</file>

<file path=customXml/itemProps68.xml><?xml version="1.0" encoding="utf-8"?>
<ds:datastoreItem xmlns:ds="http://schemas.openxmlformats.org/officeDocument/2006/customXml" ds:itemID="{16C69664-4A94-425E-9F38-1F4C1666DCB4}">
  <ds:schemaRefs/>
</ds:datastoreItem>
</file>

<file path=customXml/itemProps69.xml><?xml version="1.0" encoding="utf-8"?>
<ds:datastoreItem xmlns:ds="http://schemas.openxmlformats.org/officeDocument/2006/customXml" ds:itemID="{E402C05E-A97D-4796-80B4-AAE977D6179E}">
  <ds:schemaRefs/>
</ds:datastoreItem>
</file>

<file path=customXml/itemProps7.xml><?xml version="1.0" encoding="utf-8"?>
<ds:datastoreItem xmlns:ds="http://schemas.openxmlformats.org/officeDocument/2006/customXml" ds:itemID="{7D43BED6-5872-4B8D-9FF2-D564E76B0CEE}">
  <ds:schemaRefs/>
</ds:datastoreItem>
</file>

<file path=customXml/itemProps70.xml><?xml version="1.0" encoding="utf-8"?>
<ds:datastoreItem xmlns:ds="http://schemas.openxmlformats.org/officeDocument/2006/customXml" ds:itemID="{1B3ACC86-0E60-4E3F-A10A-9FBCD631E67B}">
  <ds:schemaRefs/>
</ds:datastoreItem>
</file>

<file path=customXml/itemProps71.xml><?xml version="1.0" encoding="utf-8"?>
<ds:datastoreItem xmlns:ds="http://schemas.openxmlformats.org/officeDocument/2006/customXml" ds:itemID="{3D7A04FE-F0BE-4DA3-83FD-D5D101B3D6E8}">
  <ds:schemaRefs/>
</ds:datastoreItem>
</file>

<file path=customXml/itemProps72.xml><?xml version="1.0" encoding="utf-8"?>
<ds:datastoreItem xmlns:ds="http://schemas.openxmlformats.org/officeDocument/2006/customXml" ds:itemID="{5E11629E-0E3C-409F-9B05-689AE4310AD8}">
  <ds:schemaRefs/>
</ds:datastoreItem>
</file>

<file path=customXml/itemProps73.xml><?xml version="1.0" encoding="utf-8"?>
<ds:datastoreItem xmlns:ds="http://schemas.openxmlformats.org/officeDocument/2006/customXml" ds:itemID="{F59711F6-B6EA-4BDD-B887-57512689EF65}">
  <ds:schemaRefs/>
</ds:datastoreItem>
</file>

<file path=customXml/itemProps74.xml><?xml version="1.0" encoding="utf-8"?>
<ds:datastoreItem xmlns:ds="http://schemas.openxmlformats.org/officeDocument/2006/customXml" ds:itemID="{CDFA011F-1F8C-4FE9-BA85-122B0141FA46}">
  <ds:schemaRefs/>
</ds:datastoreItem>
</file>

<file path=customXml/itemProps75.xml><?xml version="1.0" encoding="utf-8"?>
<ds:datastoreItem xmlns:ds="http://schemas.openxmlformats.org/officeDocument/2006/customXml" ds:itemID="{885F6761-5584-44D7-824F-B2D7B3651835}">
  <ds:schemaRefs/>
</ds:datastoreItem>
</file>

<file path=customXml/itemProps76.xml><?xml version="1.0" encoding="utf-8"?>
<ds:datastoreItem xmlns:ds="http://schemas.openxmlformats.org/officeDocument/2006/customXml" ds:itemID="{957B244E-870C-4312-A128-507368FD3181}">
  <ds:schemaRefs/>
</ds:datastoreItem>
</file>

<file path=customXml/itemProps77.xml><?xml version="1.0" encoding="utf-8"?>
<ds:datastoreItem xmlns:ds="http://schemas.openxmlformats.org/officeDocument/2006/customXml" ds:itemID="{FA63275F-1F1F-421C-81BA-2EFD75FD586E}">
  <ds:schemaRefs/>
</ds:datastoreItem>
</file>

<file path=customXml/itemProps78.xml><?xml version="1.0" encoding="utf-8"?>
<ds:datastoreItem xmlns:ds="http://schemas.openxmlformats.org/officeDocument/2006/customXml" ds:itemID="{AB4281B3-559F-4919-98E1-6064CAC2DBB4}">
  <ds:schemaRefs/>
</ds:datastoreItem>
</file>

<file path=customXml/itemProps79.xml><?xml version="1.0" encoding="utf-8"?>
<ds:datastoreItem xmlns:ds="http://schemas.openxmlformats.org/officeDocument/2006/customXml" ds:itemID="{3A80BC55-659A-4F12-A279-253F5C2FA9DA}">
  <ds:schemaRefs/>
</ds:datastoreItem>
</file>

<file path=customXml/itemProps8.xml><?xml version="1.0" encoding="utf-8"?>
<ds:datastoreItem xmlns:ds="http://schemas.openxmlformats.org/officeDocument/2006/customXml" ds:itemID="{57E8EB4C-0C0B-4975-ACC7-369EF39D66B9}">
  <ds:schemaRefs/>
</ds:datastoreItem>
</file>

<file path=customXml/itemProps80.xml><?xml version="1.0" encoding="utf-8"?>
<ds:datastoreItem xmlns:ds="http://schemas.openxmlformats.org/officeDocument/2006/customXml" ds:itemID="{A01D66E0-6111-47B7-A0FD-4E81E45BBFC0}">
  <ds:schemaRefs/>
</ds:datastoreItem>
</file>

<file path=customXml/itemProps81.xml><?xml version="1.0" encoding="utf-8"?>
<ds:datastoreItem xmlns:ds="http://schemas.openxmlformats.org/officeDocument/2006/customXml" ds:itemID="{DDF68487-E22A-425D-96AC-D562F643CB81}">
  <ds:schemaRefs/>
</ds:datastoreItem>
</file>

<file path=customXml/itemProps82.xml><?xml version="1.0" encoding="utf-8"?>
<ds:datastoreItem xmlns:ds="http://schemas.openxmlformats.org/officeDocument/2006/customXml" ds:itemID="{B8E43F53-336E-4C35-AC54-9420A25232E2}">
  <ds:schemaRefs/>
</ds:datastoreItem>
</file>

<file path=customXml/itemProps83.xml><?xml version="1.0" encoding="utf-8"?>
<ds:datastoreItem xmlns:ds="http://schemas.openxmlformats.org/officeDocument/2006/customXml" ds:itemID="{06F4EB28-474D-4F2D-85B1-3FE9F7CB0BAD}">
  <ds:schemaRefs/>
</ds:datastoreItem>
</file>

<file path=customXml/itemProps84.xml><?xml version="1.0" encoding="utf-8"?>
<ds:datastoreItem xmlns:ds="http://schemas.openxmlformats.org/officeDocument/2006/customXml" ds:itemID="{A9AA5CEF-F8B7-40DC-922B-BC921408795A}">
  <ds:schemaRefs/>
</ds:datastoreItem>
</file>

<file path=customXml/itemProps85.xml><?xml version="1.0" encoding="utf-8"?>
<ds:datastoreItem xmlns:ds="http://schemas.openxmlformats.org/officeDocument/2006/customXml" ds:itemID="{03F40138-6A8C-41FF-9CE3-F72C1A224976}">
  <ds:schemaRefs/>
</ds:datastoreItem>
</file>

<file path=customXml/itemProps86.xml><?xml version="1.0" encoding="utf-8"?>
<ds:datastoreItem xmlns:ds="http://schemas.openxmlformats.org/officeDocument/2006/customXml" ds:itemID="{FE7161AE-478A-4288-B036-E3609C4FDFC6}">
  <ds:schemaRefs/>
</ds:datastoreItem>
</file>

<file path=customXml/itemProps87.xml><?xml version="1.0" encoding="utf-8"?>
<ds:datastoreItem xmlns:ds="http://schemas.openxmlformats.org/officeDocument/2006/customXml" ds:itemID="{E9463277-CE59-4DA6-A5AC-15E6B940197E}">
  <ds:schemaRefs/>
</ds:datastoreItem>
</file>

<file path=customXml/itemProps88.xml><?xml version="1.0" encoding="utf-8"?>
<ds:datastoreItem xmlns:ds="http://schemas.openxmlformats.org/officeDocument/2006/customXml" ds:itemID="{6BCE939F-2387-4C5A-BDD4-4FE82DCB29A8}">
  <ds:schemaRefs/>
</ds:datastoreItem>
</file>

<file path=customXml/itemProps89.xml><?xml version="1.0" encoding="utf-8"?>
<ds:datastoreItem xmlns:ds="http://schemas.openxmlformats.org/officeDocument/2006/customXml" ds:itemID="{A010D035-33D1-4026-A4EC-151BD9AEFABB}">
  <ds:schemaRefs/>
</ds:datastoreItem>
</file>

<file path=customXml/itemProps9.xml><?xml version="1.0" encoding="utf-8"?>
<ds:datastoreItem xmlns:ds="http://schemas.openxmlformats.org/officeDocument/2006/customXml" ds:itemID="{405A406A-A0A3-41A6-9F5B-8E87B86779CA}">
  <ds:schemaRefs/>
</ds:datastoreItem>
</file>

<file path=customXml/itemProps90.xml><?xml version="1.0" encoding="utf-8"?>
<ds:datastoreItem xmlns:ds="http://schemas.openxmlformats.org/officeDocument/2006/customXml" ds:itemID="{471A8898-BA8C-41EF-A87E-26B2B2B52D75}">
  <ds:schemaRefs/>
</ds:datastoreItem>
</file>

<file path=customXml/itemProps91.xml><?xml version="1.0" encoding="utf-8"?>
<ds:datastoreItem xmlns:ds="http://schemas.openxmlformats.org/officeDocument/2006/customXml" ds:itemID="{48C52491-4310-4C65-A705-9048113126FB}">
  <ds:schemaRefs/>
</ds:datastoreItem>
</file>

<file path=customXml/itemProps92.xml><?xml version="1.0" encoding="utf-8"?>
<ds:datastoreItem xmlns:ds="http://schemas.openxmlformats.org/officeDocument/2006/customXml" ds:itemID="{A39C67C4-F222-427D-99FB-962FC98C6A44}">
  <ds:schemaRefs/>
</ds:datastoreItem>
</file>

<file path=customXml/itemProps93.xml><?xml version="1.0" encoding="utf-8"?>
<ds:datastoreItem xmlns:ds="http://schemas.openxmlformats.org/officeDocument/2006/customXml" ds:itemID="{AB8D7644-F3A1-43AE-BA97-5AC2A5C57464}">
  <ds:schemaRefs/>
</ds:datastoreItem>
</file>

<file path=customXml/itemProps94.xml><?xml version="1.0" encoding="utf-8"?>
<ds:datastoreItem xmlns:ds="http://schemas.openxmlformats.org/officeDocument/2006/customXml" ds:itemID="{50FC0BB1-4E8A-4CBB-A033-089B6CD667EC}">
  <ds:schemaRefs/>
</ds:datastoreItem>
</file>

<file path=customXml/itemProps95.xml><?xml version="1.0" encoding="utf-8"?>
<ds:datastoreItem xmlns:ds="http://schemas.openxmlformats.org/officeDocument/2006/customXml" ds:itemID="{CA6F26FD-138B-48EB-92C9-A6CC33A25330}">
  <ds:schemaRefs/>
</ds:datastoreItem>
</file>

<file path=customXml/itemProps96.xml><?xml version="1.0" encoding="utf-8"?>
<ds:datastoreItem xmlns:ds="http://schemas.openxmlformats.org/officeDocument/2006/customXml" ds:itemID="{FDB019CA-90C6-44B8-989C-109012773D52}">
  <ds:schemaRefs/>
</ds:datastoreItem>
</file>

<file path=customXml/itemProps97.xml><?xml version="1.0" encoding="utf-8"?>
<ds:datastoreItem xmlns:ds="http://schemas.openxmlformats.org/officeDocument/2006/customXml" ds:itemID="{675D3F15-6F9A-4945-9D20-5B824BB04976}">
  <ds:schemaRefs/>
</ds:datastoreItem>
</file>

<file path=customXml/itemProps98.xml><?xml version="1.0" encoding="utf-8"?>
<ds:datastoreItem xmlns:ds="http://schemas.openxmlformats.org/officeDocument/2006/customXml" ds:itemID="{C7F554C4-5470-4F58-A8A6-CB2C46EA491F}">
  <ds:schemaRefs/>
</ds:datastoreItem>
</file>

<file path=customXml/itemProps99.xml><?xml version="1.0" encoding="utf-8"?>
<ds:datastoreItem xmlns:ds="http://schemas.openxmlformats.org/officeDocument/2006/customXml" ds:itemID="{479C45F0-B36A-47CE-A21A-A565E129559A}">
  <ds:schemaRefs/>
</ds:datastoreItem>
</file>

<file path=docProps/app.xml><?xml version="1.0" encoding="utf-8"?>
<Properties xmlns="http://schemas.openxmlformats.org/officeDocument/2006/extended-properties" xmlns:vt="http://schemas.openxmlformats.org/officeDocument/2006/docPropsVTypes">
  <Template>模板（可编辑PPT）</Template>
  <TotalTime>102</TotalTime>
  <Words>6934</Words>
  <Application>Microsoft Office PowerPoint</Application>
  <PresentationFormat>自定义</PresentationFormat>
  <Paragraphs>634</Paragraphs>
  <Slides>116</Slides>
  <Notes>116</Notes>
  <HiddenSlides>0</HiddenSlides>
  <MMClips>0</MMClips>
  <ScaleCrop>false</ScaleCrop>
  <HeadingPairs>
    <vt:vector size="4" baseType="variant">
      <vt:variant>
        <vt:lpstr>主题</vt:lpstr>
      </vt:variant>
      <vt:variant>
        <vt:i4>1</vt:i4>
      </vt:variant>
      <vt:variant>
        <vt:lpstr>幻灯片标题</vt:lpstr>
      </vt:variant>
      <vt:variant>
        <vt:i4>116</vt:i4>
      </vt:variant>
    </vt:vector>
  </HeadingPairs>
  <TitlesOfParts>
    <vt:vector size="117" baseType="lpstr">
      <vt:lpstr>化学主题</vt:lpstr>
      <vt:lpstr>幻灯片 1</vt:lpstr>
      <vt:lpstr>总纲目录</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201</cp:revision>
  <dcterms:modified xsi:type="dcterms:W3CDTF">2018-11-08T10:35:53Z</dcterms:modified>
</cp:coreProperties>
</file>