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74" r:id="rId2"/>
    <p:sldId id="263" r:id="rId3"/>
    <p:sldId id="304" r:id="rId4"/>
    <p:sldId id="305" r:id="rId5"/>
    <p:sldId id="306" r:id="rId6"/>
    <p:sldId id="264" r:id="rId7"/>
    <p:sldId id="313" r:id="rId8"/>
    <p:sldId id="308" r:id="rId9"/>
    <p:sldId id="309" r:id="rId10"/>
    <p:sldId id="314" r:id="rId11"/>
    <p:sldId id="315" r:id="rId12"/>
    <p:sldId id="316" r:id="rId13"/>
    <p:sldId id="310" r:id="rId14"/>
    <p:sldId id="317" r:id="rId15"/>
    <p:sldId id="265" r:id="rId16"/>
    <p:sldId id="318" r:id="rId17"/>
    <p:sldId id="311" r:id="rId18"/>
    <p:sldId id="319" r:id="rId19"/>
    <p:sldId id="312" r:id="rId20"/>
    <p:sldId id="320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46" d="100"/>
          <a:sy n="46" d="100"/>
        </p:scale>
        <p:origin x="-90" y="-6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2017-11-7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slide" Target="../slides/slide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5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41634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1643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33266" y="1704228"/>
              <a:ext cx="902811" cy="4360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走进新课</a:t>
              </a:r>
              <a:endPara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一起读文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5191400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31725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230514" y="2377205"/>
              <a:ext cx="902811" cy="4360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阅读鉴赏</a:t>
              </a:r>
              <a:endPara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一起思考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6.xm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600" b="1" dirty="0" smtClean="0"/>
              <a:t>5</a:t>
            </a:r>
            <a:r>
              <a:rPr lang="zh-CN" altLang="zh-CN" sz="1600" dirty="0" smtClean="0"/>
              <a:t>　</a:t>
            </a:r>
            <a:r>
              <a:rPr lang="zh-CN" altLang="zh-CN" sz="1600" b="1" dirty="0" smtClean="0"/>
              <a:t>《坛经》两则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  <p:sp>
        <p:nvSpPr>
          <p:cNvPr id="11" name="TextBox 24">
            <a:hlinkClick r:id="rId8" action="ppaction://hlinksldjump"/>
          </p:cNvPr>
          <p:cNvSpPr txBox="1"/>
          <p:nvPr userDrawn="1"/>
        </p:nvSpPr>
        <p:spPr>
          <a:xfrm>
            <a:off x="6419775" y="148928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走进新课</a:t>
            </a:r>
            <a:endParaRPr lang="en-US" altLang="zh-CN" sz="1400" dirty="0" smtClean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一起读文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TextBox 27">
            <a:hlinkClick r:id="rId9" action="ppaction://hlinksldjump"/>
          </p:cNvPr>
          <p:cNvSpPr txBox="1"/>
          <p:nvPr userDrawn="1"/>
        </p:nvSpPr>
        <p:spPr>
          <a:xfrm>
            <a:off x="7749900" y="14596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阅读鉴赏</a:t>
            </a:r>
            <a:endParaRPr lang="en-US" altLang="zh-CN" sz="1400" dirty="0" smtClean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一起思考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5191400" y="112561"/>
            <a:ext cx="633507" cy="480597"/>
            <a:chOff x="366968" y="1037555"/>
            <a:chExt cx="633507" cy="400497"/>
          </a:xfrm>
        </p:grpSpPr>
        <p:sp>
          <p:nvSpPr>
            <p:cNvPr id="14" name="TextBox 22">
              <a:hlinkClick r:id="rId10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 userDrawn="1"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slide" Target="slide13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slide" Target="slide13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slide" Target="slide13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slide" Target="slide13.xml"/><Relationship Id="rId4" Type="http://schemas.openxmlformats.org/officeDocument/2006/relationships/slide" Target="slide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Relationship Id="rId5" Type="http://schemas.openxmlformats.org/officeDocument/2006/relationships/slide" Target="slide13.xml"/><Relationship Id="rId4" Type="http://schemas.openxmlformats.org/officeDocument/2006/relationships/slide" Target="slide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6.docx"/><Relationship Id="rId5" Type="http://schemas.openxmlformats.org/officeDocument/2006/relationships/slide" Target="slide19.xml"/><Relationship Id="rId4" Type="http://schemas.openxmlformats.org/officeDocument/2006/relationships/slide" Target="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4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jpeg"/><Relationship Id="rId5" Type="http://schemas.openxmlformats.org/officeDocument/2006/relationships/slide" Target="slide13.xml"/><Relationship Id="rId4" Type="http://schemas.openxmlformats.org/officeDocument/2006/relationships/slide" Target="slide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jpeg"/><Relationship Id="rId5" Type="http://schemas.openxmlformats.org/officeDocument/2006/relationships/slide" Target="slide13.xml"/><Relationship Id="rId4" Type="http://schemas.openxmlformats.org/officeDocument/2006/relationships/slide" Target="slide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Relationship Id="rId5" Type="http://schemas.openxmlformats.org/officeDocument/2006/relationships/slide" Target="slide13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slide" Target="slide13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第五</a:t>
            </a:r>
            <a:r>
              <a:rPr lang="zh-CN" altLang="zh-CN" dirty="0" smtClean="0"/>
              <a:t>单元</a:t>
            </a:r>
            <a:r>
              <a:rPr lang="en-US" altLang="zh-CN" dirty="0" smtClean="0"/>
              <a:t>  </a:t>
            </a:r>
            <a:r>
              <a:rPr lang="zh-CN" altLang="zh-CN" dirty="0" smtClean="0"/>
              <a:t>佛</a:t>
            </a:r>
            <a:r>
              <a:rPr lang="zh-CN" altLang="zh-CN" dirty="0"/>
              <a:t>理禅趣</a:t>
            </a:r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31951211"/>
              </p:ext>
            </p:extLst>
          </p:nvPr>
        </p:nvGraphicFramePr>
        <p:xfrm>
          <a:off x="508000" y="1339403"/>
          <a:ext cx="8128000" cy="4465861"/>
        </p:xfrm>
        <a:graphic>
          <a:graphicData uri="http://schemas.openxmlformats.org/presentationml/2006/ole">
            <p:oleObj spid="_x0000_s3075" name="文档" r:id="rId7" imgW="3837032" imgH="2108445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3379037" y="1424036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39325" y="1866475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82391" y="2339358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79036" y="2780928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111120" y="3274779"/>
            <a:ext cx="60488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123440" y="3700840"/>
            <a:ext cx="1365733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307442" y="4072311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307442" y="4540433"/>
            <a:ext cx="120066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792095" y="5037736"/>
            <a:ext cx="145280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572000" y="5464999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4922478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45551462"/>
              </p:ext>
            </p:extLst>
          </p:nvPr>
        </p:nvGraphicFramePr>
        <p:xfrm>
          <a:off x="508000" y="1504769"/>
          <a:ext cx="8128000" cy="4156479"/>
        </p:xfrm>
        <a:graphic>
          <a:graphicData uri="http://schemas.openxmlformats.org/presentationml/2006/ole">
            <p:oleObj spid="_x0000_s4099" name="文档" r:id="rId7" imgW="3837032" imgH="1961931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4258441" y="1568052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04723" y="2009622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33845" y="2359271"/>
            <a:ext cx="49990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33082" y="2716004"/>
            <a:ext cx="49990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258441" y="3115324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89614" y="3512268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860293" y="3947862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592782" y="4437981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3673557" y="4869160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111018" y="5352431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8805836"/>
      </p:ext>
    </p:extLst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87278634"/>
              </p:ext>
            </p:extLst>
          </p:nvPr>
        </p:nvGraphicFramePr>
        <p:xfrm>
          <a:off x="508000" y="1247249"/>
          <a:ext cx="8128000" cy="3662139"/>
        </p:xfrm>
        <a:graphic>
          <a:graphicData uri="http://schemas.openxmlformats.org/presentationml/2006/ole">
            <p:oleObj spid="_x0000_s5123" name="文档" r:id="rId7" imgW="3837032" imgH="1729379" progId="Word.Document.12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692472" y="4814906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明句式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唤慧能堂内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汝为六代祖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何以渐顿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05427" y="2081630"/>
            <a:ext cx="121855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841530" y="2081630"/>
            <a:ext cx="140971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60815" y="2891235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718344" y="3254243"/>
            <a:ext cx="551795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637446" y="4021002"/>
            <a:ext cx="229459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5456878" y="4469923"/>
            <a:ext cx="257150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2871650" y="5313866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871650" y="5691064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590060" y="6100428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138788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309595"/>
            <a:ext cx="187391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文脉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图解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112374" y="1828920"/>
            <a:ext cx="6919252" cy="4171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40425011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988840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主旨归纳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《慧能受法》讲慧能从禅宗五祖弘忍那儿接受禅法的故事。强调了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法以心传心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当令自悟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的禅宗思想。只要不断修行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就能够大彻大悟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也将能够修行成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《南能北秀》讲的是南北两派的划分的依据和悟道的不同方式。弘忍之后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禅宗分为南北两派。顿悟和渐悟是慧能和神秀禅法思想的最大差别。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630914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560189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汝为六代祖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衣将为信禀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代代相传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法以心传心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当令自悟。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你就是六代祖师了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这件袈裟就是信物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要代代传下去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本门修行要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以心传心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应当引导弟子自己领悟。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这段文字说的是慧能受衣受法时的情景和弘忍的教诲。慧能天资聪颖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能顿时领悟五祖传授的《金刚经》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由此得到了弘忍大师的欣赏。弘忍大师把衣、法传给了慧能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并作了训诲。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这句话有两层意思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一是传法给慧能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宣布他为自己的传人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以自己的袈裟作为信物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将佛法一代一代发扬光大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二是传授本门的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独门秘籍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以心传心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不依赖文字的传道方式和通过引导使学禅者自己顿悟的修行方法。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84784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法即一种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见有迟疾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见迟即渐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见疾即顿。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佛法只有一种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人领悟佛法有慢有快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领悟慢的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就采用渐悟的方法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领悟快的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就采用顿悟的方法。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法即一种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就是众生本具有的自性清净心。因为众生的清静佛性一向为迷妄所覆盖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只有消除妄念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真性才能显露出来。但是由于人的领悟能力有迟有疾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领悟力差的可以通过渐修使其慢慢领悟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而领悟力强的则可以引导其瞬间领悟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也就是说要因材施法。实际上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法本身并没有顿渐之分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因为人的觉悟都是刹那之间的事情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只是因为人的根器利钝不同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觉悟之前的过程和方式才有了不同。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66246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28000" cy="8644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请结合《慧能受法》一节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说说五祖弘忍大师的形象特点。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0415088"/>
              </p:ext>
            </p:extLst>
          </p:nvPr>
        </p:nvGraphicFramePr>
        <p:xfrm>
          <a:off x="508000" y="2159157"/>
          <a:ext cx="8128000" cy="4263006"/>
        </p:xfrm>
        <a:graphic>
          <a:graphicData uri="http://schemas.openxmlformats.org/presentationml/2006/ole">
            <p:oleObj spid="_x0000_s6147" name="文档" r:id="rId6" imgW="3922675" imgH="205696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485294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132856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课文对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南能北秀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有怎样的认识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课文对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南能北秀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提出了自己的看法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指出虽然南北地域不同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实际上他们的师承是一致的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都是弘忍所传的禅法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在对于人的心性的认识上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他们是一致的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即都认为每个人的心中都有不变的真性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而众生因迷妄颠倒不能觉悟。而从悟道方式上看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虽然侧重点不同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却是互为补充的。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40577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145526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质朴简洁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形象生动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《坛经》作为慧能传教说法的记录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语言上既简洁质朴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又生动形象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这些在两则选文中也有所表现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一、质朴简洁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不尚浮华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禅宗讲究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以心传心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不立文字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因此并不在遣词造句上下功夫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多用当时口语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夹杂一些文言成分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形成了一种雅俗相间的文字风格。比如《慧能受法》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对弘忍和尚讲解《金刚经》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一笔带过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就直接写出结果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慧能一闻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言下便悟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。一方面说明慧能对于佛法的悟性之高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另一方面语言简洁有力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符合禅宗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当令自悟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的传法宗旨。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再如《南能北秀》中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法即一种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见有迟疾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见迟即渐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见疾即顿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运用整齐的文言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又夹杂白话成分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这种数量词组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在文言中是不多见的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质朴简洁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何以渐顿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的问题做了辩证的分析。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5422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了解知识领域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明确课节重点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掌握学习方法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133482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佛教自东汉传入中国后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不仅丰富和发展了中国古代哲学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影响和改变了以后中国古代哲学的发展历程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而且已经内化为中国人的文化心理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对中国哲学、文学、艺术、政治等各方面的发展都有着重要的影响。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本单元所研读的文化典籍是《坛经》和《百喻经》。之所以选择这两部经典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一是相对于其他佛经拗口的语言、烦琐的经义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这是两部比较浅显且富有趣味的书籍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适合中学生阅读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二是由于《坛经》是佛教史上汉人高僧所著唯一被尊为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的著作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此书确立了唐以后中国禅宗发展主流的基本框架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不立文字、直指人心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的禅宗推到一个新的高峰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因而在中国思想史上有重要的地位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三是《百喻经》广泛运用了譬喻说理的方式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其中论述的道理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如果剔除宗教的神秘外衣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也可以让我们在生活、学习上得到有益的启示。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二、充满理趣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形象生动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本为说法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但文章却自然呈现出一种无缚、无碍、不拘一格的创作状态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一种讲究幽深的韵味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从整体上体现出作品的感染力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追求禅宗所强调的浑然一体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赏之有味、百看不厌的意境。比如《慧能受法》中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自古传法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气如悬丝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用气息悬在丝线上比喻危险的境地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简洁中见形象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淡而有味。再如《南能北秀》为了说明渐顿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先在介绍神秀、慧能之时即突出一个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于南荆府当阳县玉泉寺住持修行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于韶州城东三十五里曹溪山住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正对应后面的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更使人联想到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渐顿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会心中明了。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0225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了解知识领域</a:t>
            </a: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明确课节重点</a:t>
            </a: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掌握学习方法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87692230"/>
              </p:ext>
            </p:extLst>
          </p:nvPr>
        </p:nvGraphicFramePr>
        <p:xfrm>
          <a:off x="508000" y="1316702"/>
          <a:ext cx="8128000" cy="4920610"/>
        </p:xfrm>
        <a:graphic>
          <a:graphicData uri="http://schemas.openxmlformats.org/presentationml/2006/ole">
            <p:oleObj spid="_x0000_s1027" name="文档" r:id="rId6" imgW="3946425" imgH="238995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76183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了解知识领域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明确课节重点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掌握学习方法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自己阅读文本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利用工具书和课下注释梳理词句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在通晓文意的基础上领悟寓意。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作为一种宗教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从唯物主义的角度看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佛教的基本精神是不科学的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但作为影响中国文化最大的三种思想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儒释道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佛教在中国思想文化史上有着重要的地位和影响。另一方面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佛教是中国古代文化的一个重要组成部分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在现实社会仍有广泛的影响。因此学习时注意辨析这些思想的重要影响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特别注意探究其对于我们人生的积极意义。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35117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 dir="ru"/>
      </p:transition>
    </mc:Choice>
    <mc:Fallback>
      <p:transition spd="slow">
        <p:cover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702710"/>
            <a:ext cx="6203032" cy="1020533"/>
          </a:xfrm>
        </p:spPr>
        <p:txBody>
          <a:bodyPr/>
          <a:lstStyle/>
          <a:p>
            <a:r>
              <a:rPr lang="zh-CN" altLang="zh-CN" dirty="0"/>
              <a:t>经典原文</a:t>
            </a:r>
            <a:br>
              <a:rPr lang="zh-CN" altLang="zh-CN" dirty="0"/>
            </a:br>
            <a:r>
              <a:rPr lang="en-US" altLang="zh-CN" b="1" dirty="0"/>
              <a:t>5</a:t>
            </a:r>
            <a:r>
              <a:rPr lang="zh-CN" altLang="zh-CN" dirty="0"/>
              <a:t>　</a:t>
            </a:r>
            <a:r>
              <a:rPr lang="zh-CN" altLang="zh-CN" b="1" dirty="0"/>
              <a:t>《坛经》两则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2304815547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v12.eps" descr="id:2147486888;FounderCES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131840" y="1217534"/>
            <a:ext cx="2304256" cy="2724244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3994673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慧能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(638—713),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俗姓卢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今广东新会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人。家境贫寒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三岁丧父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迁居南海。稍长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卖柴养母。因听人诵读《金刚经》有悟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决心学佛出家。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672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年到湖北黄梅参拜弘忍大师学法。弘忍为慧能讲经并且把世代相传的法衣交给他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正式传他为禅宗六祖。后来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六祖慧能在广东南华寺传教说法长达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年之久。其间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韶州刺史韦璩曾邀请慧能到韶州大梵寺讲经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其言行被弟子法海汇编成书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这就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v13.eps" descr="id:2147486895;FounderCES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843808" y="1340768"/>
            <a:ext cx="2926068" cy="3346734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508000" y="4697791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是被奉为禅宗宗经的《六祖法宝坛经》。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神秀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606—706),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禅宗北宗的创始人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俗姓李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汴州尉氏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今属河南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9779788"/>
      </p:ext>
    </p:extLst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禅宗是完全中国化的佛教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它公开宣称以六祖慧能的言教为经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并以开坛立宗的形式命之为《坛经》。这是第一部由中国人自己创作的、被公开而持久地称为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的佛教著作。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禅宗自称是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不立文字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教外别传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以心传心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。始于灵山会上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如来拈花示众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众人都不解其意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只有其弟子迦叶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破颊微笑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由此付法。迦叶也成为所谓的印度禅宗初祖。秘密相传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传至菩提达摩手中。达摩于南朝梁武帝统治时来到中国传法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称为中国禅宗初祖。其后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达摩传慧可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又传僧璨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传道信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传弘忍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传慧能。慧能接受衣法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成为禅宗六祖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与其同门神秀分为南北二宗。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安史之乱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慧能的弟子神会北上洛阳弘法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声势大振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北宗一系逐渐淡出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南宗一派则成为中国佛教的主流。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9425154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77737480"/>
              </p:ext>
            </p:extLst>
          </p:nvPr>
        </p:nvGraphicFramePr>
        <p:xfrm>
          <a:off x="508000" y="1117017"/>
          <a:ext cx="8128000" cy="5706750"/>
        </p:xfrm>
        <a:graphic>
          <a:graphicData uri="http://schemas.openxmlformats.org/presentationml/2006/ole">
            <p:oleObj spid="_x0000_s2051" name="文档" r:id="rId7" imgW="3837032" imgH="2694145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1747848" y="1515957"/>
            <a:ext cx="49990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40359" y="1512656"/>
            <a:ext cx="60488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40176" y="1512656"/>
            <a:ext cx="45446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31854" y="1978449"/>
            <a:ext cx="60488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44829" y="1966946"/>
            <a:ext cx="45446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106668" y="2853805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094168" y="3273868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096583" y="3755215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687738" y="4194954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3939426" y="4674787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780840" y="5137279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158300" y="5558796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422272" y="6021288"/>
            <a:ext cx="121855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214112" y="6478967"/>
            <a:ext cx="121855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72340042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212</TotalTime>
  <Words>1928</Words>
  <Application>Microsoft Office PowerPoint</Application>
  <PresentationFormat>全屏显示(4:3)</PresentationFormat>
  <Paragraphs>100</Paragraphs>
  <Slides>20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测控设计模板14新</vt:lpstr>
      <vt:lpstr>文档</vt:lpstr>
      <vt:lpstr>第五单元  佛理禅趣</vt:lpstr>
      <vt:lpstr>幻灯片 2</vt:lpstr>
      <vt:lpstr>幻灯片 3</vt:lpstr>
      <vt:lpstr>幻灯片 4</vt:lpstr>
      <vt:lpstr>经典原文 5　《坛经》两则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description>语文备课大师【全免费】</dc:description>
  <cp:lastModifiedBy>Administrator</cp:lastModifiedBy>
  <cp:revision>语文备课大师【全免费】</cp:revision>
  <dcterms:created xsi:type="dcterms:W3CDTF">2016-04-22T00:11:50Z</dcterms:created>
  <dcterms:modified xsi:type="dcterms:W3CDTF">2017-11-07T09:55:46Z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